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880" r:id="rId2"/>
  </p:sldMasterIdLst>
  <p:notesMasterIdLst>
    <p:notesMasterId r:id="rId38"/>
  </p:notesMasterIdLst>
  <p:handoutMasterIdLst>
    <p:handoutMasterId r:id="rId39"/>
  </p:handoutMasterIdLst>
  <p:sldIdLst>
    <p:sldId id="278" r:id="rId3"/>
    <p:sldId id="306" r:id="rId4"/>
    <p:sldId id="325" r:id="rId5"/>
    <p:sldId id="314" r:id="rId6"/>
    <p:sldId id="333" r:id="rId7"/>
    <p:sldId id="307" r:id="rId8"/>
    <p:sldId id="326" r:id="rId9"/>
    <p:sldId id="315" r:id="rId10"/>
    <p:sldId id="334" r:id="rId11"/>
    <p:sldId id="308" r:id="rId12"/>
    <p:sldId id="327" r:id="rId13"/>
    <p:sldId id="316" r:id="rId14"/>
    <p:sldId id="335" r:id="rId15"/>
    <p:sldId id="309" r:id="rId16"/>
    <p:sldId id="328" r:id="rId17"/>
    <p:sldId id="317" r:id="rId18"/>
    <p:sldId id="336" r:id="rId19"/>
    <p:sldId id="310" r:id="rId20"/>
    <p:sldId id="329" r:id="rId21"/>
    <p:sldId id="318" r:id="rId22"/>
    <p:sldId id="337" r:id="rId23"/>
    <p:sldId id="311" r:id="rId24"/>
    <p:sldId id="330" r:id="rId25"/>
    <p:sldId id="319" r:id="rId26"/>
    <p:sldId id="338" r:id="rId27"/>
    <p:sldId id="312" r:id="rId28"/>
    <p:sldId id="331" r:id="rId29"/>
    <p:sldId id="320" r:id="rId30"/>
    <p:sldId id="339" r:id="rId31"/>
    <p:sldId id="313" r:id="rId32"/>
    <p:sldId id="332" r:id="rId33"/>
    <p:sldId id="321" r:id="rId34"/>
    <p:sldId id="340" r:id="rId35"/>
    <p:sldId id="291" r:id="rId36"/>
    <p:sldId id="322" r:id="rId3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41">
          <p15:clr>
            <a:srgbClr val="A4A3A4"/>
          </p15:clr>
        </p15:guide>
        <p15:guide id="2" pos="6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B2B2B2"/>
    <a:srgbClr val="C0C0C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97" autoAdjust="0"/>
    <p:restoredTop sz="90929"/>
  </p:normalViewPr>
  <p:slideViewPr>
    <p:cSldViewPr snapToGrid="0">
      <p:cViewPr varScale="1">
        <p:scale>
          <a:sx n="61" d="100"/>
          <a:sy n="61" d="100"/>
        </p:scale>
        <p:origin x="1216" y="64"/>
      </p:cViewPr>
      <p:guideLst>
        <p:guide orient="horz" pos="3741"/>
        <p:guide pos="6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9.wmf"/><Relationship Id="rId1" Type="http://schemas.openxmlformats.org/officeDocument/2006/relationships/image" Target="../media/image15.wmf"/><Relationship Id="rId4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9.wmf"/><Relationship Id="rId1" Type="http://schemas.openxmlformats.org/officeDocument/2006/relationships/image" Target="../media/image15.wmf"/><Relationship Id="rId4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9.wmf"/><Relationship Id="rId1" Type="http://schemas.openxmlformats.org/officeDocument/2006/relationships/image" Target="../media/image15.wmf"/><Relationship Id="rId4" Type="http://schemas.openxmlformats.org/officeDocument/2006/relationships/image" Target="../media/image20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9.wmf"/><Relationship Id="rId1" Type="http://schemas.openxmlformats.org/officeDocument/2006/relationships/image" Target="../media/image15.wmf"/><Relationship Id="rId4" Type="http://schemas.openxmlformats.org/officeDocument/2006/relationships/image" Target="../media/image20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8.wmf"/><Relationship Id="rId13" Type="http://schemas.openxmlformats.org/officeDocument/2006/relationships/image" Target="../media/image153.wmf"/><Relationship Id="rId3" Type="http://schemas.openxmlformats.org/officeDocument/2006/relationships/image" Target="../media/image143.wmf"/><Relationship Id="rId7" Type="http://schemas.openxmlformats.org/officeDocument/2006/relationships/image" Target="../media/image147.wmf"/><Relationship Id="rId12" Type="http://schemas.openxmlformats.org/officeDocument/2006/relationships/image" Target="../media/image152.wmf"/><Relationship Id="rId2" Type="http://schemas.openxmlformats.org/officeDocument/2006/relationships/image" Target="../media/image142.wmf"/><Relationship Id="rId1" Type="http://schemas.openxmlformats.org/officeDocument/2006/relationships/image" Target="../media/image141.wmf"/><Relationship Id="rId6" Type="http://schemas.openxmlformats.org/officeDocument/2006/relationships/image" Target="../media/image146.wmf"/><Relationship Id="rId11" Type="http://schemas.openxmlformats.org/officeDocument/2006/relationships/image" Target="../media/image151.wmf"/><Relationship Id="rId5" Type="http://schemas.openxmlformats.org/officeDocument/2006/relationships/image" Target="../media/image145.wmf"/><Relationship Id="rId10" Type="http://schemas.openxmlformats.org/officeDocument/2006/relationships/image" Target="../media/image150.wmf"/><Relationship Id="rId4" Type="http://schemas.openxmlformats.org/officeDocument/2006/relationships/image" Target="../media/image144.wmf"/><Relationship Id="rId9" Type="http://schemas.openxmlformats.org/officeDocument/2006/relationships/image" Target="../media/image14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9.wmf"/><Relationship Id="rId1" Type="http://schemas.openxmlformats.org/officeDocument/2006/relationships/image" Target="../media/image15.wmf"/><Relationship Id="rId4" Type="http://schemas.openxmlformats.org/officeDocument/2006/relationships/image" Target="../media/image2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9.wmf"/><Relationship Id="rId1" Type="http://schemas.openxmlformats.org/officeDocument/2006/relationships/image" Target="../media/image15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9.wmf"/><Relationship Id="rId1" Type="http://schemas.openxmlformats.org/officeDocument/2006/relationships/image" Target="../media/image15.wmf"/><Relationship Id="rId4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9.wmf"/><Relationship Id="rId1" Type="http://schemas.openxmlformats.org/officeDocument/2006/relationships/image" Target="../media/image15.wmf"/><Relationship Id="rId4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39D2F5F7-ED06-46E3-AB0D-388AE4FFBF6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21" tIns="48161" rIns="96321" bIns="4816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DFC2F229-B600-4A6B-B6A4-8A5C3A8BC45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21" tIns="48161" rIns="96321" bIns="4816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6" name="Rectangle 4">
            <a:extLst>
              <a:ext uri="{FF2B5EF4-FFF2-40B4-BE49-F238E27FC236}">
                <a16:creationId xmlns:a16="http://schemas.microsoft.com/office/drawing/2014/main" id="{400AC8EA-88C5-4874-B929-324F5090AFF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21" tIns="48161" rIns="96321" bIns="4816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7" name="Rectangle 5">
            <a:extLst>
              <a:ext uri="{FF2B5EF4-FFF2-40B4-BE49-F238E27FC236}">
                <a16:creationId xmlns:a16="http://schemas.microsoft.com/office/drawing/2014/main" id="{F8A3EA79-2849-4A2A-ADD7-D272F16AB5E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21" tIns="48161" rIns="96321" bIns="48161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8113353-2E3F-4994-B3D3-17CF3FB5E2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79756CF-2957-4472-8117-46B901ECE3C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21" tIns="48161" rIns="96321" bIns="4816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42C25A20-03D6-4C8F-8706-F22B0AF7D2E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21" tIns="48161" rIns="96321" bIns="4816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83793EF9-58A4-4A9E-9D28-AB089AA315B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541ACBE5-4138-49FD-9FFC-9EF01A853F7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21" tIns="48161" rIns="96321" bIns="481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D38C7187-A995-48A2-81BA-D702D98D6C4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21" tIns="48161" rIns="96321" bIns="4816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8A484BED-90BA-4AFC-A01D-CBD2E0B23B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21" tIns="48161" rIns="96321" bIns="48161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50E9A85-4B42-43F3-B293-131445DE50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7C58F39D-27E1-4257-AA53-E835F3CD9C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5AB5FAE1-275F-4283-A8A0-78214C82F7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88849E18-D180-4BE2-9B18-E37DA1584B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19C1C5C-00C1-494A-8E8C-AF81AA270E53}" type="slidenum">
              <a:rPr lang="en-US" altLang="en-US" sz="1200"/>
              <a:pPr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515B2DA4-5A08-485E-912A-FF4ACC64B1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555F0E51-451A-4B59-A222-2047D0EA28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29ACC919-8BA1-48B6-AA01-2F9D81A3CA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F910F23-FE93-42D9-9B64-B9A23012A191}" type="slidenum">
              <a:rPr lang="en-US" altLang="en-US" sz="1200"/>
              <a:pPr/>
              <a:t>18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515B2DA4-5A08-485E-912A-FF4ACC64B1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555F0E51-451A-4B59-A222-2047D0EA28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29ACC919-8BA1-48B6-AA01-2F9D81A3CA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F910F23-FE93-42D9-9B64-B9A23012A191}" type="slidenum">
              <a:rPr lang="en-US" altLang="en-US" sz="1200"/>
              <a:pPr/>
              <a:t>20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4780006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5705E00A-6A9E-4ACC-9A37-772BBF63B2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3B77486F-CF62-41A8-A48C-C4C8DADA28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8676" name="Slide Number Placeholder 3">
            <a:extLst>
              <a:ext uri="{FF2B5EF4-FFF2-40B4-BE49-F238E27FC236}">
                <a16:creationId xmlns:a16="http://schemas.microsoft.com/office/drawing/2014/main" id="{4D23E37A-54CE-4D07-AF67-A26C2BBDB7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24B77C1-C4E2-4108-8D0C-A40E893E3ABB}" type="slidenum">
              <a:rPr lang="en-US" altLang="en-US" sz="1200"/>
              <a:pPr/>
              <a:t>22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5705E00A-6A9E-4ACC-9A37-772BBF63B2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3B77486F-CF62-41A8-A48C-C4C8DADA28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8676" name="Slide Number Placeholder 3">
            <a:extLst>
              <a:ext uri="{FF2B5EF4-FFF2-40B4-BE49-F238E27FC236}">
                <a16:creationId xmlns:a16="http://schemas.microsoft.com/office/drawing/2014/main" id="{4D23E37A-54CE-4D07-AF67-A26C2BBDB7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24B77C1-C4E2-4108-8D0C-A40E893E3ABB}" type="slidenum">
              <a:rPr lang="en-US" altLang="en-US" sz="1200"/>
              <a:pPr/>
              <a:t>24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715426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93EEACD0-0AF2-4865-9D17-84042C33D2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D3B9F304-DA52-4B26-A179-AD3B73336B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59FAC68F-53A7-4DFD-9BF4-2AB455D10B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B321C8A-62C2-4159-9738-03E12335C299}" type="slidenum">
              <a:rPr lang="en-US" altLang="en-US" sz="1200"/>
              <a:pPr/>
              <a:t>26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93EEACD0-0AF2-4865-9D17-84042C33D2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D3B9F304-DA52-4B26-A179-AD3B73336B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59FAC68F-53A7-4DFD-9BF4-2AB455D10B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B321C8A-62C2-4159-9738-03E12335C299}" type="slidenum">
              <a:rPr lang="en-US" altLang="en-US" sz="1200"/>
              <a:pPr/>
              <a:t>28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2348479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4091FBB7-45A1-42F4-B87B-A2BB564F41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0D890AB8-C944-46DE-A63E-61EBF0336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23CA5DF6-2984-4DCC-993C-08C212914CEA}"/>
              </a:ext>
            </a:extLst>
          </p:cNvPr>
          <p:cNvSpPr txBox="1">
            <a:spLocks noGrp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321" tIns="48161" rIns="96321" bIns="48161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BE9B5F9A-0A4F-4E97-8480-1470FD906E50}" type="slidenum">
              <a:rPr lang="en-US" altLang="en-US" sz="1200"/>
              <a:pPr algn="r"/>
              <a:t>30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4091FBB7-45A1-42F4-B87B-A2BB564F41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0D890AB8-C944-46DE-A63E-61EBF0336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23CA5DF6-2984-4DCC-993C-08C212914CEA}"/>
              </a:ext>
            </a:extLst>
          </p:cNvPr>
          <p:cNvSpPr txBox="1">
            <a:spLocks noGrp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321" tIns="48161" rIns="96321" bIns="48161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BE9B5F9A-0A4F-4E97-8480-1470FD906E50}" type="slidenum">
              <a:rPr lang="en-US" altLang="en-US" sz="1200"/>
              <a:pPr algn="r"/>
              <a:t>32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1845475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>
            <a:extLst>
              <a:ext uri="{FF2B5EF4-FFF2-40B4-BE49-F238E27FC236}">
                <a16:creationId xmlns:a16="http://schemas.microsoft.com/office/drawing/2014/main" id="{3EA7677E-D560-49C7-BA6F-AA7682580F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>
            <a:extLst>
              <a:ext uri="{FF2B5EF4-FFF2-40B4-BE49-F238E27FC236}">
                <a16:creationId xmlns:a16="http://schemas.microsoft.com/office/drawing/2014/main" id="{ABA864EB-7E11-4070-B1FE-6824DC83C8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9156" name="Slide Number Placeholder 3">
            <a:extLst>
              <a:ext uri="{FF2B5EF4-FFF2-40B4-BE49-F238E27FC236}">
                <a16:creationId xmlns:a16="http://schemas.microsoft.com/office/drawing/2014/main" id="{DB12F0D9-31B8-4BE4-8957-5BA8FC6DA23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A8EEC06-541D-4793-9892-0F7D898A273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>
            <a:extLst>
              <a:ext uri="{FF2B5EF4-FFF2-40B4-BE49-F238E27FC236}">
                <a16:creationId xmlns:a16="http://schemas.microsoft.com/office/drawing/2014/main" id="{5A474E3D-9C1D-465B-A50C-A847B93FAB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>
            <a:extLst>
              <a:ext uri="{FF2B5EF4-FFF2-40B4-BE49-F238E27FC236}">
                <a16:creationId xmlns:a16="http://schemas.microsoft.com/office/drawing/2014/main" id="{3C92D42A-D323-40B3-B6EE-1B12D9D9A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1204" name="Slide Number Placeholder 3">
            <a:extLst>
              <a:ext uri="{FF2B5EF4-FFF2-40B4-BE49-F238E27FC236}">
                <a16:creationId xmlns:a16="http://schemas.microsoft.com/office/drawing/2014/main" id="{AA63D06E-16C3-45C6-B282-6300CD7A85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030C828-CC03-41D9-B6AC-26319B5E7D42}" type="slidenum">
              <a:rPr lang="en-US" altLang="en-US" sz="1200"/>
              <a:pPr/>
              <a:t>35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01D43B9C-9510-4E31-B0D8-3B92418A82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AAD34B63-0D3F-4DBA-B94C-5FB82F05A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C4608138-F8BA-429A-B2E7-3EAC065EEA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B028ED-28A2-44CC-A205-30E02F2D9B20}" type="slidenum">
              <a:rPr lang="en-US" altLang="en-US" sz="1200"/>
              <a:pPr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01D43B9C-9510-4E31-B0D8-3B92418A82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AAD34B63-0D3F-4DBA-B94C-5FB82F05A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C4608138-F8BA-429A-B2E7-3EAC065EEA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B028ED-28A2-44CC-A205-30E02F2D9B20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5050735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C9C20C56-CAA8-4390-AD06-FBC79F572C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BB4C1F89-049A-48DD-86EA-12BCD3DC63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E61A98D3-DF80-4F10-B327-A4BC64CA7D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EC25C43-4842-4337-A72F-C6D37E005633}" type="slidenum">
              <a:rPr lang="en-US" altLang="en-US" sz="1200"/>
              <a:pPr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C9C20C56-CAA8-4390-AD06-FBC79F572C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BB4C1F89-049A-48DD-86EA-12BCD3DC63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E61A98D3-DF80-4F10-B327-A4BC64CA7D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EC25C43-4842-4337-A72F-C6D37E005633}" type="slidenum">
              <a:rPr lang="en-US" altLang="en-US" sz="1200"/>
              <a:pPr/>
              <a:t>8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42369284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49B43F61-5654-4F73-A1B1-0EE17313BE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ED75B48D-DE99-4FEF-A44D-771EF68142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A03316A4-8B9E-4EC1-BED0-88C8809D20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F61CE31-3C7F-4645-8EE1-BFE5D7779F1E}" type="slidenum">
              <a:rPr lang="en-US" altLang="en-US" sz="1200"/>
              <a:pPr/>
              <a:t>10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49B43F61-5654-4F73-A1B1-0EE17313BE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ED75B48D-DE99-4FEF-A44D-771EF68142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A03316A4-8B9E-4EC1-BED0-88C8809D20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F61CE31-3C7F-4645-8EE1-BFE5D7779F1E}" type="slidenum">
              <a:rPr lang="en-US" altLang="en-US" sz="1200"/>
              <a:pPr/>
              <a:t>12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40846787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5F851316-8B27-4602-AB5D-97A8299FEC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DBBCFD80-D764-43D8-A7DD-5F1B64DF91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E5D43C08-E9B7-4C01-9785-DE7D95E964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B77F2-469B-46B9-87D8-117F57849B34}" type="slidenum">
              <a:rPr lang="en-US" altLang="en-US" sz="1200"/>
              <a:pPr/>
              <a:t>14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5F851316-8B27-4602-AB5D-97A8299FEC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DBBCFD80-D764-43D8-A7DD-5F1B64DF91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E5D43C08-E9B7-4C01-9785-DE7D95E964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B77F2-469B-46B9-87D8-117F57849B34}" type="slidenum">
              <a:rPr lang="en-US" altLang="en-US" sz="1200"/>
              <a:pPr/>
              <a:t>16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021887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022358-E30B-40A8-88D3-EEB5EE8B64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Instructor: Jacob Rosen Ph.D.</a:t>
            </a:r>
          </a:p>
          <a:p>
            <a:pPr>
              <a:defRPr/>
            </a:pPr>
            <a:r>
              <a:rPr lang="en-US"/>
              <a:t>Models of Robot Manipulation - EE 543 </a:t>
            </a:r>
            <a:r>
              <a:rPr lang="en-US" b="0">
                <a:latin typeface="Times New Roman" pitchFamily="18" charset="0"/>
              </a:rPr>
              <a:t>- </a:t>
            </a:r>
            <a:r>
              <a:rPr lang="en-US"/>
              <a:t>Department of Electrical Engineering -</a:t>
            </a:r>
            <a:r>
              <a:rPr lang="en-US" b="0">
                <a:latin typeface="Times New Roman" pitchFamily="18" charset="0"/>
              </a:rPr>
              <a:t> </a:t>
            </a:r>
            <a:r>
              <a:rPr lang="en-US"/>
              <a:t>University of Washington</a:t>
            </a:r>
          </a:p>
        </p:txBody>
      </p:sp>
    </p:spTree>
    <p:extLst>
      <p:ext uri="{BB962C8B-B14F-4D97-AF65-F5344CB8AC3E}">
        <p14:creationId xmlns:p14="http://schemas.microsoft.com/office/powerpoint/2010/main" val="1938133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BD235F-12B6-4354-8DC8-0E8215ED3A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Instructor: Jacob Rosen Ph.D.</a:t>
            </a:r>
          </a:p>
          <a:p>
            <a:pPr>
              <a:defRPr/>
            </a:pPr>
            <a:r>
              <a:rPr lang="en-US"/>
              <a:t>Models of Robot Manipulation - EE 543 </a:t>
            </a:r>
            <a:r>
              <a:rPr lang="en-US" b="0">
                <a:latin typeface="Times New Roman" pitchFamily="18" charset="0"/>
              </a:rPr>
              <a:t>- </a:t>
            </a:r>
            <a:r>
              <a:rPr lang="en-US"/>
              <a:t>Department of Electrical Engineering -</a:t>
            </a:r>
            <a:r>
              <a:rPr lang="en-US" b="0">
                <a:latin typeface="Times New Roman" pitchFamily="18" charset="0"/>
              </a:rPr>
              <a:t> </a:t>
            </a:r>
            <a:r>
              <a:rPr lang="en-US"/>
              <a:t>University of Washington</a:t>
            </a:r>
          </a:p>
        </p:txBody>
      </p:sp>
    </p:spTree>
    <p:extLst>
      <p:ext uri="{BB962C8B-B14F-4D97-AF65-F5344CB8AC3E}">
        <p14:creationId xmlns:p14="http://schemas.microsoft.com/office/powerpoint/2010/main" val="542350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7FD576-3402-43AC-9793-24C2E10F9D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Instructor: Jacob Rosen Ph.D.</a:t>
            </a:r>
          </a:p>
          <a:p>
            <a:pPr>
              <a:defRPr/>
            </a:pPr>
            <a:r>
              <a:rPr lang="en-US"/>
              <a:t>Models of Robot Manipulation - EE 543 </a:t>
            </a:r>
            <a:r>
              <a:rPr lang="en-US" b="0">
                <a:latin typeface="Times New Roman" pitchFamily="18" charset="0"/>
              </a:rPr>
              <a:t>- </a:t>
            </a:r>
            <a:r>
              <a:rPr lang="en-US"/>
              <a:t>Department of Electrical Engineering -</a:t>
            </a:r>
            <a:r>
              <a:rPr lang="en-US" b="0">
                <a:latin typeface="Times New Roman" pitchFamily="18" charset="0"/>
              </a:rPr>
              <a:t> </a:t>
            </a:r>
            <a:r>
              <a:rPr lang="en-US"/>
              <a:t>University of Washington</a:t>
            </a:r>
          </a:p>
        </p:txBody>
      </p:sp>
    </p:spTree>
    <p:extLst>
      <p:ext uri="{BB962C8B-B14F-4D97-AF65-F5344CB8AC3E}">
        <p14:creationId xmlns:p14="http://schemas.microsoft.com/office/powerpoint/2010/main" val="4217928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6715DE-7948-48E3-B1D4-905B40AE93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Instructor: Jacob Rosen Ph.D.</a:t>
            </a:r>
          </a:p>
          <a:p>
            <a:pPr>
              <a:defRPr/>
            </a:pPr>
            <a:r>
              <a:rPr lang="en-US"/>
              <a:t>Models of Robot Manipulation - EE 543 </a:t>
            </a:r>
            <a:r>
              <a:rPr lang="en-US" b="0">
                <a:latin typeface="Times New Roman" pitchFamily="18" charset="0"/>
              </a:rPr>
              <a:t>- </a:t>
            </a:r>
            <a:r>
              <a:rPr lang="en-US"/>
              <a:t>Department of Electrical Engineering -</a:t>
            </a:r>
            <a:r>
              <a:rPr lang="en-US" b="0">
                <a:latin typeface="Times New Roman" pitchFamily="18" charset="0"/>
              </a:rPr>
              <a:t> </a:t>
            </a:r>
            <a:r>
              <a:rPr lang="en-US"/>
              <a:t>University of Washington</a:t>
            </a:r>
          </a:p>
        </p:txBody>
      </p:sp>
    </p:spTree>
    <p:extLst>
      <p:ext uri="{BB962C8B-B14F-4D97-AF65-F5344CB8AC3E}">
        <p14:creationId xmlns:p14="http://schemas.microsoft.com/office/powerpoint/2010/main" val="2290626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5EAA41-A4AE-4F08-BB37-C65A020B5E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Instructor: Jacob Rosen Ph.D.</a:t>
            </a:r>
          </a:p>
          <a:p>
            <a:pPr>
              <a:defRPr/>
            </a:pPr>
            <a:r>
              <a:rPr lang="en-US"/>
              <a:t>Models of Robot Manipulation - EE 543 </a:t>
            </a:r>
            <a:r>
              <a:rPr lang="en-US" b="0">
                <a:latin typeface="Times New Roman" pitchFamily="18" charset="0"/>
              </a:rPr>
              <a:t>- </a:t>
            </a:r>
            <a:r>
              <a:rPr lang="en-US"/>
              <a:t>Department of Electrical Engineering -</a:t>
            </a:r>
            <a:r>
              <a:rPr lang="en-US" b="0">
                <a:latin typeface="Times New Roman" pitchFamily="18" charset="0"/>
              </a:rPr>
              <a:t> </a:t>
            </a:r>
            <a:r>
              <a:rPr lang="en-US"/>
              <a:t>University of Washington</a:t>
            </a:r>
          </a:p>
        </p:txBody>
      </p:sp>
    </p:spTree>
    <p:extLst>
      <p:ext uri="{BB962C8B-B14F-4D97-AF65-F5344CB8AC3E}">
        <p14:creationId xmlns:p14="http://schemas.microsoft.com/office/powerpoint/2010/main" val="14017765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E788B5-A0F8-4D76-82D6-E5F58378AF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Instructor: Jacob Rosen Ph.D.</a:t>
            </a:r>
          </a:p>
          <a:p>
            <a:pPr>
              <a:defRPr/>
            </a:pPr>
            <a:r>
              <a:rPr lang="en-US"/>
              <a:t>Models of Robot Manipulation - EE 543 </a:t>
            </a:r>
            <a:r>
              <a:rPr lang="en-US" b="0">
                <a:latin typeface="Times New Roman" pitchFamily="18" charset="0"/>
              </a:rPr>
              <a:t>- </a:t>
            </a:r>
            <a:r>
              <a:rPr lang="en-US"/>
              <a:t>Department of Electrical Engineering -</a:t>
            </a:r>
            <a:r>
              <a:rPr lang="en-US" b="0">
                <a:latin typeface="Times New Roman" pitchFamily="18" charset="0"/>
              </a:rPr>
              <a:t> </a:t>
            </a:r>
            <a:r>
              <a:rPr lang="en-US"/>
              <a:t>University of Washington</a:t>
            </a:r>
          </a:p>
        </p:txBody>
      </p:sp>
    </p:spTree>
    <p:extLst>
      <p:ext uri="{BB962C8B-B14F-4D97-AF65-F5344CB8AC3E}">
        <p14:creationId xmlns:p14="http://schemas.microsoft.com/office/powerpoint/2010/main" val="16317784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AA0D1A-0694-4A3D-99CB-D30FF8A438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Instructor: Jacob Rosen Ph.D.</a:t>
            </a:r>
          </a:p>
          <a:p>
            <a:pPr>
              <a:defRPr/>
            </a:pPr>
            <a:r>
              <a:rPr lang="en-US"/>
              <a:t>Models of Robot Manipulation - EE 543 </a:t>
            </a:r>
            <a:r>
              <a:rPr lang="en-US" b="0">
                <a:latin typeface="Times New Roman" pitchFamily="18" charset="0"/>
              </a:rPr>
              <a:t>- </a:t>
            </a:r>
            <a:r>
              <a:rPr lang="en-US"/>
              <a:t>Department of Electrical Engineering -</a:t>
            </a:r>
            <a:r>
              <a:rPr lang="en-US" b="0">
                <a:latin typeface="Times New Roman" pitchFamily="18" charset="0"/>
              </a:rPr>
              <a:t> </a:t>
            </a:r>
            <a:r>
              <a:rPr lang="en-US"/>
              <a:t>University of Washington</a:t>
            </a:r>
          </a:p>
        </p:txBody>
      </p:sp>
    </p:spTree>
    <p:extLst>
      <p:ext uri="{BB962C8B-B14F-4D97-AF65-F5344CB8AC3E}">
        <p14:creationId xmlns:p14="http://schemas.microsoft.com/office/powerpoint/2010/main" val="26933710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B2A9A87-EA12-48F2-A608-5765216D5B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Instructor: Jacob Rosen Ph.D.</a:t>
            </a:r>
          </a:p>
          <a:p>
            <a:pPr>
              <a:defRPr/>
            </a:pPr>
            <a:r>
              <a:rPr lang="en-US"/>
              <a:t>Models of Robot Manipulation - EE 543 </a:t>
            </a:r>
            <a:r>
              <a:rPr lang="en-US" b="0">
                <a:latin typeface="Times New Roman" pitchFamily="18" charset="0"/>
              </a:rPr>
              <a:t>- </a:t>
            </a:r>
            <a:r>
              <a:rPr lang="en-US"/>
              <a:t>Department of Electrical Engineering -</a:t>
            </a:r>
            <a:r>
              <a:rPr lang="en-US" b="0">
                <a:latin typeface="Times New Roman" pitchFamily="18" charset="0"/>
              </a:rPr>
              <a:t> </a:t>
            </a:r>
            <a:r>
              <a:rPr lang="en-US"/>
              <a:t>University of Washington</a:t>
            </a:r>
          </a:p>
        </p:txBody>
      </p:sp>
    </p:spTree>
    <p:extLst>
      <p:ext uri="{BB962C8B-B14F-4D97-AF65-F5344CB8AC3E}">
        <p14:creationId xmlns:p14="http://schemas.microsoft.com/office/powerpoint/2010/main" val="41324099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26357A-1BBD-4831-A5C0-1294D018A4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Instructor: Jacob Rosen Ph.D.</a:t>
            </a:r>
          </a:p>
          <a:p>
            <a:pPr>
              <a:defRPr/>
            </a:pPr>
            <a:r>
              <a:rPr lang="en-US"/>
              <a:t>Models of Robot Manipulation - EE 543 </a:t>
            </a:r>
            <a:r>
              <a:rPr lang="en-US" b="0">
                <a:latin typeface="Times New Roman" pitchFamily="18" charset="0"/>
              </a:rPr>
              <a:t>- </a:t>
            </a:r>
            <a:r>
              <a:rPr lang="en-US"/>
              <a:t>Department of Electrical Engineering -</a:t>
            </a:r>
            <a:r>
              <a:rPr lang="en-US" b="0">
                <a:latin typeface="Times New Roman" pitchFamily="18" charset="0"/>
              </a:rPr>
              <a:t> </a:t>
            </a:r>
            <a:r>
              <a:rPr lang="en-US"/>
              <a:t>University of Washington</a:t>
            </a:r>
          </a:p>
        </p:txBody>
      </p:sp>
    </p:spTree>
    <p:extLst>
      <p:ext uri="{BB962C8B-B14F-4D97-AF65-F5344CB8AC3E}">
        <p14:creationId xmlns:p14="http://schemas.microsoft.com/office/powerpoint/2010/main" val="37950994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FF1D3AA-5A87-49ED-BB7E-F57B624C06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Instructor: Jacob Rosen Ph.D.</a:t>
            </a:r>
          </a:p>
          <a:p>
            <a:pPr>
              <a:defRPr/>
            </a:pPr>
            <a:r>
              <a:rPr lang="en-US"/>
              <a:t>Models of Robot Manipulation - EE 543 </a:t>
            </a:r>
            <a:r>
              <a:rPr lang="en-US" b="0">
                <a:latin typeface="Times New Roman" pitchFamily="18" charset="0"/>
              </a:rPr>
              <a:t>- </a:t>
            </a:r>
            <a:r>
              <a:rPr lang="en-US"/>
              <a:t>Department of Electrical Engineering -</a:t>
            </a:r>
            <a:r>
              <a:rPr lang="en-US" b="0">
                <a:latin typeface="Times New Roman" pitchFamily="18" charset="0"/>
              </a:rPr>
              <a:t> </a:t>
            </a:r>
            <a:r>
              <a:rPr lang="en-US"/>
              <a:t>University of Washington</a:t>
            </a:r>
          </a:p>
        </p:txBody>
      </p:sp>
    </p:spTree>
    <p:extLst>
      <p:ext uri="{BB962C8B-B14F-4D97-AF65-F5344CB8AC3E}">
        <p14:creationId xmlns:p14="http://schemas.microsoft.com/office/powerpoint/2010/main" val="18237643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88FBC-87CA-4010-8FEC-737A0B0E60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Instructor: Jacob Rosen Ph.D.</a:t>
            </a:r>
          </a:p>
          <a:p>
            <a:pPr>
              <a:defRPr/>
            </a:pPr>
            <a:r>
              <a:rPr lang="en-US"/>
              <a:t>Models of Robot Manipulation - EE 543 </a:t>
            </a:r>
            <a:r>
              <a:rPr lang="en-US" b="0">
                <a:latin typeface="Times New Roman" pitchFamily="18" charset="0"/>
              </a:rPr>
              <a:t>- </a:t>
            </a:r>
            <a:r>
              <a:rPr lang="en-US"/>
              <a:t>Department of Electrical Engineering -</a:t>
            </a:r>
            <a:r>
              <a:rPr lang="en-US" b="0">
                <a:latin typeface="Times New Roman" pitchFamily="18" charset="0"/>
              </a:rPr>
              <a:t> </a:t>
            </a:r>
            <a:r>
              <a:rPr lang="en-US"/>
              <a:t>University of Washington</a:t>
            </a:r>
          </a:p>
        </p:txBody>
      </p:sp>
    </p:spTree>
    <p:extLst>
      <p:ext uri="{BB962C8B-B14F-4D97-AF65-F5344CB8AC3E}">
        <p14:creationId xmlns:p14="http://schemas.microsoft.com/office/powerpoint/2010/main" val="4236553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BBA2CB-48B5-43F5-B7D8-5DDB79E6A2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Instructor: Jacob Rosen Ph.D.</a:t>
            </a:r>
          </a:p>
          <a:p>
            <a:pPr>
              <a:defRPr/>
            </a:pPr>
            <a:r>
              <a:rPr lang="en-US"/>
              <a:t>Models of Robot Manipulation - EE 543 </a:t>
            </a:r>
            <a:r>
              <a:rPr lang="en-US" b="0">
                <a:latin typeface="Times New Roman" pitchFamily="18" charset="0"/>
              </a:rPr>
              <a:t>- </a:t>
            </a:r>
            <a:r>
              <a:rPr lang="en-US"/>
              <a:t>Department of Electrical Engineering -</a:t>
            </a:r>
            <a:r>
              <a:rPr lang="en-US" b="0">
                <a:latin typeface="Times New Roman" pitchFamily="18" charset="0"/>
              </a:rPr>
              <a:t> </a:t>
            </a:r>
            <a:r>
              <a:rPr lang="en-US"/>
              <a:t>University of Washington</a:t>
            </a:r>
          </a:p>
        </p:txBody>
      </p:sp>
    </p:spTree>
    <p:extLst>
      <p:ext uri="{BB962C8B-B14F-4D97-AF65-F5344CB8AC3E}">
        <p14:creationId xmlns:p14="http://schemas.microsoft.com/office/powerpoint/2010/main" val="42495000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71111-7131-442F-BBB5-E36DBB6AA0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Instructor: Jacob Rosen Ph.D.</a:t>
            </a:r>
          </a:p>
          <a:p>
            <a:pPr>
              <a:defRPr/>
            </a:pPr>
            <a:r>
              <a:rPr lang="en-US"/>
              <a:t>Models of Robot Manipulation - EE 543 </a:t>
            </a:r>
            <a:r>
              <a:rPr lang="en-US" b="0">
                <a:latin typeface="Times New Roman" pitchFamily="18" charset="0"/>
              </a:rPr>
              <a:t>- </a:t>
            </a:r>
            <a:r>
              <a:rPr lang="en-US"/>
              <a:t>Department of Electrical Engineering -</a:t>
            </a:r>
            <a:r>
              <a:rPr lang="en-US" b="0">
                <a:latin typeface="Times New Roman" pitchFamily="18" charset="0"/>
              </a:rPr>
              <a:t> </a:t>
            </a:r>
            <a:r>
              <a:rPr lang="en-US"/>
              <a:t>University of Washington</a:t>
            </a:r>
          </a:p>
        </p:txBody>
      </p:sp>
    </p:spTree>
    <p:extLst>
      <p:ext uri="{BB962C8B-B14F-4D97-AF65-F5344CB8AC3E}">
        <p14:creationId xmlns:p14="http://schemas.microsoft.com/office/powerpoint/2010/main" val="30944756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12FBD1-AC64-4359-BE89-8D3CCA59A5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Instructor: Jacob Rosen Ph.D.</a:t>
            </a:r>
          </a:p>
          <a:p>
            <a:pPr>
              <a:defRPr/>
            </a:pPr>
            <a:r>
              <a:rPr lang="en-US"/>
              <a:t>Models of Robot Manipulation - EE 543 </a:t>
            </a:r>
            <a:r>
              <a:rPr lang="en-US" b="0">
                <a:latin typeface="Times New Roman" pitchFamily="18" charset="0"/>
              </a:rPr>
              <a:t>- </a:t>
            </a:r>
            <a:r>
              <a:rPr lang="en-US"/>
              <a:t>Department of Electrical Engineering -</a:t>
            </a:r>
            <a:r>
              <a:rPr lang="en-US" b="0">
                <a:latin typeface="Times New Roman" pitchFamily="18" charset="0"/>
              </a:rPr>
              <a:t> </a:t>
            </a:r>
            <a:r>
              <a:rPr lang="en-US"/>
              <a:t>University of Washington</a:t>
            </a:r>
          </a:p>
        </p:txBody>
      </p:sp>
    </p:spTree>
    <p:extLst>
      <p:ext uri="{BB962C8B-B14F-4D97-AF65-F5344CB8AC3E}">
        <p14:creationId xmlns:p14="http://schemas.microsoft.com/office/powerpoint/2010/main" val="3146451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45AB94-5CCD-4B88-9DB3-C0F63DCE3B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Instructor: Jacob Rosen Ph.D.</a:t>
            </a:r>
          </a:p>
          <a:p>
            <a:pPr>
              <a:defRPr/>
            </a:pPr>
            <a:r>
              <a:rPr lang="en-US"/>
              <a:t>Models of Robot Manipulation - EE 543 </a:t>
            </a:r>
            <a:r>
              <a:rPr lang="en-US" b="0">
                <a:latin typeface="Times New Roman" pitchFamily="18" charset="0"/>
              </a:rPr>
              <a:t>- </a:t>
            </a:r>
            <a:r>
              <a:rPr lang="en-US"/>
              <a:t>Department of Electrical Engineering -</a:t>
            </a:r>
            <a:r>
              <a:rPr lang="en-US" b="0">
                <a:latin typeface="Times New Roman" pitchFamily="18" charset="0"/>
              </a:rPr>
              <a:t> </a:t>
            </a:r>
            <a:r>
              <a:rPr lang="en-US"/>
              <a:t>University of Washington</a:t>
            </a:r>
          </a:p>
        </p:txBody>
      </p:sp>
    </p:spTree>
    <p:extLst>
      <p:ext uri="{BB962C8B-B14F-4D97-AF65-F5344CB8AC3E}">
        <p14:creationId xmlns:p14="http://schemas.microsoft.com/office/powerpoint/2010/main" val="293914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99ACE6-B3CB-4A84-A775-1B2A49BB55D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Instructor: Jacob Rosen Ph.D.</a:t>
            </a:r>
          </a:p>
          <a:p>
            <a:pPr>
              <a:defRPr/>
            </a:pPr>
            <a:r>
              <a:rPr lang="en-US"/>
              <a:t>Models of Robot Manipulation - EE 543 </a:t>
            </a:r>
            <a:r>
              <a:rPr lang="en-US" b="0">
                <a:latin typeface="Times New Roman" pitchFamily="18" charset="0"/>
              </a:rPr>
              <a:t>- </a:t>
            </a:r>
            <a:r>
              <a:rPr lang="en-US"/>
              <a:t>Department of Electrical Engineering -</a:t>
            </a:r>
            <a:r>
              <a:rPr lang="en-US" b="0">
                <a:latin typeface="Times New Roman" pitchFamily="18" charset="0"/>
              </a:rPr>
              <a:t> </a:t>
            </a:r>
            <a:r>
              <a:rPr lang="en-US"/>
              <a:t>University of Washington</a:t>
            </a:r>
          </a:p>
        </p:txBody>
      </p:sp>
    </p:spTree>
    <p:extLst>
      <p:ext uri="{BB962C8B-B14F-4D97-AF65-F5344CB8AC3E}">
        <p14:creationId xmlns:p14="http://schemas.microsoft.com/office/powerpoint/2010/main" val="3319333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25165-E285-4DA1-8F7D-F648E3E747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Instructor: Jacob Rosen Ph.D.</a:t>
            </a:r>
          </a:p>
          <a:p>
            <a:pPr>
              <a:defRPr/>
            </a:pPr>
            <a:r>
              <a:rPr lang="en-US"/>
              <a:t>Models of Robot Manipulation - EE 543 </a:t>
            </a:r>
            <a:r>
              <a:rPr lang="en-US" b="0">
                <a:latin typeface="Times New Roman" pitchFamily="18" charset="0"/>
              </a:rPr>
              <a:t>- </a:t>
            </a:r>
            <a:r>
              <a:rPr lang="en-US"/>
              <a:t>Department of Electrical Engineering -</a:t>
            </a:r>
            <a:r>
              <a:rPr lang="en-US" b="0">
                <a:latin typeface="Times New Roman" pitchFamily="18" charset="0"/>
              </a:rPr>
              <a:t> </a:t>
            </a:r>
            <a:r>
              <a:rPr lang="en-US"/>
              <a:t>University of Washington</a:t>
            </a:r>
          </a:p>
        </p:txBody>
      </p:sp>
    </p:spTree>
    <p:extLst>
      <p:ext uri="{BB962C8B-B14F-4D97-AF65-F5344CB8AC3E}">
        <p14:creationId xmlns:p14="http://schemas.microsoft.com/office/powerpoint/2010/main" val="1096214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A148CDA-B272-45E0-A203-C70D6E066D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Instructor: Jacob Rosen Ph.D.</a:t>
            </a:r>
          </a:p>
          <a:p>
            <a:pPr>
              <a:defRPr/>
            </a:pPr>
            <a:r>
              <a:rPr lang="en-US"/>
              <a:t>Models of Robot Manipulation - EE 543 </a:t>
            </a:r>
            <a:r>
              <a:rPr lang="en-US" b="0">
                <a:latin typeface="Times New Roman" pitchFamily="18" charset="0"/>
              </a:rPr>
              <a:t>- </a:t>
            </a:r>
            <a:r>
              <a:rPr lang="en-US"/>
              <a:t>Department of Electrical Engineering -</a:t>
            </a:r>
            <a:r>
              <a:rPr lang="en-US" b="0">
                <a:latin typeface="Times New Roman" pitchFamily="18" charset="0"/>
              </a:rPr>
              <a:t> </a:t>
            </a:r>
            <a:r>
              <a:rPr lang="en-US"/>
              <a:t>University of Washington</a:t>
            </a:r>
          </a:p>
        </p:txBody>
      </p:sp>
    </p:spTree>
    <p:extLst>
      <p:ext uri="{BB962C8B-B14F-4D97-AF65-F5344CB8AC3E}">
        <p14:creationId xmlns:p14="http://schemas.microsoft.com/office/powerpoint/2010/main" val="2125377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42ACD8-5ADF-45FC-8F4F-52988A5C35C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Instructor: Jacob Rosen Ph.D.</a:t>
            </a:r>
          </a:p>
          <a:p>
            <a:pPr>
              <a:defRPr/>
            </a:pPr>
            <a:r>
              <a:rPr lang="en-US"/>
              <a:t>Models of Robot Manipulation - EE 543 </a:t>
            </a:r>
            <a:r>
              <a:rPr lang="en-US" b="0">
                <a:latin typeface="Times New Roman" pitchFamily="18" charset="0"/>
              </a:rPr>
              <a:t>- </a:t>
            </a:r>
            <a:r>
              <a:rPr lang="en-US"/>
              <a:t>Department of Electrical Engineering -</a:t>
            </a:r>
            <a:r>
              <a:rPr lang="en-US" b="0">
                <a:latin typeface="Times New Roman" pitchFamily="18" charset="0"/>
              </a:rPr>
              <a:t> </a:t>
            </a:r>
            <a:r>
              <a:rPr lang="en-US"/>
              <a:t>University of Washington</a:t>
            </a:r>
          </a:p>
        </p:txBody>
      </p:sp>
    </p:spTree>
    <p:extLst>
      <p:ext uri="{BB962C8B-B14F-4D97-AF65-F5344CB8AC3E}">
        <p14:creationId xmlns:p14="http://schemas.microsoft.com/office/powerpoint/2010/main" val="1798839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7EC88C9-B136-48B6-9F16-EEDFDCFC5E2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Instructor: Jacob Rosen Ph.D.</a:t>
            </a:r>
          </a:p>
          <a:p>
            <a:pPr>
              <a:defRPr/>
            </a:pPr>
            <a:r>
              <a:rPr lang="en-US"/>
              <a:t>Models of Robot Manipulation - EE 543 </a:t>
            </a:r>
            <a:r>
              <a:rPr lang="en-US" b="0">
                <a:latin typeface="Times New Roman" pitchFamily="18" charset="0"/>
              </a:rPr>
              <a:t>- </a:t>
            </a:r>
            <a:r>
              <a:rPr lang="en-US"/>
              <a:t>Department of Electrical Engineering -</a:t>
            </a:r>
            <a:r>
              <a:rPr lang="en-US" b="0">
                <a:latin typeface="Times New Roman" pitchFamily="18" charset="0"/>
              </a:rPr>
              <a:t> </a:t>
            </a:r>
            <a:r>
              <a:rPr lang="en-US"/>
              <a:t>University of Washington</a:t>
            </a:r>
          </a:p>
        </p:txBody>
      </p:sp>
    </p:spTree>
    <p:extLst>
      <p:ext uri="{BB962C8B-B14F-4D97-AF65-F5344CB8AC3E}">
        <p14:creationId xmlns:p14="http://schemas.microsoft.com/office/powerpoint/2010/main" val="52787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7C8FFF-12F4-4B78-9294-14A50BBD25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Instructor: Jacob Rosen Ph.D.</a:t>
            </a:r>
          </a:p>
          <a:p>
            <a:pPr>
              <a:defRPr/>
            </a:pPr>
            <a:r>
              <a:rPr lang="en-US"/>
              <a:t>Models of Robot Manipulation - EE 543 </a:t>
            </a:r>
            <a:r>
              <a:rPr lang="en-US" b="0">
                <a:latin typeface="Times New Roman" pitchFamily="18" charset="0"/>
              </a:rPr>
              <a:t>- </a:t>
            </a:r>
            <a:r>
              <a:rPr lang="en-US"/>
              <a:t>Department of Electrical Engineering -</a:t>
            </a:r>
            <a:r>
              <a:rPr lang="en-US" b="0">
                <a:latin typeface="Times New Roman" pitchFamily="18" charset="0"/>
              </a:rPr>
              <a:t> </a:t>
            </a:r>
            <a:r>
              <a:rPr lang="en-US"/>
              <a:t>University of Washington</a:t>
            </a:r>
          </a:p>
        </p:txBody>
      </p:sp>
    </p:spTree>
    <p:extLst>
      <p:ext uri="{BB962C8B-B14F-4D97-AF65-F5344CB8AC3E}">
        <p14:creationId xmlns:p14="http://schemas.microsoft.com/office/powerpoint/2010/main" val="2113626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DD20D2-87E5-4646-B192-2F4B764672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Instructor: Jacob Rosen Ph.D.</a:t>
            </a:r>
          </a:p>
          <a:p>
            <a:pPr>
              <a:defRPr/>
            </a:pPr>
            <a:r>
              <a:rPr lang="en-US"/>
              <a:t>Models of Robot Manipulation - EE 543 </a:t>
            </a:r>
            <a:r>
              <a:rPr lang="en-US" b="0">
                <a:latin typeface="Times New Roman" pitchFamily="18" charset="0"/>
              </a:rPr>
              <a:t>- </a:t>
            </a:r>
            <a:r>
              <a:rPr lang="en-US"/>
              <a:t>Department of Electrical Engineering -</a:t>
            </a:r>
            <a:r>
              <a:rPr lang="en-US" b="0">
                <a:latin typeface="Times New Roman" pitchFamily="18" charset="0"/>
              </a:rPr>
              <a:t> </a:t>
            </a:r>
            <a:r>
              <a:rPr lang="en-US"/>
              <a:t>University of Washington</a:t>
            </a:r>
          </a:p>
        </p:txBody>
      </p:sp>
    </p:spTree>
    <p:extLst>
      <p:ext uri="{BB962C8B-B14F-4D97-AF65-F5344CB8AC3E}">
        <p14:creationId xmlns:p14="http://schemas.microsoft.com/office/powerpoint/2010/main" val="1926571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6B07CF1-07F4-470F-BD59-FD0FC6F885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381000"/>
            <a:ext cx="7010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6E44F32-388E-4A7F-954D-6D46BC4322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2D84F04-8E7C-4AC6-A0E5-5A64563EE9F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52600" y="6248400"/>
            <a:ext cx="6781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rgbClr val="000099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Instructor: Jacob Rosen Ph.D.</a:t>
            </a:r>
          </a:p>
          <a:p>
            <a:pPr>
              <a:defRPr/>
            </a:pPr>
            <a:r>
              <a:rPr lang="en-US"/>
              <a:t>Models of Robot Manipulation - EE 543 - Department of Electrical Engineering - University of Washington</a:t>
            </a:r>
          </a:p>
        </p:txBody>
      </p:sp>
      <p:sp>
        <p:nvSpPr>
          <p:cNvPr id="2" name="Line 7">
            <a:extLst>
              <a:ext uri="{FF2B5EF4-FFF2-40B4-BE49-F238E27FC236}">
                <a16:creationId xmlns:a16="http://schemas.microsoft.com/office/drawing/2014/main" id="{14EDF160-9D6E-4C45-AE48-0061EE3CA7B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172200"/>
            <a:ext cx="777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Line 8">
            <a:extLst>
              <a:ext uri="{FF2B5EF4-FFF2-40B4-BE49-F238E27FC236}">
                <a16:creationId xmlns:a16="http://schemas.microsoft.com/office/drawing/2014/main" id="{8F009DC9-2FF4-4594-8454-3E8308140506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1219200"/>
            <a:ext cx="7010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" name="Rectangle 10">
            <a:extLst>
              <a:ext uri="{FF2B5EF4-FFF2-40B4-BE49-F238E27FC236}">
                <a16:creationId xmlns:a16="http://schemas.microsoft.com/office/drawing/2014/main" id="{85E6B36D-BC60-45BF-A957-DDB2AF1083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81000"/>
            <a:ext cx="914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pic>
        <p:nvPicPr>
          <p:cNvPr id="1032" name="Picture 20" descr="C:\Glenn\Research3\Images\Robots\frontaibo3.gif">
            <a:extLst>
              <a:ext uri="{FF2B5EF4-FFF2-40B4-BE49-F238E27FC236}">
                <a16:creationId xmlns:a16="http://schemas.microsoft.com/office/drawing/2014/main" id="{935418EC-3F32-4030-A67A-9DF8EBB15D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5" y="361950"/>
            <a:ext cx="906463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D27326D-9CAE-40BD-A320-3389DD76BE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381000"/>
            <a:ext cx="7010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3578CCB-2559-4B0C-BE4A-543EB63885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6BE24C3-20CB-4F4A-96A8-01F42DCBCED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52600" y="6248400"/>
            <a:ext cx="6781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rgbClr val="000099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Instructor: Jacob Rosen Ph.D.</a:t>
            </a:r>
          </a:p>
          <a:p>
            <a:pPr>
              <a:defRPr/>
            </a:pPr>
            <a:r>
              <a:rPr lang="en-US"/>
              <a:t>Models of Robot Manipulation - EE 543 - Department of Electrical Engineering - University of Washington</a:t>
            </a:r>
          </a:p>
        </p:txBody>
      </p:sp>
      <p:sp>
        <p:nvSpPr>
          <p:cNvPr id="2" name="Line 7">
            <a:extLst>
              <a:ext uri="{FF2B5EF4-FFF2-40B4-BE49-F238E27FC236}">
                <a16:creationId xmlns:a16="http://schemas.microsoft.com/office/drawing/2014/main" id="{B903E317-FF20-475A-83F9-BB5B0233871B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172200"/>
            <a:ext cx="777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Line 8">
            <a:extLst>
              <a:ext uri="{FF2B5EF4-FFF2-40B4-BE49-F238E27FC236}">
                <a16:creationId xmlns:a16="http://schemas.microsoft.com/office/drawing/2014/main" id="{E2EE8451-7B7C-40BD-AD55-A64CF50F18DB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1219200"/>
            <a:ext cx="7010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" name="Rectangle 10">
            <a:extLst>
              <a:ext uri="{FF2B5EF4-FFF2-40B4-BE49-F238E27FC236}">
                <a16:creationId xmlns:a16="http://schemas.microsoft.com/office/drawing/2014/main" id="{0CD49618-52A6-4772-B459-E49FB26ACC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81000"/>
            <a:ext cx="914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pic>
        <p:nvPicPr>
          <p:cNvPr id="1032" name="Picture 20" descr="C:\Glenn\Research3\Images\Robots\frontaibo3.gif">
            <a:extLst>
              <a:ext uri="{FF2B5EF4-FFF2-40B4-BE49-F238E27FC236}">
                <a16:creationId xmlns:a16="http://schemas.microsoft.com/office/drawing/2014/main" id="{F2B9E839-3168-4814-B24A-D65CC4C55D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5" y="361950"/>
            <a:ext cx="906463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489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18" Type="http://schemas.openxmlformats.org/officeDocument/2006/relationships/image" Target="../media/image42.png"/><Relationship Id="rId3" Type="http://schemas.openxmlformats.org/officeDocument/2006/relationships/image" Target="../media/image2.jpe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17" Type="http://schemas.openxmlformats.org/officeDocument/2006/relationships/image" Target="../media/image41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5" Type="http://schemas.openxmlformats.org/officeDocument/2006/relationships/image" Target="../media/image39.png"/><Relationship Id="rId10" Type="http://schemas.openxmlformats.org/officeDocument/2006/relationships/image" Target="../media/image34.png"/><Relationship Id="rId19" Type="http://schemas.openxmlformats.org/officeDocument/2006/relationships/image" Target="../media/image43.png"/><Relationship Id="rId4" Type="http://schemas.openxmlformats.org/officeDocument/2006/relationships/image" Target="../media/image26.png"/><Relationship Id="rId9" Type="http://schemas.openxmlformats.org/officeDocument/2006/relationships/image" Target="../media/image33.png"/><Relationship Id="rId14" Type="http://schemas.openxmlformats.org/officeDocument/2006/relationships/image" Target="../media/image3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image" Target="../media/image45.png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440.png"/><Relationship Id="rId3" Type="http://schemas.openxmlformats.org/officeDocument/2006/relationships/image" Target="../media/image2.jpeg"/><Relationship Id="rId7" Type="http://schemas.openxmlformats.org/officeDocument/2006/relationships/image" Target="../media/image37.png"/><Relationship Id="rId12" Type="http://schemas.openxmlformats.org/officeDocument/2006/relationships/image" Target="../media/image430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11" Type="http://schemas.openxmlformats.org/officeDocument/2006/relationships/image" Target="../media/image420.png"/><Relationship Id="rId5" Type="http://schemas.openxmlformats.org/officeDocument/2006/relationships/image" Target="../media/image30.png"/><Relationship Id="rId15" Type="http://schemas.openxmlformats.org/officeDocument/2006/relationships/image" Target="../media/image46.png"/><Relationship Id="rId10" Type="http://schemas.openxmlformats.org/officeDocument/2006/relationships/image" Target="../media/image410.png"/><Relationship Id="rId4" Type="http://schemas.openxmlformats.org/officeDocument/2006/relationships/image" Target="../media/image29.png"/><Relationship Id="rId9" Type="http://schemas.openxmlformats.org/officeDocument/2006/relationships/image" Target="../media/image43.png"/><Relationship Id="rId14" Type="http://schemas.openxmlformats.org/officeDocument/2006/relationships/image" Target="../media/image45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image" Target="../media/image44.png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20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21.bin"/><Relationship Id="rId9" Type="http://schemas.openxmlformats.org/officeDocument/2006/relationships/image" Target="../media/image17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13" Type="http://schemas.openxmlformats.org/officeDocument/2006/relationships/image" Target="../media/image57.png"/><Relationship Id="rId3" Type="http://schemas.openxmlformats.org/officeDocument/2006/relationships/image" Target="../media/image2.jpeg"/><Relationship Id="rId7" Type="http://schemas.openxmlformats.org/officeDocument/2006/relationships/image" Target="../media/image51.png"/><Relationship Id="rId12" Type="http://schemas.openxmlformats.org/officeDocument/2006/relationships/image" Target="../media/image56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11" Type="http://schemas.openxmlformats.org/officeDocument/2006/relationships/image" Target="../media/image55.png"/><Relationship Id="rId5" Type="http://schemas.openxmlformats.org/officeDocument/2006/relationships/image" Target="../media/image49.png"/><Relationship Id="rId15" Type="http://schemas.openxmlformats.org/officeDocument/2006/relationships/image" Target="../media/image59.pn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9" Type="http://schemas.openxmlformats.org/officeDocument/2006/relationships/image" Target="../media/image53.png"/><Relationship Id="rId14" Type="http://schemas.openxmlformats.org/officeDocument/2006/relationships/image" Target="../media/image5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image" Target="../media/image62.png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5.bin"/><Relationship Id="rId9" Type="http://schemas.openxmlformats.org/officeDocument/2006/relationships/image" Target="../media/image17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18" Type="http://schemas.openxmlformats.org/officeDocument/2006/relationships/image" Target="../media/image58.png"/><Relationship Id="rId3" Type="http://schemas.openxmlformats.org/officeDocument/2006/relationships/image" Target="../media/image2.jpeg"/><Relationship Id="rId7" Type="http://schemas.openxmlformats.org/officeDocument/2006/relationships/image" Target="../media/image54.png"/><Relationship Id="rId17" Type="http://schemas.openxmlformats.org/officeDocument/2006/relationships/image" Target="../media/image65.png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50.png"/><Relationship Id="rId15" Type="http://schemas.openxmlformats.org/officeDocument/2006/relationships/image" Target="../media/image630.png"/><Relationship Id="rId19" Type="http://schemas.openxmlformats.org/officeDocument/2006/relationships/image" Target="../media/image59.png"/><Relationship Id="rId4" Type="http://schemas.openxmlformats.org/officeDocument/2006/relationships/image" Target="../media/image49.png"/><Relationship Id="rId9" Type="http://schemas.openxmlformats.org/officeDocument/2006/relationships/image" Target="../media/image63.png"/><Relationship Id="rId14" Type="http://schemas.openxmlformats.org/officeDocument/2006/relationships/image" Target="../media/image620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image" Target="../media/image66.png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0.bin"/><Relationship Id="rId11" Type="http://schemas.openxmlformats.org/officeDocument/2006/relationships/image" Target="../media/image20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32.bin"/><Relationship Id="rId4" Type="http://schemas.openxmlformats.org/officeDocument/2006/relationships/oleObject" Target="../embeddings/oleObject29.bin"/><Relationship Id="rId9" Type="http://schemas.openxmlformats.org/officeDocument/2006/relationships/image" Target="../media/image17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13" Type="http://schemas.openxmlformats.org/officeDocument/2006/relationships/image" Target="../media/image75.png"/><Relationship Id="rId3" Type="http://schemas.openxmlformats.org/officeDocument/2006/relationships/image" Target="../media/image2.jpeg"/><Relationship Id="rId7" Type="http://schemas.openxmlformats.org/officeDocument/2006/relationships/image" Target="../media/image69.png"/><Relationship Id="rId12" Type="http://schemas.openxmlformats.org/officeDocument/2006/relationships/image" Target="../media/image7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11" Type="http://schemas.openxmlformats.org/officeDocument/2006/relationships/image" Target="../media/image73.png"/><Relationship Id="rId5" Type="http://schemas.openxmlformats.org/officeDocument/2006/relationships/image" Target="../media/image67.png"/><Relationship Id="rId10" Type="http://schemas.openxmlformats.org/officeDocument/2006/relationships/image" Target="../media/image72.png"/><Relationship Id="rId4" Type="http://schemas.openxmlformats.org/officeDocument/2006/relationships/image" Target="../media/image61.png"/><Relationship Id="rId9" Type="http://schemas.openxmlformats.org/officeDocument/2006/relationships/image" Target="../media/image71.png"/><Relationship Id="rId14" Type="http://schemas.openxmlformats.org/officeDocument/2006/relationships/image" Target="../media/image76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image" Target="../media/image78.png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3.bin"/><Relationship Id="rId9" Type="http://schemas.openxmlformats.org/officeDocument/2006/relationships/image" Target="../media/image17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13" Type="http://schemas.openxmlformats.org/officeDocument/2006/relationships/image" Target="../media/image81.png"/><Relationship Id="rId3" Type="http://schemas.openxmlformats.org/officeDocument/2006/relationships/image" Target="../media/image2.jpeg"/><Relationship Id="rId7" Type="http://schemas.openxmlformats.org/officeDocument/2006/relationships/image" Target="../media/image73.png"/><Relationship Id="rId12" Type="http://schemas.openxmlformats.org/officeDocument/2006/relationships/image" Target="../media/image8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9.png"/><Relationship Id="rId11" Type="http://schemas.openxmlformats.org/officeDocument/2006/relationships/image" Target="../media/image79.png"/><Relationship Id="rId5" Type="http://schemas.openxmlformats.org/officeDocument/2006/relationships/image" Target="../media/image67.png"/><Relationship Id="rId15" Type="http://schemas.openxmlformats.org/officeDocument/2006/relationships/image" Target="../media/image83.png"/><Relationship Id="rId10" Type="http://schemas.openxmlformats.org/officeDocument/2006/relationships/image" Target="../media/image780.png"/><Relationship Id="rId4" Type="http://schemas.openxmlformats.org/officeDocument/2006/relationships/image" Target="../media/image61.png"/><Relationship Id="rId9" Type="http://schemas.openxmlformats.org/officeDocument/2006/relationships/image" Target="../media/image770.png"/><Relationship Id="rId14" Type="http://schemas.openxmlformats.org/officeDocument/2006/relationships/image" Target="../media/image82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image" Target="../media/image84.png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8.bin"/><Relationship Id="rId11" Type="http://schemas.openxmlformats.org/officeDocument/2006/relationships/image" Target="../media/image20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40.bin"/><Relationship Id="rId4" Type="http://schemas.openxmlformats.org/officeDocument/2006/relationships/oleObject" Target="../embeddings/oleObject37.bin"/><Relationship Id="rId9" Type="http://schemas.openxmlformats.org/officeDocument/2006/relationships/image" Target="../media/image17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8.png"/><Relationship Id="rId13" Type="http://schemas.openxmlformats.org/officeDocument/2006/relationships/image" Target="../media/image93.png"/><Relationship Id="rId18" Type="http://schemas.openxmlformats.org/officeDocument/2006/relationships/image" Target="../media/image931.png"/><Relationship Id="rId3" Type="http://schemas.openxmlformats.org/officeDocument/2006/relationships/image" Target="../media/image2.jpeg"/><Relationship Id="rId21" Type="http://schemas.openxmlformats.org/officeDocument/2006/relationships/image" Target="../media/image97.png"/><Relationship Id="rId7" Type="http://schemas.openxmlformats.org/officeDocument/2006/relationships/image" Target="../media/image87.png"/><Relationship Id="rId12" Type="http://schemas.openxmlformats.org/officeDocument/2006/relationships/image" Target="../media/image92.png"/><Relationship Id="rId17" Type="http://schemas.openxmlformats.org/officeDocument/2006/relationships/image" Target="../media/image921.png"/><Relationship Id="rId2" Type="http://schemas.openxmlformats.org/officeDocument/2006/relationships/notesSlide" Target="../notesSlides/notesSlide12.xml"/><Relationship Id="rId16" Type="http://schemas.openxmlformats.org/officeDocument/2006/relationships/image" Target="../media/image911.png"/><Relationship Id="rId20" Type="http://schemas.openxmlformats.org/officeDocument/2006/relationships/image" Target="../media/image96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6.png"/><Relationship Id="rId11" Type="http://schemas.openxmlformats.org/officeDocument/2006/relationships/image" Target="../media/image91.png"/><Relationship Id="rId5" Type="http://schemas.openxmlformats.org/officeDocument/2006/relationships/image" Target="../media/image85.png"/><Relationship Id="rId15" Type="http://schemas.openxmlformats.org/officeDocument/2006/relationships/image" Target="../media/image95.png"/><Relationship Id="rId10" Type="http://schemas.openxmlformats.org/officeDocument/2006/relationships/image" Target="../media/image90.png"/><Relationship Id="rId19" Type="http://schemas.openxmlformats.org/officeDocument/2006/relationships/image" Target="../media/image941.png"/><Relationship Id="rId4" Type="http://schemas.openxmlformats.org/officeDocument/2006/relationships/image" Target="../media/image77.png"/><Relationship Id="rId9" Type="http://schemas.openxmlformats.org/officeDocument/2006/relationships/image" Target="../media/image89.png"/><Relationship Id="rId14" Type="http://schemas.openxmlformats.org/officeDocument/2006/relationships/image" Target="../media/image94.png"/><Relationship Id="rId22" Type="http://schemas.openxmlformats.org/officeDocument/2006/relationships/image" Target="../media/image98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3" Type="http://schemas.openxmlformats.org/officeDocument/2006/relationships/image" Target="../media/image99.png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2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44.bin"/><Relationship Id="rId4" Type="http://schemas.openxmlformats.org/officeDocument/2006/relationships/oleObject" Target="../embeddings/oleObject41.bin"/><Relationship Id="rId9" Type="http://schemas.openxmlformats.org/officeDocument/2006/relationships/image" Target="../media/image17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0.png"/><Relationship Id="rId13" Type="http://schemas.openxmlformats.org/officeDocument/2006/relationships/image" Target="../media/image970.png"/><Relationship Id="rId3" Type="http://schemas.openxmlformats.org/officeDocument/2006/relationships/image" Target="../media/image2.jpeg"/><Relationship Id="rId7" Type="http://schemas.openxmlformats.org/officeDocument/2006/relationships/image" Target="../media/image910.png"/><Relationship Id="rId12" Type="http://schemas.openxmlformats.org/officeDocument/2006/relationships/image" Target="../media/image960.png"/><Relationship Id="rId2" Type="http://schemas.openxmlformats.org/officeDocument/2006/relationships/notesSlide" Target="../notesSlides/notesSlide13.xml"/><Relationship Id="rId16" Type="http://schemas.openxmlformats.org/officeDocument/2006/relationships/image" Target="../media/image1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.png"/><Relationship Id="rId11" Type="http://schemas.openxmlformats.org/officeDocument/2006/relationships/image" Target="../media/image950.png"/><Relationship Id="rId5" Type="http://schemas.openxmlformats.org/officeDocument/2006/relationships/image" Target="../media/image86.png"/><Relationship Id="rId15" Type="http://schemas.openxmlformats.org/officeDocument/2006/relationships/image" Target="../media/image990.png"/><Relationship Id="rId10" Type="http://schemas.openxmlformats.org/officeDocument/2006/relationships/image" Target="../media/image940.png"/><Relationship Id="rId4" Type="http://schemas.openxmlformats.org/officeDocument/2006/relationships/image" Target="../media/image77.png"/><Relationship Id="rId9" Type="http://schemas.openxmlformats.org/officeDocument/2006/relationships/image" Target="../media/image930.png"/><Relationship Id="rId14" Type="http://schemas.openxmlformats.org/officeDocument/2006/relationships/image" Target="../media/image980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3" Type="http://schemas.openxmlformats.org/officeDocument/2006/relationships/image" Target="../media/image101.png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6.bin"/><Relationship Id="rId11" Type="http://schemas.openxmlformats.org/officeDocument/2006/relationships/image" Target="../media/image20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48.bin"/><Relationship Id="rId4" Type="http://schemas.openxmlformats.org/officeDocument/2006/relationships/oleObject" Target="../embeddings/oleObject45.bin"/><Relationship Id="rId9" Type="http://schemas.openxmlformats.org/officeDocument/2006/relationships/image" Target="../media/image17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png"/><Relationship Id="rId13" Type="http://schemas.openxmlformats.org/officeDocument/2006/relationships/image" Target="../media/image110.png"/><Relationship Id="rId18" Type="http://schemas.openxmlformats.org/officeDocument/2006/relationships/image" Target="../media/image115.png"/><Relationship Id="rId3" Type="http://schemas.openxmlformats.org/officeDocument/2006/relationships/image" Target="../media/image2.jpeg"/><Relationship Id="rId7" Type="http://schemas.openxmlformats.org/officeDocument/2006/relationships/image" Target="../media/image104.png"/><Relationship Id="rId12" Type="http://schemas.openxmlformats.org/officeDocument/2006/relationships/image" Target="../media/image109.png"/><Relationship Id="rId17" Type="http://schemas.openxmlformats.org/officeDocument/2006/relationships/image" Target="../media/image114.png"/><Relationship Id="rId2" Type="http://schemas.openxmlformats.org/officeDocument/2006/relationships/notesSlide" Target="../notesSlides/notesSlide14.xml"/><Relationship Id="rId16" Type="http://schemas.openxmlformats.org/officeDocument/2006/relationships/image" Target="../media/image1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3.png"/><Relationship Id="rId11" Type="http://schemas.openxmlformats.org/officeDocument/2006/relationships/image" Target="../media/image108.png"/><Relationship Id="rId5" Type="http://schemas.openxmlformats.org/officeDocument/2006/relationships/image" Target="../media/image102.png"/><Relationship Id="rId15" Type="http://schemas.openxmlformats.org/officeDocument/2006/relationships/image" Target="../media/image112.png"/><Relationship Id="rId10" Type="http://schemas.openxmlformats.org/officeDocument/2006/relationships/image" Target="../media/image107.png"/><Relationship Id="rId19" Type="http://schemas.openxmlformats.org/officeDocument/2006/relationships/image" Target="../media/image116.png"/><Relationship Id="rId4" Type="http://schemas.openxmlformats.org/officeDocument/2006/relationships/image" Target="../media/image96.png"/><Relationship Id="rId9" Type="http://schemas.openxmlformats.org/officeDocument/2006/relationships/image" Target="../media/image106.png"/><Relationship Id="rId14" Type="http://schemas.openxmlformats.org/officeDocument/2006/relationships/image" Target="../media/image111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3" Type="http://schemas.openxmlformats.org/officeDocument/2006/relationships/image" Target="../media/image118.png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50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52.bin"/><Relationship Id="rId4" Type="http://schemas.openxmlformats.org/officeDocument/2006/relationships/oleObject" Target="../embeddings/oleObject49.bin"/><Relationship Id="rId9" Type="http://schemas.openxmlformats.org/officeDocument/2006/relationships/image" Target="../media/image17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png"/><Relationship Id="rId13" Type="http://schemas.openxmlformats.org/officeDocument/2006/relationships/image" Target="../media/image1170.png"/><Relationship Id="rId3" Type="http://schemas.openxmlformats.org/officeDocument/2006/relationships/image" Target="../media/image2.jpeg"/><Relationship Id="rId7" Type="http://schemas.openxmlformats.org/officeDocument/2006/relationships/image" Target="../media/image104.png"/><Relationship Id="rId12" Type="http://schemas.openxmlformats.org/officeDocument/2006/relationships/image" Target="../media/image1160.png"/><Relationship Id="rId17" Type="http://schemas.openxmlformats.org/officeDocument/2006/relationships/image" Target="../media/image121.png"/><Relationship Id="rId2" Type="http://schemas.openxmlformats.org/officeDocument/2006/relationships/notesSlide" Target="../notesSlides/notesSlide15.xml"/><Relationship Id="rId16" Type="http://schemas.openxmlformats.org/officeDocument/2006/relationships/image" Target="../media/image1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3.png"/><Relationship Id="rId11" Type="http://schemas.openxmlformats.org/officeDocument/2006/relationships/image" Target="../media/image116.png"/><Relationship Id="rId5" Type="http://schemas.openxmlformats.org/officeDocument/2006/relationships/image" Target="../media/image102.png"/><Relationship Id="rId15" Type="http://schemas.openxmlformats.org/officeDocument/2006/relationships/image" Target="../media/image119.png"/><Relationship Id="rId10" Type="http://schemas.openxmlformats.org/officeDocument/2006/relationships/image" Target="../media/image108.png"/><Relationship Id="rId4" Type="http://schemas.openxmlformats.org/officeDocument/2006/relationships/image" Target="../media/image96.png"/><Relationship Id="rId9" Type="http://schemas.openxmlformats.org/officeDocument/2006/relationships/image" Target="../media/image106.png"/><Relationship Id="rId14" Type="http://schemas.openxmlformats.org/officeDocument/2006/relationships/image" Target="../media/image1180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5.bin"/><Relationship Id="rId3" Type="http://schemas.openxmlformats.org/officeDocument/2006/relationships/image" Target="../media/image122.png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54.bin"/><Relationship Id="rId11" Type="http://schemas.openxmlformats.org/officeDocument/2006/relationships/image" Target="../media/image20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56.bin"/><Relationship Id="rId4" Type="http://schemas.openxmlformats.org/officeDocument/2006/relationships/oleObject" Target="../embeddings/oleObject53.bin"/><Relationship Id="rId9" Type="http://schemas.openxmlformats.org/officeDocument/2006/relationships/image" Target="../media/image17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19.png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17.wmf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6.png"/><Relationship Id="rId13" Type="http://schemas.openxmlformats.org/officeDocument/2006/relationships/image" Target="../media/image131.png"/><Relationship Id="rId18" Type="http://schemas.openxmlformats.org/officeDocument/2006/relationships/image" Target="../media/image136.png"/><Relationship Id="rId3" Type="http://schemas.openxmlformats.org/officeDocument/2006/relationships/image" Target="../media/image2.jpeg"/><Relationship Id="rId21" Type="http://schemas.openxmlformats.org/officeDocument/2006/relationships/image" Target="../media/image139.png"/><Relationship Id="rId7" Type="http://schemas.openxmlformats.org/officeDocument/2006/relationships/image" Target="../media/image125.png"/><Relationship Id="rId12" Type="http://schemas.openxmlformats.org/officeDocument/2006/relationships/image" Target="../media/image130.png"/><Relationship Id="rId17" Type="http://schemas.openxmlformats.org/officeDocument/2006/relationships/image" Target="../media/image135.png"/><Relationship Id="rId2" Type="http://schemas.openxmlformats.org/officeDocument/2006/relationships/notesSlide" Target="../notesSlides/notesSlide16.xml"/><Relationship Id="rId16" Type="http://schemas.openxmlformats.org/officeDocument/2006/relationships/image" Target="../media/image134.png"/><Relationship Id="rId20" Type="http://schemas.openxmlformats.org/officeDocument/2006/relationships/image" Target="../media/image1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4.png"/><Relationship Id="rId11" Type="http://schemas.openxmlformats.org/officeDocument/2006/relationships/image" Target="../media/image129.png"/><Relationship Id="rId5" Type="http://schemas.openxmlformats.org/officeDocument/2006/relationships/image" Target="../media/image123.png"/><Relationship Id="rId15" Type="http://schemas.openxmlformats.org/officeDocument/2006/relationships/image" Target="../media/image133.png"/><Relationship Id="rId23" Type="http://schemas.openxmlformats.org/officeDocument/2006/relationships/image" Target="../media/image1410.png"/><Relationship Id="rId10" Type="http://schemas.openxmlformats.org/officeDocument/2006/relationships/image" Target="../media/image128.png"/><Relationship Id="rId19" Type="http://schemas.openxmlformats.org/officeDocument/2006/relationships/image" Target="../media/image137.png"/><Relationship Id="rId4" Type="http://schemas.openxmlformats.org/officeDocument/2006/relationships/image" Target="../media/image117.png"/><Relationship Id="rId9" Type="http://schemas.openxmlformats.org/officeDocument/2006/relationships/image" Target="../media/image127.png"/><Relationship Id="rId14" Type="http://schemas.openxmlformats.org/officeDocument/2006/relationships/image" Target="../media/image132.png"/><Relationship Id="rId22" Type="http://schemas.openxmlformats.org/officeDocument/2006/relationships/image" Target="../media/image140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9.bin"/><Relationship Id="rId3" Type="http://schemas.openxmlformats.org/officeDocument/2006/relationships/image" Target="../media/image142.png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58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60.bin"/><Relationship Id="rId4" Type="http://schemas.openxmlformats.org/officeDocument/2006/relationships/oleObject" Target="../embeddings/oleObject57.bin"/><Relationship Id="rId9" Type="http://schemas.openxmlformats.org/officeDocument/2006/relationships/image" Target="../media/image17.wm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2.png"/><Relationship Id="rId18" Type="http://schemas.openxmlformats.org/officeDocument/2006/relationships/image" Target="../media/image146.png"/><Relationship Id="rId3" Type="http://schemas.openxmlformats.org/officeDocument/2006/relationships/image" Target="../media/image2.jpeg"/><Relationship Id="rId21" Type="http://schemas.openxmlformats.org/officeDocument/2006/relationships/image" Target="../media/image149.png"/><Relationship Id="rId7" Type="http://schemas.openxmlformats.org/officeDocument/2006/relationships/image" Target="../media/image125.png"/><Relationship Id="rId12" Type="http://schemas.openxmlformats.org/officeDocument/2006/relationships/image" Target="../media/image138.png"/><Relationship Id="rId17" Type="http://schemas.openxmlformats.org/officeDocument/2006/relationships/image" Target="../media/image145.png"/><Relationship Id="rId2" Type="http://schemas.openxmlformats.org/officeDocument/2006/relationships/notesSlide" Target="../notesSlides/notesSlide17.xml"/><Relationship Id="rId16" Type="http://schemas.openxmlformats.org/officeDocument/2006/relationships/image" Target="../media/image144.png"/><Relationship Id="rId20" Type="http://schemas.openxmlformats.org/officeDocument/2006/relationships/image" Target="../media/image1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4.png"/><Relationship Id="rId11" Type="http://schemas.openxmlformats.org/officeDocument/2006/relationships/image" Target="../media/image137.png"/><Relationship Id="rId5" Type="http://schemas.openxmlformats.org/officeDocument/2006/relationships/image" Target="../media/image123.png"/><Relationship Id="rId15" Type="http://schemas.openxmlformats.org/officeDocument/2006/relationships/image" Target="../media/image143.png"/><Relationship Id="rId10" Type="http://schemas.openxmlformats.org/officeDocument/2006/relationships/image" Target="../media/image135.png"/><Relationship Id="rId19" Type="http://schemas.openxmlformats.org/officeDocument/2006/relationships/image" Target="../media/image147.png"/><Relationship Id="rId4" Type="http://schemas.openxmlformats.org/officeDocument/2006/relationships/image" Target="../media/image117.png"/><Relationship Id="rId9" Type="http://schemas.openxmlformats.org/officeDocument/2006/relationships/image" Target="../media/image133.png"/><Relationship Id="rId14" Type="http://schemas.openxmlformats.org/officeDocument/2006/relationships/image" Target="../media/image1420.png"/><Relationship Id="rId22" Type="http://schemas.openxmlformats.org/officeDocument/2006/relationships/image" Target="../media/image150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3.bin"/><Relationship Id="rId3" Type="http://schemas.openxmlformats.org/officeDocument/2006/relationships/image" Target="../media/image151.png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62.bin"/><Relationship Id="rId11" Type="http://schemas.openxmlformats.org/officeDocument/2006/relationships/image" Target="../media/image20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64.bin"/><Relationship Id="rId4" Type="http://schemas.openxmlformats.org/officeDocument/2006/relationships/oleObject" Target="../embeddings/oleObject61.bin"/><Relationship Id="rId9" Type="http://schemas.openxmlformats.org/officeDocument/2006/relationships/image" Target="../media/image17.wmf"/></Relationships>
</file>

<file path=ppt/slides/_rels/slide34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70.bin"/><Relationship Id="rId18" Type="http://schemas.openxmlformats.org/officeDocument/2006/relationships/image" Target="../media/image146.wmf"/><Relationship Id="rId26" Type="http://schemas.openxmlformats.org/officeDocument/2006/relationships/oleObject" Target="../embeddings/oleObject77.bin"/><Relationship Id="rId39" Type="http://schemas.openxmlformats.org/officeDocument/2006/relationships/oleObject" Target="../embeddings/oleObject87.bin"/><Relationship Id="rId3" Type="http://schemas.openxmlformats.org/officeDocument/2006/relationships/notesSlide" Target="../notesSlides/notesSlide18.xml"/><Relationship Id="rId21" Type="http://schemas.openxmlformats.org/officeDocument/2006/relationships/oleObject" Target="../embeddings/oleObject75.bin"/><Relationship Id="rId34" Type="http://schemas.openxmlformats.org/officeDocument/2006/relationships/oleObject" Target="../embeddings/oleObject82.bin"/><Relationship Id="rId42" Type="http://schemas.openxmlformats.org/officeDocument/2006/relationships/oleObject" Target="../embeddings/oleObject90.bin"/><Relationship Id="rId47" Type="http://schemas.openxmlformats.org/officeDocument/2006/relationships/image" Target="../media/image155.png"/><Relationship Id="rId50" Type="http://schemas.openxmlformats.org/officeDocument/2006/relationships/oleObject" Target="../embeddings/oleObject93.bin"/><Relationship Id="rId7" Type="http://schemas.openxmlformats.org/officeDocument/2006/relationships/image" Target="../media/image142.wmf"/><Relationship Id="rId12" Type="http://schemas.openxmlformats.org/officeDocument/2006/relationships/image" Target="../media/image144.wmf"/><Relationship Id="rId17" Type="http://schemas.openxmlformats.org/officeDocument/2006/relationships/oleObject" Target="../embeddings/oleObject73.bin"/><Relationship Id="rId25" Type="http://schemas.openxmlformats.org/officeDocument/2006/relationships/image" Target="../media/image2.jpeg"/><Relationship Id="rId33" Type="http://schemas.openxmlformats.org/officeDocument/2006/relationships/image" Target="../media/image152.wmf"/><Relationship Id="rId38" Type="http://schemas.openxmlformats.org/officeDocument/2006/relationships/oleObject" Target="../embeddings/oleObject86.bin"/><Relationship Id="rId46" Type="http://schemas.openxmlformats.org/officeDocument/2006/relationships/image" Target="../media/image154.png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72.bin"/><Relationship Id="rId20" Type="http://schemas.openxmlformats.org/officeDocument/2006/relationships/image" Target="../media/image147.wmf"/><Relationship Id="rId29" Type="http://schemas.openxmlformats.org/officeDocument/2006/relationships/oleObject" Target="../embeddings/oleObject79.bin"/><Relationship Id="rId41" Type="http://schemas.openxmlformats.org/officeDocument/2006/relationships/oleObject" Target="../embeddings/oleObject89.bin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66.bin"/><Relationship Id="rId11" Type="http://schemas.openxmlformats.org/officeDocument/2006/relationships/oleObject" Target="../embeddings/oleObject69.bin"/><Relationship Id="rId24" Type="http://schemas.openxmlformats.org/officeDocument/2006/relationships/image" Target="../media/image149.wmf"/><Relationship Id="rId32" Type="http://schemas.openxmlformats.org/officeDocument/2006/relationships/oleObject" Target="../embeddings/oleObject81.bin"/><Relationship Id="rId37" Type="http://schemas.openxmlformats.org/officeDocument/2006/relationships/oleObject" Target="../embeddings/oleObject85.bin"/><Relationship Id="rId40" Type="http://schemas.openxmlformats.org/officeDocument/2006/relationships/oleObject" Target="../embeddings/oleObject88.bin"/><Relationship Id="rId45" Type="http://schemas.openxmlformats.org/officeDocument/2006/relationships/image" Target="../media/image153.wmf"/><Relationship Id="rId53" Type="http://schemas.openxmlformats.org/officeDocument/2006/relationships/oleObject" Target="../embeddings/oleObject96.bin"/><Relationship Id="rId5" Type="http://schemas.openxmlformats.org/officeDocument/2006/relationships/image" Target="../media/image141.wmf"/><Relationship Id="rId15" Type="http://schemas.openxmlformats.org/officeDocument/2006/relationships/oleObject" Target="../embeddings/oleObject71.bin"/><Relationship Id="rId23" Type="http://schemas.openxmlformats.org/officeDocument/2006/relationships/oleObject" Target="../embeddings/oleObject76.bin"/><Relationship Id="rId28" Type="http://schemas.openxmlformats.org/officeDocument/2006/relationships/oleObject" Target="../embeddings/oleObject78.bin"/><Relationship Id="rId36" Type="http://schemas.openxmlformats.org/officeDocument/2006/relationships/oleObject" Target="../embeddings/oleObject84.bin"/><Relationship Id="rId49" Type="http://schemas.openxmlformats.org/officeDocument/2006/relationships/image" Target="../media/image157.png"/><Relationship Id="rId10" Type="http://schemas.openxmlformats.org/officeDocument/2006/relationships/image" Target="../media/image143.wmf"/><Relationship Id="rId19" Type="http://schemas.openxmlformats.org/officeDocument/2006/relationships/oleObject" Target="../embeddings/oleObject74.bin"/><Relationship Id="rId31" Type="http://schemas.openxmlformats.org/officeDocument/2006/relationships/image" Target="../media/image151.wmf"/><Relationship Id="rId44" Type="http://schemas.openxmlformats.org/officeDocument/2006/relationships/oleObject" Target="../embeddings/oleObject92.bin"/><Relationship Id="rId52" Type="http://schemas.openxmlformats.org/officeDocument/2006/relationships/oleObject" Target="../embeddings/oleObject95.bin"/><Relationship Id="rId4" Type="http://schemas.openxmlformats.org/officeDocument/2006/relationships/oleObject" Target="../embeddings/oleObject65.bin"/><Relationship Id="rId9" Type="http://schemas.openxmlformats.org/officeDocument/2006/relationships/oleObject" Target="../embeddings/oleObject68.bin"/><Relationship Id="rId14" Type="http://schemas.openxmlformats.org/officeDocument/2006/relationships/image" Target="../media/image145.wmf"/><Relationship Id="rId22" Type="http://schemas.openxmlformats.org/officeDocument/2006/relationships/image" Target="../media/image148.wmf"/><Relationship Id="rId27" Type="http://schemas.openxmlformats.org/officeDocument/2006/relationships/image" Target="../media/image150.wmf"/><Relationship Id="rId30" Type="http://schemas.openxmlformats.org/officeDocument/2006/relationships/oleObject" Target="../embeddings/oleObject80.bin"/><Relationship Id="rId35" Type="http://schemas.openxmlformats.org/officeDocument/2006/relationships/oleObject" Target="../embeddings/oleObject83.bin"/><Relationship Id="rId43" Type="http://schemas.openxmlformats.org/officeDocument/2006/relationships/oleObject" Target="../embeddings/oleObject91.bin"/><Relationship Id="rId48" Type="http://schemas.openxmlformats.org/officeDocument/2006/relationships/image" Target="../media/image156.png"/><Relationship Id="rId8" Type="http://schemas.openxmlformats.org/officeDocument/2006/relationships/oleObject" Target="../embeddings/oleObject67.bin"/><Relationship Id="rId51" Type="http://schemas.openxmlformats.org/officeDocument/2006/relationships/oleObject" Target="../embeddings/oleObject94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3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6.png"/><Relationship Id="rId5" Type="http://schemas.openxmlformats.org/officeDocument/2006/relationships/image" Target="../media/image4.png"/><Relationship Id="rId10" Type="http://schemas.openxmlformats.org/officeDocument/2006/relationships/image" Target="../media/image15.png"/><Relationship Id="rId4" Type="http://schemas.openxmlformats.org/officeDocument/2006/relationships/image" Target="../media/image3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image" Target="../media/image22.png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20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1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24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21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image" Target="../media/image27.png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7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10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2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4.png"/><Relationship Id="rId5" Type="http://schemas.openxmlformats.org/officeDocument/2006/relationships/image" Target="../media/image4.png"/><Relationship Id="rId15" Type="http://schemas.openxmlformats.org/officeDocument/2006/relationships/image" Target="../media/image230.png"/><Relationship Id="rId10" Type="http://schemas.openxmlformats.org/officeDocument/2006/relationships/image" Target="../media/image13.png"/><Relationship Id="rId4" Type="http://schemas.openxmlformats.org/officeDocument/2006/relationships/image" Target="../media/image21.png"/><Relationship Id="rId9" Type="http://schemas.openxmlformats.org/officeDocument/2006/relationships/image" Target="../media/image24.png"/><Relationship Id="rId14" Type="http://schemas.openxmlformats.org/officeDocument/2006/relationships/image" Target="../media/image22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image" Target="../media/image28.png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20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8AB03DA6-0708-4869-B7C3-629C8F94C61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dirty="0"/>
              <a:t>Robotic Arms Library – HW 1 – DH Parameters  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A50FC270-ADA3-4CB6-B2A1-CC680C2268E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72A3F6E2-D5F1-479F-B5A6-22EA0E9380E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03263" y="6248400"/>
            <a:ext cx="6781800" cy="381000"/>
          </a:xfrm>
        </p:spPr>
        <p:txBody>
          <a:bodyPr/>
          <a:lstStyle/>
          <a:p>
            <a:pPr algn="l">
              <a:defRPr/>
            </a:pPr>
            <a:r>
              <a:rPr lang="en-US" altLang="en-US" dirty="0"/>
              <a:t>Instructor: Jacob Rosen </a:t>
            </a:r>
          </a:p>
          <a:p>
            <a:pPr algn="l">
              <a:defRPr/>
            </a:pPr>
            <a:r>
              <a:rPr lang="en-US" altLang="en-US" dirty="0"/>
              <a:t>Advanced Robotic - MAE 263D </a:t>
            </a:r>
            <a:r>
              <a:rPr lang="en-US" altLang="en-US" b="0" dirty="0">
                <a:latin typeface="Times New Roman" pitchFamily="18" charset="0"/>
              </a:rPr>
              <a:t>- </a:t>
            </a:r>
            <a:r>
              <a:rPr lang="en-US" altLang="en-US" dirty="0"/>
              <a:t>Department of Mechanical &amp; Aerospace Engineering - UCLA</a:t>
            </a:r>
            <a:r>
              <a:rPr lang="en-US" altLang="en-US" b="0" dirty="0">
                <a:latin typeface="Times New Roman" pitchFamily="18" charset="0"/>
              </a:rPr>
              <a:t> </a:t>
            </a:r>
            <a:endParaRPr lang="en-US" altLang="en-US" dirty="0">
              <a:solidFill>
                <a:schemeClr val="tx1"/>
              </a:solidFill>
            </a:endParaRPr>
          </a:p>
        </p:txBody>
      </p:sp>
      <p:pic>
        <p:nvPicPr>
          <p:cNvPr id="15365" name="Picture 2" descr="http://brand.ucla.edu/wp-content/uploads/2013/08/ucla-logotype-main-11.jpg">
            <a:extLst>
              <a:ext uri="{FF2B5EF4-FFF2-40B4-BE49-F238E27FC236}">
                <a16:creationId xmlns:a16="http://schemas.microsoft.com/office/drawing/2014/main" id="{540CA2ED-FC33-49BC-B3DA-6AD18DE601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5" y="6227763"/>
            <a:ext cx="1038225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B62497BF-F463-40FB-8E64-975732CB49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3D – 1 – RRR (modified DH)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79E48586-AABA-4214-A871-B8D69B2C4C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03263" y="6248400"/>
            <a:ext cx="6781800" cy="381000"/>
          </a:xfrm>
        </p:spPr>
        <p:txBody>
          <a:bodyPr/>
          <a:lstStyle/>
          <a:p>
            <a:pPr algn="l">
              <a:defRPr/>
            </a:pPr>
            <a:r>
              <a:rPr lang="en-US" altLang="en-US" dirty="0"/>
              <a:t>Instructor: Jacob Rosen </a:t>
            </a:r>
          </a:p>
          <a:p>
            <a:pPr algn="l">
              <a:defRPr/>
            </a:pPr>
            <a:r>
              <a:rPr lang="en-US" altLang="en-US" dirty="0"/>
              <a:t>Advanced Robotic - MAE 263D </a:t>
            </a:r>
            <a:r>
              <a:rPr lang="en-US" altLang="en-US" b="0" dirty="0">
                <a:latin typeface="Times New Roman" pitchFamily="18" charset="0"/>
              </a:rPr>
              <a:t>- </a:t>
            </a:r>
            <a:r>
              <a:rPr lang="en-US" altLang="en-US" dirty="0"/>
              <a:t>Department of Mechanical &amp; Aerospace Engineering - UCLA</a:t>
            </a:r>
            <a:r>
              <a:rPr lang="en-US" altLang="en-US" b="0" dirty="0">
                <a:latin typeface="Times New Roman" pitchFamily="18" charset="0"/>
              </a:rPr>
              <a:t> </a:t>
            </a:r>
            <a:endParaRPr lang="en-US" altLang="en-US" dirty="0">
              <a:solidFill>
                <a:schemeClr val="tx1"/>
              </a:solidFill>
            </a:endParaRPr>
          </a:p>
        </p:txBody>
      </p:sp>
      <p:pic>
        <p:nvPicPr>
          <p:cNvPr id="21508" name="Picture 2" descr="http://brand.ucla.edu/wp-content/uploads/2013/08/ucla-logotype-main-11.jpg">
            <a:extLst>
              <a:ext uri="{FF2B5EF4-FFF2-40B4-BE49-F238E27FC236}">
                <a16:creationId xmlns:a16="http://schemas.microsoft.com/office/drawing/2014/main" id="{1B6772D2-030A-4C4B-B0FE-C9703E0926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5" y="6227763"/>
            <a:ext cx="1038225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Oval 1">
            <a:extLst>
              <a:ext uri="{FF2B5EF4-FFF2-40B4-BE49-F238E27FC236}">
                <a16:creationId xmlns:a16="http://schemas.microsoft.com/office/drawing/2014/main" id="{D6757BB3-AFB3-4BD7-902C-688C52F89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8688" y="3284538"/>
            <a:ext cx="614362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21510" name="Straight Connector 3">
            <a:extLst>
              <a:ext uri="{FF2B5EF4-FFF2-40B4-BE49-F238E27FC236}">
                <a16:creationId xmlns:a16="http://schemas.microsoft.com/office/drawing/2014/main" id="{A10F5F7A-1FEE-4E04-A595-5D115AD93313}"/>
              </a:ext>
            </a:extLst>
          </p:cNvPr>
          <p:cNvCxnSpPr>
            <a:cxnSpLocks noChangeShapeType="1"/>
            <a:stCxn id="21509" idx="2"/>
          </p:cNvCxnSpPr>
          <p:nvPr/>
        </p:nvCxnSpPr>
        <p:spPr bwMode="auto">
          <a:xfrm>
            <a:off x="2198688" y="3429000"/>
            <a:ext cx="0" cy="14763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11" name="Straight Connector 37">
            <a:extLst>
              <a:ext uri="{FF2B5EF4-FFF2-40B4-BE49-F238E27FC236}">
                <a16:creationId xmlns:a16="http://schemas.microsoft.com/office/drawing/2014/main" id="{477359E0-E914-4A68-A0A7-A3CEDC181E1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813050" y="3429000"/>
            <a:ext cx="0" cy="14763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" name="Arc 4">
            <a:extLst>
              <a:ext uri="{FF2B5EF4-FFF2-40B4-BE49-F238E27FC236}">
                <a16:creationId xmlns:a16="http://schemas.microsoft.com/office/drawing/2014/main" id="{91339C29-B42F-4DA5-B771-4C764A1FBF1B}"/>
              </a:ext>
            </a:extLst>
          </p:cNvPr>
          <p:cNvSpPr/>
          <p:nvPr/>
        </p:nvSpPr>
        <p:spPr bwMode="auto">
          <a:xfrm rot="5400000">
            <a:off x="2315369" y="4583907"/>
            <a:ext cx="381000" cy="614362"/>
          </a:xfrm>
          <a:prstGeom prst="arc">
            <a:avLst>
              <a:gd name="adj1" fmla="val 16200000"/>
              <a:gd name="adj2" fmla="val 540000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cxnSp>
        <p:nvCxnSpPr>
          <p:cNvPr id="21513" name="Straight Connector 6">
            <a:extLst>
              <a:ext uri="{FF2B5EF4-FFF2-40B4-BE49-F238E27FC236}">
                <a16:creationId xmlns:a16="http://schemas.microsoft.com/office/drawing/2014/main" id="{A1840A38-2E79-4EEC-AAE1-C57C87B5CB4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511425" y="5081588"/>
            <a:ext cx="0" cy="5905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14" name="Parallelogram 8">
            <a:extLst>
              <a:ext uri="{FF2B5EF4-FFF2-40B4-BE49-F238E27FC236}">
                <a16:creationId xmlns:a16="http://schemas.microsoft.com/office/drawing/2014/main" id="{9E42A5D7-27E6-4210-AF25-455CF28C3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5368925"/>
            <a:ext cx="1077912" cy="590550"/>
          </a:xfrm>
          <a:prstGeom prst="parallelogram">
            <a:avLst>
              <a:gd name="adj" fmla="val 25021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4A93A431-C313-4621-A7ED-4494D4D58E00}"/>
              </a:ext>
            </a:extLst>
          </p:cNvPr>
          <p:cNvSpPr/>
          <p:nvPr/>
        </p:nvSpPr>
        <p:spPr bwMode="auto">
          <a:xfrm rot="5400000">
            <a:off x="2245519" y="3540919"/>
            <a:ext cx="520700" cy="1087438"/>
          </a:xfrm>
          <a:prstGeom prst="arc">
            <a:avLst>
              <a:gd name="adj1" fmla="val 16200000"/>
              <a:gd name="adj2" fmla="val 5359605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cxnSp>
        <p:nvCxnSpPr>
          <p:cNvPr id="21516" name="Straight Connector 11">
            <a:extLst>
              <a:ext uri="{FF2B5EF4-FFF2-40B4-BE49-F238E27FC236}">
                <a16:creationId xmlns:a16="http://schemas.microsoft.com/office/drawing/2014/main" id="{C212A557-70CF-4A2E-A389-A9948D8C5DA2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511425" y="2489200"/>
            <a:ext cx="0" cy="939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17" name="Oval 12">
            <a:extLst>
              <a:ext uri="{FF2B5EF4-FFF2-40B4-BE49-F238E27FC236}">
                <a16:creationId xmlns:a16="http://schemas.microsoft.com/office/drawing/2014/main" id="{8A35CA5E-F3DE-4AEA-9312-8A9E9B89C9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4988" y="2198688"/>
            <a:ext cx="255587" cy="6000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21518" name="Straight Connector 14">
            <a:extLst>
              <a:ext uri="{FF2B5EF4-FFF2-40B4-BE49-F238E27FC236}">
                <a16:creationId xmlns:a16="http://schemas.microsoft.com/office/drawing/2014/main" id="{0D262B2E-1929-4A14-920F-E43184E56757}"/>
              </a:ext>
            </a:extLst>
          </p:cNvPr>
          <p:cNvCxnSpPr>
            <a:cxnSpLocks noChangeShapeType="1"/>
            <a:stCxn id="21517" idx="0"/>
          </p:cNvCxnSpPr>
          <p:nvPr/>
        </p:nvCxnSpPr>
        <p:spPr bwMode="auto">
          <a:xfrm flipV="1">
            <a:off x="1933575" y="1747838"/>
            <a:ext cx="879475" cy="4508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19" name="Straight Connector 16">
            <a:extLst>
              <a:ext uri="{FF2B5EF4-FFF2-40B4-BE49-F238E27FC236}">
                <a16:creationId xmlns:a16="http://schemas.microsoft.com/office/drawing/2014/main" id="{35BB9103-4E15-4E51-B361-3CCCC2BAB787}"/>
              </a:ext>
            </a:extLst>
          </p:cNvPr>
          <p:cNvCxnSpPr>
            <a:cxnSpLocks noChangeShapeType="1"/>
            <a:stCxn id="21517" idx="4"/>
          </p:cNvCxnSpPr>
          <p:nvPr/>
        </p:nvCxnSpPr>
        <p:spPr bwMode="auto">
          <a:xfrm flipV="1">
            <a:off x="1933575" y="2303463"/>
            <a:ext cx="879475" cy="495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8" name="Arc 17">
            <a:extLst>
              <a:ext uri="{FF2B5EF4-FFF2-40B4-BE49-F238E27FC236}">
                <a16:creationId xmlns:a16="http://schemas.microsoft.com/office/drawing/2014/main" id="{4661385F-938E-44B6-B7DF-3DE7A2BD45D7}"/>
              </a:ext>
            </a:extLst>
          </p:cNvPr>
          <p:cNvSpPr/>
          <p:nvPr/>
        </p:nvSpPr>
        <p:spPr bwMode="auto">
          <a:xfrm>
            <a:off x="2686050" y="1747838"/>
            <a:ext cx="254000" cy="555625"/>
          </a:xfrm>
          <a:prstGeom prst="arc">
            <a:avLst>
              <a:gd name="adj1" fmla="val 16200000"/>
              <a:gd name="adj2" fmla="val 536757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cxnSp>
        <p:nvCxnSpPr>
          <p:cNvPr id="21521" name="Straight Connector 21">
            <a:extLst>
              <a:ext uri="{FF2B5EF4-FFF2-40B4-BE49-F238E27FC236}">
                <a16:creationId xmlns:a16="http://schemas.microsoft.com/office/drawing/2014/main" id="{D6112B58-453E-4A4E-9EE6-52FF873B04D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511425" y="2198688"/>
            <a:ext cx="20605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22" name="Oval 56">
            <a:extLst>
              <a:ext uri="{FF2B5EF4-FFF2-40B4-BE49-F238E27FC236}">
                <a16:creationId xmlns:a16="http://schemas.microsoft.com/office/drawing/2014/main" id="{EF8A4A6F-455C-40D0-BC36-1394FB875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8450" y="2384425"/>
            <a:ext cx="255588" cy="6000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21523" name="Straight Connector 57">
            <a:extLst>
              <a:ext uri="{FF2B5EF4-FFF2-40B4-BE49-F238E27FC236}">
                <a16:creationId xmlns:a16="http://schemas.microsoft.com/office/drawing/2014/main" id="{E0FD30A1-2216-4F4F-9568-D40BA7BF1BC3}"/>
              </a:ext>
            </a:extLst>
          </p:cNvPr>
          <p:cNvCxnSpPr>
            <a:cxnSpLocks noChangeShapeType="1"/>
            <a:stCxn id="21522" idx="0"/>
          </p:cNvCxnSpPr>
          <p:nvPr/>
        </p:nvCxnSpPr>
        <p:spPr bwMode="auto">
          <a:xfrm flipV="1">
            <a:off x="4237038" y="1933575"/>
            <a:ext cx="879475" cy="4508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24" name="Straight Connector 58">
            <a:extLst>
              <a:ext uri="{FF2B5EF4-FFF2-40B4-BE49-F238E27FC236}">
                <a16:creationId xmlns:a16="http://schemas.microsoft.com/office/drawing/2014/main" id="{5706A26B-2D4E-47CB-BFB5-9667186F2BD1}"/>
              </a:ext>
            </a:extLst>
          </p:cNvPr>
          <p:cNvCxnSpPr>
            <a:cxnSpLocks noChangeShapeType="1"/>
            <a:stCxn id="21522" idx="4"/>
          </p:cNvCxnSpPr>
          <p:nvPr/>
        </p:nvCxnSpPr>
        <p:spPr bwMode="auto">
          <a:xfrm flipV="1">
            <a:off x="4237038" y="2489200"/>
            <a:ext cx="879475" cy="495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60" name="Arc 59">
            <a:extLst>
              <a:ext uri="{FF2B5EF4-FFF2-40B4-BE49-F238E27FC236}">
                <a16:creationId xmlns:a16="http://schemas.microsoft.com/office/drawing/2014/main" id="{03264BAF-E47F-4781-AC44-A1895207F733}"/>
              </a:ext>
            </a:extLst>
          </p:cNvPr>
          <p:cNvSpPr/>
          <p:nvPr/>
        </p:nvSpPr>
        <p:spPr bwMode="auto">
          <a:xfrm>
            <a:off x="4989513" y="1933575"/>
            <a:ext cx="254000" cy="555625"/>
          </a:xfrm>
          <a:prstGeom prst="arc">
            <a:avLst>
              <a:gd name="adj1" fmla="val 16200000"/>
              <a:gd name="adj2" fmla="val 536757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cxnSp>
        <p:nvCxnSpPr>
          <p:cNvPr id="21526" name="Straight Connector 60">
            <a:extLst>
              <a:ext uri="{FF2B5EF4-FFF2-40B4-BE49-F238E27FC236}">
                <a16:creationId xmlns:a16="http://schemas.microsoft.com/office/drawing/2014/main" id="{136EDBD5-AFF4-4588-A608-0F9757F4340B}"/>
              </a:ext>
            </a:extLst>
          </p:cNvPr>
          <p:cNvCxnSpPr>
            <a:cxnSpLocks/>
          </p:cNvCxnSpPr>
          <p:nvPr/>
        </p:nvCxnSpPr>
        <p:spPr bwMode="auto">
          <a:xfrm flipV="1">
            <a:off x="4814888" y="2662238"/>
            <a:ext cx="0" cy="88106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27" name="Straight Connector 25">
            <a:extLst>
              <a:ext uri="{FF2B5EF4-FFF2-40B4-BE49-F238E27FC236}">
                <a16:creationId xmlns:a16="http://schemas.microsoft.com/office/drawing/2014/main" id="{BD8386AE-DBEF-44CA-84DA-4FC5BEB15C80}"/>
              </a:ext>
            </a:extLst>
          </p:cNvPr>
          <p:cNvCxnSpPr>
            <a:cxnSpLocks/>
          </p:cNvCxnSpPr>
          <p:nvPr/>
        </p:nvCxnSpPr>
        <p:spPr bwMode="auto">
          <a:xfrm flipV="1">
            <a:off x="4676775" y="3429000"/>
            <a:ext cx="312738" cy="1936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28" name="Straight Connector 67">
            <a:extLst>
              <a:ext uri="{FF2B5EF4-FFF2-40B4-BE49-F238E27FC236}">
                <a16:creationId xmlns:a16="http://schemas.microsoft.com/office/drawing/2014/main" id="{E473A08D-629A-4A67-AF87-C1509ADDD07C}"/>
              </a:ext>
            </a:extLst>
          </p:cNvPr>
          <p:cNvCxnSpPr>
            <a:cxnSpLocks/>
          </p:cNvCxnSpPr>
          <p:nvPr/>
        </p:nvCxnSpPr>
        <p:spPr bwMode="auto">
          <a:xfrm>
            <a:off x="4676775" y="3629025"/>
            <a:ext cx="0" cy="3905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29" name="Straight Connector 69">
            <a:extLst>
              <a:ext uri="{FF2B5EF4-FFF2-40B4-BE49-F238E27FC236}">
                <a16:creationId xmlns:a16="http://schemas.microsoft.com/office/drawing/2014/main" id="{C66911DA-194A-4BC6-9BCD-13B4D12FBAF1}"/>
              </a:ext>
            </a:extLst>
          </p:cNvPr>
          <p:cNvCxnSpPr>
            <a:cxnSpLocks/>
          </p:cNvCxnSpPr>
          <p:nvPr/>
        </p:nvCxnSpPr>
        <p:spPr bwMode="auto">
          <a:xfrm>
            <a:off x="4986338" y="3432175"/>
            <a:ext cx="0" cy="4794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30" name="Straight Connector 16384">
            <a:extLst>
              <a:ext uri="{FF2B5EF4-FFF2-40B4-BE49-F238E27FC236}">
                <a16:creationId xmlns:a16="http://schemas.microsoft.com/office/drawing/2014/main" id="{718E24D3-2826-451D-93AE-FD3577C3682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562100" y="2211388"/>
            <a:ext cx="11588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31" name="Straight Connector 74">
            <a:extLst>
              <a:ext uri="{FF2B5EF4-FFF2-40B4-BE49-F238E27FC236}">
                <a16:creationId xmlns:a16="http://schemas.microsoft.com/office/drawing/2014/main" id="{680F5C13-E966-4FB7-9022-3CE7C15C07E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11313" y="5662613"/>
            <a:ext cx="1143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32" name="Straight Connector 16388">
            <a:extLst>
              <a:ext uri="{FF2B5EF4-FFF2-40B4-BE49-F238E27FC236}">
                <a16:creationId xmlns:a16="http://schemas.microsoft.com/office/drawing/2014/main" id="{E2FCD680-70D0-4DE4-88AC-F499EF657C5B}"/>
              </a:ext>
            </a:extLst>
          </p:cNvPr>
          <p:cNvCxnSpPr>
            <a:cxnSpLocks/>
          </p:cNvCxnSpPr>
          <p:nvPr/>
        </p:nvCxnSpPr>
        <p:spPr bwMode="auto">
          <a:xfrm>
            <a:off x="1608138" y="2211388"/>
            <a:ext cx="60325" cy="34607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1263D6D0-C45F-4706-B145-332608796097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51325" y="4020152"/>
            <a:ext cx="317330" cy="369332"/>
          </a:xfrm>
          <a:prstGeom prst="rect">
            <a:avLst/>
          </a:prstGeom>
          <a:blipFill>
            <a:blip r:embed="rId4"/>
            <a:stretch>
              <a:fillRect l="-21154" r="-576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cxnSp>
        <p:nvCxnSpPr>
          <p:cNvPr id="21534" name="Straight Connector 79">
            <a:extLst>
              <a:ext uri="{FF2B5EF4-FFF2-40B4-BE49-F238E27FC236}">
                <a16:creationId xmlns:a16="http://schemas.microsoft.com/office/drawing/2014/main" id="{8E96F896-C751-449C-97BC-B9F56CB1777E}"/>
              </a:ext>
            </a:extLst>
          </p:cNvPr>
          <p:cNvCxnSpPr>
            <a:cxnSpLocks/>
          </p:cNvCxnSpPr>
          <p:nvPr/>
        </p:nvCxnSpPr>
        <p:spPr bwMode="auto">
          <a:xfrm>
            <a:off x="2506663" y="1546225"/>
            <a:ext cx="22669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35" name="Straight Connector 34">
            <a:extLst>
              <a:ext uri="{FF2B5EF4-FFF2-40B4-BE49-F238E27FC236}">
                <a16:creationId xmlns:a16="http://schemas.microsoft.com/office/drawing/2014/main" id="{BA845CBA-A2DC-49D8-8DAE-6448F2E8C70F}"/>
              </a:ext>
            </a:extLst>
          </p:cNvPr>
          <p:cNvCxnSpPr>
            <a:cxnSpLocks/>
          </p:cNvCxnSpPr>
          <p:nvPr/>
        </p:nvCxnSpPr>
        <p:spPr bwMode="auto">
          <a:xfrm>
            <a:off x="2506663" y="1423988"/>
            <a:ext cx="0" cy="2190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36" name="Straight Connector 36">
            <a:extLst>
              <a:ext uri="{FF2B5EF4-FFF2-40B4-BE49-F238E27FC236}">
                <a16:creationId xmlns:a16="http://schemas.microsoft.com/office/drawing/2014/main" id="{77817AB0-65C0-4A25-9F66-1E4CCA5DFFB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3613" y="1423988"/>
            <a:ext cx="0" cy="2190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511DDEE5-19BF-44AB-830F-B5D52EB918DB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656012" y="1164313"/>
            <a:ext cx="317330" cy="369332"/>
          </a:xfrm>
          <a:prstGeom prst="rect">
            <a:avLst/>
          </a:prstGeom>
          <a:blipFill>
            <a:blip r:embed="rId5"/>
            <a:stretch>
              <a:fillRect l="-23077" r="-576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grpSp>
        <p:nvGrpSpPr>
          <p:cNvPr id="21538" name="Group 89">
            <a:extLst>
              <a:ext uri="{FF2B5EF4-FFF2-40B4-BE49-F238E27FC236}">
                <a16:creationId xmlns:a16="http://schemas.microsoft.com/office/drawing/2014/main" id="{96F359FE-07E2-429F-AFFC-49B78774D441}"/>
              </a:ext>
            </a:extLst>
          </p:cNvPr>
          <p:cNvGrpSpPr>
            <a:grpSpLocks/>
          </p:cNvGrpSpPr>
          <p:nvPr/>
        </p:nvGrpSpPr>
        <p:grpSpPr bwMode="auto">
          <a:xfrm rot="2271915">
            <a:off x="2228850" y="1711325"/>
            <a:ext cx="979488" cy="544513"/>
            <a:chOff x="2555965" y="3470366"/>
            <a:chExt cx="2299064" cy="1280160"/>
          </a:xfrm>
        </p:grpSpPr>
        <p:cxnSp>
          <p:nvCxnSpPr>
            <p:cNvPr id="21566" name="Straight Arrow Connector 90">
              <a:extLst>
                <a:ext uri="{FF2B5EF4-FFF2-40B4-BE49-F238E27FC236}">
                  <a16:creationId xmlns:a16="http://schemas.microsoft.com/office/drawing/2014/main" id="{3C230ABC-FABC-448F-A3E8-58C94C5D24C2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2425337" y="3600994"/>
              <a:ext cx="1280160" cy="1018903"/>
            </a:xfrm>
            <a:prstGeom prst="straightConnector1">
              <a:avLst/>
            </a:prstGeom>
            <a:noFill/>
            <a:ln w="38100" algn="ctr">
              <a:solidFill>
                <a:srgbClr val="00B0F0"/>
              </a:solidFill>
              <a:round/>
              <a:headEnd/>
              <a:tailEnd type="triangle" w="med" len="med"/>
            </a:ln>
          </p:spPr>
        </p:cxnSp>
        <p:cxnSp>
          <p:nvCxnSpPr>
            <p:cNvPr id="21567" name="Straight Arrow Connector 91">
              <a:extLst>
                <a:ext uri="{FF2B5EF4-FFF2-40B4-BE49-F238E27FC236}">
                  <a16:creationId xmlns:a16="http://schemas.microsoft.com/office/drawing/2014/main" id="{0B892488-ED29-407E-A8CC-90B1AAF937A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574869" y="3731623"/>
              <a:ext cx="1280160" cy="1018903"/>
            </a:xfrm>
            <a:prstGeom prst="straightConnector1">
              <a:avLst/>
            </a:prstGeom>
            <a:noFill/>
            <a:ln w="38100" algn="ctr">
              <a:solidFill>
                <a:srgbClr val="00B0F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21539" name="Group 92">
            <a:extLst>
              <a:ext uri="{FF2B5EF4-FFF2-40B4-BE49-F238E27FC236}">
                <a16:creationId xmlns:a16="http://schemas.microsoft.com/office/drawing/2014/main" id="{4F216A4D-8848-4A1F-BF60-8108B01BC414}"/>
              </a:ext>
            </a:extLst>
          </p:cNvPr>
          <p:cNvGrpSpPr>
            <a:grpSpLocks/>
          </p:cNvGrpSpPr>
          <p:nvPr/>
        </p:nvGrpSpPr>
        <p:grpSpPr bwMode="auto">
          <a:xfrm rot="2249446">
            <a:off x="2138363" y="1755775"/>
            <a:ext cx="1066800" cy="593725"/>
            <a:chOff x="2555965" y="3470366"/>
            <a:chExt cx="2299064" cy="1280160"/>
          </a:xfrm>
        </p:grpSpPr>
        <p:cxnSp>
          <p:nvCxnSpPr>
            <p:cNvPr id="21564" name="Straight Arrow Connector 93">
              <a:extLst>
                <a:ext uri="{FF2B5EF4-FFF2-40B4-BE49-F238E27FC236}">
                  <a16:creationId xmlns:a16="http://schemas.microsoft.com/office/drawing/2014/main" id="{0E34FD4D-0C4B-4191-A047-4D1DAF3BF21F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2425337" y="3600994"/>
              <a:ext cx="1280160" cy="1018903"/>
            </a:xfrm>
            <a:prstGeom prst="straightConnector1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21565" name="Straight Arrow Connector 94">
              <a:extLst>
                <a:ext uri="{FF2B5EF4-FFF2-40B4-BE49-F238E27FC236}">
                  <a16:creationId xmlns:a16="http://schemas.microsoft.com/office/drawing/2014/main" id="{BFC12B6D-BEF7-4453-AFFC-6AB7C4E3F34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574869" y="3731623"/>
              <a:ext cx="1280160" cy="1018903"/>
            </a:xfrm>
            <a:prstGeom prst="straightConnector1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96" name="TextBox 95">
            <a:extLst>
              <a:ext uri="{FF2B5EF4-FFF2-40B4-BE49-F238E27FC236}">
                <a16:creationId xmlns:a16="http://schemas.microsoft.com/office/drawing/2014/main" id="{087FDF23-85E8-41BD-91B2-07D7CB1E08C0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031173" y="1247171"/>
            <a:ext cx="361125" cy="369332"/>
          </a:xfrm>
          <a:prstGeom prst="rect">
            <a:avLst/>
          </a:prstGeom>
          <a:blipFill>
            <a:blip r:embed="rId6"/>
            <a:stretch>
              <a:fillRect l="-10169" r="-5085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4B94C979-728F-4128-89BA-0C5F428368E1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08331" y="1156868"/>
            <a:ext cx="354007" cy="369332"/>
          </a:xfrm>
          <a:prstGeom prst="rect">
            <a:avLst/>
          </a:prstGeom>
          <a:blipFill>
            <a:blip r:embed="rId7"/>
            <a:stretch>
              <a:fillRect l="-10169" r="-3390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3A681C75-3110-44FD-90F5-105C16C9B56B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025265" y="2212244"/>
            <a:ext cx="380039" cy="369332"/>
          </a:xfrm>
          <a:prstGeom prst="rect">
            <a:avLst/>
          </a:prstGeom>
          <a:blipFill>
            <a:blip r:embed="rId8"/>
            <a:stretch>
              <a:fillRect l="-7937" r="-6349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B936256F-D3D0-4AD8-AEA7-F69F2D559C58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227624" y="2059820"/>
            <a:ext cx="372923" cy="369332"/>
          </a:xfrm>
          <a:prstGeom prst="rect">
            <a:avLst/>
          </a:prstGeom>
          <a:blipFill>
            <a:blip r:embed="rId9"/>
            <a:stretch>
              <a:fillRect l="-9677" r="-4839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grpSp>
        <p:nvGrpSpPr>
          <p:cNvPr id="21544" name="Group 99">
            <a:extLst>
              <a:ext uri="{FF2B5EF4-FFF2-40B4-BE49-F238E27FC236}">
                <a16:creationId xmlns:a16="http://schemas.microsoft.com/office/drawing/2014/main" id="{4CABA6A1-28D2-450C-86B2-1E6688768E57}"/>
              </a:ext>
            </a:extLst>
          </p:cNvPr>
          <p:cNvGrpSpPr>
            <a:grpSpLocks/>
          </p:cNvGrpSpPr>
          <p:nvPr/>
        </p:nvGrpSpPr>
        <p:grpSpPr bwMode="auto">
          <a:xfrm rot="2324029">
            <a:off x="2486025" y="1789113"/>
            <a:ext cx="742950" cy="484187"/>
            <a:chOff x="3090370" y="3496802"/>
            <a:chExt cx="1925958" cy="1253724"/>
          </a:xfrm>
        </p:grpSpPr>
        <p:cxnSp>
          <p:nvCxnSpPr>
            <p:cNvPr id="21562" name="Straight Arrow Connector 100">
              <a:extLst>
                <a:ext uri="{FF2B5EF4-FFF2-40B4-BE49-F238E27FC236}">
                  <a16:creationId xmlns:a16="http://schemas.microsoft.com/office/drawing/2014/main" id="{AE5885A1-5E3C-4C19-84AB-917E303902B7}"/>
                </a:ext>
              </a:extLst>
            </p:cNvPr>
            <p:cNvCxnSpPr>
              <a:cxnSpLocks/>
            </p:cNvCxnSpPr>
            <p:nvPr/>
          </p:nvCxnSpPr>
          <p:spPr bwMode="auto">
            <a:xfrm rot="19275971" flipV="1">
              <a:off x="3090370" y="3496802"/>
              <a:ext cx="1925958" cy="761475"/>
            </a:xfrm>
            <a:prstGeom prst="straightConnector1">
              <a:avLst/>
            </a:prstGeom>
            <a:noFill/>
            <a:ln w="38100" algn="ctr">
              <a:solidFill>
                <a:srgbClr val="92D050"/>
              </a:solidFill>
              <a:round/>
              <a:headEnd/>
              <a:tailEnd type="triangle" w="med" len="med"/>
            </a:ln>
          </p:spPr>
        </p:cxnSp>
        <p:cxnSp>
          <p:nvCxnSpPr>
            <p:cNvPr id="21563" name="Straight Arrow Connector 101">
              <a:extLst>
                <a:ext uri="{FF2B5EF4-FFF2-40B4-BE49-F238E27FC236}">
                  <a16:creationId xmlns:a16="http://schemas.microsoft.com/office/drawing/2014/main" id="{03FF6DA8-829F-48EA-B89D-D3209FA2369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574869" y="3731623"/>
              <a:ext cx="1280160" cy="1018903"/>
            </a:xfrm>
            <a:prstGeom prst="straightConnector1">
              <a:avLst/>
            </a:prstGeom>
            <a:noFill/>
            <a:ln w="38100" algn="ctr">
              <a:solidFill>
                <a:srgbClr val="92D050"/>
              </a:solidFill>
              <a:round/>
              <a:headEnd/>
              <a:tailEnd type="triangle" w="med" len="med"/>
            </a:ln>
          </p:spPr>
        </p:cxnSp>
      </p:grpSp>
      <p:sp>
        <p:nvSpPr>
          <p:cNvPr id="105" name="TextBox 104">
            <a:extLst>
              <a:ext uri="{FF2B5EF4-FFF2-40B4-BE49-F238E27FC236}">
                <a16:creationId xmlns:a16="http://schemas.microsoft.com/office/drawing/2014/main" id="{DDDA9988-56BA-4032-BC8A-200A053BACEC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206375" y="1829858"/>
            <a:ext cx="380040" cy="369332"/>
          </a:xfrm>
          <a:prstGeom prst="rect">
            <a:avLst/>
          </a:prstGeom>
          <a:blipFill>
            <a:blip r:embed="rId10"/>
            <a:stretch>
              <a:fillRect l="-9677" r="-8065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DF6B200C-4334-4E9E-A778-6930A365FADE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119027" y="1445741"/>
            <a:ext cx="361125" cy="369332"/>
          </a:xfrm>
          <a:prstGeom prst="rect">
            <a:avLst/>
          </a:prstGeom>
          <a:blipFill>
            <a:blip r:embed="rId11"/>
            <a:stretch>
              <a:fillRect l="-11864" r="-5085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72568F2C-B01D-4AF1-8D8B-20BE9AF1C615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904428" y="4263434"/>
            <a:ext cx="381836" cy="369332"/>
          </a:xfrm>
          <a:prstGeom prst="rect">
            <a:avLst/>
          </a:prstGeom>
          <a:blipFill>
            <a:blip r:embed="rId12"/>
            <a:stretch>
              <a:fillRect l="-15873" r="-3175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CB2039B3-B8E7-42D7-BAFD-393E35B438B8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001936" y="2711925"/>
            <a:ext cx="381836" cy="369332"/>
          </a:xfrm>
          <a:prstGeom prst="rect">
            <a:avLst/>
          </a:prstGeom>
          <a:blipFill>
            <a:blip r:embed="rId13"/>
            <a:stretch>
              <a:fillRect l="-17460" r="-3175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09" name="Arc 108">
            <a:extLst>
              <a:ext uri="{FF2B5EF4-FFF2-40B4-BE49-F238E27FC236}">
                <a16:creationId xmlns:a16="http://schemas.microsoft.com/office/drawing/2014/main" id="{9714B742-CFC9-4CE5-AFE2-288F1F0DAE0D}"/>
              </a:ext>
            </a:extLst>
          </p:cNvPr>
          <p:cNvSpPr/>
          <p:nvPr/>
        </p:nvSpPr>
        <p:spPr bwMode="auto">
          <a:xfrm rot="5400000" flipH="1">
            <a:off x="1533525" y="2154238"/>
            <a:ext cx="819150" cy="622300"/>
          </a:xfrm>
          <a:prstGeom prst="arc">
            <a:avLst>
              <a:gd name="adj1" fmla="val 16200000"/>
              <a:gd name="adj2" fmla="val 222703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cxnSp>
        <p:nvCxnSpPr>
          <p:cNvPr id="21550" name="Straight Arrow Connector 110">
            <a:extLst>
              <a:ext uri="{FF2B5EF4-FFF2-40B4-BE49-F238E27FC236}">
                <a16:creationId xmlns:a16="http://schemas.microsoft.com/office/drawing/2014/main" id="{FD669E9E-E970-47EF-B1F8-F3BB950A06C6}"/>
              </a:ext>
            </a:extLst>
          </p:cNvPr>
          <p:cNvCxnSpPr>
            <a:cxnSpLocks/>
          </p:cNvCxnSpPr>
          <p:nvPr/>
        </p:nvCxnSpPr>
        <p:spPr bwMode="auto">
          <a:xfrm rot="573487" flipV="1">
            <a:off x="4884738" y="1924050"/>
            <a:ext cx="673100" cy="536575"/>
          </a:xfrm>
          <a:prstGeom prst="straightConnector1">
            <a:avLst/>
          </a:prstGeom>
          <a:noFill/>
          <a:ln w="38100" algn="ctr">
            <a:solidFill>
              <a:srgbClr val="002060"/>
            </a:solidFill>
            <a:round/>
            <a:headEnd/>
            <a:tailEnd type="triangle" w="med" len="med"/>
          </a:ln>
        </p:spPr>
      </p:cxnSp>
      <p:cxnSp>
        <p:nvCxnSpPr>
          <p:cNvPr id="21551" name="Straight Arrow Connector 111">
            <a:extLst>
              <a:ext uri="{FF2B5EF4-FFF2-40B4-BE49-F238E27FC236}">
                <a16:creationId xmlns:a16="http://schemas.microsoft.com/office/drawing/2014/main" id="{90F882FE-55E9-45D9-9B36-8E7E17DA3F8E}"/>
              </a:ext>
            </a:extLst>
          </p:cNvPr>
          <p:cNvCxnSpPr>
            <a:cxnSpLocks/>
          </p:cNvCxnSpPr>
          <p:nvPr/>
        </p:nvCxnSpPr>
        <p:spPr bwMode="auto">
          <a:xfrm>
            <a:off x="4860925" y="2378075"/>
            <a:ext cx="7938" cy="941388"/>
          </a:xfrm>
          <a:prstGeom prst="straightConnector1">
            <a:avLst/>
          </a:prstGeom>
          <a:noFill/>
          <a:ln w="38100" algn="ctr">
            <a:solidFill>
              <a:srgbClr val="002060"/>
            </a:solidFill>
            <a:round/>
            <a:headEnd/>
            <a:tailEnd type="triangle" w="med" len="med"/>
          </a:ln>
        </p:spPr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DC29CC7B-689F-4E23-8014-3722A40F3C96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430475" y="3038112"/>
            <a:ext cx="380039" cy="369332"/>
          </a:xfrm>
          <a:prstGeom prst="rect">
            <a:avLst/>
          </a:prstGeom>
          <a:blipFill>
            <a:blip r:embed="rId14"/>
            <a:stretch>
              <a:fillRect l="-9677" r="-8065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4839E4F9-92A5-4A56-AD54-6B3A2C984835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518022" y="1613123"/>
            <a:ext cx="361125" cy="369332"/>
          </a:xfrm>
          <a:prstGeom prst="rect">
            <a:avLst/>
          </a:prstGeom>
          <a:blipFill>
            <a:blip r:embed="rId15"/>
            <a:stretch>
              <a:fillRect l="-10169" r="-5085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17" name="Arc 116">
            <a:extLst>
              <a:ext uri="{FF2B5EF4-FFF2-40B4-BE49-F238E27FC236}">
                <a16:creationId xmlns:a16="http://schemas.microsoft.com/office/drawing/2014/main" id="{B21C14FF-24BC-40EC-B8B2-DBF499662072}"/>
              </a:ext>
            </a:extLst>
          </p:cNvPr>
          <p:cNvSpPr/>
          <p:nvPr/>
        </p:nvSpPr>
        <p:spPr bwMode="auto">
          <a:xfrm rot="5400000" flipH="1">
            <a:off x="4729957" y="1959769"/>
            <a:ext cx="819150" cy="623887"/>
          </a:xfrm>
          <a:prstGeom prst="arc">
            <a:avLst>
              <a:gd name="adj1" fmla="val 16200000"/>
              <a:gd name="adj2" fmla="val 222703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B609D89A-CAA9-4406-B2DA-9028B3011729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463379" y="2119225"/>
            <a:ext cx="381836" cy="369332"/>
          </a:xfrm>
          <a:prstGeom prst="rect">
            <a:avLst/>
          </a:prstGeom>
          <a:blipFill>
            <a:blip r:embed="rId16"/>
            <a:stretch>
              <a:fillRect l="-17460" r="-3175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cxnSp>
        <p:nvCxnSpPr>
          <p:cNvPr id="21556" name="Straight Arrow Connector 118">
            <a:extLst>
              <a:ext uri="{FF2B5EF4-FFF2-40B4-BE49-F238E27FC236}">
                <a16:creationId xmlns:a16="http://schemas.microsoft.com/office/drawing/2014/main" id="{6315D3A4-F370-4F99-9129-22317C7CBB84}"/>
              </a:ext>
            </a:extLst>
          </p:cNvPr>
          <p:cNvCxnSpPr>
            <a:cxnSpLocks/>
          </p:cNvCxnSpPr>
          <p:nvPr/>
        </p:nvCxnSpPr>
        <p:spPr bwMode="auto">
          <a:xfrm rot="573487" flipV="1">
            <a:off x="4864100" y="3360738"/>
            <a:ext cx="673100" cy="536575"/>
          </a:xfrm>
          <a:prstGeom prst="straightConnector1">
            <a:avLst/>
          </a:prstGeom>
          <a:noFill/>
          <a:ln w="38100" algn="ctr">
            <a:solidFill>
              <a:srgbClr val="FFFF00"/>
            </a:solidFill>
            <a:round/>
            <a:headEnd/>
            <a:tailEnd type="triangle" w="med" len="med"/>
          </a:ln>
        </p:spPr>
      </p:cxnSp>
      <p:cxnSp>
        <p:nvCxnSpPr>
          <p:cNvPr id="21557" name="Straight Arrow Connector 119">
            <a:extLst>
              <a:ext uri="{FF2B5EF4-FFF2-40B4-BE49-F238E27FC236}">
                <a16:creationId xmlns:a16="http://schemas.microsoft.com/office/drawing/2014/main" id="{32E9904F-B4D1-4634-BC82-DBFD776DAE84}"/>
              </a:ext>
            </a:extLst>
          </p:cNvPr>
          <p:cNvCxnSpPr>
            <a:cxnSpLocks/>
          </p:cNvCxnSpPr>
          <p:nvPr/>
        </p:nvCxnSpPr>
        <p:spPr bwMode="auto">
          <a:xfrm>
            <a:off x="4840288" y="3814763"/>
            <a:ext cx="6350" cy="941387"/>
          </a:xfrm>
          <a:prstGeom prst="straightConnector1">
            <a:avLst/>
          </a:prstGeom>
          <a:noFill/>
          <a:ln w="38100" algn="ctr">
            <a:solidFill>
              <a:srgbClr val="FFFF00"/>
            </a:solidFill>
            <a:round/>
            <a:headEnd/>
            <a:tailEnd type="triangle" w="med" len="med"/>
          </a:ln>
        </p:spPr>
      </p:cxnSp>
      <p:sp>
        <p:nvSpPr>
          <p:cNvPr id="121" name="TextBox 120">
            <a:extLst>
              <a:ext uri="{FF2B5EF4-FFF2-40B4-BE49-F238E27FC236}">
                <a16:creationId xmlns:a16="http://schemas.microsoft.com/office/drawing/2014/main" id="{98D75691-325A-4FD2-86FF-5847F08A46D5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490745" y="4498246"/>
            <a:ext cx="380039" cy="369332"/>
          </a:xfrm>
          <a:prstGeom prst="rect">
            <a:avLst/>
          </a:prstGeom>
          <a:blipFill>
            <a:blip r:embed="rId17"/>
            <a:stretch>
              <a:fillRect l="-9677" r="-8065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640DAC96-B4CF-4939-B439-72C4AA3FE945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623411" y="3038896"/>
            <a:ext cx="361125" cy="369332"/>
          </a:xfrm>
          <a:prstGeom prst="rect">
            <a:avLst/>
          </a:prstGeom>
          <a:blipFill>
            <a:blip r:embed="rId18"/>
            <a:stretch>
              <a:fillRect l="-10000" r="-3333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cxnSp>
        <p:nvCxnSpPr>
          <p:cNvPr id="21560" name="Straight Connector 47">
            <a:extLst>
              <a:ext uri="{FF2B5EF4-FFF2-40B4-BE49-F238E27FC236}">
                <a16:creationId xmlns:a16="http://schemas.microsoft.com/office/drawing/2014/main" id="{B27B29F2-F944-41CF-BAEF-75FFEAAF3AC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329238" y="2165350"/>
            <a:ext cx="0" cy="12636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128" name="TextBox 127">
            <a:extLst>
              <a:ext uri="{FF2B5EF4-FFF2-40B4-BE49-F238E27FC236}">
                <a16:creationId xmlns:a16="http://schemas.microsoft.com/office/drawing/2014/main" id="{F7F4FBD8-1341-45E5-9837-D901404CB566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337419" y="2641832"/>
            <a:ext cx="317331" cy="369332"/>
          </a:xfrm>
          <a:prstGeom prst="rect">
            <a:avLst/>
          </a:prstGeom>
          <a:blipFill>
            <a:blip r:embed="rId19"/>
            <a:stretch>
              <a:fillRect l="-23077" r="-576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Instructor: Jacob Rosen Ph.D.</a:t>
            </a:r>
          </a:p>
          <a:p>
            <a:pPr>
              <a:defRPr/>
            </a:pPr>
            <a:r>
              <a:rPr lang="en-US"/>
              <a:t>Models of Robot Manipulation - EE 543 </a:t>
            </a:r>
            <a:r>
              <a:rPr lang="en-US" b="0">
                <a:latin typeface="Times New Roman" pitchFamily="18" charset="0"/>
              </a:rPr>
              <a:t>- </a:t>
            </a:r>
            <a:r>
              <a:rPr lang="en-US"/>
              <a:t>Department of Electrical Engineering -</a:t>
            </a:r>
            <a:r>
              <a:rPr lang="en-US" b="0">
                <a:latin typeface="Times New Roman" pitchFamily="18" charset="0"/>
              </a:rPr>
              <a:t> </a:t>
            </a:r>
            <a:r>
              <a:rPr lang="en-US"/>
              <a:t>University of Washington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49743307"/>
                  </p:ext>
                </p:extLst>
              </p:nvPr>
            </p:nvGraphicFramePr>
            <p:xfrm>
              <a:off x="1686910" y="2719885"/>
              <a:ext cx="60960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3015015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56768999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35311027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114338184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3806300578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74566273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90568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b="0" i="1" baseline="-250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oMath>
                          </a14:m>
                          <a:endParaRPr lang="en-US" baseline="-25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355577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-90</a:t>
                          </a:r>
                          <a:r>
                            <a:rPr lang="en-US" altLang="zh-CN" dirty="0"/>
                            <a:t>°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baseline="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en-US" altLang="zh-CN" dirty="0" smtClean="0"/>
                                <m:t>0</m:t>
                              </m:r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6459837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  <m:r>
                                <a:rPr lang="en-US" b="0" i="1" baseline="-2500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oMath>
                          </a14:m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b="0" i="1" baseline="-250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oMath>
                          </a14:m>
                          <a:endParaRPr lang="en-US" baseline="-25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1995915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    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ea typeface="Cambria Math" panose="02040503050406030204" pitchFamily="18" charset="0"/>
                            </a:rPr>
                            <a:t> 0</a:t>
                          </a:r>
                          <a:endParaRPr lang="en-US" baseline="-25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4269532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49743307"/>
                  </p:ext>
                </p:extLst>
              </p:nvPr>
            </p:nvGraphicFramePr>
            <p:xfrm>
              <a:off x="1686910" y="2719885"/>
              <a:ext cx="60960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3015015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56768999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35311027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114338184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3806300578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74566273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90568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00000" t="-108197" r="-2395" b="-3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355577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-90</a:t>
                          </a:r>
                          <a:r>
                            <a:rPr lang="en-US" altLang="zh-CN" dirty="0"/>
                            <a:t>°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2410" t="-208197" r="-203614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00000" t="-208197" r="-2395" b="-2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6459837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2410" t="-308197" r="-203614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00000" t="-308197" r="-2395" b="-1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1995915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2410" t="-408197" r="-203614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ea typeface="Cambria Math" panose="02040503050406030204" pitchFamily="18" charset="0"/>
                            </a:rPr>
                            <a:t> 0</a:t>
                          </a:r>
                          <a:endParaRPr lang="en-US" baseline="-25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42695320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5069251"/>
              </p:ext>
            </p:extLst>
          </p:nvPr>
        </p:nvGraphicFramePr>
        <p:xfrm>
          <a:off x="7139353" y="2713819"/>
          <a:ext cx="233654" cy="350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4" name="Equation" r:id="rId4" imgW="152280" imgH="228600" progId="Equation.3">
                  <p:embed/>
                </p:oleObj>
              </mc:Choice>
              <mc:Fallback>
                <p:oleObj name="Equation" r:id="rId4" imgW="152280" imgH="228600" progId="Equation.3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139353" y="2713819"/>
                        <a:ext cx="233654" cy="3504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678071" y="182197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9755236"/>
              </p:ext>
            </p:extLst>
          </p:nvPr>
        </p:nvGraphicFramePr>
        <p:xfrm>
          <a:off x="4003678" y="2672118"/>
          <a:ext cx="483520" cy="4367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5" name="Equation" r:id="rId6" imgW="253890" imgH="228501" progId="Equation.3">
                  <p:embed/>
                </p:oleObj>
              </mc:Choice>
              <mc:Fallback>
                <p:oleObj name="Equation" r:id="rId6" imgW="253890" imgH="228501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3678" y="2672118"/>
                        <a:ext cx="483520" cy="4367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813252" y="186974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4729204"/>
              </p:ext>
            </p:extLst>
          </p:nvPr>
        </p:nvGraphicFramePr>
        <p:xfrm>
          <a:off x="6067983" y="2687091"/>
          <a:ext cx="269435" cy="3772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6" name="Equation" r:id="rId8" imgW="165028" imgH="228501" progId="Equation.3">
                  <p:embed/>
                </p:oleObj>
              </mc:Choice>
              <mc:Fallback>
                <p:oleObj name="Equation" r:id="rId8" imgW="165028" imgH="228501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7983" y="2687091"/>
                        <a:ext cx="269435" cy="3772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758630" y="179847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9192221"/>
              </p:ext>
            </p:extLst>
          </p:nvPr>
        </p:nvGraphicFramePr>
        <p:xfrm>
          <a:off x="4996603" y="2622456"/>
          <a:ext cx="512447" cy="4863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7" name="Equation" r:id="rId10" imgW="241300" imgH="228600" progId="Equation.3">
                  <p:embed/>
                </p:oleObj>
              </mc:Choice>
              <mc:Fallback>
                <p:oleObj name="Equation" r:id="rId10" imgW="241300" imgH="228600" progId="Equation.3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6603" y="2622456"/>
                        <a:ext cx="512447" cy="4863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26">
            <a:extLst>
              <a:ext uri="{FF2B5EF4-FFF2-40B4-BE49-F238E27FC236}">
                <a16:creationId xmlns:a16="http://schemas.microsoft.com/office/drawing/2014/main" id="{5668225C-6AF1-43ED-84C7-77EBCD2F0DDF}"/>
              </a:ext>
            </a:extLst>
          </p:cNvPr>
          <p:cNvSpPr txBox="1">
            <a:spLocks noChangeArrowheads="1"/>
          </p:cNvSpPr>
          <p:nvPr/>
        </p:nvSpPr>
        <p:spPr>
          <a:xfrm>
            <a:off x="1447800" y="381000"/>
            <a:ext cx="7010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3D – 1 – RRR - </a:t>
            </a:r>
            <a:r>
              <a:rPr lang="en-US" altLang="en-US" i="1" kern="0" dirty="0"/>
              <a:t>Modified Form Table </a:t>
            </a:r>
          </a:p>
        </p:txBody>
      </p:sp>
    </p:spTree>
    <p:extLst>
      <p:ext uri="{BB962C8B-B14F-4D97-AF65-F5344CB8AC3E}">
        <p14:creationId xmlns:p14="http://schemas.microsoft.com/office/powerpoint/2010/main" val="3646282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B62497BF-F463-40FB-8E64-975732CB49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3D – 1 – RRR (standard DH)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79E48586-AABA-4214-A871-B8D69B2C4C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03263" y="6248400"/>
            <a:ext cx="6781800" cy="381000"/>
          </a:xfrm>
        </p:spPr>
        <p:txBody>
          <a:bodyPr/>
          <a:lstStyle/>
          <a:p>
            <a:pPr algn="l">
              <a:defRPr/>
            </a:pPr>
            <a:r>
              <a:rPr lang="en-US" altLang="en-US" dirty="0"/>
              <a:t>Instructor: Jacob Rosen </a:t>
            </a:r>
          </a:p>
          <a:p>
            <a:pPr algn="l">
              <a:defRPr/>
            </a:pPr>
            <a:r>
              <a:rPr lang="en-US" altLang="en-US" dirty="0"/>
              <a:t>Advanced Robotic - MAE 263D </a:t>
            </a:r>
            <a:r>
              <a:rPr lang="en-US" altLang="en-US" b="0" dirty="0">
                <a:latin typeface="Times New Roman" pitchFamily="18" charset="0"/>
              </a:rPr>
              <a:t>- </a:t>
            </a:r>
            <a:r>
              <a:rPr lang="en-US" altLang="en-US" dirty="0"/>
              <a:t>Department of Mechanical &amp; Aerospace Engineering - UCLA</a:t>
            </a:r>
            <a:r>
              <a:rPr lang="en-US" altLang="en-US" b="0" dirty="0">
                <a:latin typeface="Times New Roman" pitchFamily="18" charset="0"/>
              </a:rPr>
              <a:t> </a:t>
            </a:r>
            <a:endParaRPr lang="en-US" altLang="en-US" dirty="0">
              <a:solidFill>
                <a:schemeClr val="tx1"/>
              </a:solidFill>
            </a:endParaRPr>
          </a:p>
        </p:txBody>
      </p:sp>
      <p:pic>
        <p:nvPicPr>
          <p:cNvPr id="21508" name="Picture 2" descr="http://brand.ucla.edu/wp-content/uploads/2013/08/ucla-logotype-main-11.jpg">
            <a:extLst>
              <a:ext uri="{FF2B5EF4-FFF2-40B4-BE49-F238E27FC236}">
                <a16:creationId xmlns:a16="http://schemas.microsoft.com/office/drawing/2014/main" id="{1B6772D2-030A-4C4B-B0FE-C9703E0926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5" y="6227763"/>
            <a:ext cx="1038225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Oval 1">
            <a:extLst>
              <a:ext uri="{FF2B5EF4-FFF2-40B4-BE49-F238E27FC236}">
                <a16:creationId xmlns:a16="http://schemas.microsoft.com/office/drawing/2014/main" id="{D6757BB3-AFB3-4BD7-902C-688C52F89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8688" y="3284538"/>
            <a:ext cx="614362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21510" name="Straight Connector 3">
            <a:extLst>
              <a:ext uri="{FF2B5EF4-FFF2-40B4-BE49-F238E27FC236}">
                <a16:creationId xmlns:a16="http://schemas.microsoft.com/office/drawing/2014/main" id="{A10F5F7A-1FEE-4E04-A595-5D115AD93313}"/>
              </a:ext>
            </a:extLst>
          </p:cNvPr>
          <p:cNvCxnSpPr>
            <a:cxnSpLocks noChangeShapeType="1"/>
            <a:stCxn id="21509" idx="2"/>
          </p:cNvCxnSpPr>
          <p:nvPr/>
        </p:nvCxnSpPr>
        <p:spPr bwMode="auto">
          <a:xfrm>
            <a:off x="2198688" y="3429000"/>
            <a:ext cx="0" cy="14763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11" name="Straight Connector 37">
            <a:extLst>
              <a:ext uri="{FF2B5EF4-FFF2-40B4-BE49-F238E27FC236}">
                <a16:creationId xmlns:a16="http://schemas.microsoft.com/office/drawing/2014/main" id="{477359E0-E914-4A68-A0A7-A3CEDC181E1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813050" y="3429000"/>
            <a:ext cx="0" cy="14763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" name="Arc 4">
            <a:extLst>
              <a:ext uri="{FF2B5EF4-FFF2-40B4-BE49-F238E27FC236}">
                <a16:creationId xmlns:a16="http://schemas.microsoft.com/office/drawing/2014/main" id="{91339C29-B42F-4DA5-B771-4C764A1FBF1B}"/>
              </a:ext>
            </a:extLst>
          </p:cNvPr>
          <p:cNvSpPr/>
          <p:nvPr/>
        </p:nvSpPr>
        <p:spPr bwMode="auto">
          <a:xfrm rot="5400000">
            <a:off x="2315369" y="4583907"/>
            <a:ext cx="381000" cy="614362"/>
          </a:xfrm>
          <a:prstGeom prst="arc">
            <a:avLst>
              <a:gd name="adj1" fmla="val 16200000"/>
              <a:gd name="adj2" fmla="val 540000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cxnSp>
        <p:nvCxnSpPr>
          <p:cNvPr id="21513" name="Straight Connector 6">
            <a:extLst>
              <a:ext uri="{FF2B5EF4-FFF2-40B4-BE49-F238E27FC236}">
                <a16:creationId xmlns:a16="http://schemas.microsoft.com/office/drawing/2014/main" id="{A1840A38-2E79-4EEC-AAE1-C57C87B5CB4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511425" y="5081588"/>
            <a:ext cx="0" cy="5905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14" name="Parallelogram 8">
            <a:extLst>
              <a:ext uri="{FF2B5EF4-FFF2-40B4-BE49-F238E27FC236}">
                <a16:creationId xmlns:a16="http://schemas.microsoft.com/office/drawing/2014/main" id="{9E42A5D7-27E6-4210-AF25-455CF28C3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5368925"/>
            <a:ext cx="1077912" cy="590550"/>
          </a:xfrm>
          <a:prstGeom prst="parallelogram">
            <a:avLst>
              <a:gd name="adj" fmla="val 25021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4A93A431-C313-4621-A7ED-4494D4D58E00}"/>
              </a:ext>
            </a:extLst>
          </p:cNvPr>
          <p:cNvSpPr/>
          <p:nvPr/>
        </p:nvSpPr>
        <p:spPr bwMode="auto">
          <a:xfrm rot="5400000">
            <a:off x="2245519" y="3540919"/>
            <a:ext cx="520700" cy="1087438"/>
          </a:xfrm>
          <a:prstGeom prst="arc">
            <a:avLst>
              <a:gd name="adj1" fmla="val 16200000"/>
              <a:gd name="adj2" fmla="val 5359605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cxnSp>
        <p:nvCxnSpPr>
          <p:cNvPr id="21516" name="Straight Connector 11">
            <a:extLst>
              <a:ext uri="{FF2B5EF4-FFF2-40B4-BE49-F238E27FC236}">
                <a16:creationId xmlns:a16="http://schemas.microsoft.com/office/drawing/2014/main" id="{C212A557-70CF-4A2E-A389-A9948D8C5DA2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511425" y="2489200"/>
            <a:ext cx="0" cy="939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17" name="Oval 12">
            <a:extLst>
              <a:ext uri="{FF2B5EF4-FFF2-40B4-BE49-F238E27FC236}">
                <a16:creationId xmlns:a16="http://schemas.microsoft.com/office/drawing/2014/main" id="{8A35CA5E-F3DE-4AEA-9312-8A9E9B89C9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4988" y="2198688"/>
            <a:ext cx="255587" cy="6000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21518" name="Straight Connector 14">
            <a:extLst>
              <a:ext uri="{FF2B5EF4-FFF2-40B4-BE49-F238E27FC236}">
                <a16:creationId xmlns:a16="http://schemas.microsoft.com/office/drawing/2014/main" id="{0D262B2E-1929-4A14-920F-E43184E56757}"/>
              </a:ext>
            </a:extLst>
          </p:cNvPr>
          <p:cNvCxnSpPr>
            <a:cxnSpLocks noChangeShapeType="1"/>
            <a:stCxn id="21517" idx="0"/>
          </p:cNvCxnSpPr>
          <p:nvPr/>
        </p:nvCxnSpPr>
        <p:spPr bwMode="auto">
          <a:xfrm flipV="1">
            <a:off x="1933575" y="1747838"/>
            <a:ext cx="879475" cy="4508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19" name="Straight Connector 16">
            <a:extLst>
              <a:ext uri="{FF2B5EF4-FFF2-40B4-BE49-F238E27FC236}">
                <a16:creationId xmlns:a16="http://schemas.microsoft.com/office/drawing/2014/main" id="{35BB9103-4E15-4E51-B361-3CCCC2BAB787}"/>
              </a:ext>
            </a:extLst>
          </p:cNvPr>
          <p:cNvCxnSpPr>
            <a:cxnSpLocks noChangeShapeType="1"/>
            <a:stCxn id="21517" idx="4"/>
          </p:cNvCxnSpPr>
          <p:nvPr/>
        </p:nvCxnSpPr>
        <p:spPr bwMode="auto">
          <a:xfrm flipV="1">
            <a:off x="1933575" y="2303463"/>
            <a:ext cx="879475" cy="495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8" name="Arc 17">
            <a:extLst>
              <a:ext uri="{FF2B5EF4-FFF2-40B4-BE49-F238E27FC236}">
                <a16:creationId xmlns:a16="http://schemas.microsoft.com/office/drawing/2014/main" id="{4661385F-938E-44B6-B7DF-3DE7A2BD45D7}"/>
              </a:ext>
            </a:extLst>
          </p:cNvPr>
          <p:cNvSpPr/>
          <p:nvPr/>
        </p:nvSpPr>
        <p:spPr bwMode="auto">
          <a:xfrm>
            <a:off x="2686050" y="1747838"/>
            <a:ext cx="254000" cy="555625"/>
          </a:xfrm>
          <a:prstGeom prst="arc">
            <a:avLst>
              <a:gd name="adj1" fmla="val 16200000"/>
              <a:gd name="adj2" fmla="val 536757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cxnSp>
        <p:nvCxnSpPr>
          <p:cNvPr id="21521" name="Straight Connector 21">
            <a:extLst>
              <a:ext uri="{FF2B5EF4-FFF2-40B4-BE49-F238E27FC236}">
                <a16:creationId xmlns:a16="http://schemas.microsoft.com/office/drawing/2014/main" id="{D6112B58-453E-4A4E-9EE6-52FF873B04D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511425" y="2198688"/>
            <a:ext cx="20605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22" name="Oval 56">
            <a:extLst>
              <a:ext uri="{FF2B5EF4-FFF2-40B4-BE49-F238E27FC236}">
                <a16:creationId xmlns:a16="http://schemas.microsoft.com/office/drawing/2014/main" id="{EF8A4A6F-455C-40D0-BC36-1394FB875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8450" y="2384425"/>
            <a:ext cx="255588" cy="6000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21523" name="Straight Connector 57">
            <a:extLst>
              <a:ext uri="{FF2B5EF4-FFF2-40B4-BE49-F238E27FC236}">
                <a16:creationId xmlns:a16="http://schemas.microsoft.com/office/drawing/2014/main" id="{E0FD30A1-2216-4F4F-9568-D40BA7BF1BC3}"/>
              </a:ext>
            </a:extLst>
          </p:cNvPr>
          <p:cNvCxnSpPr>
            <a:cxnSpLocks noChangeShapeType="1"/>
            <a:stCxn id="21522" idx="0"/>
          </p:cNvCxnSpPr>
          <p:nvPr/>
        </p:nvCxnSpPr>
        <p:spPr bwMode="auto">
          <a:xfrm flipV="1">
            <a:off x="4237038" y="1933575"/>
            <a:ext cx="879475" cy="4508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24" name="Straight Connector 58">
            <a:extLst>
              <a:ext uri="{FF2B5EF4-FFF2-40B4-BE49-F238E27FC236}">
                <a16:creationId xmlns:a16="http://schemas.microsoft.com/office/drawing/2014/main" id="{5706A26B-2D4E-47CB-BFB5-9667186F2BD1}"/>
              </a:ext>
            </a:extLst>
          </p:cNvPr>
          <p:cNvCxnSpPr>
            <a:cxnSpLocks noChangeShapeType="1"/>
            <a:stCxn id="21522" idx="4"/>
          </p:cNvCxnSpPr>
          <p:nvPr/>
        </p:nvCxnSpPr>
        <p:spPr bwMode="auto">
          <a:xfrm flipV="1">
            <a:off x="4237038" y="2489200"/>
            <a:ext cx="879475" cy="495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60" name="Arc 59">
            <a:extLst>
              <a:ext uri="{FF2B5EF4-FFF2-40B4-BE49-F238E27FC236}">
                <a16:creationId xmlns:a16="http://schemas.microsoft.com/office/drawing/2014/main" id="{03264BAF-E47F-4781-AC44-A1895207F733}"/>
              </a:ext>
            </a:extLst>
          </p:cNvPr>
          <p:cNvSpPr/>
          <p:nvPr/>
        </p:nvSpPr>
        <p:spPr bwMode="auto">
          <a:xfrm>
            <a:off x="4989513" y="1933575"/>
            <a:ext cx="254000" cy="555625"/>
          </a:xfrm>
          <a:prstGeom prst="arc">
            <a:avLst>
              <a:gd name="adj1" fmla="val 16200000"/>
              <a:gd name="adj2" fmla="val 536757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cxnSp>
        <p:nvCxnSpPr>
          <p:cNvPr id="21526" name="Straight Connector 60">
            <a:extLst>
              <a:ext uri="{FF2B5EF4-FFF2-40B4-BE49-F238E27FC236}">
                <a16:creationId xmlns:a16="http://schemas.microsoft.com/office/drawing/2014/main" id="{136EDBD5-AFF4-4588-A608-0F9757F4340B}"/>
              </a:ext>
            </a:extLst>
          </p:cNvPr>
          <p:cNvCxnSpPr>
            <a:cxnSpLocks/>
          </p:cNvCxnSpPr>
          <p:nvPr/>
        </p:nvCxnSpPr>
        <p:spPr bwMode="auto">
          <a:xfrm flipV="1">
            <a:off x="4814888" y="2662238"/>
            <a:ext cx="0" cy="88106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27" name="Straight Connector 25">
            <a:extLst>
              <a:ext uri="{FF2B5EF4-FFF2-40B4-BE49-F238E27FC236}">
                <a16:creationId xmlns:a16="http://schemas.microsoft.com/office/drawing/2014/main" id="{BD8386AE-DBEF-44CA-84DA-4FC5BEB15C80}"/>
              </a:ext>
            </a:extLst>
          </p:cNvPr>
          <p:cNvCxnSpPr>
            <a:cxnSpLocks/>
          </p:cNvCxnSpPr>
          <p:nvPr/>
        </p:nvCxnSpPr>
        <p:spPr bwMode="auto">
          <a:xfrm flipV="1">
            <a:off x="4676775" y="3429000"/>
            <a:ext cx="312738" cy="1936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28" name="Straight Connector 67">
            <a:extLst>
              <a:ext uri="{FF2B5EF4-FFF2-40B4-BE49-F238E27FC236}">
                <a16:creationId xmlns:a16="http://schemas.microsoft.com/office/drawing/2014/main" id="{E473A08D-629A-4A67-AF87-C1509ADDD07C}"/>
              </a:ext>
            </a:extLst>
          </p:cNvPr>
          <p:cNvCxnSpPr>
            <a:cxnSpLocks/>
          </p:cNvCxnSpPr>
          <p:nvPr/>
        </p:nvCxnSpPr>
        <p:spPr bwMode="auto">
          <a:xfrm>
            <a:off x="4676775" y="3629025"/>
            <a:ext cx="0" cy="3905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29" name="Straight Connector 69">
            <a:extLst>
              <a:ext uri="{FF2B5EF4-FFF2-40B4-BE49-F238E27FC236}">
                <a16:creationId xmlns:a16="http://schemas.microsoft.com/office/drawing/2014/main" id="{C66911DA-194A-4BC6-9BCD-13B4D12FBAF1}"/>
              </a:ext>
            </a:extLst>
          </p:cNvPr>
          <p:cNvCxnSpPr>
            <a:cxnSpLocks/>
          </p:cNvCxnSpPr>
          <p:nvPr/>
        </p:nvCxnSpPr>
        <p:spPr bwMode="auto">
          <a:xfrm>
            <a:off x="4986338" y="3432175"/>
            <a:ext cx="0" cy="4794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34" name="Straight Connector 79">
            <a:extLst>
              <a:ext uri="{FF2B5EF4-FFF2-40B4-BE49-F238E27FC236}">
                <a16:creationId xmlns:a16="http://schemas.microsoft.com/office/drawing/2014/main" id="{8E96F896-C751-449C-97BC-B9F56CB1777E}"/>
              </a:ext>
            </a:extLst>
          </p:cNvPr>
          <p:cNvCxnSpPr>
            <a:cxnSpLocks/>
          </p:cNvCxnSpPr>
          <p:nvPr/>
        </p:nvCxnSpPr>
        <p:spPr bwMode="auto">
          <a:xfrm>
            <a:off x="2506663" y="1546225"/>
            <a:ext cx="22669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35" name="Straight Connector 34">
            <a:extLst>
              <a:ext uri="{FF2B5EF4-FFF2-40B4-BE49-F238E27FC236}">
                <a16:creationId xmlns:a16="http://schemas.microsoft.com/office/drawing/2014/main" id="{BA845CBA-A2DC-49D8-8DAE-6448F2E8C70F}"/>
              </a:ext>
            </a:extLst>
          </p:cNvPr>
          <p:cNvCxnSpPr>
            <a:cxnSpLocks/>
          </p:cNvCxnSpPr>
          <p:nvPr/>
        </p:nvCxnSpPr>
        <p:spPr bwMode="auto">
          <a:xfrm>
            <a:off x="2506663" y="1423988"/>
            <a:ext cx="0" cy="2190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36" name="Straight Connector 36">
            <a:extLst>
              <a:ext uri="{FF2B5EF4-FFF2-40B4-BE49-F238E27FC236}">
                <a16:creationId xmlns:a16="http://schemas.microsoft.com/office/drawing/2014/main" id="{77817AB0-65C0-4A25-9F66-1E4CCA5DFFB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3613" y="1423988"/>
            <a:ext cx="0" cy="2190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511DDEE5-19BF-44AB-830F-B5D52EB918DB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656012" y="1164313"/>
            <a:ext cx="317330" cy="369332"/>
          </a:xfrm>
          <a:prstGeom prst="rect">
            <a:avLst/>
          </a:prstGeom>
          <a:blipFill>
            <a:blip r:embed="rId4"/>
            <a:stretch>
              <a:fillRect l="-23077" r="-576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cxnSp>
        <p:nvCxnSpPr>
          <p:cNvPr id="21566" name="Straight Arrow Connector 90">
            <a:extLst>
              <a:ext uri="{FF2B5EF4-FFF2-40B4-BE49-F238E27FC236}">
                <a16:creationId xmlns:a16="http://schemas.microsoft.com/office/drawing/2014/main" id="{3C230ABC-FABC-448F-A3E8-58C94C5D24C2}"/>
              </a:ext>
            </a:extLst>
          </p:cNvPr>
          <p:cNvCxnSpPr>
            <a:cxnSpLocks/>
          </p:cNvCxnSpPr>
          <p:nvPr/>
        </p:nvCxnSpPr>
        <p:spPr bwMode="auto">
          <a:xfrm flipV="1">
            <a:off x="2446214" y="1747838"/>
            <a:ext cx="931986" cy="540134"/>
          </a:xfrm>
          <a:prstGeom prst="straightConnector1">
            <a:avLst/>
          </a:prstGeom>
          <a:noFill/>
          <a:ln w="38100" algn="ctr">
            <a:solidFill>
              <a:srgbClr val="00B0F0"/>
            </a:solidFill>
            <a:round/>
            <a:headEnd/>
            <a:tailEnd type="triangle" w="med" len="med"/>
          </a:ln>
        </p:spPr>
      </p:cxnSp>
      <p:cxnSp>
        <p:nvCxnSpPr>
          <p:cNvPr id="21567" name="Straight Arrow Connector 91">
            <a:extLst>
              <a:ext uri="{FF2B5EF4-FFF2-40B4-BE49-F238E27FC236}">
                <a16:creationId xmlns:a16="http://schemas.microsoft.com/office/drawing/2014/main" id="{0B892488-ED29-407E-A8CC-90B1AAF937A7}"/>
              </a:ext>
            </a:extLst>
          </p:cNvPr>
          <p:cNvCxnSpPr>
            <a:cxnSpLocks noChangeShapeType="1"/>
          </p:cNvCxnSpPr>
          <p:nvPr/>
        </p:nvCxnSpPr>
        <p:spPr bwMode="auto">
          <a:xfrm rot="2271915" flipV="1">
            <a:off x="2513059" y="2080931"/>
            <a:ext cx="545396" cy="433388"/>
          </a:xfrm>
          <a:prstGeom prst="straightConnector1">
            <a:avLst/>
          </a:prstGeom>
          <a:noFill/>
          <a:ln w="38100" algn="ctr">
            <a:solidFill>
              <a:srgbClr val="00B0F0"/>
            </a:solidFill>
            <a:round/>
            <a:headEnd/>
            <a:tailEnd type="triangle" w="med" len="med"/>
          </a:ln>
        </p:spPr>
      </p:cxnSp>
      <p:grpSp>
        <p:nvGrpSpPr>
          <p:cNvPr id="21539" name="Group 92">
            <a:extLst>
              <a:ext uri="{FF2B5EF4-FFF2-40B4-BE49-F238E27FC236}">
                <a16:creationId xmlns:a16="http://schemas.microsoft.com/office/drawing/2014/main" id="{4F216A4D-8848-4A1F-BF60-8108B01BC414}"/>
              </a:ext>
            </a:extLst>
          </p:cNvPr>
          <p:cNvGrpSpPr>
            <a:grpSpLocks/>
          </p:cNvGrpSpPr>
          <p:nvPr/>
        </p:nvGrpSpPr>
        <p:grpSpPr bwMode="auto">
          <a:xfrm rot="2249446">
            <a:off x="2138363" y="1755775"/>
            <a:ext cx="1066800" cy="593725"/>
            <a:chOff x="2555965" y="3470366"/>
            <a:chExt cx="2299064" cy="1280160"/>
          </a:xfrm>
        </p:grpSpPr>
        <p:cxnSp>
          <p:nvCxnSpPr>
            <p:cNvPr id="21564" name="Straight Arrow Connector 93">
              <a:extLst>
                <a:ext uri="{FF2B5EF4-FFF2-40B4-BE49-F238E27FC236}">
                  <a16:creationId xmlns:a16="http://schemas.microsoft.com/office/drawing/2014/main" id="{0E34FD4D-0C4B-4191-A047-4D1DAF3BF21F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2425337" y="3600994"/>
              <a:ext cx="1280160" cy="1018903"/>
            </a:xfrm>
            <a:prstGeom prst="straightConnector1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21565" name="Straight Arrow Connector 94">
              <a:extLst>
                <a:ext uri="{FF2B5EF4-FFF2-40B4-BE49-F238E27FC236}">
                  <a16:creationId xmlns:a16="http://schemas.microsoft.com/office/drawing/2014/main" id="{BFC12B6D-BEF7-4453-AFFC-6AB7C4E3F34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574869" y="3731623"/>
              <a:ext cx="1280160" cy="1018903"/>
            </a:xfrm>
            <a:prstGeom prst="straightConnector1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96" name="TextBox 95">
            <a:extLst>
              <a:ext uri="{FF2B5EF4-FFF2-40B4-BE49-F238E27FC236}">
                <a16:creationId xmlns:a16="http://schemas.microsoft.com/office/drawing/2014/main" id="{087FDF23-85E8-41BD-91B2-07D7CB1E08C0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031173" y="1247171"/>
            <a:ext cx="361125" cy="369332"/>
          </a:xfrm>
          <a:prstGeom prst="rect">
            <a:avLst/>
          </a:prstGeom>
          <a:blipFill>
            <a:blip r:embed="rId5"/>
            <a:stretch>
              <a:fillRect l="-10169" r="-5085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cxnSp>
        <p:nvCxnSpPr>
          <p:cNvPr id="21562" name="Straight Arrow Connector 100">
            <a:extLst>
              <a:ext uri="{FF2B5EF4-FFF2-40B4-BE49-F238E27FC236}">
                <a16:creationId xmlns:a16="http://schemas.microsoft.com/office/drawing/2014/main" id="{AE5885A1-5E3C-4C19-84AB-917E303902B7}"/>
              </a:ext>
            </a:extLst>
          </p:cNvPr>
          <p:cNvCxnSpPr>
            <a:cxnSpLocks/>
          </p:cNvCxnSpPr>
          <p:nvPr/>
        </p:nvCxnSpPr>
        <p:spPr bwMode="auto">
          <a:xfrm flipV="1">
            <a:off x="4816105" y="1738612"/>
            <a:ext cx="932571" cy="605825"/>
          </a:xfrm>
          <a:prstGeom prst="straightConnector1">
            <a:avLst/>
          </a:prstGeom>
          <a:noFill/>
          <a:ln w="38100" algn="ctr">
            <a:solidFill>
              <a:srgbClr val="92D050"/>
            </a:solidFill>
            <a:round/>
            <a:headEnd/>
            <a:tailEnd type="triangle" w="med" len="med"/>
          </a:ln>
        </p:spPr>
      </p:cxnSp>
      <p:cxnSp>
        <p:nvCxnSpPr>
          <p:cNvPr id="21563" name="Straight Arrow Connector 101">
            <a:extLst>
              <a:ext uri="{FF2B5EF4-FFF2-40B4-BE49-F238E27FC236}">
                <a16:creationId xmlns:a16="http://schemas.microsoft.com/office/drawing/2014/main" id="{03FF6DA8-829F-48EA-B89D-D3209FA2369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834223" y="2301509"/>
            <a:ext cx="8578" cy="966607"/>
          </a:xfrm>
          <a:prstGeom prst="straightConnector1">
            <a:avLst/>
          </a:prstGeom>
          <a:noFill/>
          <a:ln w="38100" algn="ctr">
            <a:solidFill>
              <a:srgbClr val="92D050"/>
            </a:solidFill>
            <a:round/>
            <a:headEnd/>
            <a:tailEnd type="triangle" w="med" len="med"/>
          </a:ln>
        </p:spPr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72568F2C-B01D-4AF1-8D8B-20BE9AF1C615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904428" y="4263434"/>
            <a:ext cx="381836" cy="369332"/>
          </a:xfrm>
          <a:prstGeom prst="rect">
            <a:avLst/>
          </a:prstGeom>
          <a:blipFill>
            <a:blip r:embed="rId6"/>
            <a:stretch>
              <a:fillRect l="-15873" r="-3175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CB2039B3-B8E7-42D7-BAFD-393E35B438B8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001936" y="2711925"/>
            <a:ext cx="381836" cy="369332"/>
          </a:xfrm>
          <a:prstGeom prst="rect">
            <a:avLst/>
          </a:prstGeom>
          <a:blipFill>
            <a:blip r:embed="rId7"/>
            <a:stretch>
              <a:fillRect l="-17460" r="-3175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09" name="Arc 108">
            <a:extLst>
              <a:ext uri="{FF2B5EF4-FFF2-40B4-BE49-F238E27FC236}">
                <a16:creationId xmlns:a16="http://schemas.microsoft.com/office/drawing/2014/main" id="{9714B742-CFC9-4CE5-AFE2-288F1F0DAE0D}"/>
              </a:ext>
            </a:extLst>
          </p:cNvPr>
          <p:cNvSpPr/>
          <p:nvPr/>
        </p:nvSpPr>
        <p:spPr bwMode="auto">
          <a:xfrm rot="5400000" flipH="1">
            <a:off x="1533525" y="2154238"/>
            <a:ext cx="819150" cy="622300"/>
          </a:xfrm>
          <a:prstGeom prst="arc">
            <a:avLst>
              <a:gd name="adj1" fmla="val 16200000"/>
              <a:gd name="adj2" fmla="val 222703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7" name="Arc 116">
            <a:extLst>
              <a:ext uri="{FF2B5EF4-FFF2-40B4-BE49-F238E27FC236}">
                <a16:creationId xmlns:a16="http://schemas.microsoft.com/office/drawing/2014/main" id="{B21C14FF-24BC-40EC-B8B2-DBF499662072}"/>
              </a:ext>
            </a:extLst>
          </p:cNvPr>
          <p:cNvSpPr/>
          <p:nvPr/>
        </p:nvSpPr>
        <p:spPr bwMode="auto">
          <a:xfrm rot="5400000" flipH="1">
            <a:off x="4729957" y="1959769"/>
            <a:ext cx="819150" cy="623887"/>
          </a:xfrm>
          <a:prstGeom prst="arc">
            <a:avLst>
              <a:gd name="adj1" fmla="val 16200000"/>
              <a:gd name="adj2" fmla="val 222703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B609D89A-CAA9-4406-B2DA-9028B3011729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463379" y="2119225"/>
            <a:ext cx="381836" cy="369332"/>
          </a:xfrm>
          <a:prstGeom prst="rect">
            <a:avLst/>
          </a:prstGeom>
          <a:blipFill>
            <a:blip r:embed="rId8"/>
            <a:stretch>
              <a:fillRect l="-17460" r="-3175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cxnSp>
        <p:nvCxnSpPr>
          <p:cNvPr id="21556" name="Straight Arrow Connector 118">
            <a:extLst>
              <a:ext uri="{FF2B5EF4-FFF2-40B4-BE49-F238E27FC236}">
                <a16:creationId xmlns:a16="http://schemas.microsoft.com/office/drawing/2014/main" id="{6315D3A4-F370-4F99-9129-22317C7CBB84}"/>
              </a:ext>
            </a:extLst>
          </p:cNvPr>
          <p:cNvCxnSpPr>
            <a:cxnSpLocks/>
          </p:cNvCxnSpPr>
          <p:nvPr/>
        </p:nvCxnSpPr>
        <p:spPr bwMode="auto">
          <a:xfrm flipV="1">
            <a:off x="4824224" y="3228891"/>
            <a:ext cx="924452" cy="608815"/>
          </a:xfrm>
          <a:prstGeom prst="straightConnector1">
            <a:avLst/>
          </a:prstGeom>
          <a:noFill/>
          <a:ln w="38100" algn="ctr">
            <a:solidFill>
              <a:srgbClr val="FFFF00"/>
            </a:solidFill>
            <a:round/>
            <a:headEnd/>
            <a:tailEnd type="triangle" w="med" len="med"/>
          </a:ln>
        </p:spPr>
      </p:cxnSp>
      <p:cxnSp>
        <p:nvCxnSpPr>
          <p:cNvPr id="21557" name="Straight Arrow Connector 119">
            <a:extLst>
              <a:ext uri="{FF2B5EF4-FFF2-40B4-BE49-F238E27FC236}">
                <a16:creationId xmlns:a16="http://schemas.microsoft.com/office/drawing/2014/main" id="{32E9904F-B4D1-4634-BC82-DBFD776DAE84}"/>
              </a:ext>
            </a:extLst>
          </p:cNvPr>
          <p:cNvCxnSpPr>
            <a:cxnSpLocks/>
          </p:cNvCxnSpPr>
          <p:nvPr/>
        </p:nvCxnSpPr>
        <p:spPr bwMode="auto">
          <a:xfrm>
            <a:off x="4840288" y="3814763"/>
            <a:ext cx="6350" cy="941387"/>
          </a:xfrm>
          <a:prstGeom prst="straightConnector1">
            <a:avLst/>
          </a:prstGeom>
          <a:noFill/>
          <a:ln w="38100" algn="ctr">
            <a:solidFill>
              <a:srgbClr val="FFFF00"/>
            </a:solidFill>
            <a:round/>
            <a:headEnd/>
            <a:tailEnd type="triangle" w="med" len="med"/>
          </a:ln>
        </p:spPr>
      </p:cxnSp>
      <p:cxnSp>
        <p:nvCxnSpPr>
          <p:cNvPr id="21560" name="Straight Connector 47">
            <a:extLst>
              <a:ext uri="{FF2B5EF4-FFF2-40B4-BE49-F238E27FC236}">
                <a16:creationId xmlns:a16="http://schemas.microsoft.com/office/drawing/2014/main" id="{B27B29F2-F944-41CF-BAEF-75FFEAAF3AC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329238" y="2165350"/>
            <a:ext cx="0" cy="12636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128" name="TextBox 127">
            <a:extLst>
              <a:ext uri="{FF2B5EF4-FFF2-40B4-BE49-F238E27FC236}">
                <a16:creationId xmlns:a16="http://schemas.microsoft.com/office/drawing/2014/main" id="{F7F4FBD8-1341-45E5-9837-D901404CB566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337419" y="2641832"/>
            <a:ext cx="317331" cy="369332"/>
          </a:xfrm>
          <a:prstGeom prst="rect">
            <a:avLst/>
          </a:prstGeom>
          <a:blipFill>
            <a:blip r:embed="rId9"/>
            <a:stretch>
              <a:fillRect l="-23077" r="-576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134C4DDB-AECC-4638-B556-D14518395364}"/>
                  </a:ext>
                </a:extLst>
              </p:cNvPr>
              <p:cNvSpPr txBox="1"/>
              <p:nvPr/>
            </p:nvSpPr>
            <p:spPr>
              <a:xfrm>
                <a:off x="3243158" y="1457560"/>
                <a:ext cx="55932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134C4DDB-AECC-4638-B556-D145183953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3158" y="1457560"/>
                <a:ext cx="559320" cy="461665"/>
              </a:xfrm>
              <a:prstGeom prst="rect">
                <a:avLst/>
              </a:prstGeom>
              <a:blipFill>
                <a:blip r:embed="rId10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9566D548-AEB6-469B-A6E9-C690DB187E55}"/>
                  </a:ext>
                </a:extLst>
              </p:cNvPr>
              <p:cNvSpPr txBox="1"/>
              <p:nvPr/>
            </p:nvSpPr>
            <p:spPr>
              <a:xfrm>
                <a:off x="2728827" y="2168235"/>
                <a:ext cx="55932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9566D548-AEB6-469B-A6E9-C690DB187E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8827" y="2168235"/>
                <a:ext cx="559320" cy="461665"/>
              </a:xfrm>
              <a:prstGeom prst="rect">
                <a:avLst/>
              </a:prstGeom>
              <a:blipFill>
                <a:blip r:embed="rId11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BB64284E-928A-4BF7-9104-C8F2F18ACB78}"/>
                  </a:ext>
                </a:extLst>
              </p:cNvPr>
              <p:cNvSpPr txBox="1"/>
              <p:nvPr/>
            </p:nvSpPr>
            <p:spPr>
              <a:xfrm>
                <a:off x="3034495" y="2025650"/>
                <a:ext cx="55932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BB64284E-928A-4BF7-9104-C8F2F18ACB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4495" y="2025650"/>
                <a:ext cx="559320" cy="461665"/>
              </a:xfrm>
              <a:prstGeom prst="rect">
                <a:avLst/>
              </a:prstGeom>
              <a:blipFill>
                <a:blip r:embed="rId12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E923040A-2227-4078-BFCC-8275A34D55D2}"/>
                  </a:ext>
                </a:extLst>
              </p:cNvPr>
              <p:cNvSpPr txBox="1"/>
              <p:nvPr/>
            </p:nvSpPr>
            <p:spPr>
              <a:xfrm>
                <a:off x="5654297" y="1431142"/>
                <a:ext cx="55932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E923040A-2227-4078-BFCC-8275A34D55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4297" y="1431142"/>
                <a:ext cx="559320" cy="461665"/>
              </a:xfrm>
              <a:prstGeom prst="rect">
                <a:avLst/>
              </a:prstGeom>
              <a:blipFill>
                <a:blip r:embed="rId13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242942D9-CD84-4FAE-A7A8-F1ECDA6BC99B}"/>
                  </a:ext>
                </a:extLst>
              </p:cNvPr>
              <p:cNvSpPr txBox="1"/>
              <p:nvPr/>
            </p:nvSpPr>
            <p:spPr>
              <a:xfrm>
                <a:off x="4378550" y="2944167"/>
                <a:ext cx="55932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242942D9-CD84-4FAE-A7A8-F1ECDA6BC9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8550" y="2944167"/>
                <a:ext cx="559320" cy="461665"/>
              </a:xfrm>
              <a:prstGeom prst="rect">
                <a:avLst/>
              </a:prstGeom>
              <a:blipFill>
                <a:blip r:embed="rId14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990407B9-D858-458A-9817-ADF185CB324A}"/>
                  </a:ext>
                </a:extLst>
              </p:cNvPr>
              <p:cNvSpPr txBox="1"/>
              <p:nvPr/>
            </p:nvSpPr>
            <p:spPr>
              <a:xfrm>
                <a:off x="5631130" y="3046776"/>
                <a:ext cx="55932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990407B9-D858-458A-9817-ADF185CB32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1130" y="3046776"/>
                <a:ext cx="559320" cy="461665"/>
              </a:xfrm>
              <a:prstGeom prst="rect">
                <a:avLst/>
              </a:prstGeom>
              <a:blipFill>
                <a:blip r:embed="rId15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9E84105A-96B1-46B2-94BE-476DDFF05737}"/>
                  </a:ext>
                </a:extLst>
              </p:cNvPr>
              <p:cNvSpPr txBox="1"/>
              <p:nvPr/>
            </p:nvSpPr>
            <p:spPr>
              <a:xfrm>
                <a:off x="4580558" y="4570328"/>
                <a:ext cx="55932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9E84105A-96B1-46B2-94BE-476DDFF057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0558" y="4570328"/>
                <a:ext cx="559320" cy="461665"/>
              </a:xfrm>
              <a:prstGeom prst="rect">
                <a:avLst/>
              </a:prstGeom>
              <a:blipFill>
                <a:blip r:embed="rId16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0340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Instructor: Jacob Rosen Ph.D.</a:t>
            </a:r>
          </a:p>
          <a:p>
            <a:pPr>
              <a:defRPr/>
            </a:pPr>
            <a:r>
              <a:rPr lang="en-US"/>
              <a:t>Models of Robot Manipulation - EE 543 </a:t>
            </a:r>
            <a:r>
              <a:rPr lang="en-US" b="0">
                <a:latin typeface="Times New Roman" pitchFamily="18" charset="0"/>
              </a:rPr>
              <a:t>- </a:t>
            </a:r>
            <a:r>
              <a:rPr lang="en-US"/>
              <a:t>Department of Electrical Engineering -</a:t>
            </a:r>
            <a:r>
              <a:rPr lang="en-US" b="0">
                <a:latin typeface="Times New Roman" pitchFamily="18" charset="0"/>
              </a:rPr>
              <a:t> </a:t>
            </a:r>
            <a:r>
              <a:rPr lang="en-US"/>
              <a:t>University of Washington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82245453"/>
                  </p:ext>
                </p:extLst>
              </p:nvPr>
            </p:nvGraphicFramePr>
            <p:xfrm>
              <a:off x="1710630" y="2720276"/>
              <a:ext cx="6096000" cy="1483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3015015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56768999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35311027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114338184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3806300578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74566273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90568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-90</a:t>
                          </a:r>
                          <a:r>
                            <a:rPr lang="en-US" altLang="zh-CN" dirty="0"/>
                            <a:t>°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baseline="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en-US" altLang="zh-CN" dirty="0" smtClean="0"/>
                                <m:t>0</m:t>
                              </m:r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355577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  <m:r>
                                <a:rPr lang="en-US" b="0" i="1" baseline="-2500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oMath>
                          </a14:m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b="0" i="1" baseline="-250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oMath>
                          </a14:m>
                          <a:r>
                            <a:rPr lang="en-US" dirty="0"/>
                            <a:t>+90</a:t>
                          </a:r>
                          <a:r>
                            <a:rPr lang="en-US" altLang="zh-CN" dirty="0"/>
                            <a:t>°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6459837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    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ea typeface="Cambria Math" panose="02040503050406030204" pitchFamily="18" charset="0"/>
                            </a:rPr>
                            <a:t>  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b="0" i="1" baseline="-250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oMath>
                          </a14:m>
                          <a:endParaRPr lang="en-US" baseline="-25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1995915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82245453"/>
                  </p:ext>
                </p:extLst>
              </p:nvPr>
            </p:nvGraphicFramePr>
            <p:xfrm>
              <a:off x="1710630" y="2720276"/>
              <a:ext cx="6096000" cy="1483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3015015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56768999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35311027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114338184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3806300578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74566273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90568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-90</a:t>
                          </a:r>
                          <a:r>
                            <a:rPr lang="en-US" altLang="zh-CN" dirty="0"/>
                            <a:t>°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2410" t="-108197" r="-203614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00000" t="-108197" r="-2395" b="-2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355577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2410" t="-208197" r="-203614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00000" t="-208197" r="-2395" b="-1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6459837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2410" t="-308197" r="-203614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00000" t="-308197" r="-2395" b="-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19959153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6169128"/>
              </p:ext>
            </p:extLst>
          </p:nvPr>
        </p:nvGraphicFramePr>
        <p:xfrm>
          <a:off x="7199716" y="2744321"/>
          <a:ext cx="233654" cy="350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8" name="Equation" r:id="rId4" imgW="152280" imgH="228600" progId="Equation.3">
                  <p:embed/>
                </p:oleObj>
              </mc:Choice>
              <mc:Fallback>
                <p:oleObj name="Equation" r:id="rId4" imgW="152280" imgH="228600" progId="Equation.3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199716" y="2744321"/>
                        <a:ext cx="233654" cy="3504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678071" y="182197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0412950"/>
              </p:ext>
            </p:extLst>
          </p:nvPr>
        </p:nvGraphicFramePr>
        <p:xfrm>
          <a:off x="4098681" y="2672841"/>
          <a:ext cx="339725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9" name="Equation" r:id="rId6" imgW="177480" imgH="228600" progId="Equation.3">
                  <p:embed/>
                </p:oleObj>
              </mc:Choice>
              <mc:Fallback>
                <p:oleObj name="Equation" r:id="rId6" imgW="177480" imgH="22860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8681" y="2672841"/>
                        <a:ext cx="339725" cy="4365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813252" y="186974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6134859"/>
              </p:ext>
            </p:extLst>
          </p:nvPr>
        </p:nvGraphicFramePr>
        <p:xfrm>
          <a:off x="6091703" y="2687482"/>
          <a:ext cx="269435" cy="3772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0" name="Equation" r:id="rId8" imgW="165028" imgH="228501" progId="Equation.3">
                  <p:embed/>
                </p:oleObj>
              </mc:Choice>
              <mc:Fallback>
                <p:oleObj name="Equation" r:id="rId8" imgW="165028" imgH="228501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1703" y="2687482"/>
                        <a:ext cx="269435" cy="3772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758630" y="179847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8861572"/>
              </p:ext>
            </p:extLst>
          </p:nvPr>
        </p:nvGraphicFramePr>
        <p:xfrm>
          <a:off x="5114681" y="2623629"/>
          <a:ext cx="32385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1" name="Equation" r:id="rId10" imgW="152280" imgH="228600" progId="Equation.3">
                  <p:embed/>
                </p:oleObj>
              </mc:Choice>
              <mc:Fallback>
                <p:oleObj name="Equation" r:id="rId10" imgW="152280" imgH="228600" progId="Equation.3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4681" y="2623629"/>
                        <a:ext cx="323850" cy="485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26">
            <a:extLst>
              <a:ext uri="{FF2B5EF4-FFF2-40B4-BE49-F238E27FC236}">
                <a16:creationId xmlns:a16="http://schemas.microsoft.com/office/drawing/2014/main" id="{5668225C-6AF1-43ED-84C7-77EBCD2F0DDF}"/>
              </a:ext>
            </a:extLst>
          </p:cNvPr>
          <p:cNvSpPr txBox="1">
            <a:spLocks noChangeArrowheads="1"/>
          </p:cNvSpPr>
          <p:nvPr/>
        </p:nvSpPr>
        <p:spPr>
          <a:xfrm>
            <a:off x="1447800" y="381000"/>
            <a:ext cx="7010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3D – 1 – RRR - </a:t>
            </a:r>
            <a:r>
              <a:rPr lang="en-US" altLang="en-US" i="1" kern="0" dirty="0"/>
              <a:t>Standard Form Table </a:t>
            </a:r>
          </a:p>
        </p:txBody>
      </p:sp>
    </p:spTree>
    <p:extLst>
      <p:ext uri="{BB962C8B-B14F-4D97-AF65-F5344CB8AC3E}">
        <p14:creationId xmlns:p14="http://schemas.microsoft.com/office/powerpoint/2010/main" val="34718846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A4EFAE45-838D-4302-A495-9C292A3594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3D – 2 – RRP (modified DH) 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9822844E-47B5-468C-81BE-E17A6933EAA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03263" y="6248400"/>
            <a:ext cx="6781800" cy="381000"/>
          </a:xfrm>
        </p:spPr>
        <p:txBody>
          <a:bodyPr/>
          <a:lstStyle/>
          <a:p>
            <a:pPr algn="l">
              <a:defRPr/>
            </a:pPr>
            <a:r>
              <a:rPr lang="en-US" altLang="en-US" dirty="0"/>
              <a:t>Instructor: Jacob Rosen </a:t>
            </a:r>
          </a:p>
          <a:p>
            <a:pPr algn="l">
              <a:defRPr/>
            </a:pPr>
            <a:r>
              <a:rPr lang="en-US" altLang="en-US" dirty="0"/>
              <a:t>Advanced Robotic - MAE 263D </a:t>
            </a:r>
            <a:r>
              <a:rPr lang="en-US" altLang="en-US" b="0" dirty="0">
                <a:latin typeface="Times New Roman" pitchFamily="18" charset="0"/>
              </a:rPr>
              <a:t>- </a:t>
            </a:r>
            <a:r>
              <a:rPr lang="en-US" altLang="en-US" dirty="0"/>
              <a:t>Department of Mechanical &amp; Aerospace Engineering - UCLA</a:t>
            </a:r>
            <a:r>
              <a:rPr lang="en-US" altLang="en-US" b="0" dirty="0">
                <a:latin typeface="Times New Roman" pitchFamily="18" charset="0"/>
              </a:rPr>
              <a:t> </a:t>
            </a:r>
            <a:endParaRPr lang="en-US" altLang="en-US" dirty="0">
              <a:solidFill>
                <a:schemeClr val="tx1"/>
              </a:solidFill>
            </a:endParaRPr>
          </a:p>
        </p:txBody>
      </p:sp>
      <p:pic>
        <p:nvPicPr>
          <p:cNvPr id="23556" name="Picture 2" descr="http://brand.ucla.edu/wp-content/uploads/2013/08/ucla-logotype-main-11.jpg">
            <a:extLst>
              <a:ext uri="{FF2B5EF4-FFF2-40B4-BE49-F238E27FC236}">
                <a16:creationId xmlns:a16="http://schemas.microsoft.com/office/drawing/2014/main" id="{CCA3B23A-3B4F-4BCA-9DD7-4CEE92FA92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5" y="6227763"/>
            <a:ext cx="1038225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7" name="Oval 15">
            <a:extLst>
              <a:ext uri="{FF2B5EF4-FFF2-40B4-BE49-F238E27FC236}">
                <a16:creationId xmlns:a16="http://schemas.microsoft.com/office/drawing/2014/main" id="{66BEECBF-345E-4B5D-B012-AF8BF99A5C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9738" y="3341688"/>
            <a:ext cx="614362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23558" name="Straight Connector 16">
            <a:extLst>
              <a:ext uri="{FF2B5EF4-FFF2-40B4-BE49-F238E27FC236}">
                <a16:creationId xmlns:a16="http://schemas.microsoft.com/office/drawing/2014/main" id="{89FCF2C4-6AFB-4D82-AC34-9AAD563997B8}"/>
              </a:ext>
            </a:extLst>
          </p:cNvPr>
          <p:cNvCxnSpPr>
            <a:cxnSpLocks noChangeShapeType="1"/>
            <a:stCxn id="23557" idx="2"/>
          </p:cNvCxnSpPr>
          <p:nvPr/>
        </p:nvCxnSpPr>
        <p:spPr bwMode="auto">
          <a:xfrm>
            <a:off x="5519738" y="3486150"/>
            <a:ext cx="0" cy="14763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59" name="Straight Connector 17">
            <a:extLst>
              <a:ext uri="{FF2B5EF4-FFF2-40B4-BE49-F238E27FC236}">
                <a16:creationId xmlns:a16="http://schemas.microsoft.com/office/drawing/2014/main" id="{1E8298FA-7439-4A67-ADB7-EF78091443E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134100" y="3486150"/>
            <a:ext cx="0" cy="14763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9" name="Arc 18">
            <a:extLst>
              <a:ext uri="{FF2B5EF4-FFF2-40B4-BE49-F238E27FC236}">
                <a16:creationId xmlns:a16="http://schemas.microsoft.com/office/drawing/2014/main" id="{DF39640F-E184-4F28-B3DC-F133D97A2CD3}"/>
              </a:ext>
            </a:extLst>
          </p:cNvPr>
          <p:cNvSpPr/>
          <p:nvPr/>
        </p:nvSpPr>
        <p:spPr bwMode="auto">
          <a:xfrm rot="5400000">
            <a:off x="5636419" y="4641057"/>
            <a:ext cx="381000" cy="614362"/>
          </a:xfrm>
          <a:prstGeom prst="arc">
            <a:avLst>
              <a:gd name="adj1" fmla="val 16200000"/>
              <a:gd name="adj2" fmla="val 540000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cxnSp>
        <p:nvCxnSpPr>
          <p:cNvPr id="23561" name="Straight Connector 19">
            <a:extLst>
              <a:ext uri="{FF2B5EF4-FFF2-40B4-BE49-F238E27FC236}">
                <a16:creationId xmlns:a16="http://schemas.microsoft.com/office/drawing/2014/main" id="{AE65760A-3458-4173-A7B9-D0DE1561402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832475" y="5138738"/>
            <a:ext cx="0" cy="5905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3562" name="Parallelogram 20">
            <a:extLst>
              <a:ext uri="{FF2B5EF4-FFF2-40B4-BE49-F238E27FC236}">
                <a16:creationId xmlns:a16="http://schemas.microsoft.com/office/drawing/2014/main" id="{40730AFD-A23E-490C-BA41-B978B74CF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5427663"/>
            <a:ext cx="1076325" cy="590550"/>
          </a:xfrm>
          <a:prstGeom prst="parallelogram">
            <a:avLst>
              <a:gd name="adj" fmla="val 24985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D161AA3B-F8E7-48F2-A75E-1E19D16C374F}"/>
              </a:ext>
            </a:extLst>
          </p:cNvPr>
          <p:cNvSpPr/>
          <p:nvPr/>
        </p:nvSpPr>
        <p:spPr bwMode="auto">
          <a:xfrm rot="5400000">
            <a:off x="5566569" y="3598069"/>
            <a:ext cx="520700" cy="1087438"/>
          </a:xfrm>
          <a:prstGeom prst="arc">
            <a:avLst>
              <a:gd name="adj1" fmla="val 16200000"/>
              <a:gd name="adj2" fmla="val 5359605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cxnSp>
        <p:nvCxnSpPr>
          <p:cNvPr id="23564" name="Straight Connector 22">
            <a:extLst>
              <a:ext uri="{FF2B5EF4-FFF2-40B4-BE49-F238E27FC236}">
                <a16:creationId xmlns:a16="http://schemas.microsoft.com/office/drawing/2014/main" id="{E1E4E5A8-6878-4588-9866-A5B319C20AE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832475" y="2546350"/>
            <a:ext cx="0" cy="939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3565" name="Oval 23">
            <a:extLst>
              <a:ext uri="{FF2B5EF4-FFF2-40B4-BE49-F238E27FC236}">
                <a16:creationId xmlns:a16="http://schemas.microsoft.com/office/drawing/2014/main" id="{52C0E3F7-D677-42CB-966A-24842B9EF0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00" y="2252663"/>
            <a:ext cx="254000" cy="6000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23566" name="Straight Connector 24">
            <a:extLst>
              <a:ext uri="{FF2B5EF4-FFF2-40B4-BE49-F238E27FC236}">
                <a16:creationId xmlns:a16="http://schemas.microsoft.com/office/drawing/2014/main" id="{44DF8E05-17F9-4B0B-A65D-6626A37246AE}"/>
              </a:ext>
            </a:extLst>
          </p:cNvPr>
          <p:cNvCxnSpPr>
            <a:cxnSpLocks/>
            <a:stCxn id="23565" idx="0"/>
            <a:endCxn id="27" idx="0"/>
          </p:cNvCxnSpPr>
          <p:nvPr/>
        </p:nvCxnSpPr>
        <p:spPr bwMode="auto">
          <a:xfrm flipH="1">
            <a:off x="2651125" y="2252663"/>
            <a:ext cx="1095375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7" name="Straight Connector 25">
            <a:extLst>
              <a:ext uri="{FF2B5EF4-FFF2-40B4-BE49-F238E27FC236}">
                <a16:creationId xmlns:a16="http://schemas.microsoft.com/office/drawing/2014/main" id="{F628AB8E-1FC0-4431-96B4-C0E95D116088}"/>
              </a:ext>
            </a:extLst>
          </p:cNvPr>
          <p:cNvCxnSpPr>
            <a:cxnSpLocks/>
            <a:stCxn id="23565" idx="4"/>
          </p:cNvCxnSpPr>
          <p:nvPr/>
        </p:nvCxnSpPr>
        <p:spPr bwMode="auto">
          <a:xfrm flipH="1">
            <a:off x="2657475" y="2852738"/>
            <a:ext cx="10890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7" name="Arc 26">
            <a:extLst>
              <a:ext uri="{FF2B5EF4-FFF2-40B4-BE49-F238E27FC236}">
                <a16:creationId xmlns:a16="http://schemas.microsoft.com/office/drawing/2014/main" id="{BA94C66C-B2AC-4FA4-BD2D-1FE68E12C741}"/>
              </a:ext>
            </a:extLst>
          </p:cNvPr>
          <p:cNvSpPr/>
          <p:nvPr/>
        </p:nvSpPr>
        <p:spPr bwMode="auto">
          <a:xfrm flipH="1">
            <a:off x="2493963" y="2254250"/>
            <a:ext cx="315912" cy="598488"/>
          </a:xfrm>
          <a:prstGeom prst="arc">
            <a:avLst>
              <a:gd name="adj1" fmla="val 16200000"/>
              <a:gd name="adj2" fmla="val 537776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cxnSp>
        <p:nvCxnSpPr>
          <p:cNvPr id="23569" name="Straight Connector 27">
            <a:extLst>
              <a:ext uri="{FF2B5EF4-FFF2-40B4-BE49-F238E27FC236}">
                <a16:creationId xmlns:a16="http://schemas.microsoft.com/office/drawing/2014/main" id="{5FE4159A-A321-492D-9FF5-0801121DE10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771900" y="2546350"/>
            <a:ext cx="20605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70" name="Straight Connector 36">
            <a:extLst>
              <a:ext uri="{FF2B5EF4-FFF2-40B4-BE49-F238E27FC236}">
                <a16:creationId xmlns:a16="http://schemas.microsoft.com/office/drawing/2014/main" id="{7CE9E4F6-911A-4B38-AE7A-AA437E3CCCA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64325" y="2546350"/>
            <a:ext cx="11588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71" name="Straight Connector 37">
            <a:extLst>
              <a:ext uri="{FF2B5EF4-FFF2-40B4-BE49-F238E27FC236}">
                <a16:creationId xmlns:a16="http://schemas.microsoft.com/office/drawing/2014/main" id="{4BDC80C3-E73B-4F2D-9A70-EEE208BFFA0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754813" y="5729288"/>
            <a:ext cx="11588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72" name="Straight Connector 38">
            <a:extLst>
              <a:ext uri="{FF2B5EF4-FFF2-40B4-BE49-F238E27FC236}">
                <a16:creationId xmlns:a16="http://schemas.microsoft.com/office/drawing/2014/main" id="{DC669B6B-59B4-4B6F-904D-3D918260E7C3}"/>
              </a:ext>
            </a:extLst>
          </p:cNvPr>
          <p:cNvCxnSpPr>
            <a:cxnSpLocks/>
          </p:cNvCxnSpPr>
          <p:nvPr/>
        </p:nvCxnSpPr>
        <p:spPr bwMode="auto">
          <a:xfrm>
            <a:off x="6746875" y="2557463"/>
            <a:ext cx="65088" cy="31607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DDE51705-6AE5-4E55-8F2E-BDFDE3A2EC0B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825388" y="3900179"/>
            <a:ext cx="317330" cy="369332"/>
          </a:xfrm>
          <a:prstGeom prst="rect">
            <a:avLst/>
          </a:prstGeom>
          <a:blipFill>
            <a:blip r:embed="rId4"/>
            <a:stretch>
              <a:fillRect l="-21154" r="-5769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cxnSp>
        <p:nvCxnSpPr>
          <p:cNvPr id="23574" name="Straight Connector 40">
            <a:extLst>
              <a:ext uri="{FF2B5EF4-FFF2-40B4-BE49-F238E27FC236}">
                <a16:creationId xmlns:a16="http://schemas.microsoft.com/office/drawing/2014/main" id="{5F5DA417-93F7-44E9-9B08-9C0750BAA3C1}"/>
              </a:ext>
            </a:extLst>
          </p:cNvPr>
          <p:cNvCxnSpPr>
            <a:cxnSpLocks/>
          </p:cNvCxnSpPr>
          <p:nvPr/>
        </p:nvCxnSpPr>
        <p:spPr bwMode="auto">
          <a:xfrm>
            <a:off x="1841500" y="2546350"/>
            <a:ext cx="66516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75" name="Straight Connector 41">
            <a:extLst>
              <a:ext uri="{FF2B5EF4-FFF2-40B4-BE49-F238E27FC236}">
                <a16:creationId xmlns:a16="http://schemas.microsoft.com/office/drawing/2014/main" id="{B507009E-CD25-4FD9-A400-210DA0569804}"/>
              </a:ext>
            </a:extLst>
          </p:cNvPr>
          <p:cNvCxnSpPr>
            <a:cxnSpLocks/>
          </p:cNvCxnSpPr>
          <p:nvPr/>
        </p:nvCxnSpPr>
        <p:spPr bwMode="auto">
          <a:xfrm>
            <a:off x="1604963" y="2447925"/>
            <a:ext cx="0" cy="2190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76" name="Straight Connector 42">
            <a:extLst>
              <a:ext uri="{FF2B5EF4-FFF2-40B4-BE49-F238E27FC236}">
                <a16:creationId xmlns:a16="http://schemas.microsoft.com/office/drawing/2014/main" id="{52C3CB53-6D09-4528-A949-25E21429C57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41500" y="2455863"/>
            <a:ext cx="0" cy="2190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C459CA93-287F-440B-B84D-B9B93807946E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816940" y="1475372"/>
            <a:ext cx="317330" cy="369332"/>
          </a:xfrm>
          <a:prstGeom prst="rect">
            <a:avLst/>
          </a:prstGeom>
          <a:blipFill>
            <a:blip r:embed="rId5"/>
            <a:stretch>
              <a:fillRect l="-23077" r="-576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grpSp>
        <p:nvGrpSpPr>
          <p:cNvPr id="23578" name="Group 44">
            <a:extLst>
              <a:ext uri="{FF2B5EF4-FFF2-40B4-BE49-F238E27FC236}">
                <a16:creationId xmlns:a16="http://schemas.microsoft.com/office/drawing/2014/main" id="{ECB86455-CCF3-4684-BB87-5A15FB582353}"/>
              </a:ext>
            </a:extLst>
          </p:cNvPr>
          <p:cNvGrpSpPr>
            <a:grpSpLocks/>
          </p:cNvGrpSpPr>
          <p:nvPr/>
        </p:nvGrpSpPr>
        <p:grpSpPr bwMode="auto">
          <a:xfrm rot="2271915">
            <a:off x="5268913" y="1887538"/>
            <a:ext cx="725487" cy="1125537"/>
            <a:chOff x="2289988" y="3470366"/>
            <a:chExt cx="1701217" cy="2642022"/>
          </a:xfrm>
        </p:grpSpPr>
        <p:cxnSp>
          <p:nvCxnSpPr>
            <p:cNvPr id="23604" name="Straight Arrow Connector 45">
              <a:extLst>
                <a:ext uri="{FF2B5EF4-FFF2-40B4-BE49-F238E27FC236}">
                  <a16:creationId xmlns:a16="http://schemas.microsoft.com/office/drawing/2014/main" id="{96BC1A71-343B-480D-8011-7F562A695028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2425337" y="3600994"/>
              <a:ext cx="1280160" cy="1018903"/>
            </a:xfrm>
            <a:prstGeom prst="straightConnector1">
              <a:avLst/>
            </a:prstGeom>
            <a:noFill/>
            <a:ln w="38100" algn="ctr">
              <a:solidFill>
                <a:srgbClr val="00B0F0"/>
              </a:solidFill>
              <a:round/>
              <a:headEnd/>
              <a:tailEnd type="triangle" w="med" len="med"/>
            </a:ln>
          </p:spPr>
        </p:cxnSp>
        <p:cxnSp>
          <p:nvCxnSpPr>
            <p:cNvPr id="23605" name="Straight Arrow Connector 46">
              <a:extLst>
                <a:ext uri="{FF2B5EF4-FFF2-40B4-BE49-F238E27FC236}">
                  <a16:creationId xmlns:a16="http://schemas.microsoft.com/office/drawing/2014/main" id="{F48140D2-A2D5-4154-A36B-52C081929304}"/>
                </a:ext>
              </a:extLst>
            </p:cNvPr>
            <p:cNvCxnSpPr>
              <a:cxnSpLocks/>
            </p:cNvCxnSpPr>
            <p:nvPr/>
          </p:nvCxnSpPr>
          <p:spPr bwMode="auto">
            <a:xfrm rot="19328085" flipH="1">
              <a:off x="2289988" y="5210164"/>
              <a:ext cx="1701217" cy="902224"/>
            </a:xfrm>
            <a:prstGeom prst="straightConnector1">
              <a:avLst/>
            </a:prstGeom>
            <a:noFill/>
            <a:ln w="38100" algn="ctr">
              <a:solidFill>
                <a:srgbClr val="00B0F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23579" name="Group 47">
            <a:extLst>
              <a:ext uri="{FF2B5EF4-FFF2-40B4-BE49-F238E27FC236}">
                <a16:creationId xmlns:a16="http://schemas.microsoft.com/office/drawing/2014/main" id="{587E69FF-A209-4543-9933-E07BBAE11B33}"/>
              </a:ext>
            </a:extLst>
          </p:cNvPr>
          <p:cNvGrpSpPr>
            <a:grpSpLocks/>
          </p:cNvGrpSpPr>
          <p:nvPr/>
        </p:nvGrpSpPr>
        <p:grpSpPr bwMode="auto">
          <a:xfrm rot="2249446">
            <a:off x="5324475" y="1863725"/>
            <a:ext cx="760413" cy="1203325"/>
            <a:chOff x="2380217" y="3470366"/>
            <a:chExt cx="1640405" cy="2593654"/>
          </a:xfrm>
        </p:grpSpPr>
        <p:cxnSp>
          <p:nvCxnSpPr>
            <p:cNvPr id="23602" name="Straight Arrow Connector 48">
              <a:extLst>
                <a:ext uri="{FF2B5EF4-FFF2-40B4-BE49-F238E27FC236}">
                  <a16:creationId xmlns:a16="http://schemas.microsoft.com/office/drawing/2014/main" id="{71B0C2D3-0F5E-42CC-8A86-E938B331D2FB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2425337" y="3600994"/>
              <a:ext cx="1280160" cy="1018903"/>
            </a:xfrm>
            <a:prstGeom prst="straightConnector1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23603" name="Straight Arrow Connector 49">
              <a:extLst>
                <a:ext uri="{FF2B5EF4-FFF2-40B4-BE49-F238E27FC236}">
                  <a16:creationId xmlns:a16="http://schemas.microsoft.com/office/drawing/2014/main" id="{4781DAA0-40FC-40EA-AAD0-80FF31953682}"/>
                </a:ext>
              </a:extLst>
            </p:cNvPr>
            <p:cNvCxnSpPr>
              <a:cxnSpLocks/>
            </p:cNvCxnSpPr>
            <p:nvPr/>
          </p:nvCxnSpPr>
          <p:spPr bwMode="auto">
            <a:xfrm rot="19350554" flipH="1">
              <a:off x="2380217" y="5155948"/>
              <a:ext cx="1640405" cy="908072"/>
            </a:xfrm>
            <a:prstGeom prst="straightConnector1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297F0C66-0371-4371-90A4-2DA1532D2E45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873226" y="1536105"/>
            <a:ext cx="361125" cy="369332"/>
          </a:xfrm>
          <a:prstGeom prst="rect">
            <a:avLst/>
          </a:prstGeom>
          <a:blipFill>
            <a:blip r:embed="rId6"/>
            <a:stretch>
              <a:fillRect l="-10000" r="-3333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52C5327-DC33-43D3-9524-0F1FDED0D43A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421986" y="1490775"/>
            <a:ext cx="354007" cy="369332"/>
          </a:xfrm>
          <a:prstGeom prst="rect">
            <a:avLst/>
          </a:prstGeom>
          <a:blipFill>
            <a:blip r:embed="rId7"/>
            <a:stretch>
              <a:fillRect l="-10169" r="-3390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D10795B-5CD5-4918-B9F2-586A3D7C61A3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945835" y="2871065"/>
            <a:ext cx="380039" cy="369332"/>
          </a:xfrm>
          <a:prstGeom prst="rect">
            <a:avLst/>
          </a:prstGeom>
          <a:blipFill>
            <a:blip r:embed="rId8"/>
            <a:stretch>
              <a:fillRect l="-7937" r="-634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F7DBFD8-B55E-40F9-B445-77455F346F37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707175" y="2650339"/>
            <a:ext cx="372923" cy="369332"/>
          </a:xfrm>
          <a:prstGeom prst="rect">
            <a:avLst/>
          </a:prstGeom>
          <a:blipFill>
            <a:blip r:embed="rId9"/>
            <a:stretch>
              <a:fillRect l="-9836" r="-6557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grpSp>
        <p:nvGrpSpPr>
          <p:cNvPr id="23584" name="Group 54">
            <a:extLst>
              <a:ext uri="{FF2B5EF4-FFF2-40B4-BE49-F238E27FC236}">
                <a16:creationId xmlns:a16="http://schemas.microsoft.com/office/drawing/2014/main" id="{DF612E8F-8E2F-4EF2-90FF-D544C7621B38}"/>
              </a:ext>
            </a:extLst>
          </p:cNvPr>
          <p:cNvGrpSpPr>
            <a:grpSpLocks/>
          </p:cNvGrpSpPr>
          <p:nvPr/>
        </p:nvGrpSpPr>
        <p:grpSpPr bwMode="auto">
          <a:xfrm rot="2324029">
            <a:off x="654050" y="2484438"/>
            <a:ext cx="1111250" cy="641350"/>
            <a:chOff x="1473537" y="5273496"/>
            <a:chExt cx="2885339" cy="1667177"/>
          </a:xfrm>
        </p:grpSpPr>
        <p:cxnSp>
          <p:nvCxnSpPr>
            <p:cNvPr id="23600" name="Straight Arrow Connector 55">
              <a:extLst>
                <a:ext uri="{FF2B5EF4-FFF2-40B4-BE49-F238E27FC236}">
                  <a16:creationId xmlns:a16="http://schemas.microsoft.com/office/drawing/2014/main" id="{9CD9D738-CF71-44DF-A252-36E56E8CF944}"/>
                </a:ext>
              </a:extLst>
            </p:cNvPr>
            <p:cNvCxnSpPr>
              <a:cxnSpLocks/>
            </p:cNvCxnSpPr>
            <p:nvPr/>
          </p:nvCxnSpPr>
          <p:spPr bwMode="auto">
            <a:xfrm rot="19275971" flipH="1">
              <a:off x="2294780" y="5273496"/>
              <a:ext cx="2064096" cy="1667177"/>
            </a:xfrm>
            <a:prstGeom prst="straightConnector1">
              <a:avLst/>
            </a:prstGeom>
            <a:noFill/>
            <a:ln w="38100" algn="ctr">
              <a:solidFill>
                <a:srgbClr val="92D050"/>
              </a:solidFill>
              <a:round/>
              <a:headEnd/>
              <a:tailEnd type="triangle" w="med" len="med"/>
            </a:ln>
          </p:spPr>
        </p:cxnSp>
        <p:cxnSp>
          <p:nvCxnSpPr>
            <p:cNvPr id="23601" name="Straight Arrow Connector 56">
              <a:extLst>
                <a:ext uri="{FF2B5EF4-FFF2-40B4-BE49-F238E27FC236}">
                  <a16:creationId xmlns:a16="http://schemas.microsoft.com/office/drawing/2014/main" id="{53AEF73C-CD0D-40A0-A60C-BF53A0A2661F}"/>
                </a:ext>
              </a:extLst>
            </p:cNvPr>
            <p:cNvCxnSpPr>
              <a:cxnSpLocks/>
            </p:cNvCxnSpPr>
            <p:nvPr/>
          </p:nvCxnSpPr>
          <p:spPr bwMode="auto">
            <a:xfrm rot="19275971" flipH="1">
              <a:off x="1473536" y="5489163"/>
              <a:ext cx="2377753" cy="47752"/>
            </a:xfrm>
            <a:prstGeom prst="straightConnector1">
              <a:avLst/>
            </a:prstGeom>
            <a:noFill/>
            <a:ln w="38100" algn="ctr">
              <a:solidFill>
                <a:srgbClr val="92D050"/>
              </a:solidFill>
              <a:round/>
              <a:headEnd/>
              <a:tailEnd type="triangle" w="med" len="med"/>
            </a:ln>
          </p:spPr>
        </p:cxn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id="{F7A5C227-4576-49FF-A336-502BCB778C01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225105" y="4321044"/>
            <a:ext cx="381836" cy="369332"/>
          </a:xfrm>
          <a:prstGeom prst="rect">
            <a:avLst/>
          </a:prstGeom>
          <a:blipFill>
            <a:blip r:embed="rId10"/>
            <a:stretch>
              <a:fillRect l="-15873" r="-3175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E3A3D23-0F4A-49EC-BFED-695AEA37C672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193002" y="1868173"/>
            <a:ext cx="381836" cy="369332"/>
          </a:xfrm>
          <a:prstGeom prst="rect">
            <a:avLst/>
          </a:prstGeom>
          <a:blipFill>
            <a:blip r:embed="rId11"/>
            <a:stretch>
              <a:fillRect l="-19355" r="-483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62" name="Arc 61">
            <a:extLst>
              <a:ext uri="{FF2B5EF4-FFF2-40B4-BE49-F238E27FC236}">
                <a16:creationId xmlns:a16="http://schemas.microsoft.com/office/drawing/2014/main" id="{3FD64E88-148C-4344-9D02-15059911FC8E}"/>
              </a:ext>
            </a:extLst>
          </p:cNvPr>
          <p:cNvSpPr/>
          <p:nvPr/>
        </p:nvSpPr>
        <p:spPr bwMode="auto">
          <a:xfrm rot="5400000" flipH="1">
            <a:off x="2779713" y="2247900"/>
            <a:ext cx="817562" cy="623888"/>
          </a:xfrm>
          <a:prstGeom prst="arc">
            <a:avLst>
              <a:gd name="adj1" fmla="val 216774"/>
              <a:gd name="adj2" fmla="val 10163222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cxnSp>
        <p:nvCxnSpPr>
          <p:cNvPr id="23588" name="Straight Connector 83">
            <a:extLst>
              <a:ext uri="{FF2B5EF4-FFF2-40B4-BE49-F238E27FC236}">
                <a16:creationId xmlns:a16="http://schemas.microsoft.com/office/drawing/2014/main" id="{0A91E183-24C6-47BE-A696-36EA7D2B272B}"/>
              </a:ext>
            </a:extLst>
          </p:cNvPr>
          <p:cNvCxnSpPr>
            <a:cxnSpLocks/>
          </p:cNvCxnSpPr>
          <p:nvPr/>
        </p:nvCxnSpPr>
        <p:spPr bwMode="auto">
          <a:xfrm flipV="1">
            <a:off x="1736725" y="1884363"/>
            <a:ext cx="0" cy="88106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89" name="Straight Connector 84">
            <a:extLst>
              <a:ext uri="{FF2B5EF4-FFF2-40B4-BE49-F238E27FC236}">
                <a16:creationId xmlns:a16="http://schemas.microsoft.com/office/drawing/2014/main" id="{D9A2D433-32D4-4D67-A15F-AE3791B3AAD7}"/>
              </a:ext>
            </a:extLst>
          </p:cNvPr>
          <p:cNvCxnSpPr>
            <a:cxnSpLocks/>
          </p:cNvCxnSpPr>
          <p:nvPr/>
        </p:nvCxnSpPr>
        <p:spPr bwMode="auto">
          <a:xfrm flipV="1">
            <a:off x="1581150" y="1770063"/>
            <a:ext cx="311150" cy="1936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90" name="Straight Connector 85">
            <a:extLst>
              <a:ext uri="{FF2B5EF4-FFF2-40B4-BE49-F238E27FC236}">
                <a16:creationId xmlns:a16="http://schemas.microsoft.com/office/drawing/2014/main" id="{E08C87E9-8F61-4888-964E-788313C3A76E}"/>
              </a:ext>
            </a:extLst>
          </p:cNvPr>
          <p:cNvCxnSpPr>
            <a:cxnSpLocks/>
          </p:cNvCxnSpPr>
          <p:nvPr/>
        </p:nvCxnSpPr>
        <p:spPr bwMode="auto">
          <a:xfrm>
            <a:off x="1581150" y="1573213"/>
            <a:ext cx="0" cy="3921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91" name="Straight Connector 86">
            <a:extLst>
              <a:ext uri="{FF2B5EF4-FFF2-40B4-BE49-F238E27FC236}">
                <a16:creationId xmlns:a16="http://schemas.microsoft.com/office/drawing/2014/main" id="{B74C46D2-97A1-40FD-B1CD-7CDCE60755C7}"/>
              </a:ext>
            </a:extLst>
          </p:cNvPr>
          <p:cNvCxnSpPr>
            <a:cxnSpLocks/>
          </p:cNvCxnSpPr>
          <p:nvPr/>
        </p:nvCxnSpPr>
        <p:spPr bwMode="auto">
          <a:xfrm>
            <a:off x="1892300" y="1430338"/>
            <a:ext cx="0" cy="3286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88" name="TextBox 87">
            <a:extLst>
              <a:ext uri="{FF2B5EF4-FFF2-40B4-BE49-F238E27FC236}">
                <a16:creationId xmlns:a16="http://schemas.microsoft.com/office/drawing/2014/main" id="{C9EBBA4C-D4D7-44A8-8544-CFCF5CDD5ACB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49899" y="3171464"/>
            <a:ext cx="380039" cy="369332"/>
          </a:xfrm>
          <a:prstGeom prst="rect">
            <a:avLst/>
          </a:prstGeom>
          <a:blipFill>
            <a:blip r:embed="rId12"/>
            <a:stretch>
              <a:fillRect l="-9677" r="-8065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cxnSp>
        <p:nvCxnSpPr>
          <p:cNvPr id="23593" name="Straight Arrow Connector 89">
            <a:extLst>
              <a:ext uri="{FF2B5EF4-FFF2-40B4-BE49-F238E27FC236}">
                <a16:creationId xmlns:a16="http://schemas.microsoft.com/office/drawing/2014/main" id="{29ADDB46-2222-4960-8F4C-936209B6B1F4}"/>
              </a:ext>
            </a:extLst>
          </p:cNvPr>
          <p:cNvCxnSpPr>
            <a:cxnSpLocks/>
          </p:cNvCxnSpPr>
          <p:nvPr/>
        </p:nvCxnSpPr>
        <p:spPr bwMode="auto">
          <a:xfrm flipH="1">
            <a:off x="885825" y="1631950"/>
            <a:ext cx="876300" cy="561975"/>
          </a:xfrm>
          <a:prstGeom prst="straightConnector1">
            <a:avLst/>
          </a:prstGeom>
          <a:noFill/>
          <a:ln w="38100" algn="ctr">
            <a:solidFill>
              <a:srgbClr val="002060"/>
            </a:solidFill>
            <a:round/>
            <a:headEnd/>
            <a:tailEnd type="triangle" w="med" len="med"/>
          </a:ln>
        </p:spPr>
      </p:cxnSp>
      <p:cxnSp>
        <p:nvCxnSpPr>
          <p:cNvPr id="23594" name="Straight Arrow Connector 91">
            <a:extLst>
              <a:ext uri="{FF2B5EF4-FFF2-40B4-BE49-F238E27FC236}">
                <a16:creationId xmlns:a16="http://schemas.microsoft.com/office/drawing/2014/main" id="{8013F640-2650-4912-B589-0BAE61EB97D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717675" y="838200"/>
            <a:ext cx="22225" cy="787400"/>
          </a:xfrm>
          <a:prstGeom prst="straightConnector1">
            <a:avLst/>
          </a:prstGeom>
          <a:noFill/>
          <a:ln w="38100" algn="ctr">
            <a:solidFill>
              <a:srgbClr val="002060"/>
            </a:solidFill>
            <a:round/>
            <a:headEnd/>
            <a:tailEnd type="triangle" w="med" len="med"/>
          </a:ln>
        </p:spPr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E60746B4-C019-4194-9D43-ABCB43CFF145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24570" y="2361501"/>
            <a:ext cx="361125" cy="369332"/>
          </a:xfrm>
          <a:prstGeom prst="rect">
            <a:avLst/>
          </a:prstGeom>
          <a:blipFill>
            <a:blip r:embed="rId13"/>
            <a:stretch>
              <a:fillRect l="-11864" r="-5085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007B0338-600F-456D-AD8F-60CD15428FAE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13420" y="1652873"/>
            <a:ext cx="380039" cy="369332"/>
          </a:xfrm>
          <a:prstGeom prst="rect">
            <a:avLst/>
          </a:prstGeom>
          <a:blipFill>
            <a:blip r:embed="rId14"/>
            <a:stretch>
              <a:fillRect l="-8065" r="-8065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6DE37953-2DB0-48A8-A39D-4809D8F9EE18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841506" y="663963"/>
            <a:ext cx="361125" cy="369332"/>
          </a:xfrm>
          <a:prstGeom prst="rect">
            <a:avLst/>
          </a:prstGeom>
          <a:blipFill>
            <a:blip r:embed="rId15"/>
            <a:stretch>
              <a:fillRect l="-10169" r="-5085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2C1EEE6E-E69F-4FC0-A1E4-2F370C1788BA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56769" y="1974224"/>
            <a:ext cx="397481" cy="369332"/>
          </a:xfrm>
          <a:prstGeom prst="rect">
            <a:avLst/>
          </a:prstGeom>
          <a:blipFill>
            <a:blip r:embed="rId16"/>
            <a:stretch>
              <a:fillRect l="-16923" r="-6154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cxnSp>
        <p:nvCxnSpPr>
          <p:cNvPr id="23599" name="Straight Connector 102">
            <a:extLst>
              <a:ext uri="{FF2B5EF4-FFF2-40B4-BE49-F238E27FC236}">
                <a16:creationId xmlns:a16="http://schemas.microsoft.com/office/drawing/2014/main" id="{9DA81366-A7D8-4DF4-B010-E5BE6FA967CE}"/>
              </a:ext>
            </a:extLst>
          </p:cNvPr>
          <p:cNvCxnSpPr>
            <a:cxnSpLocks/>
          </p:cNvCxnSpPr>
          <p:nvPr/>
        </p:nvCxnSpPr>
        <p:spPr bwMode="auto">
          <a:xfrm flipV="1">
            <a:off x="1800225" y="1530350"/>
            <a:ext cx="39751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B4404136-64F0-4C28-BC8B-10BC14967934}"/>
              </a:ext>
            </a:extLst>
          </p:cNvPr>
          <p:cNvCxnSpPr/>
          <p:nvPr/>
        </p:nvCxnSpPr>
        <p:spPr bwMode="auto">
          <a:xfrm flipV="1">
            <a:off x="2269067" y="1844704"/>
            <a:ext cx="0" cy="51679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Instructor: Jacob Rosen Ph.D.</a:t>
            </a:r>
          </a:p>
          <a:p>
            <a:pPr>
              <a:defRPr/>
            </a:pPr>
            <a:r>
              <a:rPr lang="en-US"/>
              <a:t>Models of Robot Manipulation - EE 543 </a:t>
            </a:r>
            <a:r>
              <a:rPr lang="en-US" b="0">
                <a:latin typeface="Times New Roman" pitchFamily="18" charset="0"/>
              </a:rPr>
              <a:t>- </a:t>
            </a:r>
            <a:r>
              <a:rPr lang="en-US"/>
              <a:t>Department of Electrical Engineering -</a:t>
            </a:r>
            <a:r>
              <a:rPr lang="en-US" b="0">
                <a:latin typeface="Times New Roman" pitchFamily="18" charset="0"/>
              </a:rPr>
              <a:t> </a:t>
            </a:r>
            <a:r>
              <a:rPr lang="en-US"/>
              <a:t>University of Washington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87778915"/>
                  </p:ext>
                </p:extLst>
              </p:nvPr>
            </p:nvGraphicFramePr>
            <p:xfrm>
              <a:off x="1524000" y="2636593"/>
              <a:ext cx="6096000" cy="1483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3015015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56768999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35311027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114338184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3806300578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74566273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90568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b="0" i="1" baseline="-250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oMath>
                          </a14:m>
                          <a:endParaRPr lang="en-US" baseline="-25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355577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90</a:t>
                          </a:r>
                          <a:r>
                            <a:rPr lang="en-US" altLang="zh-CN" dirty="0"/>
                            <a:t>°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baseline="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en-US" altLang="zh-CN" dirty="0" smtClean="0"/>
                                <m:t>0</m:t>
                              </m:r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6459837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-90</a:t>
                          </a:r>
                          <a:r>
                            <a:rPr lang="en-US" altLang="zh-CN" dirty="0"/>
                            <a:t>°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 </a:t>
                          </a:r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ea typeface="Cambria Math" panose="02040503050406030204" pitchFamily="18" charset="0"/>
                            </a:rPr>
                            <a:t> 0</a:t>
                          </a:r>
                          <a:endParaRPr lang="en-US" baseline="-25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1995915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87778915"/>
                  </p:ext>
                </p:extLst>
              </p:nvPr>
            </p:nvGraphicFramePr>
            <p:xfrm>
              <a:off x="1524000" y="2636593"/>
              <a:ext cx="6096000" cy="1483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3015015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56768999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35311027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114338184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3806300578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74566273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90568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00000" t="-108197" r="-2994" b="-2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355577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90</a:t>
                          </a:r>
                          <a:r>
                            <a:rPr lang="en-US" altLang="zh-CN" dirty="0"/>
                            <a:t>°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0599" t="-208197" r="-202395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03012" t="-208197" r="-103614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00000" t="-208197" r="-2994" b="-1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6459837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-90</a:t>
                          </a:r>
                          <a:r>
                            <a:rPr lang="en-US" altLang="zh-CN" dirty="0"/>
                            <a:t>°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 </a:t>
                          </a:r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03012" t="-308197" r="-103614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ea typeface="Cambria Math" panose="02040503050406030204" pitchFamily="18" charset="0"/>
                            </a:rPr>
                            <a:t> 0</a:t>
                          </a:r>
                          <a:endParaRPr lang="en-US" baseline="-25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19959153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6110734"/>
              </p:ext>
            </p:extLst>
          </p:nvPr>
        </p:nvGraphicFramePr>
        <p:xfrm>
          <a:off x="6985994" y="2630527"/>
          <a:ext cx="233654" cy="350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2" name="Equation" r:id="rId4" imgW="152280" imgH="228600" progId="Equation.3">
                  <p:embed/>
                </p:oleObj>
              </mc:Choice>
              <mc:Fallback>
                <p:oleObj name="Equation" r:id="rId4" imgW="152280" imgH="228600" progId="Equation.3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985994" y="2630527"/>
                        <a:ext cx="233654" cy="3504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678071" y="182197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3560185"/>
              </p:ext>
            </p:extLst>
          </p:nvPr>
        </p:nvGraphicFramePr>
        <p:xfrm>
          <a:off x="3840768" y="2588826"/>
          <a:ext cx="483520" cy="4367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3" name="Equation" r:id="rId6" imgW="253890" imgH="228501" progId="Equation.3">
                  <p:embed/>
                </p:oleObj>
              </mc:Choice>
              <mc:Fallback>
                <p:oleObj name="Equation" r:id="rId6" imgW="253890" imgH="228501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0768" y="2588826"/>
                        <a:ext cx="483520" cy="4367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813252" y="186974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9123673"/>
              </p:ext>
            </p:extLst>
          </p:nvPr>
        </p:nvGraphicFramePr>
        <p:xfrm>
          <a:off x="5905073" y="2603799"/>
          <a:ext cx="269435" cy="3772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4" name="Equation" r:id="rId8" imgW="165028" imgH="228501" progId="Equation.3">
                  <p:embed/>
                </p:oleObj>
              </mc:Choice>
              <mc:Fallback>
                <p:oleObj name="Equation" r:id="rId8" imgW="165028" imgH="228501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5073" y="2603799"/>
                        <a:ext cx="269435" cy="3772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758630" y="179847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3883839"/>
              </p:ext>
            </p:extLst>
          </p:nvPr>
        </p:nvGraphicFramePr>
        <p:xfrm>
          <a:off x="4833693" y="2539164"/>
          <a:ext cx="512447" cy="4863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5" name="Equation" r:id="rId10" imgW="241300" imgH="228600" progId="Equation.3">
                  <p:embed/>
                </p:oleObj>
              </mc:Choice>
              <mc:Fallback>
                <p:oleObj name="Equation" r:id="rId10" imgW="241300" imgH="228600" progId="Equation.3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3693" y="2539164"/>
                        <a:ext cx="512447" cy="4863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26">
            <a:extLst>
              <a:ext uri="{FF2B5EF4-FFF2-40B4-BE49-F238E27FC236}">
                <a16:creationId xmlns:a16="http://schemas.microsoft.com/office/drawing/2014/main" id="{5668225C-6AF1-43ED-84C7-77EBCD2F0DDF}"/>
              </a:ext>
            </a:extLst>
          </p:cNvPr>
          <p:cNvSpPr txBox="1">
            <a:spLocks noChangeArrowheads="1"/>
          </p:cNvSpPr>
          <p:nvPr/>
        </p:nvSpPr>
        <p:spPr>
          <a:xfrm>
            <a:off x="1447800" y="381000"/>
            <a:ext cx="7010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3D – 2 – RRP - </a:t>
            </a:r>
            <a:r>
              <a:rPr lang="en-US" altLang="en-US" i="1" kern="0" dirty="0"/>
              <a:t>Modified Form Table </a:t>
            </a:r>
          </a:p>
        </p:txBody>
      </p:sp>
    </p:spTree>
    <p:extLst>
      <p:ext uri="{BB962C8B-B14F-4D97-AF65-F5344CB8AC3E}">
        <p14:creationId xmlns:p14="http://schemas.microsoft.com/office/powerpoint/2010/main" val="1881114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A4EFAE45-838D-4302-A495-9C292A3594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3D – 2 – RRP (standard DH) 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9822844E-47B5-468C-81BE-E17A6933EAA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03263" y="6248400"/>
            <a:ext cx="6781800" cy="381000"/>
          </a:xfrm>
        </p:spPr>
        <p:txBody>
          <a:bodyPr/>
          <a:lstStyle/>
          <a:p>
            <a:pPr algn="l">
              <a:defRPr/>
            </a:pPr>
            <a:r>
              <a:rPr lang="en-US" altLang="en-US" dirty="0"/>
              <a:t>Instructor: Jacob Rosen </a:t>
            </a:r>
          </a:p>
          <a:p>
            <a:pPr algn="l">
              <a:defRPr/>
            </a:pPr>
            <a:r>
              <a:rPr lang="en-US" altLang="en-US" dirty="0"/>
              <a:t>Advanced Robotic - MAE 263D </a:t>
            </a:r>
            <a:r>
              <a:rPr lang="en-US" altLang="en-US" b="0" dirty="0">
                <a:latin typeface="Times New Roman" pitchFamily="18" charset="0"/>
              </a:rPr>
              <a:t>- </a:t>
            </a:r>
            <a:r>
              <a:rPr lang="en-US" altLang="en-US" dirty="0"/>
              <a:t>Department of Mechanical &amp; Aerospace Engineering - UCLA</a:t>
            </a:r>
            <a:r>
              <a:rPr lang="en-US" altLang="en-US" b="0" dirty="0">
                <a:latin typeface="Times New Roman" pitchFamily="18" charset="0"/>
              </a:rPr>
              <a:t> </a:t>
            </a:r>
            <a:endParaRPr lang="en-US" altLang="en-US" dirty="0">
              <a:solidFill>
                <a:schemeClr val="tx1"/>
              </a:solidFill>
            </a:endParaRPr>
          </a:p>
        </p:txBody>
      </p:sp>
      <p:pic>
        <p:nvPicPr>
          <p:cNvPr id="23556" name="Picture 2" descr="http://brand.ucla.edu/wp-content/uploads/2013/08/ucla-logotype-main-11.jpg">
            <a:extLst>
              <a:ext uri="{FF2B5EF4-FFF2-40B4-BE49-F238E27FC236}">
                <a16:creationId xmlns:a16="http://schemas.microsoft.com/office/drawing/2014/main" id="{CCA3B23A-3B4F-4BCA-9DD7-4CEE92FA92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5" y="6227763"/>
            <a:ext cx="1038225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7" name="Oval 15">
            <a:extLst>
              <a:ext uri="{FF2B5EF4-FFF2-40B4-BE49-F238E27FC236}">
                <a16:creationId xmlns:a16="http://schemas.microsoft.com/office/drawing/2014/main" id="{66BEECBF-345E-4B5D-B012-AF8BF99A5C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9738" y="3341688"/>
            <a:ext cx="614362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23558" name="Straight Connector 16">
            <a:extLst>
              <a:ext uri="{FF2B5EF4-FFF2-40B4-BE49-F238E27FC236}">
                <a16:creationId xmlns:a16="http://schemas.microsoft.com/office/drawing/2014/main" id="{89FCF2C4-6AFB-4D82-AC34-9AAD563997B8}"/>
              </a:ext>
            </a:extLst>
          </p:cNvPr>
          <p:cNvCxnSpPr>
            <a:cxnSpLocks noChangeShapeType="1"/>
            <a:stCxn id="23557" idx="2"/>
          </p:cNvCxnSpPr>
          <p:nvPr/>
        </p:nvCxnSpPr>
        <p:spPr bwMode="auto">
          <a:xfrm>
            <a:off x="5519738" y="3486150"/>
            <a:ext cx="0" cy="14763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59" name="Straight Connector 17">
            <a:extLst>
              <a:ext uri="{FF2B5EF4-FFF2-40B4-BE49-F238E27FC236}">
                <a16:creationId xmlns:a16="http://schemas.microsoft.com/office/drawing/2014/main" id="{1E8298FA-7439-4A67-ADB7-EF78091443E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134100" y="3486150"/>
            <a:ext cx="0" cy="14763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9" name="Arc 18">
            <a:extLst>
              <a:ext uri="{FF2B5EF4-FFF2-40B4-BE49-F238E27FC236}">
                <a16:creationId xmlns:a16="http://schemas.microsoft.com/office/drawing/2014/main" id="{DF39640F-E184-4F28-B3DC-F133D97A2CD3}"/>
              </a:ext>
            </a:extLst>
          </p:cNvPr>
          <p:cNvSpPr/>
          <p:nvPr/>
        </p:nvSpPr>
        <p:spPr bwMode="auto">
          <a:xfrm rot="5400000">
            <a:off x="5636419" y="4641057"/>
            <a:ext cx="381000" cy="614362"/>
          </a:xfrm>
          <a:prstGeom prst="arc">
            <a:avLst>
              <a:gd name="adj1" fmla="val 16200000"/>
              <a:gd name="adj2" fmla="val 540000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cxnSp>
        <p:nvCxnSpPr>
          <p:cNvPr id="23561" name="Straight Connector 19">
            <a:extLst>
              <a:ext uri="{FF2B5EF4-FFF2-40B4-BE49-F238E27FC236}">
                <a16:creationId xmlns:a16="http://schemas.microsoft.com/office/drawing/2014/main" id="{AE65760A-3458-4173-A7B9-D0DE1561402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832475" y="5138738"/>
            <a:ext cx="0" cy="5905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3562" name="Parallelogram 20">
            <a:extLst>
              <a:ext uri="{FF2B5EF4-FFF2-40B4-BE49-F238E27FC236}">
                <a16:creationId xmlns:a16="http://schemas.microsoft.com/office/drawing/2014/main" id="{40730AFD-A23E-490C-BA41-B978B74CF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963" y="5427663"/>
            <a:ext cx="1076325" cy="590550"/>
          </a:xfrm>
          <a:prstGeom prst="parallelogram">
            <a:avLst>
              <a:gd name="adj" fmla="val 24985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D161AA3B-F8E7-48F2-A75E-1E19D16C374F}"/>
              </a:ext>
            </a:extLst>
          </p:cNvPr>
          <p:cNvSpPr/>
          <p:nvPr/>
        </p:nvSpPr>
        <p:spPr bwMode="auto">
          <a:xfrm rot="5400000">
            <a:off x="5566569" y="3598069"/>
            <a:ext cx="520700" cy="1087438"/>
          </a:xfrm>
          <a:prstGeom prst="arc">
            <a:avLst>
              <a:gd name="adj1" fmla="val 16200000"/>
              <a:gd name="adj2" fmla="val 5359605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cxnSp>
        <p:nvCxnSpPr>
          <p:cNvPr id="23564" name="Straight Connector 22">
            <a:extLst>
              <a:ext uri="{FF2B5EF4-FFF2-40B4-BE49-F238E27FC236}">
                <a16:creationId xmlns:a16="http://schemas.microsoft.com/office/drawing/2014/main" id="{E1E4E5A8-6878-4588-9866-A5B319C20AE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832475" y="2546350"/>
            <a:ext cx="0" cy="939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3565" name="Oval 23">
            <a:extLst>
              <a:ext uri="{FF2B5EF4-FFF2-40B4-BE49-F238E27FC236}">
                <a16:creationId xmlns:a16="http://schemas.microsoft.com/office/drawing/2014/main" id="{52C0E3F7-D677-42CB-966A-24842B9EF0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00" y="2252663"/>
            <a:ext cx="254000" cy="6000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23566" name="Straight Connector 24">
            <a:extLst>
              <a:ext uri="{FF2B5EF4-FFF2-40B4-BE49-F238E27FC236}">
                <a16:creationId xmlns:a16="http://schemas.microsoft.com/office/drawing/2014/main" id="{44DF8E05-17F9-4B0B-A65D-6626A37246AE}"/>
              </a:ext>
            </a:extLst>
          </p:cNvPr>
          <p:cNvCxnSpPr>
            <a:cxnSpLocks/>
            <a:stCxn id="23565" idx="0"/>
            <a:endCxn id="27" idx="0"/>
          </p:cNvCxnSpPr>
          <p:nvPr/>
        </p:nvCxnSpPr>
        <p:spPr bwMode="auto">
          <a:xfrm flipH="1">
            <a:off x="2651125" y="2252663"/>
            <a:ext cx="1095375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7" name="Straight Connector 25">
            <a:extLst>
              <a:ext uri="{FF2B5EF4-FFF2-40B4-BE49-F238E27FC236}">
                <a16:creationId xmlns:a16="http://schemas.microsoft.com/office/drawing/2014/main" id="{F628AB8E-1FC0-4431-96B4-C0E95D116088}"/>
              </a:ext>
            </a:extLst>
          </p:cNvPr>
          <p:cNvCxnSpPr>
            <a:cxnSpLocks/>
            <a:stCxn id="23565" idx="4"/>
          </p:cNvCxnSpPr>
          <p:nvPr/>
        </p:nvCxnSpPr>
        <p:spPr bwMode="auto">
          <a:xfrm flipH="1">
            <a:off x="2657475" y="2852738"/>
            <a:ext cx="10890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7" name="Arc 26">
            <a:extLst>
              <a:ext uri="{FF2B5EF4-FFF2-40B4-BE49-F238E27FC236}">
                <a16:creationId xmlns:a16="http://schemas.microsoft.com/office/drawing/2014/main" id="{BA94C66C-B2AC-4FA4-BD2D-1FE68E12C741}"/>
              </a:ext>
            </a:extLst>
          </p:cNvPr>
          <p:cNvSpPr/>
          <p:nvPr/>
        </p:nvSpPr>
        <p:spPr bwMode="auto">
          <a:xfrm flipH="1">
            <a:off x="2493963" y="2254250"/>
            <a:ext cx="315912" cy="598488"/>
          </a:xfrm>
          <a:prstGeom prst="arc">
            <a:avLst>
              <a:gd name="adj1" fmla="val 16200000"/>
              <a:gd name="adj2" fmla="val 537776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cxnSp>
        <p:nvCxnSpPr>
          <p:cNvPr id="23569" name="Straight Connector 27">
            <a:extLst>
              <a:ext uri="{FF2B5EF4-FFF2-40B4-BE49-F238E27FC236}">
                <a16:creationId xmlns:a16="http://schemas.microsoft.com/office/drawing/2014/main" id="{5FE4159A-A321-492D-9FF5-0801121DE10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771900" y="2546350"/>
            <a:ext cx="20605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74" name="Straight Connector 40">
            <a:extLst>
              <a:ext uri="{FF2B5EF4-FFF2-40B4-BE49-F238E27FC236}">
                <a16:creationId xmlns:a16="http://schemas.microsoft.com/office/drawing/2014/main" id="{5F5DA417-93F7-44E9-9B08-9C0750BAA3C1}"/>
              </a:ext>
            </a:extLst>
          </p:cNvPr>
          <p:cNvCxnSpPr>
            <a:cxnSpLocks/>
          </p:cNvCxnSpPr>
          <p:nvPr/>
        </p:nvCxnSpPr>
        <p:spPr bwMode="auto">
          <a:xfrm>
            <a:off x="1841500" y="2546350"/>
            <a:ext cx="66516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75" name="Straight Connector 41">
            <a:extLst>
              <a:ext uri="{FF2B5EF4-FFF2-40B4-BE49-F238E27FC236}">
                <a16:creationId xmlns:a16="http://schemas.microsoft.com/office/drawing/2014/main" id="{B507009E-CD25-4FD9-A400-210DA0569804}"/>
              </a:ext>
            </a:extLst>
          </p:cNvPr>
          <p:cNvCxnSpPr>
            <a:cxnSpLocks/>
          </p:cNvCxnSpPr>
          <p:nvPr/>
        </p:nvCxnSpPr>
        <p:spPr bwMode="auto">
          <a:xfrm>
            <a:off x="1604963" y="2447925"/>
            <a:ext cx="0" cy="2190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76" name="Straight Connector 42">
            <a:extLst>
              <a:ext uri="{FF2B5EF4-FFF2-40B4-BE49-F238E27FC236}">
                <a16:creationId xmlns:a16="http://schemas.microsoft.com/office/drawing/2014/main" id="{52C3CB53-6D09-4528-A949-25E21429C57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41500" y="2455863"/>
            <a:ext cx="0" cy="2190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C459CA93-287F-440B-B84D-B9B93807946E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816940" y="1475372"/>
            <a:ext cx="317330" cy="369332"/>
          </a:xfrm>
          <a:prstGeom prst="rect">
            <a:avLst/>
          </a:prstGeom>
          <a:blipFill>
            <a:blip r:embed="rId4"/>
            <a:stretch>
              <a:fillRect l="-23077" r="-576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grpSp>
        <p:nvGrpSpPr>
          <p:cNvPr id="23578" name="Group 44">
            <a:extLst>
              <a:ext uri="{FF2B5EF4-FFF2-40B4-BE49-F238E27FC236}">
                <a16:creationId xmlns:a16="http://schemas.microsoft.com/office/drawing/2014/main" id="{ECB86455-CCF3-4684-BB87-5A15FB582353}"/>
              </a:ext>
            </a:extLst>
          </p:cNvPr>
          <p:cNvGrpSpPr>
            <a:grpSpLocks/>
          </p:cNvGrpSpPr>
          <p:nvPr/>
        </p:nvGrpSpPr>
        <p:grpSpPr bwMode="auto">
          <a:xfrm rot="2271915">
            <a:off x="4966480" y="2460941"/>
            <a:ext cx="948623" cy="352119"/>
            <a:chOff x="1806804" y="5103185"/>
            <a:chExt cx="2224454" cy="1126085"/>
          </a:xfrm>
        </p:grpSpPr>
        <p:cxnSp>
          <p:nvCxnSpPr>
            <p:cNvPr id="23604" name="Straight Arrow Connector 45">
              <a:extLst>
                <a:ext uri="{FF2B5EF4-FFF2-40B4-BE49-F238E27FC236}">
                  <a16:creationId xmlns:a16="http://schemas.microsoft.com/office/drawing/2014/main" id="{96BC1A71-343B-480D-8011-7F562A695028}"/>
                </a:ext>
              </a:extLst>
            </p:cNvPr>
            <p:cNvCxnSpPr>
              <a:cxnSpLocks/>
            </p:cNvCxnSpPr>
            <p:nvPr/>
          </p:nvCxnSpPr>
          <p:spPr bwMode="auto">
            <a:xfrm rot="19328085" flipH="1" flipV="1">
              <a:off x="1806804" y="5357618"/>
              <a:ext cx="1976092" cy="2"/>
            </a:xfrm>
            <a:prstGeom prst="straightConnector1">
              <a:avLst/>
            </a:prstGeom>
            <a:noFill/>
            <a:ln w="38100" algn="ctr">
              <a:solidFill>
                <a:srgbClr val="00B0F0"/>
              </a:solidFill>
              <a:round/>
              <a:headEnd/>
              <a:tailEnd type="triangle" w="med" len="med"/>
            </a:ln>
          </p:spPr>
        </p:cxnSp>
        <p:cxnSp>
          <p:nvCxnSpPr>
            <p:cNvPr id="23605" name="Straight Arrow Connector 46">
              <a:extLst>
                <a:ext uri="{FF2B5EF4-FFF2-40B4-BE49-F238E27FC236}">
                  <a16:creationId xmlns:a16="http://schemas.microsoft.com/office/drawing/2014/main" id="{F48140D2-A2D5-4154-A36B-52C081929304}"/>
                </a:ext>
              </a:extLst>
            </p:cNvPr>
            <p:cNvCxnSpPr>
              <a:cxnSpLocks/>
            </p:cNvCxnSpPr>
            <p:nvPr/>
          </p:nvCxnSpPr>
          <p:spPr bwMode="auto">
            <a:xfrm rot="19328085" flipH="1">
              <a:off x="2601547" y="5103185"/>
              <a:ext cx="1429711" cy="1126085"/>
            </a:xfrm>
            <a:prstGeom prst="straightConnector1">
              <a:avLst/>
            </a:prstGeom>
            <a:noFill/>
            <a:ln w="38100" algn="ctr">
              <a:solidFill>
                <a:srgbClr val="00B0F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23579" name="Group 47">
            <a:extLst>
              <a:ext uri="{FF2B5EF4-FFF2-40B4-BE49-F238E27FC236}">
                <a16:creationId xmlns:a16="http://schemas.microsoft.com/office/drawing/2014/main" id="{587E69FF-A209-4543-9933-E07BBAE11B33}"/>
              </a:ext>
            </a:extLst>
          </p:cNvPr>
          <p:cNvGrpSpPr>
            <a:grpSpLocks/>
          </p:cNvGrpSpPr>
          <p:nvPr/>
        </p:nvGrpSpPr>
        <p:grpSpPr bwMode="auto">
          <a:xfrm rot="2249446">
            <a:off x="5324475" y="1863725"/>
            <a:ext cx="760413" cy="1203325"/>
            <a:chOff x="2380217" y="3470366"/>
            <a:chExt cx="1640405" cy="2593654"/>
          </a:xfrm>
        </p:grpSpPr>
        <p:cxnSp>
          <p:nvCxnSpPr>
            <p:cNvPr id="23602" name="Straight Arrow Connector 48">
              <a:extLst>
                <a:ext uri="{FF2B5EF4-FFF2-40B4-BE49-F238E27FC236}">
                  <a16:creationId xmlns:a16="http://schemas.microsoft.com/office/drawing/2014/main" id="{71B0C2D3-0F5E-42CC-8A86-E938B331D2FB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2425337" y="3600994"/>
              <a:ext cx="1280160" cy="1018903"/>
            </a:xfrm>
            <a:prstGeom prst="straightConnector1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23603" name="Straight Arrow Connector 49">
              <a:extLst>
                <a:ext uri="{FF2B5EF4-FFF2-40B4-BE49-F238E27FC236}">
                  <a16:creationId xmlns:a16="http://schemas.microsoft.com/office/drawing/2014/main" id="{4781DAA0-40FC-40EA-AAD0-80FF31953682}"/>
                </a:ext>
              </a:extLst>
            </p:cNvPr>
            <p:cNvCxnSpPr>
              <a:cxnSpLocks/>
            </p:cNvCxnSpPr>
            <p:nvPr/>
          </p:nvCxnSpPr>
          <p:spPr bwMode="auto">
            <a:xfrm rot="19350554" flipH="1">
              <a:off x="2380217" y="5155948"/>
              <a:ext cx="1640405" cy="908072"/>
            </a:xfrm>
            <a:prstGeom prst="straightConnector1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297F0C66-0371-4371-90A4-2DA1532D2E45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873226" y="1536105"/>
            <a:ext cx="361125" cy="369332"/>
          </a:xfrm>
          <a:prstGeom prst="rect">
            <a:avLst/>
          </a:prstGeom>
          <a:blipFill>
            <a:blip r:embed="rId5"/>
            <a:stretch>
              <a:fillRect l="-10000" r="-3333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D10795B-5CD5-4918-B9F2-586A3D7C61A3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945835" y="2871065"/>
            <a:ext cx="380039" cy="369332"/>
          </a:xfrm>
          <a:prstGeom prst="rect">
            <a:avLst/>
          </a:prstGeom>
          <a:blipFill>
            <a:blip r:embed="rId6"/>
            <a:stretch>
              <a:fillRect l="-7937" r="-634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grpSp>
        <p:nvGrpSpPr>
          <p:cNvPr id="23584" name="Group 54">
            <a:extLst>
              <a:ext uri="{FF2B5EF4-FFF2-40B4-BE49-F238E27FC236}">
                <a16:creationId xmlns:a16="http://schemas.microsoft.com/office/drawing/2014/main" id="{DF612E8F-8E2F-4EF2-90FF-D544C7621B38}"/>
              </a:ext>
            </a:extLst>
          </p:cNvPr>
          <p:cNvGrpSpPr>
            <a:grpSpLocks/>
          </p:cNvGrpSpPr>
          <p:nvPr/>
        </p:nvGrpSpPr>
        <p:grpSpPr bwMode="auto">
          <a:xfrm rot="2324029">
            <a:off x="1201661" y="1783625"/>
            <a:ext cx="794959" cy="1396501"/>
            <a:chOff x="2313231" y="3206085"/>
            <a:chExt cx="2064096" cy="3630178"/>
          </a:xfrm>
        </p:grpSpPr>
        <p:cxnSp>
          <p:nvCxnSpPr>
            <p:cNvPr id="23600" name="Straight Arrow Connector 55">
              <a:extLst>
                <a:ext uri="{FF2B5EF4-FFF2-40B4-BE49-F238E27FC236}">
                  <a16:creationId xmlns:a16="http://schemas.microsoft.com/office/drawing/2014/main" id="{9CD9D738-CF71-44DF-A252-36E56E8CF944}"/>
                </a:ext>
              </a:extLst>
            </p:cNvPr>
            <p:cNvCxnSpPr>
              <a:cxnSpLocks/>
            </p:cNvCxnSpPr>
            <p:nvPr/>
          </p:nvCxnSpPr>
          <p:spPr bwMode="auto">
            <a:xfrm rot="19275971" flipH="1">
              <a:off x="2313231" y="5169086"/>
              <a:ext cx="2064096" cy="1667177"/>
            </a:xfrm>
            <a:prstGeom prst="straightConnector1">
              <a:avLst/>
            </a:prstGeom>
            <a:noFill/>
            <a:ln w="38100" algn="ctr">
              <a:solidFill>
                <a:srgbClr val="92D050"/>
              </a:solidFill>
              <a:round/>
              <a:headEnd/>
              <a:tailEnd type="triangle" w="med" len="med"/>
            </a:ln>
          </p:spPr>
        </p:cxnSp>
        <p:cxnSp>
          <p:nvCxnSpPr>
            <p:cNvPr id="23601" name="Straight Arrow Connector 56">
              <a:extLst>
                <a:ext uri="{FF2B5EF4-FFF2-40B4-BE49-F238E27FC236}">
                  <a16:creationId xmlns:a16="http://schemas.microsoft.com/office/drawing/2014/main" id="{53AEF73C-CD0D-40A0-A60C-BF53A0A2661F}"/>
                </a:ext>
              </a:extLst>
            </p:cNvPr>
            <p:cNvCxnSpPr>
              <a:cxnSpLocks/>
            </p:cNvCxnSpPr>
            <p:nvPr/>
          </p:nvCxnSpPr>
          <p:spPr bwMode="auto">
            <a:xfrm rot="19275971" flipV="1">
              <a:off x="3032934" y="3206085"/>
              <a:ext cx="6304" cy="1732086"/>
            </a:xfrm>
            <a:prstGeom prst="straightConnector1">
              <a:avLst/>
            </a:prstGeom>
            <a:noFill/>
            <a:ln w="38100" algn="ctr">
              <a:solidFill>
                <a:srgbClr val="92D050"/>
              </a:solidFill>
              <a:round/>
              <a:headEnd/>
              <a:tailEnd type="triangle" w="med" len="med"/>
            </a:ln>
          </p:spPr>
        </p:cxn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id="{F7A5C227-4576-49FF-A336-502BCB778C01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225105" y="4321044"/>
            <a:ext cx="381836" cy="369332"/>
          </a:xfrm>
          <a:prstGeom prst="rect">
            <a:avLst/>
          </a:prstGeom>
          <a:blipFill>
            <a:blip r:embed="rId7"/>
            <a:stretch>
              <a:fillRect l="-15873" r="-3175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E3A3D23-0F4A-49EC-BFED-695AEA37C672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193002" y="1868173"/>
            <a:ext cx="381836" cy="369332"/>
          </a:xfrm>
          <a:prstGeom prst="rect">
            <a:avLst/>
          </a:prstGeom>
          <a:blipFill>
            <a:blip r:embed="rId8"/>
            <a:stretch>
              <a:fillRect l="-19355" r="-483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62" name="Arc 61">
            <a:extLst>
              <a:ext uri="{FF2B5EF4-FFF2-40B4-BE49-F238E27FC236}">
                <a16:creationId xmlns:a16="http://schemas.microsoft.com/office/drawing/2014/main" id="{3FD64E88-148C-4344-9D02-15059911FC8E}"/>
              </a:ext>
            </a:extLst>
          </p:cNvPr>
          <p:cNvSpPr/>
          <p:nvPr/>
        </p:nvSpPr>
        <p:spPr bwMode="auto">
          <a:xfrm rot="5400000" flipH="1">
            <a:off x="2779713" y="2247900"/>
            <a:ext cx="817562" cy="623888"/>
          </a:xfrm>
          <a:prstGeom prst="arc">
            <a:avLst>
              <a:gd name="adj1" fmla="val 216774"/>
              <a:gd name="adj2" fmla="val 10163222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cxnSp>
        <p:nvCxnSpPr>
          <p:cNvPr id="23588" name="Straight Connector 83">
            <a:extLst>
              <a:ext uri="{FF2B5EF4-FFF2-40B4-BE49-F238E27FC236}">
                <a16:creationId xmlns:a16="http://schemas.microsoft.com/office/drawing/2014/main" id="{0A91E183-24C6-47BE-A696-36EA7D2B272B}"/>
              </a:ext>
            </a:extLst>
          </p:cNvPr>
          <p:cNvCxnSpPr>
            <a:cxnSpLocks/>
          </p:cNvCxnSpPr>
          <p:nvPr/>
        </p:nvCxnSpPr>
        <p:spPr bwMode="auto">
          <a:xfrm flipV="1">
            <a:off x="1736725" y="1884363"/>
            <a:ext cx="0" cy="88106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89" name="Straight Connector 84">
            <a:extLst>
              <a:ext uri="{FF2B5EF4-FFF2-40B4-BE49-F238E27FC236}">
                <a16:creationId xmlns:a16="http://schemas.microsoft.com/office/drawing/2014/main" id="{D9A2D433-32D4-4D67-A15F-AE3791B3AAD7}"/>
              </a:ext>
            </a:extLst>
          </p:cNvPr>
          <p:cNvCxnSpPr>
            <a:cxnSpLocks/>
          </p:cNvCxnSpPr>
          <p:nvPr/>
        </p:nvCxnSpPr>
        <p:spPr bwMode="auto">
          <a:xfrm flipV="1">
            <a:off x="1581150" y="1770063"/>
            <a:ext cx="311150" cy="1936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90" name="Straight Connector 85">
            <a:extLst>
              <a:ext uri="{FF2B5EF4-FFF2-40B4-BE49-F238E27FC236}">
                <a16:creationId xmlns:a16="http://schemas.microsoft.com/office/drawing/2014/main" id="{E08C87E9-8F61-4888-964E-788313C3A76E}"/>
              </a:ext>
            </a:extLst>
          </p:cNvPr>
          <p:cNvCxnSpPr>
            <a:cxnSpLocks/>
          </p:cNvCxnSpPr>
          <p:nvPr/>
        </p:nvCxnSpPr>
        <p:spPr bwMode="auto">
          <a:xfrm>
            <a:off x="1581150" y="1573213"/>
            <a:ext cx="0" cy="3921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91" name="Straight Connector 86">
            <a:extLst>
              <a:ext uri="{FF2B5EF4-FFF2-40B4-BE49-F238E27FC236}">
                <a16:creationId xmlns:a16="http://schemas.microsoft.com/office/drawing/2014/main" id="{B74C46D2-97A1-40FD-B1CD-7CDCE60755C7}"/>
              </a:ext>
            </a:extLst>
          </p:cNvPr>
          <p:cNvCxnSpPr>
            <a:cxnSpLocks/>
          </p:cNvCxnSpPr>
          <p:nvPr/>
        </p:nvCxnSpPr>
        <p:spPr bwMode="auto">
          <a:xfrm>
            <a:off x="1892300" y="1430338"/>
            <a:ext cx="0" cy="3286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99" name="Straight Connector 102">
            <a:extLst>
              <a:ext uri="{FF2B5EF4-FFF2-40B4-BE49-F238E27FC236}">
                <a16:creationId xmlns:a16="http://schemas.microsoft.com/office/drawing/2014/main" id="{9DA81366-A7D8-4DF4-B010-E5BE6FA967CE}"/>
              </a:ext>
            </a:extLst>
          </p:cNvPr>
          <p:cNvCxnSpPr>
            <a:cxnSpLocks/>
          </p:cNvCxnSpPr>
          <p:nvPr/>
        </p:nvCxnSpPr>
        <p:spPr bwMode="auto">
          <a:xfrm flipV="1">
            <a:off x="1800225" y="1530350"/>
            <a:ext cx="39751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CE7AEA5E-72B7-48AD-B596-C286F3A30364}"/>
                  </a:ext>
                </a:extLst>
              </p:cNvPr>
              <p:cNvSpPr txBox="1"/>
              <p:nvPr/>
            </p:nvSpPr>
            <p:spPr>
              <a:xfrm>
                <a:off x="4819631" y="1997436"/>
                <a:ext cx="55932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CE7AEA5E-72B7-48AD-B596-C286F3A303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9631" y="1997436"/>
                <a:ext cx="559320" cy="461665"/>
              </a:xfrm>
              <a:prstGeom prst="rect">
                <a:avLst/>
              </a:prstGeom>
              <a:blipFill>
                <a:blip r:embed="rId9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EB181C63-BDD3-4980-BA3B-E3FC759BD646}"/>
                  </a:ext>
                </a:extLst>
              </p:cNvPr>
              <p:cNvSpPr txBox="1"/>
              <p:nvPr/>
            </p:nvSpPr>
            <p:spPr>
              <a:xfrm>
                <a:off x="1763950" y="1938635"/>
                <a:ext cx="58214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EB181C63-BDD3-4980-BA3B-E3FC759BD6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950" y="1938635"/>
                <a:ext cx="582146" cy="461665"/>
              </a:xfrm>
              <a:prstGeom prst="rect">
                <a:avLst/>
              </a:prstGeom>
              <a:blipFill>
                <a:blip r:embed="rId14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AA60DCE-8E08-41A4-8848-4FA2DF2456BD}"/>
              </a:ext>
            </a:extLst>
          </p:cNvPr>
          <p:cNvCxnSpPr/>
          <p:nvPr/>
        </p:nvCxnSpPr>
        <p:spPr bwMode="auto">
          <a:xfrm flipV="1">
            <a:off x="2269067" y="1844704"/>
            <a:ext cx="0" cy="51679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DDC3BB24-67C1-4831-BC67-03623D9F4FA9}"/>
                  </a:ext>
                </a:extLst>
              </p:cNvPr>
              <p:cNvSpPr txBox="1"/>
              <p:nvPr/>
            </p:nvSpPr>
            <p:spPr>
              <a:xfrm>
                <a:off x="1219770" y="1738834"/>
                <a:ext cx="54970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DDC3BB24-67C1-4831-BC67-03623D9F4F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770" y="1738834"/>
                <a:ext cx="549701" cy="461665"/>
              </a:xfrm>
              <a:prstGeom prst="rect">
                <a:avLst/>
              </a:prstGeom>
              <a:blipFill>
                <a:blip r:embed="rId15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39BFBFFB-BA49-4AF2-BF85-990F475A30FD}"/>
                  </a:ext>
                </a:extLst>
              </p:cNvPr>
              <p:cNvSpPr txBox="1"/>
              <p:nvPr/>
            </p:nvSpPr>
            <p:spPr>
              <a:xfrm>
                <a:off x="4652611" y="2510527"/>
                <a:ext cx="55758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39BFBFFB-BA49-4AF2-BF85-990F475A30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2611" y="2510527"/>
                <a:ext cx="557589" cy="461665"/>
              </a:xfrm>
              <a:prstGeom prst="rect">
                <a:avLst/>
              </a:prstGeom>
              <a:blipFill>
                <a:blip r:embed="rId16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2269976D-6C67-41E5-BB5E-055485495F6F}"/>
                  </a:ext>
                </a:extLst>
              </p:cNvPr>
              <p:cNvSpPr txBox="1"/>
              <p:nvPr/>
            </p:nvSpPr>
            <p:spPr>
              <a:xfrm>
                <a:off x="477374" y="2884553"/>
                <a:ext cx="54970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2269976D-6C67-41E5-BB5E-055485495F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374" y="2884553"/>
                <a:ext cx="549701" cy="461665"/>
              </a:xfrm>
              <a:prstGeom prst="rect">
                <a:avLst/>
              </a:prstGeom>
              <a:blipFill>
                <a:blip r:embed="rId17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Straight Arrow Connector 89">
            <a:extLst>
              <a:ext uri="{FF2B5EF4-FFF2-40B4-BE49-F238E27FC236}">
                <a16:creationId xmlns:a16="http://schemas.microsoft.com/office/drawing/2014/main" id="{B7923ED1-E71C-4009-B486-BD3C7162C178}"/>
              </a:ext>
            </a:extLst>
          </p:cNvPr>
          <p:cNvCxnSpPr>
            <a:cxnSpLocks/>
          </p:cNvCxnSpPr>
          <p:nvPr/>
        </p:nvCxnSpPr>
        <p:spPr bwMode="auto">
          <a:xfrm flipH="1">
            <a:off x="885825" y="1631950"/>
            <a:ext cx="876300" cy="561975"/>
          </a:xfrm>
          <a:prstGeom prst="straightConnector1">
            <a:avLst/>
          </a:prstGeom>
          <a:noFill/>
          <a:ln w="38100" algn="ctr">
            <a:solidFill>
              <a:srgbClr val="002060"/>
            </a:solidFill>
            <a:round/>
            <a:headEnd/>
            <a:tailEnd type="triangle" w="med" len="med"/>
          </a:ln>
        </p:spPr>
      </p:cxnSp>
      <p:cxnSp>
        <p:nvCxnSpPr>
          <p:cNvPr id="48" name="Straight Arrow Connector 91">
            <a:extLst>
              <a:ext uri="{FF2B5EF4-FFF2-40B4-BE49-F238E27FC236}">
                <a16:creationId xmlns:a16="http://schemas.microsoft.com/office/drawing/2014/main" id="{34E95B7B-4244-499B-96A6-B161649258C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717675" y="838200"/>
            <a:ext cx="22225" cy="787400"/>
          </a:xfrm>
          <a:prstGeom prst="straightConnector1">
            <a:avLst/>
          </a:prstGeom>
          <a:noFill/>
          <a:ln w="38100" algn="ctr">
            <a:solidFill>
              <a:srgbClr val="002060"/>
            </a:solidFill>
            <a:round/>
            <a:headEnd/>
            <a:tailEnd type="triangle" w="med" len="med"/>
          </a:ln>
        </p:spPr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80E48951-809F-486B-A8D9-76A70581D0EE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13420" y="1652873"/>
            <a:ext cx="380039" cy="369332"/>
          </a:xfrm>
          <a:prstGeom prst="rect">
            <a:avLst/>
          </a:prstGeom>
          <a:blipFill>
            <a:blip r:embed="rId18"/>
            <a:stretch>
              <a:fillRect l="-8065" r="-8065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3CE9FE7-104F-4760-B651-BE4F73F3245B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841506" y="663963"/>
            <a:ext cx="361125" cy="369332"/>
          </a:xfrm>
          <a:prstGeom prst="rect">
            <a:avLst/>
          </a:prstGeom>
          <a:blipFill>
            <a:blip r:embed="rId19"/>
            <a:stretch>
              <a:fillRect l="-10169" r="-5085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000614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Instructor: Jacob Rosen Ph.D.</a:t>
            </a:r>
          </a:p>
          <a:p>
            <a:pPr>
              <a:defRPr/>
            </a:pPr>
            <a:r>
              <a:rPr lang="en-US"/>
              <a:t>Models of Robot Manipulation - EE 543 </a:t>
            </a:r>
            <a:r>
              <a:rPr lang="en-US" b="0">
                <a:latin typeface="Times New Roman" pitchFamily="18" charset="0"/>
              </a:rPr>
              <a:t>- </a:t>
            </a:r>
            <a:r>
              <a:rPr lang="en-US"/>
              <a:t>Department of Electrical Engineering -</a:t>
            </a:r>
            <a:r>
              <a:rPr lang="en-US" b="0">
                <a:latin typeface="Times New Roman" pitchFamily="18" charset="0"/>
              </a:rPr>
              <a:t> </a:t>
            </a:r>
            <a:r>
              <a:rPr lang="en-US"/>
              <a:t>University of Washington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13476681"/>
                  </p:ext>
                </p:extLst>
              </p:nvPr>
            </p:nvGraphicFramePr>
            <p:xfrm>
              <a:off x="1606592" y="2638971"/>
              <a:ext cx="6096000" cy="1483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3015015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56768999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35311027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114338184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3806300578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74566273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90568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90</a:t>
                          </a:r>
                          <a:r>
                            <a:rPr lang="en-US" altLang="zh-CN" dirty="0"/>
                            <a:t>°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b="0" i="1" baseline="-250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oMath>
                          </a14:m>
                          <a:endParaRPr lang="en-US" baseline="-25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355577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-90</a:t>
                          </a:r>
                          <a:r>
                            <a:rPr lang="en-US" altLang="zh-CN" dirty="0"/>
                            <a:t>°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baseline="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en-US" altLang="zh-CN" dirty="0" smtClean="0"/>
                                <m:t>0</m:t>
                              </m:r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US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6459837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 0 </a:t>
                          </a:r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ea typeface="Cambria Math" panose="02040503050406030204" pitchFamily="18" charset="0"/>
                            </a:rPr>
                            <a:t> 0</a:t>
                          </a:r>
                          <a:endParaRPr lang="en-US" baseline="-25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1995915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13476681"/>
                  </p:ext>
                </p:extLst>
              </p:nvPr>
            </p:nvGraphicFramePr>
            <p:xfrm>
              <a:off x="1606592" y="2638971"/>
              <a:ext cx="6096000" cy="1483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3015015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56768999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35311027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114338184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3806300578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74566273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90568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90</a:t>
                          </a:r>
                          <a:r>
                            <a:rPr lang="en-US" altLang="zh-CN" dirty="0"/>
                            <a:t>°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00000" t="-106452" r="-2395" b="-21935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355577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-90</a:t>
                          </a:r>
                          <a:r>
                            <a:rPr lang="en-US" altLang="zh-CN" dirty="0"/>
                            <a:t>°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2410" t="-209836" r="-203614" b="-1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00000" t="-209836" r="-102395" b="-1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00000" t="-209836" r="-2395" b="-1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6459837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 0 </a:t>
                          </a:r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00000" t="-309836" r="-102395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ea typeface="Cambria Math" panose="02040503050406030204" pitchFamily="18" charset="0"/>
                            </a:rPr>
                            <a:t> 0</a:t>
                          </a:r>
                          <a:endParaRPr lang="en-US" baseline="-25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19959153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0513641"/>
              </p:ext>
            </p:extLst>
          </p:nvPr>
        </p:nvGraphicFramePr>
        <p:xfrm>
          <a:off x="7068586" y="2632905"/>
          <a:ext cx="233654" cy="350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6" name="Equation" r:id="rId4" imgW="152280" imgH="228600" progId="Equation.3">
                  <p:embed/>
                </p:oleObj>
              </mc:Choice>
              <mc:Fallback>
                <p:oleObj name="Equation" r:id="rId4" imgW="152280" imgH="228600" progId="Equation.3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068586" y="2632905"/>
                        <a:ext cx="233654" cy="3504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678071" y="182197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2087402"/>
              </p:ext>
            </p:extLst>
          </p:nvPr>
        </p:nvGraphicFramePr>
        <p:xfrm>
          <a:off x="3994643" y="2591536"/>
          <a:ext cx="339725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7" name="Equation" r:id="rId6" imgW="177480" imgH="228600" progId="Equation.3">
                  <p:embed/>
                </p:oleObj>
              </mc:Choice>
              <mc:Fallback>
                <p:oleObj name="Equation" r:id="rId6" imgW="177480" imgH="22860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4643" y="2591536"/>
                        <a:ext cx="339725" cy="4365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813252" y="186974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1669146"/>
              </p:ext>
            </p:extLst>
          </p:nvPr>
        </p:nvGraphicFramePr>
        <p:xfrm>
          <a:off x="5987665" y="2606177"/>
          <a:ext cx="269435" cy="3772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8" name="Equation" r:id="rId8" imgW="165028" imgH="228501" progId="Equation.3">
                  <p:embed/>
                </p:oleObj>
              </mc:Choice>
              <mc:Fallback>
                <p:oleObj name="Equation" r:id="rId8" imgW="165028" imgH="228501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7665" y="2606177"/>
                        <a:ext cx="269435" cy="3772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758630" y="179847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2583179"/>
              </p:ext>
            </p:extLst>
          </p:nvPr>
        </p:nvGraphicFramePr>
        <p:xfrm>
          <a:off x="5010643" y="2542324"/>
          <a:ext cx="32385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9" name="Equation" r:id="rId10" imgW="152280" imgH="228600" progId="Equation.3">
                  <p:embed/>
                </p:oleObj>
              </mc:Choice>
              <mc:Fallback>
                <p:oleObj name="Equation" r:id="rId10" imgW="152280" imgH="228600" progId="Equation.3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0643" y="2542324"/>
                        <a:ext cx="323850" cy="485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26">
            <a:extLst>
              <a:ext uri="{FF2B5EF4-FFF2-40B4-BE49-F238E27FC236}">
                <a16:creationId xmlns:a16="http://schemas.microsoft.com/office/drawing/2014/main" id="{5668225C-6AF1-43ED-84C7-77EBCD2F0DDF}"/>
              </a:ext>
            </a:extLst>
          </p:cNvPr>
          <p:cNvSpPr txBox="1">
            <a:spLocks noChangeArrowheads="1"/>
          </p:cNvSpPr>
          <p:nvPr/>
        </p:nvSpPr>
        <p:spPr>
          <a:xfrm>
            <a:off x="1447800" y="381000"/>
            <a:ext cx="7010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3D – 2 – RRP - </a:t>
            </a:r>
            <a:r>
              <a:rPr lang="en-US" altLang="en-US" i="1" kern="0" dirty="0"/>
              <a:t>Standard Form Table </a:t>
            </a:r>
          </a:p>
        </p:txBody>
      </p:sp>
    </p:spTree>
    <p:extLst>
      <p:ext uri="{BB962C8B-B14F-4D97-AF65-F5344CB8AC3E}">
        <p14:creationId xmlns:p14="http://schemas.microsoft.com/office/powerpoint/2010/main" val="18421002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2D444110-246D-4393-8CE9-464BFFA0DF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3D – 4 – RPP (Cylindrical Robot, modified DH)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A7452CD2-05E1-4C88-87CF-17B0413FF4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03263" y="6248400"/>
            <a:ext cx="6781800" cy="381000"/>
          </a:xfrm>
        </p:spPr>
        <p:txBody>
          <a:bodyPr/>
          <a:lstStyle/>
          <a:p>
            <a:pPr algn="l">
              <a:defRPr/>
            </a:pPr>
            <a:r>
              <a:rPr lang="en-US" altLang="en-US" dirty="0"/>
              <a:t>Instructor: Jacob Rosen </a:t>
            </a:r>
          </a:p>
          <a:p>
            <a:pPr algn="l">
              <a:defRPr/>
            </a:pPr>
            <a:r>
              <a:rPr lang="en-US" altLang="en-US" dirty="0"/>
              <a:t>Advanced Robotic - MAE 263D </a:t>
            </a:r>
            <a:r>
              <a:rPr lang="en-US" altLang="en-US" b="0" dirty="0">
                <a:latin typeface="Times New Roman" pitchFamily="18" charset="0"/>
              </a:rPr>
              <a:t>- </a:t>
            </a:r>
            <a:r>
              <a:rPr lang="en-US" altLang="en-US" dirty="0"/>
              <a:t>Department of Mechanical &amp; Aerospace Engineering - UCLA</a:t>
            </a:r>
            <a:r>
              <a:rPr lang="en-US" altLang="en-US" b="0" dirty="0">
                <a:latin typeface="Times New Roman" pitchFamily="18" charset="0"/>
              </a:rPr>
              <a:t> </a:t>
            </a:r>
            <a:endParaRPr lang="en-US" altLang="en-US" dirty="0">
              <a:solidFill>
                <a:schemeClr val="tx1"/>
              </a:solidFill>
            </a:endParaRPr>
          </a:p>
        </p:txBody>
      </p:sp>
      <p:pic>
        <p:nvPicPr>
          <p:cNvPr id="25604" name="Picture 2" descr="http://brand.ucla.edu/wp-content/uploads/2013/08/ucla-logotype-main-11.jpg">
            <a:extLst>
              <a:ext uri="{FF2B5EF4-FFF2-40B4-BE49-F238E27FC236}">
                <a16:creationId xmlns:a16="http://schemas.microsoft.com/office/drawing/2014/main" id="{6A57F1BA-C253-486C-9C96-EC371E8F2A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5" y="6227763"/>
            <a:ext cx="1038225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Oval 18">
            <a:extLst>
              <a:ext uri="{FF2B5EF4-FFF2-40B4-BE49-F238E27FC236}">
                <a16:creationId xmlns:a16="http://schemas.microsoft.com/office/drawing/2014/main" id="{D6057E96-F5DE-42E9-959C-4F0A823048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4938" y="3400425"/>
            <a:ext cx="614362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25606" name="Straight Connector 19">
            <a:extLst>
              <a:ext uri="{FF2B5EF4-FFF2-40B4-BE49-F238E27FC236}">
                <a16:creationId xmlns:a16="http://schemas.microsoft.com/office/drawing/2014/main" id="{36A8A51D-4F09-4D04-8675-67BD1DC1D857}"/>
              </a:ext>
            </a:extLst>
          </p:cNvPr>
          <p:cNvCxnSpPr>
            <a:cxnSpLocks noChangeShapeType="1"/>
            <a:stCxn id="25605" idx="2"/>
          </p:cNvCxnSpPr>
          <p:nvPr/>
        </p:nvCxnSpPr>
        <p:spPr bwMode="auto">
          <a:xfrm>
            <a:off x="3944938" y="3544888"/>
            <a:ext cx="0" cy="14763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07" name="Straight Connector 20">
            <a:extLst>
              <a:ext uri="{FF2B5EF4-FFF2-40B4-BE49-F238E27FC236}">
                <a16:creationId xmlns:a16="http://schemas.microsoft.com/office/drawing/2014/main" id="{67043839-8329-4FB0-8557-C78967B433D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559300" y="3544888"/>
            <a:ext cx="0" cy="14763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2" name="Arc 21">
            <a:extLst>
              <a:ext uri="{FF2B5EF4-FFF2-40B4-BE49-F238E27FC236}">
                <a16:creationId xmlns:a16="http://schemas.microsoft.com/office/drawing/2014/main" id="{0D4A1579-17DD-4B1B-9BCB-C6E5062905D1}"/>
              </a:ext>
            </a:extLst>
          </p:cNvPr>
          <p:cNvSpPr/>
          <p:nvPr/>
        </p:nvSpPr>
        <p:spPr bwMode="auto">
          <a:xfrm rot="5400000">
            <a:off x="4061619" y="4699794"/>
            <a:ext cx="381000" cy="614362"/>
          </a:xfrm>
          <a:prstGeom prst="arc">
            <a:avLst>
              <a:gd name="adj1" fmla="val 16200000"/>
              <a:gd name="adj2" fmla="val 540000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cxnSp>
        <p:nvCxnSpPr>
          <p:cNvPr id="25609" name="Straight Connector 22">
            <a:extLst>
              <a:ext uri="{FF2B5EF4-FFF2-40B4-BE49-F238E27FC236}">
                <a16:creationId xmlns:a16="http://schemas.microsoft.com/office/drawing/2014/main" id="{30FB0AEB-1F75-4C84-B939-250D5D47AFE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257675" y="5197475"/>
            <a:ext cx="0" cy="5905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5610" name="Parallelogram 23">
            <a:extLst>
              <a:ext uri="{FF2B5EF4-FFF2-40B4-BE49-F238E27FC236}">
                <a16:creationId xmlns:a16="http://schemas.microsoft.com/office/drawing/2014/main" id="{F4DA9EAA-3B56-4047-80BA-1A47D034FA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3163" y="5486400"/>
            <a:ext cx="1077912" cy="590550"/>
          </a:xfrm>
          <a:prstGeom prst="parallelogram">
            <a:avLst>
              <a:gd name="adj" fmla="val 25021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" name="Arc 24">
            <a:extLst>
              <a:ext uri="{FF2B5EF4-FFF2-40B4-BE49-F238E27FC236}">
                <a16:creationId xmlns:a16="http://schemas.microsoft.com/office/drawing/2014/main" id="{67027972-4A00-4467-8065-DD026D42F646}"/>
              </a:ext>
            </a:extLst>
          </p:cNvPr>
          <p:cNvSpPr/>
          <p:nvPr/>
        </p:nvSpPr>
        <p:spPr bwMode="auto">
          <a:xfrm rot="5400000">
            <a:off x="3991769" y="3656806"/>
            <a:ext cx="520700" cy="1087438"/>
          </a:xfrm>
          <a:prstGeom prst="arc">
            <a:avLst>
              <a:gd name="adj1" fmla="val 16200000"/>
              <a:gd name="adj2" fmla="val 5359605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CD032A7-7623-432A-9DD9-BCECF23162CD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650640" y="4379709"/>
            <a:ext cx="381836" cy="369332"/>
          </a:xfrm>
          <a:prstGeom prst="rect">
            <a:avLst/>
          </a:prstGeom>
          <a:blipFill>
            <a:blip r:embed="rId4"/>
            <a:stretch>
              <a:fillRect l="-17460" r="-3175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cxnSp>
        <p:nvCxnSpPr>
          <p:cNvPr id="25613" name="Straight Connector 29">
            <a:extLst>
              <a:ext uri="{FF2B5EF4-FFF2-40B4-BE49-F238E27FC236}">
                <a16:creationId xmlns:a16="http://schemas.microsoft.com/office/drawing/2014/main" id="{972556BA-A739-4C8D-A163-A7F6BE6C8FCC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264025" y="2614613"/>
            <a:ext cx="0" cy="939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14" name="Straight Arrow Connector 31">
            <a:extLst>
              <a:ext uri="{FF2B5EF4-FFF2-40B4-BE49-F238E27FC236}">
                <a16:creationId xmlns:a16="http://schemas.microsoft.com/office/drawing/2014/main" id="{2F26758B-51CC-40F0-8522-8A4537AAB4A7}"/>
              </a:ext>
            </a:extLst>
          </p:cNvPr>
          <p:cNvCxnSpPr>
            <a:cxnSpLocks/>
          </p:cNvCxnSpPr>
          <p:nvPr/>
        </p:nvCxnSpPr>
        <p:spPr bwMode="auto">
          <a:xfrm rot="18471915" flipV="1">
            <a:off x="3886201" y="5300662"/>
            <a:ext cx="546100" cy="434975"/>
          </a:xfrm>
          <a:prstGeom prst="straightConnector1">
            <a:avLst/>
          </a:prstGeom>
          <a:noFill/>
          <a:ln w="38100" algn="ctr">
            <a:solidFill>
              <a:srgbClr val="00B0F0"/>
            </a:solidFill>
            <a:round/>
            <a:headEnd/>
            <a:tailEnd type="triangle" w="med" len="med"/>
          </a:ln>
        </p:spPr>
      </p:cxnSp>
      <p:cxnSp>
        <p:nvCxnSpPr>
          <p:cNvPr id="25615" name="Straight Arrow Connector 32">
            <a:extLst>
              <a:ext uri="{FF2B5EF4-FFF2-40B4-BE49-F238E27FC236}">
                <a16:creationId xmlns:a16="http://schemas.microsoft.com/office/drawing/2014/main" id="{826E0866-8D63-4B4E-8582-AA5A4BBD3163}"/>
              </a:ext>
            </a:extLst>
          </p:cNvPr>
          <p:cNvCxnSpPr>
            <a:cxnSpLocks/>
          </p:cNvCxnSpPr>
          <p:nvPr/>
        </p:nvCxnSpPr>
        <p:spPr bwMode="auto">
          <a:xfrm flipV="1">
            <a:off x="4148138" y="5840413"/>
            <a:ext cx="1087437" cy="7937"/>
          </a:xfrm>
          <a:prstGeom prst="straightConnector1">
            <a:avLst/>
          </a:prstGeom>
          <a:noFill/>
          <a:ln w="38100" algn="ctr">
            <a:solidFill>
              <a:srgbClr val="00B0F0"/>
            </a:solidFill>
            <a:round/>
            <a:headEnd/>
            <a:tailEnd type="triangle" w="med" len="med"/>
          </a:ln>
        </p:spPr>
      </p:cxnSp>
      <p:cxnSp>
        <p:nvCxnSpPr>
          <p:cNvPr id="25616" name="Straight Arrow Connector 34">
            <a:extLst>
              <a:ext uri="{FF2B5EF4-FFF2-40B4-BE49-F238E27FC236}">
                <a16:creationId xmlns:a16="http://schemas.microsoft.com/office/drawing/2014/main" id="{B181251C-6033-413B-BEAD-2AF0B31BEAA3}"/>
              </a:ext>
            </a:extLst>
          </p:cNvPr>
          <p:cNvCxnSpPr>
            <a:cxnSpLocks/>
          </p:cNvCxnSpPr>
          <p:nvPr/>
        </p:nvCxnSpPr>
        <p:spPr bwMode="auto">
          <a:xfrm rot="18449446" flipV="1">
            <a:off x="4044950" y="5172075"/>
            <a:ext cx="593725" cy="473075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25617" name="Straight Arrow Connector 35">
            <a:extLst>
              <a:ext uri="{FF2B5EF4-FFF2-40B4-BE49-F238E27FC236}">
                <a16:creationId xmlns:a16="http://schemas.microsoft.com/office/drawing/2014/main" id="{1CB0E51F-4811-4A7E-B2EB-AA0E83C4A447}"/>
              </a:ext>
            </a:extLst>
          </p:cNvPr>
          <p:cNvCxnSpPr>
            <a:cxnSpLocks/>
          </p:cNvCxnSpPr>
          <p:nvPr/>
        </p:nvCxnSpPr>
        <p:spPr bwMode="auto">
          <a:xfrm>
            <a:off x="4375150" y="5781675"/>
            <a:ext cx="1155700" cy="0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7D7F222E-1973-4FBE-B6D2-F1DC33AA8993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290523" y="4734640"/>
            <a:ext cx="361125" cy="369332"/>
          </a:xfrm>
          <a:prstGeom prst="rect">
            <a:avLst/>
          </a:prstGeom>
          <a:blipFill>
            <a:blip r:embed="rId5"/>
            <a:stretch>
              <a:fillRect l="-11864" r="-5085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A399FE9-9CAB-4FD0-A497-3875603A88D9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831142" y="4923712"/>
            <a:ext cx="354007" cy="369332"/>
          </a:xfrm>
          <a:prstGeom prst="rect">
            <a:avLst/>
          </a:prstGeom>
          <a:blipFill>
            <a:blip r:embed="rId6"/>
            <a:stretch>
              <a:fillRect l="-10169" r="-3390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35C809D-CD9F-466A-B39D-F26432EA6C40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421469" y="5478449"/>
            <a:ext cx="380039" cy="369332"/>
          </a:xfrm>
          <a:prstGeom prst="rect">
            <a:avLst/>
          </a:prstGeom>
          <a:blipFill>
            <a:blip r:embed="rId7"/>
            <a:stretch>
              <a:fillRect l="-7937" r="-6349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EB71F16-A2D7-418B-A02C-6FCBC993B5AE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048546" y="5790783"/>
            <a:ext cx="372923" cy="369332"/>
          </a:xfrm>
          <a:prstGeom prst="rect">
            <a:avLst/>
          </a:prstGeom>
          <a:blipFill>
            <a:blip r:embed="rId8"/>
            <a:stretch>
              <a:fillRect l="-9836" r="-6557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cxnSp>
        <p:nvCxnSpPr>
          <p:cNvPr id="25622" name="Straight Connector 40">
            <a:extLst>
              <a:ext uri="{FF2B5EF4-FFF2-40B4-BE49-F238E27FC236}">
                <a16:creationId xmlns:a16="http://schemas.microsoft.com/office/drawing/2014/main" id="{57DAFC1E-2373-410A-BC06-3C21A3DB19E3}"/>
              </a:ext>
            </a:extLst>
          </p:cNvPr>
          <p:cNvCxnSpPr>
            <a:cxnSpLocks/>
          </p:cNvCxnSpPr>
          <p:nvPr/>
        </p:nvCxnSpPr>
        <p:spPr bwMode="auto">
          <a:xfrm>
            <a:off x="4127500" y="2470150"/>
            <a:ext cx="3079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23" name="Straight Connector 41">
            <a:extLst>
              <a:ext uri="{FF2B5EF4-FFF2-40B4-BE49-F238E27FC236}">
                <a16:creationId xmlns:a16="http://schemas.microsoft.com/office/drawing/2014/main" id="{4628A0A6-B2EC-47E6-A84C-E5BC2EC437D9}"/>
              </a:ext>
            </a:extLst>
          </p:cNvPr>
          <p:cNvCxnSpPr>
            <a:cxnSpLocks/>
          </p:cNvCxnSpPr>
          <p:nvPr/>
        </p:nvCxnSpPr>
        <p:spPr bwMode="auto">
          <a:xfrm>
            <a:off x="4127500" y="2476500"/>
            <a:ext cx="0" cy="3905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24" name="Straight Connector 43">
            <a:extLst>
              <a:ext uri="{FF2B5EF4-FFF2-40B4-BE49-F238E27FC236}">
                <a16:creationId xmlns:a16="http://schemas.microsoft.com/office/drawing/2014/main" id="{C9017243-E6EA-4163-B4AD-A50FF7569430}"/>
              </a:ext>
            </a:extLst>
          </p:cNvPr>
          <p:cNvCxnSpPr>
            <a:cxnSpLocks/>
          </p:cNvCxnSpPr>
          <p:nvPr/>
        </p:nvCxnSpPr>
        <p:spPr bwMode="auto">
          <a:xfrm>
            <a:off x="4435475" y="2476500"/>
            <a:ext cx="0" cy="3905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25" name="Straight Connector 48">
            <a:extLst>
              <a:ext uri="{FF2B5EF4-FFF2-40B4-BE49-F238E27FC236}">
                <a16:creationId xmlns:a16="http://schemas.microsoft.com/office/drawing/2014/main" id="{7BC85538-D2BB-4AB1-9A5F-6DE183677033}"/>
              </a:ext>
            </a:extLst>
          </p:cNvPr>
          <p:cNvCxnSpPr>
            <a:cxnSpLocks/>
          </p:cNvCxnSpPr>
          <p:nvPr/>
        </p:nvCxnSpPr>
        <p:spPr bwMode="auto">
          <a:xfrm flipV="1">
            <a:off x="4264025" y="2038350"/>
            <a:ext cx="0" cy="431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26" name="Straight Connector 50">
            <a:extLst>
              <a:ext uri="{FF2B5EF4-FFF2-40B4-BE49-F238E27FC236}">
                <a16:creationId xmlns:a16="http://schemas.microsoft.com/office/drawing/2014/main" id="{8C36D073-84AE-4E8A-8D71-A621DFB3FAD6}"/>
              </a:ext>
            </a:extLst>
          </p:cNvPr>
          <p:cNvCxnSpPr>
            <a:cxnSpLocks/>
          </p:cNvCxnSpPr>
          <p:nvPr/>
        </p:nvCxnSpPr>
        <p:spPr bwMode="auto">
          <a:xfrm>
            <a:off x="4127500" y="2038350"/>
            <a:ext cx="3079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27" name="Straight Connector 51">
            <a:extLst>
              <a:ext uri="{FF2B5EF4-FFF2-40B4-BE49-F238E27FC236}">
                <a16:creationId xmlns:a16="http://schemas.microsoft.com/office/drawing/2014/main" id="{BCA1B0EB-F982-497F-969A-08E0AE0BFC2F}"/>
              </a:ext>
            </a:extLst>
          </p:cNvPr>
          <p:cNvCxnSpPr>
            <a:cxnSpLocks/>
          </p:cNvCxnSpPr>
          <p:nvPr/>
        </p:nvCxnSpPr>
        <p:spPr bwMode="auto">
          <a:xfrm flipV="1">
            <a:off x="3278188" y="1933575"/>
            <a:ext cx="2978150" cy="12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28" name="Straight Connector 54">
            <a:extLst>
              <a:ext uri="{FF2B5EF4-FFF2-40B4-BE49-F238E27FC236}">
                <a16:creationId xmlns:a16="http://schemas.microsoft.com/office/drawing/2014/main" id="{1B4F4D7E-DF16-42CB-ABF4-EC4337C64BEC}"/>
              </a:ext>
            </a:extLst>
          </p:cNvPr>
          <p:cNvCxnSpPr>
            <a:cxnSpLocks/>
          </p:cNvCxnSpPr>
          <p:nvPr/>
        </p:nvCxnSpPr>
        <p:spPr bwMode="auto">
          <a:xfrm>
            <a:off x="4127500" y="1838325"/>
            <a:ext cx="3079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5629" name="Group 55">
            <a:extLst>
              <a:ext uri="{FF2B5EF4-FFF2-40B4-BE49-F238E27FC236}">
                <a16:creationId xmlns:a16="http://schemas.microsoft.com/office/drawing/2014/main" id="{ED5FA33D-6BBD-46F3-B1F4-625143F313C9}"/>
              </a:ext>
            </a:extLst>
          </p:cNvPr>
          <p:cNvGrpSpPr>
            <a:grpSpLocks/>
          </p:cNvGrpSpPr>
          <p:nvPr/>
        </p:nvGrpSpPr>
        <p:grpSpPr bwMode="auto">
          <a:xfrm rot="2324029">
            <a:off x="4170363" y="1150938"/>
            <a:ext cx="803275" cy="885825"/>
            <a:chOff x="2854288" y="2660190"/>
            <a:chExt cx="2084741" cy="2298061"/>
          </a:xfrm>
        </p:grpSpPr>
        <p:cxnSp>
          <p:nvCxnSpPr>
            <p:cNvPr id="25643" name="Straight Arrow Connector 56">
              <a:extLst>
                <a:ext uri="{FF2B5EF4-FFF2-40B4-BE49-F238E27FC236}">
                  <a16:creationId xmlns:a16="http://schemas.microsoft.com/office/drawing/2014/main" id="{1BE57778-E88B-401B-AC8D-919DFA2F8F78}"/>
                </a:ext>
              </a:extLst>
            </p:cNvPr>
            <p:cNvCxnSpPr>
              <a:cxnSpLocks/>
            </p:cNvCxnSpPr>
            <p:nvPr/>
          </p:nvCxnSpPr>
          <p:spPr bwMode="auto">
            <a:xfrm rot="19275971" flipV="1">
              <a:off x="2854288" y="2660190"/>
              <a:ext cx="2084741" cy="1683852"/>
            </a:xfrm>
            <a:prstGeom prst="straightConnector1">
              <a:avLst/>
            </a:prstGeom>
            <a:noFill/>
            <a:ln w="38100" algn="ctr">
              <a:solidFill>
                <a:srgbClr val="92D050"/>
              </a:solidFill>
              <a:round/>
              <a:headEnd/>
              <a:tailEnd type="triangle" w="med" len="med"/>
            </a:ln>
          </p:spPr>
        </p:cxnSp>
        <p:cxnSp>
          <p:nvCxnSpPr>
            <p:cNvPr id="25644" name="Straight Arrow Connector 57">
              <a:extLst>
                <a:ext uri="{FF2B5EF4-FFF2-40B4-BE49-F238E27FC236}">
                  <a16:creationId xmlns:a16="http://schemas.microsoft.com/office/drawing/2014/main" id="{A9555A3F-4BB7-400E-944E-2EA429009E1D}"/>
                </a:ext>
              </a:extLst>
            </p:cNvPr>
            <p:cNvCxnSpPr>
              <a:cxnSpLocks/>
            </p:cNvCxnSpPr>
            <p:nvPr/>
          </p:nvCxnSpPr>
          <p:spPr bwMode="auto">
            <a:xfrm rot="-2324029" flipH="1" flipV="1">
              <a:off x="2983920" y="3098462"/>
              <a:ext cx="10239" cy="1859789"/>
            </a:xfrm>
            <a:prstGeom prst="straightConnector1">
              <a:avLst/>
            </a:prstGeom>
            <a:noFill/>
            <a:ln w="38100" algn="ctr">
              <a:solidFill>
                <a:srgbClr val="92D050"/>
              </a:solidFill>
              <a:round/>
              <a:headEnd/>
              <a:tailEnd type="triangle" w="med" len="med"/>
            </a:ln>
          </p:spPr>
        </p:cxnSp>
      </p:grpSp>
      <p:sp>
        <p:nvSpPr>
          <p:cNvPr id="61" name="TextBox 60">
            <a:extLst>
              <a:ext uri="{FF2B5EF4-FFF2-40B4-BE49-F238E27FC236}">
                <a16:creationId xmlns:a16="http://schemas.microsoft.com/office/drawing/2014/main" id="{C258A215-60D5-41DF-A0D8-275C93E5CFEB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037910" y="822715"/>
            <a:ext cx="380039" cy="369332"/>
          </a:xfrm>
          <a:prstGeom prst="rect">
            <a:avLst/>
          </a:prstGeom>
          <a:blipFill>
            <a:blip r:embed="rId9"/>
            <a:stretch>
              <a:fillRect l="-7937" r="-634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E215081-D102-497D-A5C3-9DB5F2CDA641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835729" y="1159578"/>
            <a:ext cx="361125" cy="369332"/>
          </a:xfrm>
          <a:prstGeom prst="rect">
            <a:avLst/>
          </a:prstGeom>
          <a:blipFill>
            <a:blip r:embed="rId10"/>
            <a:stretch>
              <a:fillRect l="-10169" r="-5085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A6FEA04-09D6-42FB-A0C5-4DB57AAF8B88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299954" y="1440356"/>
            <a:ext cx="380039" cy="369332"/>
          </a:xfrm>
          <a:prstGeom prst="rect">
            <a:avLst/>
          </a:prstGeom>
          <a:blipFill>
            <a:blip r:embed="rId11"/>
            <a:stretch>
              <a:fillRect l="-20635" r="-634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8FA8FB1A-9CA4-4962-AC43-4647AAB9DF5D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011896" y="2574222"/>
            <a:ext cx="397481" cy="369332"/>
          </a:xfrm>
          <a:prstGeom prst="rect">
            <a:avLst/>
          </a:prstGeom>
          <a:blipFill>
            <a:blip r:embed="rId12"/>
            <a:stretch>
              <a:fillRect l="-16923" r="-6154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cxnSp>
        <p:nvCxnSpPr>
          <p:cNvPr id="25634" name="Straight Connector 64">
            <a:extLst>
              <a:ext uri="{FF2B5EF4-FFF2-40B4-BE49-F238E27FC236}">
                <a16:creationId xmlns:a16="http://schemas.microsoft.com/office/drawing/2014/main" id="{EB6DB3DE-3234-4795-ABB9-CAFFB032C124}"/>
              </a:ext>
            </a:extLst>
          </p:cNvPr>
          <p:cNvCxnSpPr>
            <a:cxnSpLocks/>
          </p:cNvCxnSpPr>
          <p:nvPr/>
        </p:nvCxnSpPr>
        <p:spPr bwMode="auto">
          <a:xfrm>
            <a:off x="3444875" y="1946275"/>
            <a:ext cx="19050" cy="11382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/>
          </a:ln>
        </p:spPr>
      </p:cxnSp>
      <p:cxnSp>
        <p:nvCxnSpPr>
          <p:cNvPr id="25635" name="Straight Connector 67">
            <a:extLst>
              <a:ext uri="{FF2B5EF4-FFF2-40B4-BE49-F238E27FC236}">
                <a16:creationId xmlns:a16="http://schemas.microsoft.com/office/drawing/2014/main" id="{AA53B266-5C41-42D8-A0C7-A0F3302DF37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264025" y="1641475"/>
            <a:ext cx="1019175" cy="174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/>
          </a:ln>
        </p:spPr>
      </p:cxnSp>
      <p:cxnSp>
        <p:nvCxnSpPr>
          <p:cNvPr id="25636" name="Straight Connector 70">
            <a:extLst>
              <a:ext uri="{FF2B5EF4-FFF2-40B4-BE49-F238E27FC236}">
                <a16:creationId xmlns:a16="http://schemas.microsoft.com/office/drawing/2014/main" id="{01C4608E-F56D-40B3-AB1D-B60370B47822}"/>
              </a:ext>
            </a:extLst>
          </p:cNvPr>
          <p:cNvCxnSpPr>
            <a:cxnSpLocks/>
          </p:cNvCxnSpPr>
          <p:nvPr/>
        </p:nvCxnSpPr>
        <p:spPr bwMode="auto">
          <a:xfrm>
            <a:off x="6256338" y="1731963"/>
            <a:ext cx="3079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37" name="Straight Connector 71">
            <a:extLst>
              <a:ext uri="{FF2B5EF4-FFF2-40B4-BE49-F238E27FC236}">
                <a16:creationId xmlns:a16="http://schemas.microsoft.com/office/drawing/2014/main" id="{ABFF9EF4-5566-4328-B800-7E69216D2317}"/>
              </a:ext>
            </a:extLst>
          </p:cNvPr>
          <p:cNvCxnSpPr>
            <a:cxnSpLocks/>
          </p:cNvCxnSpPr>
          <p:nvPr/>
        </p:nvCxnSpPr>
        <p:spPr bwMode="auto">
          <a:xfrm>
            <a:off x="6256338" y="1738313"/>
            <a:ext cx="0" cy="3905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38" name="Straight Connector 72">
            <a:extLst>
              <a:ext uri="{FF2B5EF4-FFF2-40B4-BE49-F238E27FC236}">
                <a16:creationId xmlns:a16="http://schemas.microsoft.com/office/drawing/2014/main" id="{94D2DF9F-7691-463B-9FDB-78885167786B}"/>
              </a:ext>
            </a:extLst>
          </p:cNvPr>
          <p:cNvCxnSpPr>
            <a:cxnSpLocks/>
          </p:cNvCxnSpPr>
          <p:nvPr/>
        </p:nvCxnSpPr>
        <p:spPr bwMode="auto">
          <a:xfrm flipH="1">
            <a:off x="6256338" y="2128838"/>
            <a:ext cx="3079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39" name="Straight Arrow Connector 75">
            <a:extLst>
              <a:ext uri="{FF2B5EF4-FFF2-40B4-BE49-F238E27FC236}">
                <a16:creationId xmlns:a16="http://schemas.microsoft.com/office/drawing/2014/main" id="{2D2BD87C-634D-48CF-9845-3EDF87CD9D4F}"/>
              </a:ext>
            </a:extLst>
          </p:cNvPr>
          <p:cNvCxnSpPr>
            <a:cxnSpLocks/>
          </p:cNvCxnSpPr>
          <p:nvPr/>
        </p:nvCxnSpPr>
        <p:spPr bwMode="auto">
          <a:xfrm>
            <a:off x="6480175" y="1933575"/>
            <a:ext cx="1084263" cy="0"/>
          </a:xfrm>
          <a:prstGeom prst="straightConnector1">
            <a:avLst/>
          </a:prstGeom>
          <a:noFill/>
          <a:ln w="38100" algn="ctr">
            <a:solidFill>
              <a:srgbClr val="002060"/>
            </a:solidFill>
            <a:round/>
            <a:headEnd/>
            <a:tailEnd type="triangle" w="med" len="med"/>
          </a:ln>
        </p:spPr>
      </p:cxnSp>
      <p:cxnSp>
        <p:nvCxnSpPr>
          <p:cNvPr id="25640" name="Straight Arrow Connector 76">
            <a:extLst>
              <a:ext uri="{FF2B5EF4-FFF2-40B4-BE49-F238E27FC236}">
                <a16:creationId xmlns:a16="http://schemas.microsoft.com/office/drawing/2014/main" id="{EB1126E9-3F7F-453D-B5EA-8AE3538AE034}"/>
              </a:ext>
            </a:extLst>
          </p:cNvPr>
          <p:cNvCxnSpPr>
            <a:cxnSpLocks/>
          </p:cNvCxnSpPr>
          <p:nvPr/>
        </p:nvCxnSpPr>
        <p:spPr bwMode="auto">
          <a:xfrm flipV="1">
            <a:off x="6457950" y="1335088"/>
            <a:ext cx="798513" cy="593725"/>
          </a:xfrm>
          <a:prstGeom prst="straightConnector1">
            <a:avLst/>
          </a:prstGeom>
          <a:noFill/>
          <a:ln w="38100" algn="ctr">
            <a:solidFill>
              <a:srgbClr val="002060"/>
            </a:solidFill>
            <a:round/>
            <a:headEnd/>
            <a:tailEnd type="triangle" w="med" len="med"/>
          </a:ln>
        </p:spPr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572AB9FA-B277-465D-BD3D-BAC8A2765EEC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257197" y="1145441"/>
            <a:ext cx="380039" cy="369332"/>
          </a:xfrm>
          <a:prstGeom prst="rect">
            <a:avLst/>
          </a:prstGeom>
          <a:blipFill>
            <a:blip r:embed="rId13"/>
            <a:stretch>
              <a:fillRect l="-7937" r="-6349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9A9EF11-7FA7-48DF-945C-9EC34063093E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547853" y="1659329"/>
            <a:ext cx="361125" cy="369332"/>
          </a:xfrm>
          <a:prstGeom prst="rect">
            <a:avLst/>
          </a:prstGeom>
          <a:blipFill>
            <a:blip r:embed="rId14"/>
            <a:stretch>
              <a:fillRect l="-10169" r="-5085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Instructor: Jacob Rosen Ph.D.</a:t>
            </a:r>
          </a:p>
          <a:p>
            <a:pPr>
              <a:defRPr/>
            </a:pPr>
            <a:r>
              <a:rPr lang="en-US"/>
              <a:t>Models of Robot Manipulation - EE 543 </a:t>
            </a:r>
            <a:r>
              <a:rPr lang="en-US" b="0">
                <a:latin typeface="Times New Roman" pitchFamily="18" charset="0"/>
              </a:rPr>
              <a:t>- </a:t>
            </a:r>
            <a:r>
              <a:rPr lang="en-US"/>
              <a:t>Department of Electrical Engineering -</a:t>
            </a:r>
            <a:r>
              <a:rPr lang="en-US" b="0">
                <a:latin typeface="Times New Roman" pitchFamily="18" charset="0"/>
              </a:rPr>
              <a:t> </a:t>
            </a:r>
            <a:r>
              <a:rPr lang="en-US"/>
              <a:t>University of Washington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29966777"/>
                  </p:ext>
                </p:extLst>
              </p:nvPr>
            </p:nvGraphicFramePr>
            <p:xfrm>
              <a:off x="1524000" y="2630617"/>
              <a:ext cx="6096000" cy="1483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3015015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56768999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35311027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114338184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3806300578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74566273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90568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b="0" i="1" baseline="-250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oMath>
                          </a14:m>
                          <a:endParaRPr lang="en-US" baseline="-25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355577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baseline="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en-US" altLang="zh-CN" dirty="0" smtClean="0"/>
                                <m:t>0</m:t>
                              </m:r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90</a:t>
                          </a:r>
                          <a:r>
                            <a:rPr kumimoji="0" lang="en-US" altLang="zh-CN" sz="1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°</a:t>
                          </a:r>
                          <a:endParaRPr kumimoji="0" lang="en-US" sz="1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6459837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90</a:t>
                          </a:r>
                          <a:r>
                            <a:rPr kumimoji="0" lang="en-US" altLang="zh-CN" sz="1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°</a:t>
                          </a:r>
                          <a:endParaRPr kumimoji="0" lang="en-US" sz="1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 </a:t>
                          </a:r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ea typeface="Cambria Math" panose="02040503050406030204" pitchFamily="18" charset="0"/>
                            </a:rPr>
                            <a:t> 0</a:t>
                          </a:r>
                          <a:endParaRPr lang="en-US" baseline="-25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1995915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29966777"/>
                  </p:ext>
                </p:extLst>
              </p:nvPr>
            </p:nvGraphicFramePr>
            <p:xfrm>
              <a:off x="1524000" y="2630617"/>
              <a:ext cx="6096000" cy="1483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3015015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56768999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35311027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114338184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3806300578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74566273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90568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00000" t="-108197" r="-2994" b="-2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355577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0599" t="-208197" r="-202395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03012" t="-208197" r="-103614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90</a:t>
                          </a:r>
                          <a:r>
                            <a:rPr kumimoji="0" lang="en-US" altLang="zh-CN" sz="1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°</a:t>
                          </a:r>
                          <a:endParaRPr kumimoji="0" lang="en-US" sz="1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6459837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90</a:t>
                          </a:r>
                          <a:r>
                            <a:rPr kumimoji="0" lang="en-US" altLang="zh-CN" sz="1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°</a:t>
                          </a:r>
                          <a:endParaRPr kumimoji="0" lang="en-US" sz="1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 </a:t>
                          </a:r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03012" t="-308197" r="-103614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ea typeface="Cambria Math" panose="02040503050406030204" pitchFamily="18" charset="0"/>
                            </a:rPr>
                            <a:t> 0</a:t>
                          </a:r>
                          <a:endParaRPr lang="en-US" baseline="-25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19959153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1025504"/>
              </p:ext>
            </p:extLst>
          </p:nvPr>
        </p:nvGraphicFramePr>
        <p:xfrm>
          <a:off x="7017525" y="2630617"/>
          <a:ext cx="233654" cy="350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0" name="Equation" r:id="rId4" imgW="152280" imgH="228600" progId="Equation.3">
                  <p:embed/>
                </p:oleObj>
              </mc:Choice>
              <mc:Fallback>
                <p:oleObj name="Equation" r:id="rId4" imgW="152280" imgH="228600" progId="Equation.3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017525" y="2630617"/>
                        <a:ext cx="233654" cy="3504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678071" y="182197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4782537"/>
              </p:ext>
            </p:extLst>
          </p:nvPr>
        </p:nvGraphicFramePr>
        <p:xfrm>
          <a:off x="3840768" y="2582850"/>
          <a:ext cx="483520" cy="4367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1" name="Equation" r:id="rId6" imgW="253890" imgH="228501" progId="Equation.3">
                  <p:embed/>
                </p:oleObj>
              </mc:Choice>
              <mc:Fallback>
                <p:oleObj name="Equation" r:id="rId6" imgW="253890" imgH="228501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0768" y="2582850"/>
                        <a:ext cx="483520" cy="4367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813252" y="186974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5908441"/>
              </p:ext>
            </p:extLst>
          </p:nvPr>
        </p:nvGraphicFramePr>
        <p:xfrm>
          <a:off x="5905073" y="2597823"/>
          <a:ext cx="269435" cy="3772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2" name="Equation" r:id="rId8" imgW="165028" imgH="228501" progId="Equation.3">
                  <p:embed/>
                </p:oleObj>
              </mc:Choice>
              <mc:Fallback>
                <p:oleObj name="Equation" r:id="rId8" imgW="165028" imgH="228501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5073" y="2597823"/>
                        <a:ext cx="269435" cy="3772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758630" y="179847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4012234"/>
              </p:ext>
            </p:extLst>
          </p:nvPr>
        </p:nvGraphicFramePr>
        <p:xfrm>
          <a:off x="4833693" y="2533188"/>
          <a:ext cx="512447" cy="4863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3" name="Equation" r:id="rId10" imgW="241300" imgH="228600" progId="Equation.3">
                  <p:embed/>
                </p:oleObj>
              </mc:Choice>
              <mc:Fallback>
                <p:oleObj name="Equation" r:id="rId10" imgW="241300" imgH="228600" progId="Equation.3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3693" y="2533188"/>
                        <a:ext cx="512447" cy="4863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26">
            <a:extLst>
              <a:ext uri="{FF2B5EF4-FFF2-40B4-BE49-F238E27FC236}">
                <a16:creationId xmlns:a16="http://schemas.microsoft.com/office/drawing/2014/main" id="{5668225C-6AF1-43ED-84C7-77EBCD2F0DDF}"/>
              </a:ext>
            </a:extLst>
          </p:cNvPr>
          <p:cNvSpPr txBox="1">
            <a:spLocks noChangeArrowheads="1"/>
          </p:cNvSpPr>
          <p:nvPr/>
        </p:nvSpPr>
        <p:spPr>
          <a:xfrm>
            <a:off x="1447800" y="381000"/>
            <a:ext cx="7010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3D – 4 – RPP - </a:t>
            </a:r>
            <a:r>
              <a:rPr lang="en-US" altLang="en-US" i="1" kern="0" dirty="0"/>
              <a:t>Modified Form Table </a:t>
            </a:r>
          </a:p>
        </p:txBody>
      </p:sp>
    </p:spTree>
    <p:extLst>
      <p:ext uri="{BB962C8B-B14F-4D97-AF65-F5344CB8AC3E}">
        <p14:creationId xmlns:p14="http://schemas.microsoft.com/office/powerpoint/2010/main" val="4060528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C13BE054-1B84-4ADD-8825-BBAAFBBD7E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2D – 1 – RR (modified DH)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1883ACB5-4F4E-435E-BECC-D1C4ED7025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03263" y="6248400"/>
            <a:ext cx="6781800" cy="381000"/>
          </a:xfrm>
        </p:spPr>
        <p:txBody>
          <a:bodyPr/>
          <a:lstStyle/>
          <a:p>
            <a:pPr algn="l">
              <a:defRPr/>
            </a:pPr>
            <a:r>
              <a:rPr lang="en-US" altLang="en-US" dirty="0"/>
              <a:t>Instructor: Jacob Rosen </a:t>
            </a:r>
          </a:p>
          <a:p>
            <a:pPr algn="l">
              <a:defRPr/>
            </a:pPr>
            <a:r>
              <a:rPr lang="en-US" altLang="en-US" dirty="0"/>
              <a:t>Advanced Robotic - MAE 263D </a:t>
            </a:r>
            <a:r>
              <a:rPr lang="en-US" altLang="en-US" b="0" dirty="0">
                <a:latin typeface="Times New Roman" pitchFamily="18" charset="0"/>
              </a:rPr>
              <a:t>- </a:t>
            </a:r>
            <a:r>
              <a:rPr lang="en-US" altLang="en-US" dirty="0"/>
              <a:t>Department of Mechanical &amp; Aerospace Engineering - UCLA</a:t>
            </a:r>
            <a:r>
              <a:rPr lang="en-US" altLang="en-US" b="0" dirty="0">
                <a:latin typeface="Times New Roman" pitchFamily="18" charset="0"/>
              </a:rPr>
              <a:t> </a:t>
            </a:r>
            <a:endParaRPr lang="en-US" altLang="en-US" dirty="0">
              <a:solidFill>
                <a:schemeClr val="tx1"/>
              </a:solidFill>
            </a:endParaRPr>
          </a:p>
        </p:txBody>
      </p:sp>
      <p:pic>
        <p:nvPicPr>
          <p:cNvPr id="17412" name="Picture 2" descr="http://brand.ucla.edu/wp-content/uploads/2013/08/ucla-logotype-main-11.jpg">
            <a:extLst>
              <a:ext uri="{FF2B5EF4-FFF2-40B4-BE49-F238E27FC236}">
                <a16:creationId xmlns:a16="http://schemas.microsoft.com/office/drawing/2014/main" id="{B9901A52-8D84-4E28-B705-C9FB56785C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5" y="6227763"/>
            <a:ext cx="1038225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413" name="Group 5">
            <a:extLst>
              <a:ext uri="{FF2B5EF4-FFF2-40B4-BE49-F238E27FC236}">
                <a16:creationId xmlns:a16="http://schemas.microsoft.com/office/drawing/2014/main" id="{3251B1E3-057E-4070-AF48-BAADADDA53D9}"/>
              </a:ext>
            </a:extLst>
          </p:cNvPr>
          <p:cNvGrpSpPr>
            <a:grpSpLocks/>
          </p:cNvGrpSpPr>
          <p:nvPr/>
        </p:nvGrpSpPr>
        <p:grpSpPr bwMode="auto">
          <a:xfrm>
            <a:off x="2166938" y="4291013"/>
            <a:ext cx="2300287" cy="1281112"/>
            <a:chOff x="2555965" y="3470366"/>
            <a:chExt cx="2299064" cy="1280160"/>
          </a:xfrm>
        </p:grpSpPr>
        <p:cxnSp>
          <p:nvCxnSpPr>
            <p:cNvPr id="17446" name="Straight Arrow Connector 2">
              <a:extLst>
                <a:ext uri="{FF2B5EF4-FFF2-40B4-BE49-F238E27FC236}">
                  <a16:creationId xmlns:a16="http://schemas.microsoft.com/office/drawing/2014/main" id="{D8EA8B16-9930-4639-AF64-7F7324C45F53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2425337" y="3600994"/>
              <a:ext cx="1280160" cy="1018903"/>
            </a:xfrm>
            <a:prstGeom prst="straightConnector1">
              <a:avLst/>
            </a:prstGeom>
            <a:noFill/>
            <a:ln w="38100" algn="ctr">
              <a:solidFill>
                <a:srgbClr val="00B0F0"/>
              </a:solidFill>
              <a:round/>
              <a:headEnd/>
              <a:tailEnd type="triangle" w="med" len="med"/>
            </a:ln>
          </p:spPr>
        </p:cxnSp>
        <p:cxnSp>
          <p:nvCxnSpPr>
            <p:cNvPr id="17447" name="Straight Arrow Connector 17">
              <a:extLst>
                <a:ext uri="{FF2B5EF4-FFF2-40B4-BE49-F238E27FC236}">
                  <a16:creationId xmlns:a16="http://schemas.microsoft.com/office/drawing/2014/main" id="{38D57B5A-E6A4-4CE9-8B58-0B6E5FC54E3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574869" y="3731623"/>
              <a:ext cx="1280160" cy="1018903"/>
            </a:xfrm>
            <a:prstGeom prst="straightConnector1">
              <a:avLst/>
            </a:prstGeom>
            <a:noFill/>
            <a:ln w="38100" algn="ctr">
              <a:solidFill>
                <a:srgbClr val="00B0F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17414" name="Group 19">
            <a:extLst>
              <a:ext uri="{FF2B5EF4-FFF2-40B4-BE49-F238E27FC236}">
                <a16:creationId xmlns:a16="http://schemas.microsoft.com/office/drawing/2014/main" id="{99FF3420-D1B6-413C-8752-59A8718A8977}"/>
              </a:ext>
            </a:extLst>
          </p:cNvPr>
          <p:cNvGrpSpPr>
            <a:grpSpLocks/>
          </p:cNvGrpSpPr>
          <p:nvPr/>
        </p:nvGrpSpPr>
        <p:grpSpPr bwMode="auto">
          <a:xfrm rot="2249446">
            <a:off x="2646363" y="4629150"/>
            <a:ext cx="2298700" cy="1281113"/>
            <a:chOff x="2555965" y="3470366"/>
            <a:chExt cx="2299064" cy="1280160"/>
          </a:xfrm>
        </p:grpSpPr>
        <p:cxnSp>
          <p:nvCxnSpPr>
            <p:cNvPr id="17444" name="Straight Arrow Connector 20">
              <a:extLst>
                <a:ext uri="{FF2B5EF4-FFF2-40B4-BE49-F238E27FC236}">
                  <a16:creationId xmlns:a16="http://schemas.microsoft.com/office/drawing/2014/main" id="{96842469-F844-4E0C-ABDC-0ABC185FF5B8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2425337" y="3600994"/>
              <a:ext cx="1280160" cy="1018903"/>
            </a:xfrm>
            <a:prstGeom prst="straightConnector1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17445" name="Straight Arrow Connector 21">
              <a:extLst>
                <a:ext uri="{FF2B5EF4-FFF2-40B4-BE49-F238E27FC236}">
                  <a16:creationId xmlns:a16="http://schemas.microsoft.com/office/drawing/2014/main" id="{0146BC0F-E087-4BE2-8949-9C1DBA67DB1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574869" y="3731623"/>
              <a:ext cx="1280160" cy="1018903"/>
            </a:xfrm>
            <a:prstGeom prst="straightConnector1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17415" name="Group 22">
            <a:extLst>
              <a:ext uri="{FF2B5EF4-FFF2-40B4-BE49-F238E27FC236}">
                <a16:creationId xmlns:a16="http://schemas.microsoft.com/office/drawing/2014/main" id="{CC44D6EE-ADDF-4261-92CB-9326D215FF8F}"/>
              </a:ext>
            </a:extLst>
          </p:cNvPr>
          <p:cNvGrpSpPr>
            <a:grpSpLocks/>
          </p:cNvGrpSpPr>
          <p:nvPr/>
        </p:nvGrpSpPr>
        <p:grpSpPr bwMode="auto">
          <a:xfrm rot="-936057">
            <a:off x="3571875" y="3021013"/>
            <a:ext cx="2300288" cy="1279525"/>
            <a:chOff x="2555965" y="3470366"/>
            <a:chExt cx="2299064" cy="1280160"/>
          </a:xfrm>
        </p:grpSpPr>
        <p:cxnSp>
          <p:nvCxnSpPr>
            <p:cNvPr id="17442" name="Straight Arrow Connector 23">
              <a:extLst>
                <a:ext uri="{FF2B5EF4-FFF2-40B4-BE49-F238E27FC236}">
                  <a16:creationId xmlns:a16="http://schemas.microsoft.com/office/drawing/2014/main" id="{FA711A18-A211-4B1D-8FEA-0ECBB50B8771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2425337" y="3600994"/>
              <a:ext cx="1280160" cy="1018903"/>
            </a:xfrm>
            <a:prstGeom prst="straightConnector1">
              <a:avLst/>
            </a:prstGeom>
            <a:noFill/>
            <a:ln w="38100" algn="ctr">
              <a:solidFill>
                <a:srgbClr val="92D050"/>
              </a:solidFill>
              <a:round/>
              <a:headEnd/>
              <a:tailEnd type="triangle" w="med" len="med"/>
            </a:ln>
          </p:spPr>
        </p:cxnSp>
        <p:cxnSp>
          <p:nvCxnSpPr>
            <p:cNvPr id="17443" name="Straight Arrow Connector 24">
              <a:extLst>
                <a:ext uri="{FF2B5EF4-FFF2-40B4-BE49-F238E27FC236}">
                  <a16:creationId xmlns:a16="http://schemas.microsoft.com/office/drawing/2014/main" id="{2248EB98-8AF5-461A-8010-4019B2E6C7B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574869" y="3731623"/>
              <a:ext cx="1280160" cy="1018903"/>
            </a:xfrm>
            <a:prstGeom prst="straightConnector1">
              <a:avLst/>
            </a:prstGeom>
            <a:noFill/>
            <a:ln w="38100" algn="ctr">
              <a:solidFill>
                <a:srgbClr val="92D05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17416" name="Group 25">
            <a:extLst>
              <a:ext uri="{FF2B5EF4-FFF2-40B4-BE49-F238E27FC236}">
                <a16:creationId xmlns:a16="http://schemas.microsoft.com/office/drawing/2014/main" id="{16DA7BFC-1198-4A08-9463-8CDA5D105DD7}"/>
              </a:ext>
            </a:extLst>
          </p:cNvPr>
          <p:cNvGrpSpPr>
            <a:grpSpLocks/>
          </p:cNvGrpSpPr>
          <p:nvPr/>
        </p:nvGrpSpPr>
        <p:grpSpPr bwMode="auto">
          <a:xfrm rot="-917601">
            <a:off x="5535613" y="1911350"/>
            <a:ext cx="1209675" cy="673100"/>
            <a:chOff x="2555965" y="3470366"/>
            <a:chExt cx="2299064" cy="1280160"/>
          </a:xfrm>
        </p:grpSpPr>
        <p:cxnSp>
          <p:nvCxnSpPr>
            <p:cNvPr id="17440" name="Straight Arrow Connector 26">
              <a:extLst>
                <a:ext uri="{FF2B5EF4-FFF2-40B4-BE49-F238E27FC236}">
                  <a16:creationId xmlns:a16="http://schemas.microsoft.com/office/drawing/2014/main" id="{407BAA38-7775-4124-9716-B9F572921617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2425337" y="3600994"/>
              <a:ext cx="1280160" cy="1018903"/>
            </a:xfrm>
            <a:prstGeom prst="straightConnector1">
              <a:avLst/>
            </a:prstGeom>
            <a:noFill/>
            <a:ln w="38100" algn="ctr">
              <a:solidFill>
                <a:srgbClr val="002060"/>
              </a:solidFill>
              <a:round/>
              <a:headEnd/>
              <a:tailEnd type="triangle" w="med" len="med"/>
            </a:ln>
          </p:spPr>
        </p:cxnSp>
        <p:cxnSp>
          <p:nvCxnSpPr>
            <p:cNvPr id="17441" name="Straight Arrow Connector 27">
              <a:extLst>
                <a:ext uri="{FF2B5EF4-FFF2-40B4-BE49-F238E27FC236}">
                  <a16:creationId xmlns:a16="http://schemas.microsoft.com/office/drawing/2014/main" id="{41206EBF-B3AC-48AF-87B0-A79C894A8D4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574869" y="3731623"/>
              <a:ext cx="1280160" cy="1018903"/>
            </a:xfrm>
            <a:prstGeom prst="straightConnector1">
              <a:avLst/>
            </a:prstGeom>
            <a:noFill/>
            <a:ln w="38100" algn="ctr">
              <a:solidFill>
                <a:srgbClr val="002060"/>
              </a:solidFill>
              <a:round/>
              <a:headEnd/>
              <a:tailEnd type="triangle" w="med" len="med"/>
            </a:ln>
          </p:spPr>
        </p:cxnSp>
      </p:grpSp>
      <p:cxnSp>
        <p:nvCxnSpPr>
          <p:cNvPr id="17417" name="Straight Connector 8">
            <a:extLst>
              <a:ext uri="{FF2B5EF4-FFF2-40B4-BE49-F238E27FC236}">
                <a16:creationId xmlns:a16="http://schemas.microsoft.com/office/drawing/2014/main" id="{B80369DA-7358-4627-B67A-7940A2ACC574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244850" y="4329113"/>
            <a:ext cx="1635125" cy="1316037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18" name="Straight Connector 30">
            <a:extLst>
              <a:ext uri="{FF2B5EF4-FFF2-40B4-BE49-F238E27FC236}">
                <a16:creationId xmlns:a16="http://schemas.microsoft.com/office/drawing/2014/main" id="{A055F7EB-5529-466D-855C-EFBF2C07A1FD}"/>
              </a:ext>
            </a:extLst>
          </p:cNvPr>
          <p:cNvCxnSpPr>
            <a:cxnSpLocks/>
          </p:cNvCxnSpPr>
          <p:nvPr/>
        </p:nvCxnSpPr>
        <p:spPr bwMode="auto">
          <a:xfrm flipV="1">
            <a:off x="4854575" y="2724150"/>
            <a:ext cx="1185863" cy="1622425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17419" name="Group 14336">
            <a:extLst>
              <a:ext uri="{FF2B5EF4-FFF2-40B4-BE49-F238E27FC236}">
                <a16:creationId xmlns:a16="http://schemas.microsoft.com/office/drawing/2014/main" id="{DC15C96E-FDF7-4B07-99B6-BC73C3DB28A7}"/>
              </a:ext>
            </a:extLst>
          </p:cNvPr>
          <p:cNvGrpSpPr>
            <a:grpSpLocks/>
          </p:cNvGrpSpPr>
          <p:nvPr/>
        </p:nvGrpSpPr>
        <p:grpSpPr bwMode="auto">
          <a:xfrm>
            <a:off x="5883275" y="2219325"/>
            <a:ext cx="588963" cy="623888"/>
            <a:chOff x="5955579" y="2313604"/>
            <a:chExt cx="590353" cy="623300"/>
          </a:xfrm>
        </p:grpSpPr>
        <p:cxnSp>
          <p:nvCxnSpPr>
            <p:cNvPr id="17437" name="Straight Connector 32">
              <a:extLst>
                <a:ext uri="{FF2B5EF4-FFF2-40B4-BE49-F238E27FC236}">
                  <a16:creationId xmlns:a16="http://schemas.microsoft.com/office/drawing/2014/main" id="{F2AFC055-2955-456C-99A4-4899458E4B3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955579" y="2313604"/>
              <a:ext cx="284902" cy="390108"/>
            </a:xfrm>
            <a:prstGeom prst="line">
              <a:avLst/>
            </a:prstGeom>
            <a:noFill/>
            <a:ln w="762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7438" name="Straight Connector 33">
              <a:extLst>
                <a:ext uri="{FF2B5EF4-FFF2-40B4-BE49-F238E27FC236}">
                  <a16:creationId xmlns:a16="http://schemas.microsoft.com/office/drawing/2014/main" id="{96684024-87C1-4D17-8C24-AA8FEC04CFA9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5989272" y="2688435"/>
              <a:ext cx="304802" cy="233004"/>
            </a:xfrm>
            <a:prstGeom prst="line">
              <a:avLst/>
            </a:prstGeom>
            <a:noFill/>
            <a:ln w="762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7439" name="Straight Connector 34">
              <a:extLst>
                <a:ext uri="{FF2B5EF4-FFF2-40B4-BE49-F238E27FC236}">
                  <a16:creationId xmlns:a16="http://schemas.microsoft.com/office/drawing/2014/main" id="{ACF7B52A-A625-47F9-AB47-FCDB005A0A3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264466" y="2551500"/>
              <a:ext cx="281466" cy="385404"/>
            </a:xfrm>
            <a:prstGeom prst="line">
              <a:avLst/>
            </a:prstGeom>
            <a:noFill/>
            <a:ln w="76200" algn="ctr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30" name="Arc 29">
            <a:extLst>
              <a:ext uri="{FF2B5EF4-FFF2-40B4-BE49-F238E27FC236}">
                <a16:creationId xmlns:a16="http://schemas.microsoft.com/office/drawing/2014/main" id="{E245D811-2B2F-43BF-BD26-70031ED80161}"/>
              </a:ext>
            </a:extLst>
          </p:cNvPr>
          <p:cNvSpPr/>
          <p:nvPr/>
        </p:nvSpPr>
        <p:spPr bwMode="auto">
          <a:xfrm>
            <a:off x="3563938" y="5165725"/>
            <a:ext cx="817562" cy="1019175"/>
          </a:xfrm>
          <a:prstGeom prst="arc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cxnSp>
        <p:nvCxnSpPr>
          <p:cNvPr id="17421" name="Straight Connector 42">
            <a:extLst>
              <a:ext uri="{FF2B5EF4-FFF2-40B4-BE49-F238E27FC236}">
                <a16:creationId xmlns:a16="http://schemas.microsoft.com/office/drawing/2014/main" id="{7D0818D9-0601-4875-A090-7B65001FAD3A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908550" y="3043238"/>
            <a:ext cx="1636713" cy="1316037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44" name="Arc 43">
            <a:extLst>
              <a:ext uri="{FF2B5EF4-FFF2-40B4-BE49-F238E27FC236}">
                <a16:creationId xmlns:a16="http://schemas.microsoft.com/office/drawing/2014/main" id="{385EBF96-81F7-4644-919C-EF1682C81F65}"/>
              </a:ext>
            </a:extLst>
          </p:cNvPr>
          <p:cNvSpPr/>
          <p:nvPr/>
        </p:nvSpPr>
        <p:spPr bwMode="auto">
          <a:xfrm>
            <a:off x="5294313" y="3397250"/>
            <a:ext cx="819150" cy="1020763"/>
          </a:xfrm>
          <a:prstGeom prst="arc">
            <a:avLst>
              <a:gd name="adj1" fmla="val 15464819"/>
              <a:gd name="adj2" fmla="val 18276758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336" name="TextBox 14335">
            <a:extLst>
              <a:ext uri="{FF2B5EF4-FFF2-40B4-BE49-F238E27FC236}">
                <a16:creationId xmlns:a16="http://schemas.microsoft.com/office/drawing/2014/main" id="{8F6A760F-236F-4140-BC9F-F6AD6B7C75B7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756267" y="3027611"/>
            <a:ext cx="381836" cy="369332"/>
          </a:xfrm>
          <a:prstGeom prst="rect">
            <a:avLst/>
          </a:prstGeom>
          <a:blipFill>
            <a:blip r:embed="rId4"/>
            <a:stretch>
              <a:fillRect l="-17460" r="-3175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E7C0A36-DB2F-465F-A042-9C7FA6CCD2DE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351462" y="5096469"/>
            <a:ext cx="381836" cy="369332"/>
          </a:xfrm>
          <a:prstGeom prst="rect">
            <a:avLst/>
          </a:prstGeom>
          <a:blipFill>
            <a:blip r:embed="rId5"/>
            <a:stretch>
              <a:fillRect l="-17742" r="-483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E9E8420-ED62-40E6-8FB3-97B4B9720456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958341" y="5444474"/>
            <a:ext cx="380039" cy="369332"/>
          </a:xfrm>
          <a:prstGeom prst="rect">
            <a:avLst/>
          </a:prstGeom>
          <a:blipFill>
            <a:blip r:embed="rId6"/>
            <a:stretch>
              <a:fillRect l="-7937" r="-634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FE4439B-60BB-412D-A070-4BFC7D2BBF3F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873268" y="3846639"/>
            <a:ext cx="381836" cy="369332"/>
          </a:xfrm>
          <a:prstGeom prst="rect">
            <a:avLst/>
          </a:prstGeom>
          <a:blipFill>
            <a:blip r:embed="rId7"/>
            <a:stretch>
              <a:fillRect l="-19048" r="-3175" b="-26230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6B8C471-2105-4A62-8BB2-038E0121CBF4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167282" y="4171042"/>
            <a:ext cx="381836" cy="369332"/>
          </a:xfrm>
          <a:prstGeom prst="rect">
            <a:avLst/>
          </a:prstGeom>
          <a:blipFill>
            <a:blip r:embed="rId8"/>
            <a:stretch>
              <a:fillRect l="-9677" r="-6452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80CCF11-7E69-4BBB-81BD-E564B5D61D83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916675" y="4211475"/>
            <a:ext cx="381836" cy="369332"/>
          </a:xfrm>
          <a:prstGeom prst="rect">
            <a:avLst/>
          </a:prstGeom>
          <a:blipFill>
            <a:blip r:embed="rId9"/>
            <a:stretch>
              <a:fillRect l="-17460" r="-3175" b="-28333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0A73932-7DD4-4763-9E87-07400FFDE1DE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248359" y="2726786"/>
            <a:ext cx="381836" cy="369332"/>
          </a:xfrm>
          <a:prstGeom prst="rect">
            <a:avLst/>
          </a:prstGeom>
          <a:blipFill>
            <a:blip r:embed="rId10"/>
            <a:stretch>
              <a:fillRect l="-9524" r="-634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E27B179-2E09-46B3-B01E-7F6C25EC12E3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444792" y="2938979"/>
            <a:ext cx="381836" cy="369332"/>
          </a:xfrm>
          <a:prstGeom prst="rect">
            <a:avLst/>
          </a:prstGeom>
          <a:blipFill>
            <a:blip r:embed="rId11"/>
            <a:stretch>
              <a:fillRect l="-19048" r="-3175" b="-26230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799FAEA-EA32-4FF5-8ECB-BBC66AA49B5E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651616" y="1601722"/>
            <a:ext cx="405816" cy="369332"/>
          </a:xfrm>
          <a:prstGeom prst="rect">
            <a:avLst/>
          </a:prstGeom>
          <a:blipFill>
            <a:blip r:embed="rId12"/>
            <a:stretch>
              <a:fillRect l="-8955" r="-4478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23AF2E1-3C98-4866-B8AD-82FD492CB1BE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104116" y="1799545"/>
            <a:ext cx="381836" cy="369332"/>
          </a:xfrm>
          <a:prstGeom prst="rect">
            <a:avLst/>
          </a:prstGeom>
          <a:blipFill>
            <a:blip r:embed="rId13"/>
            <a:stretch>
              <a:fillRect l="-22222" r="-6349" b="-26230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1C4440E-C79B-438D-870C-E3BF4C15DF32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899098" y="3350956"/>
            <a:ext cx="317330" cy="369332"/>
          </a:xfrm>
          <a:prstGeom prst="rect">
            <a:avLst/>
          </a:prstGeom>
          <a:blipFill>
            <a:blip r:embed="rId14"/>
            <a:stretch>
              <a:fillRect l="-23077" r="-5769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57A1887-B24C-4449-9809-D211F0C7E5FE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746327" y="4536275"/>
            <a:ext cx="317330" cy="369332"/>
          </a:xfrm>
          <a:prstGeom prst="rect">
            <a:avLst/>
          </a:prstGeom>
          <a:blipFill>
            <a:blip r:embed="rId15"/>
            <a:stretch>
              <a:fillRect l="-21154" r="-576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7435" name="Oval 14338">
            <a:extLst>
              <a:ext uri="{FF2B5EF4-FFF2-40B4-BE49-F238E27FC236}">
                <a16:creationId xmlns:a16="http://schemas.microsoft.com/office/drawing/2014/main" id="{52796911-C432-4C0F-9286-54A1587C71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6625" y="4235450"/>
            <a:ext cx="206375" cy="206375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36" name="Oval 59">
            <a:extLst>
              <a:ext uri="{FF2B5EF4-FFF2-40B4-BE49-F238E27FC236}">
                <a16:creationId xmlns:a16="http://schemas.microsoft.com/office/drawing/2014/main" id="{226C6F99-1863-4FFA-A98B-938AAB8AA4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5475" y="5522913"/>
            <a:ext cx="207963" cy="206375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2D444110-246D-4393-8CE9-464BFFA0DF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3D – 4 – RPP (Cylindrical Robot, standard DH)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A7452CD2-05E1-4C88-87CF-17B0413FF4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03263" y="6248400"/>
            <a:ext cx="6781800" cy="381000"/>
          </a:xfrm>
        </p:spPr>
        <p:txBody>
          <a:bodyPr/>
          <a:lstStyle/>
          <a:p>
            <a:pPr algn="l">
              <a:defRPr/>
            </a:pPr>
            <a:r>
              <a:rPr lang="en-US" altLang="en-US" dirty="0"/>
              <a:t>Instructor: Jacob Rosen </a:t>
            </a:r>
          </a:p>
          <a:p>
            <a:pPr algn="l">
              <a:defRPr/>
            </a:pPr>
            <a:r>
              <a:rPr lang="en-US" altLang="en-US" dirty="0"/>
              <a:t>Advanced Robotic - MAE 263D </a:t>
            </a:r>
            <a:r>
              <a:rPr lang="en-US" altLang="en-US" b="0" dirty="0">
                <a:latin typeface="Times New Roman" pitchFamily="18" charset="0"/>
              </a:rPr>
              <a:t>- </a:t>
            </a:r>
            <a:r>
              <a:rPr lang="en-US" altLang="en-US" dirty="0"/>
              <a:t>Department of Mechanical &amp; Aerospace Engineering - UCLA</a:t>
            </a:r>
            <a:r>
              <a:rPr lang="en-US" altLang="en-US" b="0" dirty="0">
                <a:latin typeface="Times New Roman" pitchFamily="18" charset="0"/>
              </a:rPr>
              <a:t> </a:t>
            </a:r>
            <a:endParaRPr lang="en-US" altLang="en-US" dirty="0">
              <a:solidFill>
                <a:schemeClr val="tx1"/>
              </a:solidFill>
            </a:endParaRPr>
          </a:p>
        </p:txBody>
      </p:sp>
      <p:pic>
        <p:nvPicPr>
          <p:cNvPr id="25604" name="Picture 2" descr="http://brand.ucla.edu/wp-content/uploads/2013/08/ucla-logotype-main-11.jpg">
            <a:extLst>
              <a:ext uri="{FF2B5EF4-FFF2-40B4-BE49-F238E27FC236}">
                <a16:creationId xmlns:a16="http://schemas.microsoft.com/office/drawing/2014/main" id="{6A57F1BA-C253-486C-9C96-EC371E8F2A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5" y="6227763"/>
            <a:ext cx="1038225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Oval 18">
            <a:extLst>
              <a:ext uri="{FF2B5EF4-FFF2-40B4-BE49-F238E27FC236}">
                <a16:creationId xmlns:a16="http://schemas.microsoft.com/office/drawing/2014/main" id="{D6057E96-F5DE-42E9-959C-4F0A823048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4938" y="3400425"/>
            <a:ext cx="614362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25606" name="Straight Connector 19">
            <a:extLst>
              <a:ext uri="{FF2B5EF4-FFF2-40B4-BE49-F238E27FC236}">
                <a16:creationId xmlns:a16="http://schemas.microsoft.com/office/drawing/2014/main" id="{36A8A51D-4F09-4D04-8675-67BD1DC1D857}"/>
              </a:ext>
            </a:extLst>
          </p:cNvPr>
          <p:cNvCxnSpPr>
            <a:cxnSpLocks noChangeShapeType="1"/>
            <a:stCxn id="25605" idx="2"/>
          </p:cNvCxnSpPr>
          <p:nvPr/>
        </p:nvCxnSpPr>
        <p:spPr bwMode="auto">
          <a:xfrm>
            <a:off x="3944938" y="3544888"/>
            <a:ext cx="0" cy="14763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07" name="Straight Connector 20">
            <a:extLst>
              <a:ext uri="{FF2B5EF4-FFF2-40B4-BE49-F238E27FC236}">
                <a16:creationId xmlns:a16="http://schemas.microsoft.com/office/drawing/2014/main" id="{67043839-8329-4FB0-8557-C78967B433D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559300" y="3544888"/>
            <a:ext cx="0" cy="14763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2" name="Arc 21">
            <a:extLst>
              <a:ext uri="{FF2B5EF4-FFF2-40B4-BE49-F238E27FC236}">
                <a16:creationId xmlns:a16="http://schemas.microsoft.com/office/drawing/2014/main" id="{0D4A1579-17DD-4B1B-9BCB-C6E5062905D1}"/>
              </a:ext>
            </a:extLst>
          </p:cNvPr>
          <p:cNvSpPr/>
          <p:nvPr/>
        </p:nvSpPr>
        <p:spPr bwMode="auto">
          <a:xfrm rot="5400000">
            <a:off x="4061619" y="4699794"/>
            <a:ext cx="381000" cy="614362"/>
          </a:xfrm>
          <a:prstGeom prst="arc">
            <a:avLst>
              <a:gd name="adj1" fmla="val 16200000"/>
              <a:gd name="adj2" fmla="val 540000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cxnSp>
        <p:nvCxnSpPr>
          <p:cNvPr id="25609" name="Straight Connector 22">
            <a:extLst>
              <a:ext uri="{FF2B5EF4-FFF2-40B4-BE49-F238E27FC236}">
                <a16:creationId xmlns:a16="http://schemas.microsoft.com/office/drawing/2014/main" id="{30FB0AEB-1F75-4C84-B939-250D5D47AFE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257675" y="5197475"/>
            <a:ext cx="0" cy="5905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5610" name="Parallelogram 23">
            <a:extLst>
              <a:ext uri="{FF2B5EF4-FFF2-40B4-BE49-F238E27FC236}">
                <a16:creationId xmlns:a16="http://schemas.microsoft.com/office/drawing/2014/main" id="{F4DA9EAA-3B56-4047-80BA-1A47D034FA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3163" y="5486400"/>
            <a:ext cx="1077912" cy="590550"/>
          </a:xfrm>
          <a:prstGeom prst="parallelogram">
            <a:avLst>
              <a:gd name="adj" fmla="val 25021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" name="Arc 24">
            <a:extLst>
              <a:ext uri="{FF2B5EF4-FFF2-40B4-BE49-F238E27FC236}">
                <a16:creationId xmlns:a16="http://schemas.microsoft.com/office/drawing/2014/main" id="{67027972-4A00-4467-8065-DD026D42F646}"/>
              </a:ext>
            </a:extLst>
          </p:cNvPr>
          <p:cNvSpPr/>
          <p:nvPr/>
        </p:nvSpPr>
        <p:spPr bwMode="auto">
          <a:xfrm rot="5400000">
            <a:off x="3991769" y="3656806"/>
            <a:ext cx="520700" cy="1087438"/>
          </a:xfrm>
          <a:prstGeom prst="arc">
            <a:avLst>
              <a:gd name="adj1" fmla="val 16200000"/>
              <a:gd name="adj2" fmla="val 5359605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CD032A7-7623-432A-9DD9-BCECF23162CD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650640" y="4379709"/>
            <a:ext cx="381836" cy="369332"/>
          </a:xfrm>
          <a:prstGeom prst="rect">
            <a:avLst/>
          </a:prstGeom>
          <a:blipFill>
            <a:blip r:embed="rId4"/>
            <a:stretch>
              <a:fillRect l="-17460" r="-3175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cxnSp>
        <p:nvCxnSpPr>
          <p:cNvPr id="25613" name="Straight Connector 29">
            <a:extLst>
              <a:ext uri="{FF2B5EF4-FFF2-40B4-BE49-F238E27FC236}">
                <a16:creationId xmlns:a16="http://schemas.microsoft.com/office/drawing/2014/main" id="{972556BA-A739-4C8D-A163-A7F6BE6C8FCC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264025" y="2614613"/>
            <a:ext cx="0" cy="939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16" name="Straight Arrow Connector 34">
            <a:extLst>
              <a:ext uri="{FF2B5EF4-FFF2-40B4-BE49-F238E27FC236}">
                <a16:creationId xmlns:a16="http://schemas.microsoft.com/office/drawing/2014/main" id="{B181251C-6033-413B-BEAD-2AF0B31BEAA3}"/>
              </a:ext>
            </a:extLst>
          </p:cNvPr>
          <p:cNvCxnSpPr>
            <a:cxnSpLocks/>
          </p:cNvCxnSpPr>
          <p:nvPr/>
        </p:nvCxnSpPr>
        <p:spPr bwMode="auto">
          <a:xfrm rot="18449446" flipV="1">
            <a:off x="4016436" y="5180938"/>
            <a:ext cx="593725" cy="473075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25617" name="Straight Arrow Connector 35">
            <a:extLst>
              <a:ext uri="{FF2B5EF4-FFF2-40B4-BE49-F238E27FC236}">
                <a16:creationId xmlns:a16="http://schemas.microsoft.com/office/drawing/2014/main" id="{1CB0E51F-4811-4A7E-B2EB-AA0E83C4A447}"/>
              </a:ext>
            </a:extLst>
          </p:cNvPr>
          <p:cNvCxnSpPr>
            <a:cxnSpLocks/>
          </p:cNvCxnSpPr>
          <p:nvPr/>
        </p:nvCxnSpPr>
        <p:spPr bwMode="auto">
          <a:xfrm>
            <a:off x="4313298" y="5780617"/>
            <a:ext cx="1155700" cy="0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7D7F222E-1973-4FBE-B6D2-F1DC33AA8993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290523" y="4734640"/>
            <a:ext cx="361125" cy="369332"/>
          </a:xfrm>
          <a:prstGeom prst="rect">
            <a:avLst/>
          </a:prstGeom>
          <a:blipFill>
            <a:blip r:embed="rId5"/>
            <a:stretch>
              <a:fillRect l="-11864" r="-5085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35C809D-CD9F-466A-B39D-F26432EA6C40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421469" y="5478449"/>
            <a:ext cx="380039" cy="369332"/>
          </a:xfrm>
          <a:prstGeom prst="rect">
            <a:avLst/>
          </a:prstGeom>
          <a:blipFill>
            <a:blip r:embed="rId6"/>
            <a:stretch>
              <a:fillRect l="-7937" r="-6349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cxnSp>
        <p:nvCxnSpPr>
          <p:cNvPr id="25622" name="Straight Connector 40">
            <a:extLst>
              <a:ext uri="{FF2B5EF4-FFF2-40B4-BE49-F238E27FC236}">
                <a16:creationId xmlns:a16="http://schemas.microsoft.com/office/drawing/2014/main" id="{57DAFC1E-2373-410A-BC06-3C21A3DB19E3}"/>
              </a:ext>
            </a:extLst>
          </p:cNvPr>
          <p:cNvCxnSpPr>
            <a:cxnSpLocks/>
          </p:cNvCxnSpPr>
          <p:nvPr/>
        </p:nvCxnSpPr>
        <p:spPr bwMode="auto">
          <a:xfrm>
            <a:off x="4127500" y="2470150"/>
            <a:ext cx="3079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23" name="Straight Connector 41">
            <a:extLst>
              <a:ext uri="{FF2B5EF4-FFF2-40B4-BE49-F238E27FC236}">
                <a16:creationId xmlns:a16="http://schemas.microsoft.com/office/drawing/2014/main" id="{4628A0A6-B2EC-47E6-A84C-E5BC2EC437D9}"/>
              </a:ext>
            </a:extLst>
          </p:cNvPr>
          <p:cNvCxnSpPr>
            <a:cxnSpLocks/>
          </p:cNvCxnSpPr>
          <p:nvPr/>
        </p:nvCxnSpPr>
        <p:spPr bwMode="auto">
          <a:xfrm>
            <a:off x="4127500" y="2476500"/>
            <a:ext cx="0" cy="3905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24" name="Straight Connector 43">
            <a:extLst>
              <a:ext uri="{FF2B5EF4-FFF2-40B4-BE49-F238E27FC236}">
                <a16:creationId xmlns:a16="http://schemas.microsoft.com/office/drawing/2014/main" id="{C9017243-E6EA-4163-B4AD-A50FF7569430}"/>
              </a:ext>
            </a:extLst>
          </p:cNvPr>
          <p:cNvCxnSpPr>
            <a:cxnSpLocks/>
          </p:cNvCxnSpPr>
          <p:nvPr/>
        </p:nvCxnSpPr>
        <p:spPr bwMode="auto">
          <a:xfrm>
            <a:off x="4435475" y="2476500"/>
            <a:ext cx="0" cy="3905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25" name="Straight Connector 48">
            <a:extLst>
              <a:ext uri="{FF2B5EF4-FFF2-40B4-BE49-F238E27FC236}">
                <a16:creationId xmlns:a16="http://schemas.microsoft.com/office/drawing/2014/main" id="{7BC85538-D2BB-4AB1-9A5F-6DE183677033}"/>
              </a:ext>
            </a:extLst>
          </p:cNvPr>
          <p:cNvCxnSpPr>
            <a:cxnSpLocks/>
          </p:cNvCxnSpPr>
          <p:nvPr/>
        </p:nvCxnSpPr>
        <p:spPr bwMode="auto">
          <a:xfrm flipV="1">
            <a:off x="4264025" y="2038350"/>
            <a:ext cx="0" cy="431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26" name="Straight Connector 50">
            <a:extLst>
              <a:ext uri="{FF2B5EF4-FFF2-40B4-BE49-F238E27FC236}">
                <a16:creationId xmlns:a16="http://schemas.microsoft.com/office/drawing/2014/main" id="{8C36D073-84AE-4E8A-8D71-A621DFB3FAD6}"/>
              </a:ext>
            </a:extLst>
          </p:cNvPr>
          <p:cNvCxnSpPr>
            <a:cxnSpLocks/>
          </p:cNvCxnSpPr>
          <p:nvPr/>
        </p:nvCxnSpPr>
        <p:spPr bwMode="auto">
          <a:xfrm>
            <a:off x="4127500" y="2038350"/>
            <a:ext cx="3079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27" name="Straight Connector 51">
            <a:extLst>
              <a:ext uri="{FF2B5EF4-FFF2-40B4-BE49-F238E27FC236}">
                <a16:creationId xmlns:a16="http://schemas.microsoft.com/office/drawing/2014/main" id="{BCA1B0EB-F982-497F-969A-08E0AE0BFC2F}"/>
              </a:ext>
            </a:extLst>
          </p:cNvPr>
          <p:cNvCxnSpPr>
            <a:cxnSpLocks/>
          </p:cNvCxnSpPr>
          <p:nvPr/>
        </p:nvCxnSpPr>
        <p:spPr bwMode="auto">
          <a:xfrm flipV="1">
            <a:off x="3278188" y="1933575"/>
            <a:ext cx="2978150" cy="12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28" name="Straight Connector 54">
            <a:extLst>
              <a:ext uri="{FF2B5EF4-FFF2-40B4-BE49-F238E27FC236}">
                <a16:creationId xmlns:a16="http://schemas.microsoft.com/office/drawing/2014/main" id="{1B4F4D7E-DF16-42CB-ABF4-EC4337C64BEC}"/>
              </a:ext>
            </a:extLst>
          </p:cNvPr>
          <p:cNvCxnSpPr>
            <a:cxnSpLocks/>
          </p:cNvCxnSpPr>
          <p:nvPr/>
        </p:nvCxnSpPr>
        <p:spPr bwMode="auto">
          <a:xfrm>
            <a:off x="4127500" y="1838325"/>
            <a:ext cx="3079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5629" name="Group 55">
            <a:extLst>
              <a:ext uri="{FF2B5EF4-FFF2-40B4-BE49-F238E27FC236}">
                <a16:creationId xmlns:a16="http://schemas.microsoft.com/office/drawing/2014/main" id="{ED5FA33D-6BBD-46F3-B1F4-625143F313C9}"/>
              </a:ext>
            </a:extLst>
          </p:cNvPr>
          <p:cNvGrpSpPr>
            <a:grpSpLocks/>
          </p:cNvGrpSpPr>
          <p:nvPr/>
        </p:nvGrpSpPr>
        <p:grpSpPr bwMode="auto">
          <a:xfrm rot="2324029">
            <a:off x="4170363" y="2097702"/>
            <a:ext cx="803275" cy="885825"/>
            <a:chOff x="2854288" y="2660190"/>
            <a:chExt cx="2084741" cy="2298061"/>
          </a:xfrm>
        </p:grpSpPr>
        <p:cxnSp>
          <p:nvCxnSpPr>
            <p:cNvPr id="25643" name="Straight Arrow Connector 56">
              <a:extLst>
                <a:ext uri="{FF2B5EF4-FFF2-40B4-BE49-F238E27FC236}">
                  <a16:creationId xmlns:a16="http://schemas.microsoft.com/office/drawing/2014/main" id="{1BE57778-E88B-401B-AC8D-919DFA2F8F78}"/>
                </a:ext>
              </a:extLst>
            </p:cNvPr>
            <p:cNvCxnSpPr>
              <a:cxnSpLocks/>
            </p:cNvCxnSpPr>
            <p:nvPr/>
          </p:nvCxnSpPr>
          <p:spPr bwMode="auto">
            <a:xfrm rot="19275971" flipV="1">
              <a:off x="2854288" y="2660190"/>
              <a:ext cx="2084741" cy="1683852"/>
            </a:xfrm>
            <a:prstGeom prst="straightConnector1">
              <a:avLst/>
            </a:prstGeom>
            <a:noFill/>
            <a:ln w="38100" algn="ctr">
              <a:solidFill>
                <a:srgbClr val="92D050"/>
              </a:solidFill>
              <a:round/>
              <a:headEnd/>
              <a:tailEnd type="triangle" w="med" len="med"/>
            </a:ln>
          </p:spPr>
        </p:cxnSp>
        <p:cxnSp>
          <p:nvCxnSpPr>
            <p:cNvPr id="25644" name="Straight Arrow Connector 57">
              <a:extLst>
                <a:ext uri="{FF2B5EF4-FFF2-40B4-BE49-F238E27FC236}">
                  <a16:creationId xmlns:a16="http://schemas.microsoft.com/office/drawing/2014/main" id="{A9555A3F-4BB7-400E-944E-2EA429009E1D}"/>
                </a:ext>
              </a:extLst>
            </p:cNvPr>
            <p:cNvCxnSpPr>
              <a:cxnSpLocks/>
            </p:cNvCxnSpPr>
            <p:nvPr/>
          </p:nvCxnSpPr>
          <p:spPr bwMode="auto">
            <a:xfrm rot="-2324029" flipH="1" flipV="1">
              <a:off x="2983920" y="3098462"/>
              <a:ext cx="10239" cy="1859789"/>
            </a:xfrm>
            <a:prstGeom prst="straightConnector1">
              <a:avLst/>
            </a:prstGeom>
            <a:noFill/>
            <a:ln w="38100" algn="ctr">
              <a:solidFill>
                <a:srgbClr val="92D050"/>
              </a:solidFill>
              <a:round/>
              <a:headEnd/>
              <a:tailEnd type="triangle" w="med" len="med"/>
            </a:ln>
          </p:spPr>
        </p:cxn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BA6FEA04-09D6-42FB-A0C5-4DB57AAF8B88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299954" y="1440356"/>
            <a:ext cx="380039" cy="369332"/>
          </a:xfrm>
          <a:prstGeom prst="rect">
            <a:avLst/>
          </a:prstGeom>
          <a:blipFill>
            <a:blip r:embed="rId7"/>
            <a:stretch>
              <a:fillRect l="-20635" r="-634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8FA8FB1A-9CA4-4962-AC43-4647AAB9DF5D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011896" y="2574222"/>
            <a:ext cx="397481" cy="369332"/>
          </a:xfrm>
          <a:prstGeom prst="rect">
            <a:avLst/>
          </a:prstGeom>
          <a:blipFill>
            <a:blip r:embed="rId8"/>
            <a:stretch>
              <a:fillRect l="-16923" r="-6154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cxnSp>
        <p:nvCxnSpPr>
          <p:cNvPr id="25634" name="Straight Connector 64">
            <a:extLst>
              <a:ext uri="{FF2B5EF4-FFF2-40B4-BE49-F238E27FC236}">
                <a16:creationId xmlns:a16="http://schemas.microsoft.com/office/drawing/2014/main" id="{EB6DB3DE-3234-4795-ABB9-CAFFB032C124}"/>
              </a:ext>
            </a:extLst>
          </p:cNvPr>
          <p:cNvCxnSpPr>
            <a:cxnSpLocks/>
          </p:cNvCxnSpPr>
          <p:nvPr/>
        </p:nvCxnSpPr>
        <p:spPr bwMode="auto">
          <a:xfrm>
            <a:off x="3444875" y="1946275"/>
            <a:ext cx="13833" cy="826531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/>
          </a:ln>
        </p:spPr>
      </p:cxnSp>
      <p:cxnSp>
        <p:nvCxnSpPr>
          <p:cNvPr id="25635" name="Straight Connector 67">
            <a:extLst>
              <a:ext uri="{FF2B5EF4-FFF2-40B4-BE49-F238E27FC236}">
                <a16:creationId xmlns:a16="http://schemas.microsoft.com/office/drawing/2014/main" id="{AA53B266-5C41-42D8-A0C7-A0F3302DF37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264025" y="1641475"/>
            <a:ext cx="1019175" cy="174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/>
          </a:ln>
        </p:spPr>
      </p:cxnSp>
      <p:cxnSp>
        <p:nvCxnSpPr>
          <p:cNvPr id="25636" name="Straight Connector 70">
            <a:extLst>
              <a:ext uri="{FF2B5EF4-FFF2-40B4-BE49-F238E27FC236}">
                <a16:creationId xmlns:a16="http://schemas.microsoft.com/office/drawing/2014/main" id="{01C4608E-F56D-40B3-AB1D-B60370B47822}"/>
              </a:ext>
            </a:extLst>
          </p:cNvPr>
          <p:cNvCxnSpPr>
            <a:cxnSpLocks/>
          </p:cNvCxnSpPr>
          <p:nvPr/>
        </p:nvCxnSpPr>
        <p:spPr bwMode="auto">
          <a:xfrm>
            <a:off x="6256338" y="1731963"/>
            <a:ext cx="3079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37" name="Straight Connector 71">
            <a:extLst>
              <a:ext uri="{FF2B5EF4-FFF2-40B4-BE49-F238E27FC236}">
                <a16:creationId xmlns:a16="http://schemas.microsoft.com/office/drawing/2014/main" id="{ABFF9EF4-5566-4328-B800-7E69216D2317}"/>
              </a:ext>
            </a:extLst>
          </p:cNvPr>
          <p:cNvCxnSpPr>
            <a:cxnSpLocks/>
          </p:cNvCxnSpPr>
          <p:nvPr/>
        </p:nvCxnSpPr>
        <p:spPr bwMode="auto">
          <a:xfrm>
            <a:off x="6256338" y="1738313"/>
            <a:ext cx="0" cy="3905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38" name="Straight Connector 72">
            <a:extLst>
              <a:ext uri="{FF2B5EF4-FFF2-40B4-BE49-F238E27FC236}">
                <a16:creationId xmlns:a16="http://schemas.microsoft.com/office/drawing/2014/main" id="{94D2DF9F-7691-463B-9FDB-78885167786B}"/>
              </a:ext>
            </a:extLst>
          </p:cNvPr>
          <p:cNvCxnSpPr>
            <a:cxnSpLocks/>
          </p:cNvCxnSpPr>
          <p:nvPr/>
        </p:nvCxnSpPr>
        <p:spPr bwMode="auto">
          <a:xfrm flipH="1">
            <a:off x="6256338" y="2128838"/>
            <a:ext cx="3079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39" name="Straight Arrow Connector 75">
            <a:extLst>
              <a:ext uri="{FF2B5EF4-FFF2-40B4-BE49-F238E27FC236}">
                <a16:creationId xmlns:a16="http://schemas.microsoft.com/office/drawing/2014/main" id="{2D2BD87C-634D-48CF-9845-3EDF87CD9D4F}"/>
              </a:ext>
            </a:extLst>
          </p:cNvPr>
          <p:cNvCxnSpPr>
            <a:cxnSpLocks/>
          </p:cNvCxnSpPr>
          <p:nvPr/>
        </p:nvCxnSpPr>
        <p:spPr bwMode="auto">
          <a:xfrm>
            <a:off x="6480175" y="1933575"/>
            <a:ext cx="1084263" cy="0"/>
          </a:xfrm>
          <a:prstGeom prst="straightConnector1">
            <a:avLst/>
          </a:prstGeom>
          <a:noFill/>
          <a:ln w="38100" algn="ctr">
            <a:solidFill>
              <a:srgbClr val="002060"/>
            </a:solidFill>
            <a:round/>
            <a:headEnd/>
            <a:tailEnd type="triangle" w="med" len="med"/>
          </a:ln>
        </p:spPr>
      </p:cxnSp>
      <p:cxnSp>
        <p:nvCxnSpPr>
          <p:cNvPr id="25640" name="Straight Arrow Connector 76">
            <a:extLst>
              <a:ext uri="{FF2B5EF4-FFF2-40B4-BE49-F238E27FC236}">
                <a16:creationId xmlns:a16="http://schemas.microsoft.com/office/drawing/2014/main" id="{EB1126E9-3F7F-453D-B5EA-8AE3538AE034}"/>
              </a:ext>
            </a:extLst>
          </p:cNvPr>
          <p:cNvCxnSpPr>
            <a:cxnSpLocks/>
          </p:cNvCxnSpPr>
          <p:nvPr/>
        </p:nvCxnSpPr>
        <p:spPr bwMode="auto">
          <a:xfrm flipV="1">
            <a:off x="6457950" y="1335088"/>
            <a:ext cx="798513" cy="593725"/>
          </a:xfrm>
          <a:prstGeom prst="straightConnector1">
            <a:avLst/>
          </a:prstGeom>
          <a:noFill/>
          <a:ln w="38100" algn="ctr">
            <a:solidFill>
              <a:srgbClr val="002060"/>
            </a:solidFill>
            <a:round/>
            <a:headEnd/>
            <a:tailEnd type="triangle" w="med" len="med"/>
          </a:ln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9556D0C8-868C-4D34-A631-C8C5F1D1AFE8}"/>
                  </a:ext>
                </a:extLst>
              </p:cNvPr>
              <p:cNvSpPr txBox="1"/>
              <p:nvPr/>
            </p:nvSpPr>
            <p:spPr>
              <a:xfrm>
                <a:off x="3772164" y="1950773"/>
                <a:ext cx="55932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9556D0C8-868C-4D34-A631-C8C5F1D1AF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2164" y="1950773"/>
                <a:ext cx="559320" cy="461665"/>
              </a:xfrm>
              <a:prstGeom prst="rect">
                <a:avLst/>
              </a:prstGeom>
              <a:blipFill>
                <a:blip r:embed="rId9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1872B57-B249-4A81-9FEC-D69EEEAE6AC6}"/>
                  </a:ext>
                </a:extLst>
              </p:cNvPr>
              <p:cNvSpPr txBox="1"/>
              <p:nvPr/>
            </p:nvSpPr>
            <p:spPr>
              <a:xfrm>
                <a:off x="4836760" y="2076959"/>
                <a:ext cx="55932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1872B57-B249-4A81-9FEC-D69EEEAE6A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6760" y="2076959"/>
                <a:ext cx="559320" cy="461665"/>
              </a:xfrm>
              <a:prstGeom prst="rect">
                <a:avLst/>
              </a:prstGeom>
              <a:blipFill>
                <a:blip r:embed="rId10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90D14D6E-E066-445F-8F43-52704A25D0C7}"/>
                  </a:ext>
                </a:extLst>
              </p:cNvPr>
              <p:cNvSpPr txBox="1"/>
              <p:nvPr/>
            </p:nvSpPr>
            <p:spPr>
              <a:xfrm>
                <a:off x="7137875" y="1099493"/>
                <a:ext cx="5647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90D14D6E-E066-445F-8F43-52704A25D0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7875" y="1099493"/>
                <a:ext cx="564705" cy="461665"/>
              </a:xfrm>
              <a:prstGeom prst="rect">
                <a:avLst/>
              </a:prstGeom>
              <a:blipFill>
                <a:blip r:embed="rId11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301AD2D4-C566-459F-BD7F-63A2EF219285}"/>
                  </a:ext>
                </a:extLst>
              </p:cNvPr>
              <p:cNvSpPr txBox="1"/>
              <p:nvPr/>
            </p:nvSpPr>
            <p:spPr>
              <a:xfrm>
                <a:off x="7417535" y="1697980"/>
                <a:ext cx="54579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301AD2D4-C566-459F-BD7F-63A2EF2192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7535" y="1697980"/>
                <a:ext cx="545790" cy="461665"/>
              </a:xfrm>
              <a:prstGeom prst="rect">
                <a:avLst/>
              </a:prstGeom>
              <a:blipFill>
                <a:blip r:embed="rId12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Arrow Connector 31">
            <a:extLst>
              <a:ext uri="{FF2B5EF4-FFF2-40B4-BE49-F238E27FC236}">
                <a16:creationId xmlns:a16="http://schemas.microsoft.com/office/drawing/2014/main" id="{1BEA728A-886D-47BB-9C05-8D477E5F5045}"/>
              </a:ext>
            </a:extLst>
          </p:cNvPr>
          <p:cNvCxnSpPr>
            <a:cxnSpLocks/>
          </p:cNvCxnSpPr>
          <p:nvPr/>
        </p:nvCxnSpPr>
        <p:spPr bwMode="auto">
          <a:xfrm flipV="1">
            <a:off x="4251937" y="1943863"/>
            <a:ext cx="831381" cy="4965"/>
          </a:xfrm>
          <a:prstGeom prst="straightConnector1">
            <a:avLst/>
          </a:prstGeom>
          <a:noFill/>
          <a:ln w="38100" algn="ctr">
            <a:solidFill>
              <a:srgbClr val="00B0F0"/>
            </a:solidFill>
            <a:round/>
            <a:headEnd/>
            <a:tailEnd type="triangle" w="med" len="med"/>
          </a:ln>
        </p:spPr>
      </p:cxnSp>
      <p:cxnSp>
        <p:nvCxnSpPr>
          <p:cNvPr id="42" name="Straight Arrow Connector 32">
            <a:extLst>
              <a:ext uri="{FF2B5EF4-FFF2-40B4-BE49-F238E27FC236}">
                <a16:creationId xmlns:a16="http://schemas.microsoft.com/office/drawing/2014/main" id="{E2CE473B-3891-400D-BEBF-7A427435D76F}"/>
              </a:ext>
            </a:extLst>
          </p:cNvPr>
          <p:cNvCxnSpPr>
            <a:cxnSpLocks/>
          </p:cNvCxnSpPr>
          <p:nvPr/>
        </p:nvCxnSpPr>
        <p:spPr bwMode="auto">
          <a:xfrm flipV="1">
            <a:off x="4247271" y="1302497"/>
            <a:ext cx="772542" cy="651500"/>
          </a:xfrm>
          <a:prstGeom prst="straightConnector1">
            <a:avLst/>
          </a:prstGeom>
          <a:noFill/>
          <a:ln w="38100" algn="ctr">
            <a:solidFill>
              <a:srgbClr val="00B0F0"/>
            </a:solidFill>
            <a:round/>
            <a:headEnd/>
            <a:tailEnd type="triangle" w="med" len="med"/>
          </a:ln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E5CB4FDB-A11B-4F83-9121-84E4ECD164DC}"/>
                  </a:ext>
                </a:extLst>
              </p:cNvPr>
              <p:cNvSpPr txBox="1"/>
              <p:nvPr/>
            </p:nvSpPr>
            <p:spPr>
              <a:xfrm>
                <a:off x="4935600" y="1803433"/>
                <a:ext cx="55932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E5CB4FDB-A11B-4F83-9121-84E4ECD164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5600" y="1803433"/>
                <a:ext cx="559320" cy="461665"/>
              </a:xfrm>
              <a:prstGeom prst="rect">
                <a:avLst/>
              </a:prstGeom>
              <a:blipFill>
                <a:blip r:embed="rId13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2388ED00-4B28-432F-9A71-DC8CDBB1508A}"/>
                  </a:ext>
                </a:extLst>
              </p:cNvPr>
              <p:cNvSpPr txBox="1"/>
              <p:nvPr/>
            </p:nvSpPr>
            <p:spPr>
              <a:xfrm>
                <a:off x="4369986" y="1049178"/>
                <a:ext cx="55932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2388ED00-4B28-432F-9A71-DC8CDBB150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9986" y="1049178"/>
                <a:ext cx="559320" cy="461665"/>
              </a:xfrm>
              <a:prstGeom prst="rect">
                <a:avLst/>
              </a:prstGeom>
              <a:blipFill>
                <a:blip r:embed="rId14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Straight Connector 67">
            <a:extLst>
              <a:ext uri="{FF2B5EF4-FFF2-40B4-BE49-F238E27FC236}">
                <a16:creationId xmlns:a16="http://schemas.microsoft.com/office/drawing/2014/main" id="{D7298368-E70F-46DB-A773-ACE1F7910E49}"/>
              </a:ext>
            </a:extLst>
          </p:cNvPr>
          <p:cNvCxnSpPr>
            <a:cxnSpLocks/>
          </p:cNvCxnSpPr>
          <p:nvPr/>
        </p:nvCxnSpPr>
        <p:spPr bwMode="auto">
          <a:xfrm>
            <a:off x="5075518" y="2772806"/>
            <a:ext cx="7801" cy="298821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/>
          </a:ln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10DD06A5-E6F2-4FF4-9C1B-D5FDC83CC846}"/>
                  </a:ext>
                </a:extLst>
              </p:cNvPr>
              <p:cNvSpPr txBox="1"/>
              <p:nvPr/>
            </p:nvSpPr>
            <p:spPr>
              <a:xfrm>
                <a:off x="5046670" y="3811575"/>
                <a:ext cx="57502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10DD06A5-E6F2-4FF4-9C1B-D5FDC83CC8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6670" y="3811575"/>
                <a:ext cx="575029" cy="461665"/>
              </a:xfrm>
              <a:prstGeom prst="rect">
                <a:avLst/>
              </a:prstGeom>
              <a:blipFill>
                <a:blip r:embed="rId15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6375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Instructor: Jacob Rosen Ph.D.</a:t>
            </a:r>
          </a:p>
          <a:p>
            <a:pPr>
              <a:defRPr/>
            </a:pPr>
            <a:r>
              <a:rPr lang="en-US"/>
              <a:t>Models of Robot Manipulation - EE 543 </a:t>
            </a:r>
            <a:r>
              <a:rPr lang="en-US" b="0">
                <a:latin typeface="Times New Roman" pitchFamily="18" charset="0"/>
              </a:rPr>
              <a:t>- </a:t>
            </a:r>
            <a:r>
              <a:rPr lang="en-US"/>
              <a:t>Department of Electrical Engineering -</a:t>
            </a:r>
            <a:r>
              <a:rPr lang="en-US" b="0">
                <a:latin typeface="Times New Roman" pitchFamily="18" charset="0"/>
              </a:rPr>
              <a:t> </a:t>
            </a:r>
            <a:r>
              <a:rPr lang="en-US"/>
              <a:t>University of Washington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52490044"/>
                  </p:ext>
                </p:extLst>
              </p:nvPr>
            </p:nvGraphicFramePr>
            <p:xfrm>
              <a:off x="1447800" y="2689860"/>
              <a:ext cx="6096000" cy="14782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3015015003"/>
                        </a:ext>
                      </a:extLst>
                    </a:gridCol>
                    <a:gridCol w="1003477">
                      <a:extLst>
                        <a:ext uri="{9D8B030D-6E8A-4147-A177-3AD203B41FA5}">
                          <a16:colId xmlns:a16="http://schemas.microsoft.com/office/drawing/2014/main" val="2356768999"/>
                        </a:ext>
                      </a:extLst>
                    </a:gridCol>
                    <a:gridCol w="1028523">
                      <a:extLst>
                        <a:ext uri="{9D8B030D-6E8A-4147-A177-3AD203B41FA5}">
                          <a16:colId xmlns:a16="http://schemas.microsoft.com/office/drawing/2014/main" val="2335311027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114338184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3806300578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74566273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90568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baseline="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en-US" altLang="zh-CN" dirty="0" smtClean="0"/>
                                <m:t>0</m:t>
                              </m:r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b="0" i="1" baseline="-250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oMath>
                          </a14:m>
                          <a:r>
                            <a:rPr kumimoji="0" lang="en-US" sz="1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+90</a:t>
                          </a:r>
                          <a:r>
                            <a:rPr kumimoji="0" lang="en-US" altLang="zh-CN" sz="1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°</a:t>
                          </a:r>
                          <a:endParaRPr kumimoji="0" lang="en-US" sz="1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355577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90</a:t>
                          </a:r>
                          <a:r>
                            <a:rPr kumimoji="0" lang="en-US" altLang="zh-CN" sz="1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°</a:t>
                          </a:r>
                          <a:endParaRPr kumimoji="0" lang="en-US" sz="1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 </a:t>
                          </a:r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ea typeface="Cambria Math" panose="02040503050406030204" pitchFamily="18" charset="0"/>
                            </a:rPr>
                            <a:t> 0</a:t>
                          </a:r>
                          <a:endParaRPr lang="en-US" baseline="-25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64598376"/>
                      </a:ext>
                    </a:extLst>
                  </a:tr>
                  <a:tr h="18156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1995915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52490044"/>
                  </p:ext>
                </p:extLst>
              </p:nvPr>
            </p:nvGraphicFramePr>
            <p:xfrm>
              <a:off x="1447800" y="2689860"/>
              <a:ext cx="6096000" cy="14782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3015015003"/>
                        </a:ext>
                      </a:extLst>
                    </a:gridCol>
                    <a:gridCol w="1003477">
                      <a:extLst>
                        <a:ext uri="{9D8B030D-6E8A-4147-A177-3AD203B41FA5}">
                          <a16:colId xmlns:a16="http://schemas.microsoft.com/office/drawing/2014/main" val="2356768999"/>
                        </a:ext>
                      </a:extLst>
                    </a:gridCol>
                    <a:gridCol w="1028523">
                      <a:extLst>
                        <a:ext uri="{9D8B030D-6E8A-4147-A177-3AD203B41FA5}">
                          <a16:colId xmlns:a16="http://schemas.microsoft.com/office/drawing/2014/main" val="2335311027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114338184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3806300578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74566273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90568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2410" t="-108197" r="-203614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00000" t="-108197" r="-102395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00000" t="-108197" r="-2395" b="-2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355577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90</a:t>
                          </a:r>
                          <a:r>
                            <a:rPr kumimoji="0" lang="en-US" altLang="zh-CN" sz="1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°</a:t>
                          </a:r>
                          <a:endParaRPr kumimoji="0" lang="en-US" sz="1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 </a:t>
                          </a:r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00000" t="-208197" r="-102395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ea typeface="Cambria Math" panose="02040503050406030204" pitchFamily="18" charset="0"/>
                            </a:rPr>
                            <a:t> 0</a:t>
                          </a:r>
                          <a:endParaRPr lang="en-US" baseline="-25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64598376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00000" t="-313333" r="-102395" b="-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19959153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3615861"/>
              </p:ext>
            </p:extLst>
          </p:nvPr>
        </p:nvGraphicFramePr>
        <p:xfrm>
          <a:off x="6920304" y="2670429"/>
          <a:ext cx="233654" cy="350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4" name="Equation" r:id="rId4" imgW="152280" imgH="228600" progId="Equation.3">
                  <p:embed/>
                </p:oleObj>
              </mc:Choice>
              <mc:Fallback>
                <p:oleObj name="Equation" r:id="rId4" imgW="152280" imgH="228600" progId="Equation.3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920304" y="2670429"/>
                        <a:ext cx="233654" cy="3504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678071" y="182197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6895307"/>
              </p:ext>
            </p:extLst>
          </p:nvPr>
        </p:nvGraphicFramePr>
        <p:xfrm>
          <a:off x="3835851" y="2642425"/>
          <a:ext cx="339725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5" name="Equation" r:id="rId6" imgW="177480" imgH="228600" progId="Equation.3">
                  <p:embed/>
                </p:oleObj>
              </mc:Choice>
              <mc:Fallback>
                <p:oleObj name="Equation" r:id="rId6" imgW="177480" imgH="22860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5851" y="2642425"/>
                        <a:ext cx="339725" cy="4365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813252" y="186974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6435046"/>
              </p:ext>
            </p:extLst>
          </p:nvPr>
        </p:nvGraphicFramePr>
        <p:xfrm>
          <a:off x="5828873" y="2657066"/>
          <a:ext cx="269435" cy="3772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6" name="Equation" r:id="rId8" imgW="165028" imgH="228501" progId="Equation.3">
                  <p:embed/>
                </p:oleObj>
              </mc:Choice>
              <mc:Fallback>
                <p:oleObj name="Equation" r:id="rId8" imgW="165028" imgH="228501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8873" y="2657066"/>
                        <a:ext cx="269435" cy="3772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758630" y="179847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3249081"/>
              </p:ext>
            </p:extLst>
          </p:nvPr>
        </p:nvGraphicFramePr>
        <p:xfrm>
          <a:off x="4851851" y="2593213"/>
          <a:ext cx="32385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7" name="Equation" r:id="rId10" imgW="152280" imgH="228600" progId="Equation.3">
                  <p:embed/>
                </p:oleObj>
              </mc:Choice>
              <mc:Fallback>
                <p:oleObj name="Equation" r:id="rId10" imgW="152280" imgH="228600" progId="Equation.3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1851" y="2593213"/>
                        <a:ext cx="323850" cy="485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26">
            <a:extLst>
              <a:ext uri="{FF2B5EF4-FFF2-40B4-BE49-F238E27FC236}">
                <a16:creationId xmlns:a16="http://schemas.microsoft.com/office/drawing/2014/main" id="{5668225C-6AF1-43ED-84C7-77EBCD2F0DDF}"/>
              </a:ext>
            </a:extLst>
          </p:cNvPr>
          <p:cNvSpPr txBox="1">
            <a:spLocks noChangeArrowheads="1"/>
          </p:cNvSpPr>
          <p:nvPr/>
        </p:nvSpPr>
        <p:spPr>
          <a:xfrm>
            <a:off x="1447800" y="381000"/>
            <a:ext cx="7010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3D – 4 – RPP - </a:t>
            </a:r>
            <a:r>
              <a:rPr lang="en-US" altLang="en-US" i="1" kern="0" dirty="0"/>
              <a:t>Standard Form Table </a:t>
            </a:r>
          </a:p>
        </p:txBody>
      </p:sp>
    </p:spTree>
    <p:extLst>
      <p:ext uri="{BB962C8B-B14F-4D97-AF65-F5344CB8AC3E}">
        <p14:creationId xmlns:p14="http://schemas.microsoft.com/office/powerpoint/2010/main" val="14271287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184FADA6-C316-4ADE-A4D6-E92CD2A258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3D – 4 – RRR (Spherical Wrist, modified DH)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314A63A2-6BB3-44E1-B837-44FA81F3489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03263" y="6248400"/>
            <a:ext cx="6781800" cy="381000"/>
          </a:xfrm>
        </p:spPr>
        <p:txBody>
          <a:bodyPr/>
          <a:lstStyle/>
          <a:p>
            <a:pPr algn="l">
              <a:defRPr/>
            </a:pPr>
            <a:r>
              <a:rPr lang="en-US" altLang="en-US" dirty="0"/>
              <a:t>Instructor: Jacob Rosen </a:t>
            </a:r>
          </a:p>
          <a:p>
            <a:pPr algn="l">
              <a:defRPr/>
            </a:pPr>
            <a:r>
              <a:rPr lang="en-US" altLang="en-US" dirty="0"/>
              <a:t>Advanced Robotic - MAE 263D </a:t>
            </a:r>
            <a:r>
              <a:rPr lang="en-US" altLang="en-US" b="0" dirty="0">
                <a:latin typeface="Times New Roman" pitchFamily="18" charset="0"/>
              </a:rPr>
              <a:t>- </a:t>
            </a:r>
            <a:r>
              <a:rPr lang="en-US" altLang="en-US" dirty="0"/>
              <a:t>Department of Mechanical &amp; Aerospace Engineering - UCLA</a:t>
            </a:r>
            <a:r>
              <a:rPr lang="en-US" altLang="en-US" b="0" dirty="0">
                <a:latin typeface="Times New Roman" pitchFamily="18" charset="0"/>
              </a:rPr>
              <a:t> </a:t>
            </a:r>
            <a:endParaRPr lang="en-US" altLang="en-US" dirty="0">
              <a:solidFill>
                <a:schemeClr val="tx1"/>
              </a:solidFill>
            </a:endParaRPr>
          </a:p>
        </p:txBody>
      </p:sp>
      <p:pic>
        <p:nvPicPr>
          <p:cNvPr id="27652" name="Picture 2" descr="http://brand.ucla.edu/wp-content/uploads/2013/08/ucla-logotype-main-11.jpg">
            <a:extLst>
              <a:ext uri="{FF2B5EF4-FFF2-40B4-BE49-F238E27FC236}">
                <a16:creationId xmlns:a16="http://schemas.microsoft.com/office/drawing/2014/main" id="{5A08D472-9DF7-4BCB-869F-4C153791AD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5" y="6227763"/>
            <a:ext cx="1038225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Oval 25">
            <a:extLst>
              <a:ext uri="{FF2B5EF4-FFF2-40B4-BE49-F238E27FC236}">
                <a16:creationId xmlns:a16="http://schemas.microsoft.com/office/drawing/2014/main" id="{716E5271-9249-4988-83AA-2CFDE4600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7213" y="2828925"/>
            <a:ext cx="254000" cy="6000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27654" name="Straight Connector 26">
            <a:extLst>
              <a:ext uri="{FF2B5EF4-FFF2-40B4-BE49-F238E27FC236}">
                <a16:creationId xmlns:a16="http://schemas.microsoft.com/office/drawing/2014/main" id="{C5676F5B-AA13-4C01-9930-0063C5B9ECFA}"/>
              </a:ext>
            </a:extLst>
          </p:cNvPr>
          <p:cNvCxnSpPr>
            <a:cxnSpLocks/>
            <a:stCxn id="27653" idx="0"/>
            <a:endCxn id="29" idx="0"/>
          </p:cNvCxnSpPr>
          <p:nvPr/>
        </p:nvCxnSpPr>
        <p:spPr bwMode="auto">
          <a:xfrm>
            <a:off x="1954213" y="2828925"/>
            <a:ext cx="1335087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55" name="Straight Connector 27">
            <a:extLst>
              <a:ext uri="{FF2B5EF4-FFF2-40B4-BE49-F238E27FC236}">
                <a16:creationId xmlns:a16="http://schemas.microsoft.com/office/drawing/2014/main" id="{F6C599EA-FAD0-4A3B-B456-AA3E5A487C45}"/>
              </a:ext>
            </a:extLst>
          </p:cNvPr>
          <p:cNvCxnSpPr>
            <a:cxnSpLocks/>
            <a:stCxn id="27653" idx="4"/>
            <a:endCxn id="29" idx="2"/>
          </p:cNvCxnSpPr>
          <p:nvPr/>
        </p:nvCxnSpPr>
        <p:spPr bwMode="auto">
          <a:xfrm flipV="1">
            <a:off x="1954213" y="3429000"/>
            <a:ext cx="13366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9" name="Arc 28">
            <a:extLst>
              <a:ext uri="{FF2B5EF4-FFF2-40B4-BE49-F238E27FC236}">
                <a16:creationId xmlns:a16="http://schemas.microsoft.com/office/drawing/2014/main" id="{00B69B15-9B51-4BEB-A0A2-0801BCB6F81B}"/>
              </a:ext>
            </a:extLst>
          </p:cNvPr>
          <p:cNvSpPr/>
          <p:nvPr/>
        </p:nvSpPr>
        <p:spPr bwMode="auto">
          <a:xfrm>
            <a:off x="3162300" y="2830513"/>
            <a:ext cx="254000" cy="598487"/>
          </a:xfrm>
          <a:prstGeom prst="arc">
            <a:avLst>
              <a:gd name="adj1" fmla="val 16200000"/>
              <a:gd name="adj2" fmla="val 537776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5D82CE2-B343-4A96-96B9-6E516A987062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083379" y="2445774"/>
            <a:ext cx="374654" cy="369332"/>
          </a:xfrm>
          <a:prstGeom prst="rect">
            <a:avLst/>
          </a:prstGeom>
          <a:blipFill>
            <a:blip r:embed="rId4"/>
            <a:stretch>
              <a:fillRect l="-18033" r="-6557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31" name="Arc 30">
            <a:extLst>
              <a:ext uri="{FF2B5EF4-FFF2-40B4-BE49-F238E27FC236}">
                <a16:creationId xmlns:a16="http://schemas.microsoft.com/office/drawing/2014/main" id="{873F885B-9425-4844-B8E6-28DE4A262E5F}"/>
              </a:ext>
            </a:extLst>
          </p:cNvPr>
          <p:cNvSpPr/>
          <p:nvPr/>
        </p:nvSpPr>
        <p:spPr bwMode="auto">
          <a:xfrm rot="16031067" flipH="1">
            <a:off x="3001169" y="2817019"/>
            <a:ext cx="819150" cy="623888"/>
          </a:xfrm>
          <a:prstGeom prst="arc">
            <a:avLst>
              <a:gd name="adj1" fmla="val 216774"/>
              <a:gd name="adj2" fmla="val 10163222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659" name="Oval 36">
            <a:extLst>
              <a:ext uri="{FF2B5EF4-FFF2-40B4-BE49-F238E27FC236}">
                <a16:creationId xmlns:a16="http://schemas.microsoft.com/office/drawing/2014/main" id="{1B2B1869-70EA-4406-8F84-D3B3E9325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9225" y="3838575"/>
            <a:ext cx="612775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27660" name="Straight Connector 37">
            <a:extLst>
              <a:ext uri="{FF2B5EF4-FFF2-40B4-BE49-F238E27FC236}">
                <a16:creationId xmlns:a16="http://schemas.microsoft.com/office/drawing/2014/main" id="{AC43A6AE-99D8-4E75-9C3F-19A62B523D0C}"/>
              </a:ext>
            </a:extLst>
          </p:cNvPr>
          <p:cNvCxnSpPr>
            <a:cxnSpLocks/>
          </p:cNvCxnSpPr>
          <p:nvPr/>
        </p:nvCxnSpPr>
        <p:spPr bwMode="auto">
          <a:xfrm flipH="1">
            <a:off x="3967163" y="2870200"/>
            <a:ext cx="477837" cy="11334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61" name="Straight Connector 38">
            <a:extLst>
              <a:ext uri="{FF2B5EF4-FFF2-40B4-BE49-F238E27FC236}">
                <a16:creationId xmlns:a16="http://schemas.microsoft.com/office/drawing/2014/main" id="{D87E9FEE-27D4-41E7-B5B1-C3F9D087079A}"/>
              </a:ext>
            </a:extLst>
          </p:cNvPr>
          <p:cNvCxnSpPr>
            <a:cxnSpLocks/>
          </p:cNvCxnSpPr>
          <p:nvPr/>
        </p:nvCxnSpPr>
        <p:spPr bwMode="auto">
          <a:xfrm flipH="1">
            <a:off x="4572000" y="2843213"/>
            <a:ext cx="501650" cy="11874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0" name="Arc 39">
            <a:extLst>
              <a:ext uri="{FF2B5EF4-FFF2-40B4-BE49-F238E27FC236}">
                <a16:creationId xmlns:a16="http://schemas.microsoft.com/office/drawing/2014/main" id="{88C4B18D-11EB-486E-A517-236B547266DE}"/>
              </a:ext>
            </a:extLst>
          </p:cNvPr>
          <p:cNvSpPr/>
          <p:nvPr/>
        </p:nvSpPr>
        <p:spPr bwMode="auto">
          <a:xfrm rot="5400000" flipH="1">
            <a:off x="4580732" y="2564606"/>
            <a:ext cx="369888" cy="612775"/>
          </a:xfrm>
          <a:prstGeom prst="arc">
            <a:avLst>
              <a:gd name="adj1" fmla="val 16200000"/>
              <a:gd name="adj2" fmla="val 540000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663" name="Oval 43">
            <a:extLst>
              <a:ext uri="{FF2B5EF4-FFF2-40B4-BE49-F238E27FC236}">
                <a16:creationId xmlns:a16="http://schemas.microsoft.com/office/drawing/2014/main" id="{7DBF4FD4-8F23-471D-81AF-A9EDFD0E1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5288" y="2849563"/>
            <a:ext cx="254000" cy="6000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27664" name="Straight Connector 44">
            <a:extLst>
              <a:ext uri="{FF2B5EF4-FFF2-40B4-BE49-F238E27FC236}">
                <a16:creationId xmlns:a16="http://schemas.microsoft.com/office/drawing/2014/main" id="{8CE55732-C5A5-4409-AFF1-15A582A275CC}"/>
              </a:ext>
            </a:extLst>
          </p:cNvPr>
          <p:cNvCxnSpPr>
            <a:cxnSpLocks/>
            <a:stCxn id="27663" idx="0"/>
            <a:endCxn id="47" idx="0"/>
          </p:cNvCxnSpPr>
          <p:nvPr/>
        </p:nvCxnSpPr>
        <p:spPr bwMode="auto">
          <a:xfrm>
            <a:off x="5602288" y="2849563"/>
            <a:ext cx="1335087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65" name="Straight Connector 45">
            <a:extLst>
              <a:ext uri="{FF2B5EF4-FFF2-40B4-BE49-F238E27FC236}">
                <a16:creationId xmlns:a16="http://schemas.microsoft.com/office/drawing/2014/main" id="{ED6B35F5-FF83-4BF9-9E2F-0D1D6525BBF4}"/>
              </a:ext>
            </a:extLst>
          </p:cNvPr>
          <p:cNvCxnSpPr>
            <a:cxnSpLocks/>
            <a:stCxn id="27663" idx="4"/>
            <a:endCxn id="47" idx="2"/>
          </p:cNvCxnSpPr>
          <p:nvPr/>
        </p:nvCxnSpPr>
        <p:spPr bwMode="auto">
          <a:xfrm flipV="1">
            <a:off x="5602288" y="3449638"/>
            <a:ext cx="13382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7" name="Arc 46">
            <a:extLst>
              <a:ext uri="{FF2B5EF4-FFF2-40B4-BE49-F238E27FC236}">
                <a16:creationId xmlns:a16="http://schemas.microsoft.com/office/drawing/2014/main" id="{C3B386DD-ACA2-49DD-9EC4-9A327AA5A321}"/>
              </a:ext>
            </a:extLst>
          </p:cNvPr>
          <p:cNvSpPr/>
          <p:nvPr/>
        </p:nvSpPr>
        <p:spPr bwMode="auto">
          <a:xfrm>
            <a:off x="6810375" y="2851150"/>
            <a:ext cx="255588" cy="598488"/>
          </a:xfrm>
          <a:prstGeom prst="arc">
            <a:avLst>
              <a:gd name="adj1" fmla="val 16200000"/>
              <a:gd name="adj2" fmla="val 537776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8BE0E03-8E8A-44C1-B2FE-582F3894058A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008364" y="3553287"/>
            <a:ext cx="381836" cy="369332"/>
          </a:xfrm>
          <a:prstGeom prst="rect">
            <a:avLst/>
          </a:prstGeom>
          <a:blipFill>
            <a:blip r:embed="rId5"/>
            <a:stretch>
              <a:fillRect l="-19355" r="-4839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49" name="Arc 48">
            <a:extLst>
              <a:ext uri="{FF2B5EF4-FFF2-40B4-BE49-F238E27FC236}">
                <a16:creationId xmlns:a16="http://schemas.microsoft.com/office/drawing/2014/main" id="{2F2B19D2-3261-4A88-96FF-919E7CAD8FEA}"/>
              </a:ext>
            </a:extLst>
          </p:cNvPr>
          <p:cNvSpPr/>
          <p:nvPr/>
        </p:nvSpPr>
        <p:spPr bwMode="auto">
          <a:xfrm rot="16031067" flipH="1">
            <a:off x="6649244" y="2837656"/>
            <a:ext cx="819150" cy="623888"/>
          </a:xfrm>
          <a:prstGeom prst="arc">
            <a:avLst>
              <a:gd name="adj1" fmla="val 216774"/>
              <a:gd name="adj2" fmla="val 10163222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cxnSp>
        <p:nvCxnSpPr>
          <p:cNvPr id="27669" name="Straight Connector 49">
            <a:extLst>
              <a:ext uri="{FF2B5EF4-FFF2-40B4-BE49-F238E27FC236}">
                <a16:creationId xmlns:a16="http://schemas.microsoft.com/office/drawing/2014/main" id="{6CC117DC-589F-4ADB-B755-CCA48C554138}"/>
              </a:ext>
            </a:extLst>
          </p:cNvPr>
          <p:cNvCxnSpPr>
            <a:cxnSpLocks/>
          </p:cNvCxnSpPr>
          <p:nvPr/>
        </p:nvCxnSpPr>
        <p:spPr bwMode="auto">
          <a:xfrm flipV="1">
            <a:off x="3959225" y="4003675"/>
            <a:ext cx="292100" cy="7778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70" name="Straight Connector 52">
            <a:extLst>
              <a:ext uri="{FF2B5EF4-FFF2-40B4-BE49-F238E27FC236}">
                <a16:creationId xmlns:a16="http://schemas.microsoft.com/office/drawing/2014/main" id="{4309FED3-5E28-4F44-A6F6-EAA61148E613}"/>
              </a:ext>
            </a:extLst>
          </p:cNvPr>
          <p:cNvCxnSpPr>
            <a:cxnSpLocks/>
          </p:cNvCxnSpPr>
          <p:nvPr/>
        </p:nvCxnSpPr>
        <p:spPr bwMode="auto">
          <a:xfrm flipV="1">
            <a:off x="3289300" y="2509838"/>
            <a:ext cx="804863" cy="22717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71" name="Straight Connector 54">
            <a:extLst>
              <a:ext uri="{FF2B5EF4-FFF2-40B4-BE49-F238E27FC236}">
                <a16:creationId xmlns:a16="http://schemas.microsoft.com/office/drawing/2014/main" id="{0CB15734-5780-45F1-9CB6-A0635ECA92C4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289300" y="4781550"/>
            <a:ext cx="67786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72" name="Straight Connector 56">
            <a:extLst>
              <a:ext uri="{FF2B5EF4-FFF2-40B4-BE49-F238E27FC236}">
                <a16:creationId xmlns:a16="http://schemas.microsoft.com/office/drawing/2014/main" id="{9067BDC0-2F1B-4206-B572-DEB65D5F5838}"/>
              </a:ext>
            </a:extLst>
          </p:cNvPr>
          <p:cNvCxnSpPr>
            <a:cxnSpLocks/>
          </p:cNvCxnSpPr>
          <p:nvPr/>
        </p:nvCxnSpPr>
        <p:spPr bwMode="auto">
          <a:xfrm flipH="1">
            <a:off x="4094163" y="2481263"/>
            <a:ext cx="71278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73" name="Straight Connector 59">
            <a:extLst>
              <a:ext uri="{FF2B5EF4-FFF2-40B4-BE49-F238E27FC236}">
                <a16:creationId xmlns:a16="http://schemas.microsoft.com/office/drawing/2014/main" id="{2D8F8F18-DBB5-438A-A4E7-9B3664FCB0E6}"/>
              </a:ext>
            </a:extLst>
          </p:cNvPr>
          <p:cNvCxnSpPr>
            <a:cxnSpLocks/>
          </p:cNvCxnSpPr>
          <p:nvPr/>
        </p:nvCxnSpPr>
        <p:spPr bwMode="auto">
          <a:xfrm flipV="1">
            <a:off x="4702175" y="2481263"/>
            <a:ext cx="123825" cy="2047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74" name="Straight Connector 61">
            <a:extLst>
              <a:ext uri="{FF2B5EF4-FFF2-40B4-BE49-F238E27FC236}">
                <a16:creationId xmlns:a16="http://schemas.microsoft.com/office/drawing/2014/main" id="{B2205AF2-DBD2-4EF6-AA78-BAE59D84A725}"/>
              </a:ext>
            </a:extLst>
          </p:cNvPr>
          <p:cNvCxnSpPr>
            <a:cxnSpLocks/>
          </p:cNvCxnSpPr>
          <p:nvPr/>
        </p:nvCxnSpPr>
        <p:spPr bwMode="auto">
          <a:xfrm flipH="1">
            <a:off x="4924425" y="3160713"/>
            <a:ext cx="67786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75" name="Straight Connector 64">
            <a:extLst>
              <a:ext uri="{FF2B5EF4-FFF2-40B4-BE49-F238E27FC236}">
                <a16:creationId xmlns:a16="http://schemas.microsoft.com/office/drawing/2014/main" id="{AA8B8FEA-586F-44B3-A9C7-1C5399D486F2}"/>
              </a:ext>
            </a:extLst>
          </p:cNvPr>
          <p:cNvCxnSpPr>
            <a:cxnSpLocks/>
          </p:cNvCxnSpPr>
          <p:nvPr/>
        </p:nvCxnSpPr>
        <p:spPr bwMode="auto">
          <a:xfrm flipH="1">
            <a:off x="3416300" y="3160713"/>
            <a:ext cx="4508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76" name="Straight Connector 70">
            <a:extLst>
              <a:ext uri="{FF2B5EF4-FFF2-40B4-BE49-F238E27FC236}">
                <a16:creationId xmlns:a16="http://schemas.microsoft.com/office/drawing/2014/main" id="{BD850E5B-8411-43A3-9295-339C42F80F9A}"/>
              </a:ext>
            </a:extLst>
          </p:cNvPr>
          <p:cNvCxnSpPr>
            <a:cxnSpLocks/>
          </p:cNvCxnSpPr>
          <p:nvPr/>
        </p:nvCxnSpPr>
        <p:spPr bwMode="auto">
          <a:xfrm flipV="1">
            <a:off x="7065963" y="3136900"/>
            <a:ext cx="576262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77" name="Straight Connector 74">
            <a:extLst>
              <a:ext uri="{FF2B5EF4-FFF2-40B4-BE49-F238E27FC236}">
                <a16:creationId xmlns:a16="http://schemas.microsoft.com/office/drawing/2014/main" id="{DB59E6D3-9578-4FBB-8430-6EB3917436A6}"/>
              </a:ext>
            </a:extLst>
          </p:cNvPr>
          <p:cNvCxnSpPr>
            <a:cxnSpLocks/>
          </p:cNvCxnSpPr>
          <p:nvPr/>
        </p:nvCxnSpPr>
        <p:spPr bwMode="auto">
          <a:xfrm>
            <a:off x="7642225" y="2935288"/>
            <a:ext cx="3079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78" name="Straight Connector 75">
            <a:extLst>
              <a:ext uri="{FF2B5EF4-FFF2-40B4-BE49-F238E27FC236}">
                <a16:creationId xmlns:a16="http://schemas.microsoft.com/office/drawing/2014/main" id="{14CCA2FE-1B2A-41A0-BAEC-1BCEF92FBC3D}"/>
              </a:ext>
            </a:extLst>
          </p:cNvPr>
          <p:cNvCxnSpPr>
            <a:cxnSpLocks/>
          </p:cNvCxnSpPr>
          <p:nvPr/>
        </p:nvCxnSpPr>
        <p:spPr bwMode="auto">
          <a:xfrm>
            <a:off x="7642225" y="2940050"/>
            <a:ext cx="0" cy="39211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79" name="Straight Connector 76">
            <a:extLst>
              <a:ext uri="{FF2B5EF4-FFF2-40B4-BE49-F238E27FC236}">
                <a16:creationId xmlns:a16="http://schemas.microsoft.com/office/drawing/2014/main" id="{7B3A1D6A-04B2-4925-95FF-1C47CB007DBB}"/>
              </a:ext>
            </a:extLst>
          </p:cNvPr>
          <p:cNvCxnSpPr>
            <a:cxnSpLocks/>
          </p:cNvCxnSpPr>
          <p:nvPr/>
        </p:nvCxnSpPr>
        <p:spPr bwMode="auto">
          <a:xfrm flipH="1">
            <a:off x="7642225" y="3332163"/>
            <a:ext cx="3079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D5DA88EB-7219-44D5-BE85-D5FEAD6EB535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211431" y="4664299"/>
            <a:ext cx="381836" cy="369332"/>
          </a:xfrm>
          <a:prstGeom prst="rect">
            <a:avLst/>
          </a:prstGeom>
          <a:blipFill>
            <a:blip r:embed="rId6"/>
            <a:stretch>
              <a:fillRect l="-19355" r="-4839" b="-16393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81" name="Arc 80">
            <a:extLst>
              <a:ext uri="{FF2B5EF4-FFF2-40B4-BE49-F238E27FC236}">
                <a16:creationId xmlns:a16="http://schemas.microsoft.com/office/drawing/2014/main" id="{2788EB21-904A-4ED9-BD19-50C1BBFC1AB0}"/>
              </a:ext>
            </a:extLst>
          </p:cNvPr>
          <p:cNvSpPr/>
          <p:nvPr/>
        </p:nvSpPr>
        <p:spPr bwMode="auto">
          <a:xfrm rot="11111518" flipH="1">
            <a:off x="3695700" y="4416425"/>
            <a:ext cx="819150" cy="623888"/>
          </a:xfrm>
          <a:prstGeom prst="arc">
            <a:avLst>
              <a:gd name="adj1" fmla="val 216774"/>
              <a:gd name="adj2" fmla="val 10163222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cxnSp>
        <p:nvCxnSpPr>
          <p:cNvPr id="27682" name="Straight Arrow Connector 81">
            <a:extLst>
              <a:ext uri="{FF2B5EF4-FFF2-40B4-BE49-F238E27FC236}">
                <a16:creationId xmlns:a16="http://schemas.microsoft.com/office/drawing/2014/main" id="{E29D6A72-F8B2-4430-8772-29DEE7E3C7E1}"/>
              </a:ext>
            </a:extLst>
          </p:cNvPr>
          <p:cNvCxnSpPr>
            <a:cxnSpLocks/>
          </p:cNvCxnSpPr>
          <p:nvPr/>
        </p:nvCxnSpPr>
        <p:spPr bwMode="auto">
          <a:xfrm>
            <a:off x="1414463" y="2470150"/>
            <a:ext cx="1084262" cy="0"/>
          </a:xfrm>
          <a:prstGeom prst="straightConnector1">
            <a:avLst/>
          </a:prstGeom>
          <a:noFill/>
          <a:ln w="38100" algn="ctr">
            <a:solidFill>
              <a:srgbClr val="92D050"/>
            </a:solidFill>
            <a:round/>
            <a:headEnd/>
            <a:tailEnd type="triangle" w="med" len="med"/>
          </a:ln>
        </p:spPr>
      </p:cxnSp>
      <p:cxnSp>
        <p:nvCxnSpPr>
          <p:cNvPr id="27683" name="Straight Arrow Connector 82">
            <a:extLst>
              <a:ext uri="{FF2B5EF4-FFF2-40B4-BE49-F238E27FC236}">
                <a16:creationId xmlns:a16="http://schemas.microsoft.com/office/drawing/2014/main" id="{D3872194-2096-424B-B773-94494C37AF2B}"/>
              </a:ext>
            </a:extLst>
          </p:cNvPr>
          <p:cNvCxnSpPr>
            <a:cxnSpLocks/>
          </p:cNvCxnSpPr>
          <p:nvPr/>
        </p:nvCxnSpPr>
        <p:spPr bwMode="auto">
          <a:xfrm flipH="1">
            <a:off x="596900" y="2465388"/>
            <a:ext cx="796925" cy="661987"/>
          </a:xfrm>
          <a:prstGeom prst="straightConnector1">
            <a:avLst/>
          </a:prstGeom>
          <a:noFill/>
          <a:ln w="38100" algn="ctr">
            <a:solidFill>
              <a:srgbClr val="92D050"/>
            </a:solidFill>
            <a:round/>
            <a:headEnd/>
            <a:tailEnd type="triangle" w="med" len="med"/>
          </a:ln>
        </p:spPr>
      </p:cxnSp>
      <p:cxnSp>
        <p:nvCxnSpPr>
          <p:cNvPr id="27684" name="Straight Arrow Connector 85">
            <a:extLst>
              <a:ext uri="{FF2B5EF4-FFF2-40B4-BE49-F238E27FC236}">
                <a16:creationId xmlns:a16="http://schemas.microsoft.com/office/drawing/2014/main" id="{94A0E9B8-DE09-4537-B83A-AE4E431A196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384300" y="1474788"/>
            <a:ext cx="30163" cy="1035050"/>
          </a:xfrm>
          <a:prstGeom prst="straightConnector1">
            <a:avLst/>
          </a:prstGeom>
          <a:noFill/>
          <a:ln w="38100" algn="ctr">
            <a:solidFill>
              <a:srgbClr val="92D050"/>
            </a:solidFill>
            <a:round/>
            <a:headEnd/>
            <a:tailEnd type="triangle" w="med" len="med"/>
          </a:ln>
        </p:spPr>
      </p:cxnSp>
      <p:cxnSp>
        <p:nvCxnSpPr>
          <p:cNvPr id="27685" name="Straight Arrow Connector 90">
            <a:extLst>
              <a:ext uri="{FF2B5EF4-FFF2-40B4-BE49-F238E27FC236}">
                <a16:creationId xmlns:a16="http://schemas.microsoft.com/office/drawing/2014/main" id="{A0AE7F28-5519-4204-AA85-6B3A80C6384D}"/>
              </a:ext>
            </a:extLst>
          </p:cNvPr>
          <p:cNvCxnSpPr>
            <a:cxnSpLocks/>
          </p:cNvCxnSpPr>
          <p:nvPr/>
        </p:nvCxnSpPr>
        <p:spPr bwMode="auto">
          <a:xfrm>
            <a:off x="4527550" y="2000250"/>
            <a:ext cx="1084263" cy="0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27686" name="Straight Arrow Connector 91">
            <a:extLst>
              <a:ext uri="{FF2B5EF4-FFF2-40B4-BE49-F238E27FC236}">
                <a16:creationId xmlns:a16="http://schemas.microsoft.com/office/drawing/2014/main" id="{C0153D0F-5B0C-472E-B7D0-EBD44B74891F}"/>
              </a:ext>
            </a:extLst>
          </p:cNvPr>
          <p:cNvCxnSpPr>
            <a:cxnSpLocks/>
          </p:cNvCxnSpPr>
          <p:nvPr/>
        </p:nvCxnSpPr>
        <p:spPr bwMode="auto">
          <a:xfrm flipV="1">
            <a:off x="4505325" y="1181100"/>
            <a:ext cx="977900" cy="814388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27687" name="Straight Arrow Connector 92">
            <a:extLst>
              <a:ext uri="{FF2B5EF4-FFF2-40B4-BE49-F238E27FC236}">
                <a16:creationId xmlns:a16="http://schemas.microsoft.com/office/drawing/2014/main" id="{2AB49E35-C44D-4CEF-B882-6C8F3541979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495800" y="1004888"/>
            <a:ext cx="31750" cy="1035050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27688" name="Straight Arrow Connector 93">
            <a:extLst>
              <a:ext uri="{FF2B5EF4-FFF2-40B4-BE49-F238E27FC236}">
                <a16:creationId xmlns:a16="http://schemas.microsoft.com/office/drawing/2014/main" id="{F794F97E-1A30-4577-B781-D56190823E7C}"/>
              </a:ext>
            </a:extLst>
          </p:cNvPr>
          <p:cNvCxnSpPr>
            <a:cxnSpLocks/>
          </p:cNvCxnSpPr>
          <p:nvPr/>
        </p:nvCxnSpPr>
        <p:spPr bwMode="auto">
          <a:xfrm>
            <a:off x="7407275" y="2195513"/>
            <a:ext cx="1085850" cy="0"/>
          </a:xfrm>
          <a:prstGeom prst="straightConnector1">
            <a:avLst/>
          </a:prstGeom>
          <a:noFill/>
          <a:ln w="38100" algn="ctr">
            <a:solidFill>
              <a:srgbClr val="002060"/>
            </a:solidFill>
            <a:round/>
            <a:headEnd/>
            <a:tailEnd type="triangle" w="med" len="med"/>
          </a:ln>
        </p:spPr>
      </p:cxnSp>
      <p:cxnSp>
        <p:nvCxnSpPr>
          <p:cNvPr id="27689" name="Straight Arrow Connector 94">
            <a:extLst>
              <a:ext uri="{FF2B5EF4-FFF2-40B4-BE49-F238E27FC236}">
                <a16:creationId xmlns:a16="http://schemas.microsoft.com/office/drawing/2014/main" id="{3C4C118A-1D5F-4983-8FBE-AE9DF73A93EA}"/>
              </a:ext>
            </a:extLst>
          </p:cNvPr>
          <p:cNvCxnSpPr>
            <a:cxnSpLocks/>
          </p:cNvCxnSpPr>
          <p:nvPr/>
        </p:nvCxnSpPr>
        <p:spPr bwMode="auto">
          <a:xfrm flipH="1">
            <a:off x="6589713" y="2190750"/>
            <a:ext cx="796925" cy="661988"/>
          </a:xfrm>
          <a:prstGeom prst="straightConnector1">
            <a:avLst/>
          </a:prstGeom>
          <a:noFill/>
          <a:ln w="38100" algn="ctr">
            <a:solidFill>
              <a:srgbClr val="002060"/>
            </a:solidFill>
            <a:round/>
            <a:headEnd/>
            <a:tailEnd type="triangle" w="med" len="med"/>
          </a:ln>
        </p:spPr>
      </p:cxnSp>
      <p:cxnSp>
        <p:nvCxnSpPr>
          <p:cNvPr id="27690" name="Straight Arrow Connector 95">
            <a:extLst>
              <a:ext uri="{FF2B5EF4-FFF2-40B4-BE49-F238E27FC236}">
                <a16:creationId xmlns:a16="http://schemas.microsoft.com/office/drawing/2014/main" id="{294F66CD-3BC0-4180-A577-1E00F54A9C8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377113" y="1200150"/>
            <a:ext cx="30162" cy="1033463"/>
          </a:xfrm>
          <a:prstGeom prst="straightConnector1">
            <a:avLst/>
          </a:prstGeom>
          <a:noFill/>
          <a:ln w="38100" algn="ctr">
            <a:solidFill>
              <a:srgbClr val="002060"/>
            </a:solidFill>
            <a:round/>
            <a:headEnd/>
            <a:tailEnd type="triangle" w="med" len="med"/>
          </a:ln>
        </p:spPr>
      </p:cxnSp>
      <p:sp>
        <p:nvSpPr>
          <p:cNvPr id="27691" name="Freeform: Shape 32">
            <a:extLst>
              <a:ext uri="{FF2B5EF4-FFF2-40B4-BE49-F238E27FC236}">
                <a16:creationId xmlns:a16="http://schemas.microsoft.com/office/drawing/2014/main" id="{BC0E35B2-2A5C-423C-BF8B-BBDFD24B5E1D}"/>
              </a:ext>
            </a:extLst>
          </p:cNvPr>
          <p:cNvSpPr>
            <a:spLocks/>
          </p:cNvSpPr>
          <p:nvPr/>
        </p:nvSpPr>
        <p:spPr bwMode="auto">
          <a:xfrm>
            <a:off x="1371600" y="2220913"/>
            <a:ext cx="3160713" cy="1071562"/>
          </a:xfrm>
          <a:custGeom>
            <a:avLst/>
            <a:gdLst>
              <a:gd name="T0" fmla="*/ 0 w 3161211"/>
              <a:gd name="T1" fmla="*/ 222087 h 1071173"/>
              <a:gd name="T2" fmla="*/ 744583 w 3161211"/>
              <a:gd name="T3" fmla="*/ 19 h 1071173"/>
              <a:gd name="T4" fmla="*/ 1449977 w 3161211"/>
              <a:gd name="T5" fmla="*/ 209024 h 1071173"/>
              <a:gd name="T6" fmla="*/ 2338251 w 3161211"/>
              <a:gd name="T7" fmla="*/ 195962 h 1071173"/>
              <a:gd name="T8" fmla="*/ 3161211 w 3161211"/>
              <a:gd name="T9" fmla="*/ 1071173 h 10711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61211" h="1071173">
                <a:moveTo>
                  <a:pt x="0" y="222087"/>
                </a:moveTo>
                <a:cubicBezTo>
                  <a:pt x="251460" y="112141"/>
                  <a:pt x="502920" y="2196"/>
                  <a:pt x="744583" y="19"/>
                </a:cubicBezTo>
                <a:cubicBezTo>
                  <a:pt x="986246" y="-2158"/>
                  <a:pt x="1184366" y="176367"/>
                  <a:pt x="1449977" y="209024"/>
                </a:cubicBezTo>
                <a:cubicBezTo>
                  <a:pt x="1715588" y="241681"/>
                  <a:pt x="2053045" y="52271"/>
                  <a:pt x="2338251" y="195962"/>
                </a:cubicBezTo>
                <a:cubicBezTo>
                  <a:pt x="2623457" y="339653"/>
                  <a:pt x="2965268" y="903533"/>
                  <a:pt x="3161211" y="1071173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2" name="Freeform: Shape 33">
            <a:extLst>
              <a:ext uri="{FF2B5EF4-FFF2-40B4-BE49-F238E27FC236}">
                <a16:creationId xmlns:a16="http://schemas.microsoft.com/office/drawing/2014/main" id="{DBA5693C-A3C6-4241-ABE5-4E72DE791698}"/>
              </a:ext>
            </a:extLst>
          </p:cNvPr>
          <p:cNvSpPr>
            <a:spLocks/>
          </p:cNvSpPr>
          <p:nvPr/>
        </p:nvSpPr>
        <p:spPr bwMode="auto">
          <a:xfrm>
            <a:off x="4559300" y="1985963"/>
            <a:ext cx="542925" cy="1331912"/>
          </a:xfrm>
          <a:custGeom>
            <a:avLst/>
            <a:gdLst>
              <a:gd name="T0" fmla="*/ 406 w 544147"/>
              <a:gd name="T1" fmla="*/ 0 h 1332412"/>
              <a:gd name="T2" fmla="*/ 483732 w 544147"/>
              <a:gd name="T3" fmla="*/ 195943 h 1332412"/>
              <a:gd name="T4" fmla="*/ 483732 w 544147"/>
              <a:gd name="T5" fmla="*/ 587829 h 1332412"/>
              <a:gd name="T6" fmla="*/ 406 w 544147"/>
              <a:gd name="T7" fmla="*/ 1332412 h 133241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44147" h="1332412">
                <a:moveTo>
                  <a:pt x="406" y="0"/>
                </a:moveTo>
                <a:cubicBezTo>
                  <a:pt x="201792" y="48986"/>
                  <a:pt x="403178" y="97972"/>
                  <a:pt x="483732" y="195943"/>
                </a:cubicBezTo>
                <a:cubicBezTo>
                  <a:pt x="564286" y="293914"/>
                  <a:pt x="564286" y="398418"/>
                  <a:pt x="483732" y="587829"/>
                </a:cubicBezTo>
                <a:cubicBezTo>
                  <a:pt x="403178" y="777241"/>
                  <a:pt x="-14834" y="1214846"/>
                  <a:pt x="406" y="1332412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3" name="Freeform: Shape 34">
            <a:extLst>
              <a:ext uri="{FF2B5EF4-FFF2-40B4-BE49-F238E27FC236}">
                <a16:creationId xmlns:a16="http://schemas.microsoft.com/office/drawing/2014/main" id="{BF9D4822-F6B4-42FB-BF82-6DFBA54D7889}"/>
              </a:ext>
            </a:extLst>
          </p:cNvPr>
          <p:cNvSpPr>
            <a:spLocks/>
          </p:cNvSpPr>
          <p:nvPr/>
        </p:nvSpPr>
        <p:spPr bwMode="auto">
          <a:xfrm>
            <a:off x="4589463" y="2100263"/>
            <a:ext cx="2855912" cy="1192212"/>
          </a:xfrm>
          <a:custGeom>
            <a:avLst/>
            <a:gdLst>
              <a:gd name="T0" fmla="*/ 2855623 w 2855623"/>
              <a:gd name="T1" fmla="*/ 42737 h 1192268"/>
              <a:gd name="T2" fmla="*/ 2176354 w 2855623"/>
              <a:gd name="T3" fmla="*/ 42737 h 1192268"/>
              <a:gd name="T4" fmla="*/ 974571 w 2855623"/>
              <a:gd name="T5" fmla="*/ 486874 h 1192268"/>
              <a:gd name="T6" fmla="*/ 804754 w 2855623"/>
              <a:gd name="T7" fmla="*/ 787319 h 1192268"/>
              <a:gd name="T8" fmla="*/ 7920 w 2855623"/>
              <a:gd name="T9" fmla="*/ 1192268 h 11922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55623" h="1192268">
                <a:moveTo>
                  <a:pt x="2855623" y="42737"/>
                </a:moveTo>
                <a:cubicBezTo>
                  <a:pt x="2672743" y="5725"/>
                  <a:pt x="2489863" y="-31286"/>
                  <a:pt x="2176354" y="42737"/>
                </a:cubicBezTo>
                <a:cubicBezTo>
                  <a:pt x="1862845" y="116760"/>
                  <a:pt x="1203171" y="362777"/>
                  <a:pt x="974571" y="486874"/>
                </a:cubicBezTo>
                <a:cubicBezTo>
                  <a:pt x="745971" y="610971"/>
                  <a:pt x="965862" y="669753"/>
                  <a:pt x="804754" y="787319"/>
                </a:cubicBezTo>
                <a:cubicBezTo>
                  <a:pt x="643646" y="904885"/>
                  <a:pt x="-83520" y="1007211"/>
                  <a:pt x="7920" y="1192268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5316458-343C-4B0F-9A7C-D891E41F7885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37368" y="1200547"/>
            <a:ext cx="380039" cy="369332"/>
          </a:xfrm>
          <a:prstGeom prst="rect">
            <a:avLst/>
          </a:prstGeom>
          <a:blipFill>
            <a:blip r:embed="rId7"/>
            <a:stretch>
              <a:fillRect l="-9677" r="-8065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CEE9A5DF-FA6A-46C1-A307-A9464F51B6D9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272635" y="2368027"/>
            <a:ext cx="361125" cy="369332"/>
          </a:xfrm>
          <a:prstGeom prst="rect">
            <a:avLst/>
          </a:prstGeom>
          <a:blipFill>
            <a:blip r:embed="rId8"/>
            <a:stretch>
              <a:fillRect l="-11864" r="-5085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B8F1635A-F3AA-46DB-AFE7-C0986FAB4996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44710" y="3031455"/>
            <a:ext cx="361125" cy="369332"/>
          </a:xfrm>
          <a:prstGeom prst="rect">
            <a:avLst/>
          </a:prstGeom>
          <a:blipFill>
            <a:blip r:embed="rId9"/>
            <a:stretch>
              <a:fillRect l="-20339" r="-6780" b="-26230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7EC7202C-817E-4009-9298-6B2F499B2B1A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067299" y="1093982"/>
            <a:ext cx="380039" cy="369332"/>
          </a:xfrm>
          <a:prstGeom prst="rect">
            <a:avLst/>
          </a:prstGeom>
          <a:blipFill>
            <a:blip r:embed="rId10"/>
            <a:stretch>
              <a:fillRect l="-7937" r="-7937" b="-16393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9B164643-BDFA-4CAD-BA20-F6DF690D0497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597590" y="1742872"/>
            <a:ext cx="380039" cy="369332"/>
          </a:xfrm>
          <a:prstGeom prst="rect">
            <a:avLst/>
          </a:prstGeom>
          <a:blipFill>
            <a:blip r:embed="rId11"/>
            <a:stretch>
              <a:fillRect l="-19048" r="-4762" b="-28333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0F9F3ED7-327B-4E0E-A059-A262A08D4FCF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347097" y="1197513"/>
            <a:ext cx="380039" cy="369332"/>
          </a:xfrm>
          <a:prstGeom prst="rect">
            <a:avLst/>
          </a:prstGeom>
          <a:blipFill>
            <a:blip r:embed="rId12"/>
            <a:stretch>
              <a:fillRect l="-6452" r="-4839" b="-16393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06B69169-30B0-4B79-881F-A9708D836897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340140" y="2326374"/>
            <a:ext cx="380039" cy="369332"/>
          </a:xfrm>
          <a:prstGeom prst="rect">
            <a:avLst/>
          </a:prstGeom>
          <a:blipFill>
            <a:blip r:embed="rId13"/>
            <a:stretch>
              <a:fillRect l="-19355" r="-4839" b="-28333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71F3A4E5-F4A3-4A9F-AB7E-7BFF6E7792A4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367093" y="1717437"/>
            <a:ext cx="380039" cy="369332"/>
          </a:xfrm>
          <a:prstGeom prst="rect">
            <a:avLst/>
          </a:prstGeom>
          <a:blipFill>
            <a:blip r:embed="rId14"/>
            <a:stretch>
              <a:fillRect l="-8065" r="-3226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1A1EC3E8-ECD3-41EF-AD45-4ED85A21111D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987994" y="1182524"/>
            <a:ext cx="380039" cy="369332"/>
          </a:xfrm>
          <a:prstGeom prst="rect">
            <a:avLst/>
          </a:prstGeom>
          <a:blipFill>
            <a:blip r:embed="rId15"/>
            <a:stretch>
              <a:fillRect l="-7937" r="-634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cxnSp>
        <p:nvCxnSpPr>
          <p:cNvPr id="55" name="Straight Arrow Connector 31">
            <a:extLst>
              <a:ext uri="{FF2B5EF4-FFF2-40B4-BE49-F238E27FC236}">
                <a16:creationId xmlns:a16="http://schemas.microsoft.com/office/drawing/2014/main" id="{740924BD-8E27-4C5D-90A6-3C164EFF718A}"/>
              </a:ext>
            </a:extLst>
          </p:cNvPr>
          <p:cNvCxnSpPr>
            <a:cxnSpLocks/>
          </p:cNvCxnSpPr>
          <p:nvPr/>
        </p:nvCxnSpPr>
        <p:spPr bwMode="auto">
          <a:xfrm rot="18471915" flipV="1">
            <a:off x="7529085" y="2604929"/>
            <a:ext cx="546100" cy="434975"/>
          </a:xfrm>
          <a:prstGeom prst="straightConnector1">
            <a:avLst/>
          </a:prstGeom>
          <a:noFill/>
          <a:ln w="38100" algn="ctr">
            <a:solidFill>
              <a:srgbClr val="00B0F0"/>
            </a:solidFill>
            <a:round/>
            <a:headEnd/>
            <a:tailEnd type="triangle" w="med" len="med"/>
          </a:ln>
        </p:spPr>
      </p:cxnSp>
      <p:cxnSp>
        <p:nvCxnSpPr>
          <p:cNvPr id="56" name="Straight Arrow Connector 32">
            <a:extLst>
              <a:ext uri="{FF2B5EF4-FFF2-40B4-BE49-F238E27FC236}">
                <a16:creationId xmlns:a16="http://schemas.microsoft.com/office/drawing/2014/main" id="{4E3006BB-935E-4FDE-BFDF-BAD344B4DA41}"/>
              </a:ext>
            </a:extLst>
          </p:cNvPr>
          <p:cNvCxnSpPr>
            <a:cxnSpLocks/>
          </p:cNvCxnSpPr>
          <p:nvPr/>
        </p:nvCxnSpPr>
        <p:spPr bwMode="auto">
          <a:xfrm flipV="1">
            <a:off x="7791022" y="3152617"/>
            <a:ext cx="766090" cy="1"/>
          </a:xfrm>
          <a:prstGeom prst="straightConnector1">
            <a:avLst/>
          </a:prstGeom>
          <a:noFill/>
          <a:ln w="38100" algn="ctr">
            <a:solidFill>
              <a:srgbClr val="00B0F0"/>
            </a:solidFill>
            <a:round/>
            <a:headEnd/>
            <a:tailEnd type="triangle" w="med" len="med"/>
          </a:ln>
        </p:spPr>
      </p:cxnSp>
      <p:cxnSp>
        <p:nvCxnSpPr>
          <p:cNvPr id="57" name="Straight Arrow Connector 32">
            <a:extLst>
              <a:ext uri="{FF2B5EF4-FFF2-40B4-BE49-F238E27FC236}">
                <a16:creationId xmlns:a16="http://schemas.microsoft.com/office/drawing/2014/main" id="{AA0CB964-08DB-4BCC-A960-C9D9E79D937F}"/>
              </a:ext>
            </a:extLst>
          </p:cNvPr>
          <p:cNvCxnSpPr>
            <a:cxnSpLocks/>
          </p:cNvCxnSpPr>
          <p:nvPr/>
        </p:nvCxnSpPr>
        <p:spPr bwMode="auto">
          <a:xfrm flipH="1">
            <a:off x="7315131" y="3158586"/>
            <a:ext cx="490305" cy="420179"/>
          </a:xfrm>
          <a:prstGeom prst="straightConnector1">
            <a:avLst/>
          </a:prstGeom>
          <a:noFill/>
          <a:ln w="38100" algn="ctr">
            <a:solidFill>
              <a:srgbClr val="00B0F0"/>
            </a:solidFill>
            <a:round/>
            <a:headEnd/>
            <a:tailEnd type="triangle" w="med" len="med"/>
          </a:ln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169438F-1D3A-47B1-AFA1-26E8045D4D5B}"/>
                  </a:ext>
                </a:extLst>
              </p:cNvPr>
              <p:cNvSpPr txBox="1"/>
              <p:nvPr/>
            </p:nvSpPr>
            <p:spPr>
              <a:xfrm>
                <a:off x="8547100" y="2942537"/>
                <a:ext cx="38690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169438F-1D3A-47B1-AFA1-26E8045D4D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7100" y="2942537"/>
                <a:ext cx="386901" cy="369332"/>
              </a:xfrm>
              <a:prstGeom prst="rect">
                <a:avLst/>
              </a:prstGeom>
              <a:blipFill>
                <a:blip r:embed="rId16"/>
                <a:stretch>
                  <a:fillRect l="-9375" r="-3125"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F25E7A4B-AD78-4848-A8E4-D8C5D9AF4C3A}"/>
                  </a:ext>
                </a:extLst>
              </p:cNvPr>
              <p:cNvSpPr txBox="1"/>
              <p:nvPr/>
            </p:nvSpPr>
            <p:spPr>
              <a:xfrm>
                <a:off x="7820766" y="2250361"/>
                <a:ext cx="40043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CN" b="0" i="1"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F25E7A4B-AD78-4848-A8E4-D8C5D9AF4C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766" y="2250361"/>
                <a:ext cx="400430" cy="369332"/>
              </a:xfrm>
              <a:prstGeom prst="rect">
                <a:avLst/>
              </a:prstGeom>
              <a:blipFill>
                <a:blip r:embed="rId17"/>
                <a:stretch>
                  <a:fillRect l="-9091" r="-4545"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CFACCD40-B92B-445A-8464-5E9633670C37}"/>
                  </a:ext>
                </a:extLst>
              </p:cNvPr>
              <p:cNvSpPr txBox="1"/>
              <p:nvPr/>
            </p:nvSpPr>
            <p:spPr>
              <a:xfrm>
                <a:off x="7404367" y="3392163"/>
                <a:ext cx="40081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CN" i="1">
                              <a:latin typeface="Cambria Math" panose="02040503050406030204" pitchFamily="18" charset="0"/>
                            </a:rPr>
                            <m:t>y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CFACCD40-B92B-445A-8464-5E9633670C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4367" y="3392163"/>
                <a:ext cx="400815" cy="369332"/>
              </a:xfrm>
              <a:prstGeom prst="rect">
                <a:avLst/>
              </a:prstGeom>
              <a:blipFill>
                <a:blip r:embed="rId18"/>
                <a:stretch>
                  <a:fillRect l="-16923" r="-6154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6A0297E-5F44-48C4-802D-1454AD882E09}"/>
                  </a:ext>
                </a:extLst>
              </p:cNvPr>
              <p:cNvSpPr txBox="1"/>
              <p:nvPr/>
            </p:nvSpPr>
            <p:spPr>
              <a:xfrm>
                <a:off x="5951856" y="4406566"/>
                <a:ext cx="42325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6A0297E-5F44-48C4-802D-1454AD882E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1856" y="4406566"/>
                <a:ext cx="423257" cy="369332"/>
              </a:xfrm>
              <a:prstGeom prst="rect">
                <a:avLst/>
              </a:prstGeom>
              <a:blipFill>
                <a:blip r:embed="rId19"/>
                <a:stretch>
                  <a:fillRect l="-15714" r="-4286"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Left Brace 8">
            <a:extLst>
              <a:ext uri="{FF2B5EF4-FFF2-40B4-BE49-F238E27FC236}">
                <a16:creationId xmlns:a16="http://schemas.microsoft.com/office/drawing/2014/main" id="{3CCF6B02-80D0-465E-A724-D0BC5AEDF99F}"/>
              </a:ext>
            </a:extLst>
          </p:cNvPr>
          <p:cNvSpPr/>
          <p:nvPr/>
        </p:nvSpPr>
        <p:spPr bwMode="auto">
          <a:xfrm rot="16200000">
            <a:off x="5989449" y="2677340"/>
            <a:ext cx="420182" cy="3261466"/>
          </a:xfrm>
          <a:prstGeom prst="leftBrace">
            <a:avLst>
              <a:gd name="adj1" fmla="val 8333"/>
              <a:gd name="adj2" fmla="val 49752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A6A0567-BAC4-492B-B2B7-5C5C121FE842}"/>
              </a:ext>
            </a:extLst>
          </p:cNvPr>
          <p:cNvCxnSpPr/>
          <p:nvPr/>
        </p:nvCxnSpPr>
        <p:spPr bwMode="auto">
          <a:xfrm>
            <a:off x="7830273" y="3158586"/>
            <a:ext cx="0" cy="94859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79BB1192-37BC-4372-8960-7CC6764521E3}"/>
              </a:ext>
            </a:extLst>
          </p:cNvPr>
          <p:cNvCxnSpPr/>
          <p:nvPr/>
        </p:nvCxnSpPr>
        <p:spPr bwMode="auto">
          <a:xfrm>
            <a:off x="4572733" y="3263654"/>
            <a:ext cx="0" cy="94859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Arrow Connector 31">
            <a:extLst>
              <a:ext uri="{FF2B5EF4-FFF2-40B4-BE49-F238E27FC236}">
                <a16:creationId xmlns:a16="http://schemas.microsoft.com/office/drawing/2014/main" id="{2CFBBA06-6C05-45B4-A3D8-1158123A228B}"/>
              </a:ext>
            </a:extLst>
          </p:cNvPr>
          <p:cNvCxnSpPr>
            <a:cxnSpLocks/>
          </p:cNvCxnSpPr>
          <p:nvPr/>
        </p:nvCxnSpPr>
        <p:spPr bwMode="auto">
          <a:xfrm rot="18471915" flipV="1">
            <a:off x="850816" y="4719907"/>
            <a:ext cx="546100" cy="434975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6" name="Straight Arrow Connector 32">
            <a:extLst>
              <a:ext uri="{FF2B5EF4-FFF2-40B4-BE49-F238E27FC236}">
                <a16:creationId xmlns:a16="http://schemas.microsoft.com/office/drawing/2014/main" id="{96F831C8-5493-49B1-84D2-1746FAC68392}"/>
              </a:ext>
            </a:extLst>
          </p:cNvPr>
          <p:cNvCxnSpPr>
            <a:cxnSpLocks/>
          </p:cNvCxnSpPr>
          <p:nvPr/>
        </p:nvCxnSpPr>
        <p:spPr bwMode="auto">
          <a:xfrm flipV="1">
            <a:off x="1112753" y="5267595"/>
            <a:ext cx="766090" cy="1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7" name="Straight Arrow Connector 32">
            <a:extLst>
              <a:ext uri="{FF2B5EF4-FFF2-40B4-BE49-F238E27FC236}">
                <a16:creationId xmlns:a16="http://schemas.microsoft.com/office/drawing/2014/main" id="{A4D16C1A-F26E-4AE3-8BCD-376F7E169C68}"/>
              </a:ext>
            </a:extLst>
          </p:cNvPr>
          <p:cNvCxnSpPr>
            <a:cxnSpLocks/>
          </p:cNvCxnSpPr>
          <p:nvPr/>
        </p:nvCxnSpPr>
        <p:spPr bwMode="auto">
          <a:xfrm flipH="1">
            <a:off x="636862" y="5273564"/>
            <a:ext cx="490305" cy="420179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5FF44FDB-4D4C-4C5D-84A8-68FA305EAD21}"/>
              </a:ext>
            </a:extLst>
          </p:cNvPr>
          <p:cNvSpPr/>
          <p:nvPr/>
        </p:nvSpPr>
        <p:spPr bwMode="auto">
          <a:xfrm>
            <a:off x="1149069" y="3299417"/>
            <a:ext cx="3382471" cy="1944222"/>
          </a:xfrm>
          <a:custGeom>
            <a:avLst/>
            <a:gdLst>
              <a:gd name="connsiteX0" fmla="*/ 0 w 3382471"/>
              <a:gd name="connsiteY0" fmla="*/ 1944222 h 1944222"/>
              <a:gd name="connsiteX1" fmla="*/ 64736 w 3382471"/>
              <a:gd name="connsiteY1" fmla="*/ 1936130 h 1944222"/>
              <a:gd name="connsiteX2" fmla="*/ 121381 w 3382471"/>
              <a:gd name="connsiteY2" fmla="*/ 1919946 h 1944222"/>
              <a:gd name="connsiteX3" fmla="*/ 178025 w 3382471"/>
              <a:gd name="connsiteY3" fmla="*/ 1903762 h 1944222"/>
              <a:gd name="connsiteX4" fmla="*/ 218485 w 3382471"/>
              <a:gd name="connsiteY4" fmla="*/ 1895670 h 1944222"/>
              <a:gd name="connsiteX5" fmla="*/ 267037 w 3382471"/>
              <a:gd name="connsiteY5" fmla="*/ 1879486 h 1944222"/>
              <a:gd name="connsiteX6" fmla="*/ 315589 w 3382471"/>
              <a:gd name="connsiteY6" fmla="*/ 1871394 h 1944222"/>
              <a:gd name="connsiteX7" fmla="*/ 453154 w 3382471"/>
              <a:gd name="connsiteY7" fmla="*/ 1822841 h 1944222"/>
              <a:gd name="connsiteX8" fmla="*/ 501706 w 3382471"/>
              <a:gd name="connsiteY8" fmla="*/ 1798565 h 1944222"/>
              <a:gd name="connsiteX9" fmla="*/ 525982 w 3382471"/>
              <a:gd name="connsiteY9" fmla="*/ 1774289 h 1944222"/>
              <a:gd name="connsiteX10" fmla="*/ 639271 w 3382471"/>
              <a:gd name="connsiteY10" fmla="*/ 1685277 h 1944222"/>
              <a:gd name="connsiteX11" fmla="*/ 663547 w 3382471"/>
              <a:gd name="connsiteY11" fmla="*/ 1652909 h 1944222"/>
              <a:gd name="connsiteX12" fmla="*/ 744467 w 3382471"/>
              <a:gd name="connsiteY12" fmla="*/ 1571988 h 1944222"/>
              <a:gd name="connsiteX13" fmla="*/ 784927 w 3382471"/>
              <a:gd name="connsiteY13" fmla="*/ 1515344 h 1944222"/>
              <a:gd name="connsiteX14" fmla="*/ 817296 w 3382471"/>
              <a:gd name="connsiteY14" fmla="*/ 1491068 h 1944222"/>
              <a:gd name="connsiteX15" fmla="*/ 833480 w 3382471"/>
              <a:gd name="connsiteY15" fmla="*/ 1450608 h 1944222"/>
              <a:gd name="connsiteX16" fmla="*/ 890124 w 3382471"/>
              <a:gd name="connsiteY16" fmla="*/ 1377779 h 1944222"/>
              <a:gd name="connsiteX17" fmla="*/ 922492 w 3382471"/>
              <a:gd name="connsiteY17" fmla="*/ 1337319 h 1944222"/>
              <a:gd name="connsiteX18" fmla="*/ 954860 w 3382471"/>
              <a:gd name="connsiteY18" fmla="*/ 1280675 h 1944222"/>
              <a:gd name="connsiteX19" fmla="*/ 987228 w 3382471"/>
              <a:gd name="connsiteY19" fmla="*/ 1240215 h 1944222"/>
              <a:gd name="connsiteX20" fmla="*/ 1011504 w 3382471"/>
              <a:gd name="connsiteY20" fmla="*/ 1191663 h 1944222"/>
              <a:gd name="connsiteX21" fmla="*/ 1076241 w 3382471"/>
              <a:gd name="connsiteY21" fmla="*/ 1094558 h 1944222"/>
              <a:gd name="connsiteX22" fmla="*/ 1108609 w 3382471"/>
              <a:gd name="connsiteY22" fmla="*/ 1046006 h 1944222"/>
              <a:gd name="connsiteX23" fmla="*/ 1140977 w 3382471"/>
              <a:gd name="connsiteY23" fmla="*/ 997454 h 1944222"/>
              <a:gd name="connsiteX24" fmla="*/ 1173345 w 3382471"/>
              <a:gd name="connsiteY24" fmla="*/ 948902 h 1944222"/>
              <a:gd name="connsiteX25" fmla="*/ 1262358 w 3382471"/>
              <a:gd name="connsiteY25" fmla="*/ 867981 h 1944222"/>
              <a:gd name="connsiteX26" fmla="*/ 1310910 w 3382471"/>
              <a:gd name="connsiteY26" fmla="*/ 827521 h 1944222"/>
              <a:gd name="connsiteX27" fmla="*/ 1359462 w 3382471"/>
              <a:gd name="connsiteY27" fmla="*/ 795153 h 1944222"/>
              <a:gd name="connsiteX28" fmla="*/ 1383738 w 3382471"/>
              <a:gd name="connsiteY28" fmla="*/ 770877 h 1944222"/>
              <a:gd name="connsiteX29" fmla="*/ 1432290 w 3382471"/>
              <a:gd name="connsiteY29" fmla="*/ 746601 h 1944222"/>
              <a:gd name="connsiteX30" fmla="*/ 1513211 w 3382471"/>
              <a:gd name="connsiteY30" fmla="*/ 706141 h 1944222"/>
              <a:gd name="connsiteX31" fmla="*/ 1569855 w 3382471"/>
              <a:gd name="connsiteY31" fmla="*/ 665680 h 1944222"/>
              <a:gd name="connsiteX32" fmla="*/ 1594131 w 3382471"/>
              <a:gd name="connsiteY32" fmla="*/ 657588 h 1944222"/>
              <a:gd name="connsiteX33" fmla="*/ 1626499 w 3382471"/>
              <a:gd name="connsiteY33" fmla="*/ 641404 h 1944222"/>
              <a:gd name="connsiteX34" fmla="*/ 1715512 w 3382471"/>
              <a:gd name="connsiteY34" fmla="*/ 609036 h 1944222"/>
              <a:gd name="connsiteX35" fmla="*/ 1788340 w 3382471"/>
              <a:gd name="connsiteY35" fmla="*/ 584760 h 1944222"/>
              <a:gd name="connsiteX36" fmla="*/ 1820708 w 3382471"/>
              <a:gd name="connsiteY36" fmla="*/ 568576 h 1944222"/>
              <a:gd name="connsiteX37" fmla="*/ 1942089 w 3382471"/>
              <a:gd name="connsiteY37" fmla="*/ 544300 h 1944222"/>
              <a:gd name="connsiteX38" fmla="*/ 1982549 w 3382471"/>
              <a:gd name="connsiteY38" fmla="*/ 536208 h 1944222"/>
              <a:gd name="connsiteX39" fmla="*/ 2063469 w 3382471"/>
              <a:gd name="connsiteY39" fmla="*/ 520024 h 1944222"/>
              <a:gd name="connsiteX40" fmla="*/ 2192942 w 3382471"/>
              <a:gd name="connsiteY40" fmla="*/ 511932 h 1944222"/>
              <a:gd name="connsiteX41" fmla="*/ 2257678 w 3382471"/>
              <a:gd name="connsiteY41" fmla="*/ 503840 h 1944222"/>
              <a:gd name="connsiteX42" fmla="*/ 2330506 w 3382471"/>
              <a:gd name="connsiteY42" fmla="*/ 487656 h 1944222"/>
              <a:gd name="connsiteX43" fmla="*/ 2443795 w 3382471"/>
              <a:gd name="connsiteY43" fmla="*/ 479564 h 1944222"/>
              <a:gd name="connsiteX44" fmla="*/ 2492347 w 3382471"/>
              <a:gd name="connsiteY44" fmla="*/ 463379 h 1944222"/>
              <a:gd name="connsiteX45" fmla="*/ 2516623 w 3382471"/>
              <a:gd name="connsiteY45" fmla="*/ 455287 h 1944222"/>
              <a:gd name="connsiteX46" fmla="*/ 2597543 w 3382471"/>
              <a:gd name="connsiteY46" fmla="*/ 439103 h 1944222"/>
              <a:gd name="connsiteX47" fmla="*/ 2654188 w 3382471"/>
              <a:gd name="connsiteY47" fmla="*/ 422919 h 1944222"/>
              <a:gd name="connsiteX48" fmla="*/ 2694648 w 3382471"/>
              <a:gd name="connsiteY48" fmla="*/ 414827 h 1944222"/>
              <a:gd name="connsiteX49" fmla="*/ 2718924 w 3382471"/>
              <a:gd name="connsiteY49" fmla="*/ 406735 h 1944222"/>
              <a:gd name="connsiteX50" fmla="*/ 2751292 w 3382471"/>
              <a:gd name="connsiteY50" fmla="*/ 398643 h 1944222"/>
              <a:gd name="connsiteX51" fmla="*/ 2775568 w 3382471"/>
              <a:gd name="connsiteY51" fmla="*/ 390551 h 1944222"/>
              <a:gd name="connsiteX52" fmla="*/ 2816028 w 3382471"/>
              <a:gd name="connsiteY52" fmla="*/ 382459 h 1944222"/>
              <a:gd name="connsiteX53" fmla="*/ 2896949 w 3382471"/>
              <a:gd name="connsiteY53" fmla="*/ 350091 h 1944222"/>
              <a:gd name="connsiteX54" fmla="*/ 2921225 w 3382471"/>
              <a:gd name="connsiteY54" fmla="*/ 333907 h 1944222"/>
              <a:gd name="connsiteX55" fmla="*/ 2953593 w 3382471"/>
              <a:gd name="connsiteY55" fmla="*/ 317723 h 1944222"/>
              <a:gd name="connsiteX56" fmla="*/ 2977869 w 3382471"/>
              <a:gd name="connsiteY56" fmla="*/ 301539 h 1944222"/>
              <a:gd name="connsiteX57" fmla="*/ 3050697 w 3382471"/>
              <a:gd name="connsiteY57" fmla="*/ 261079 h 1944222"/>
              <a:gd name="connsiteX58" fmla="*/ 3074973 w 3382471"/>
              <a:gd name="connsiteY58" fmla="*/ 244895 h 1944222"/>
              <a:gd name="connsiteX59" fmla="*/ 3091158 w 3382471"/>
              <a:gd name="connsiteY59" fmla="*/ 228710 h 1944222"/>
              <a:gd name="connsiteX60" fmla="*/ 3115434 w 3382471"/>
              <a:gd name="connsiteY60" fmla="*/ 220618 h 1944222"/>
              <a:gd name="connsiteX61" fmla="*/ 3139710 w 3382471"/>
              <a:gd name="connsiteY61" fmla="*/ 196342 h 1944222"/>
              <a:gd name="connsiteX62" fmla="*/ 3163986 w 3382471"/>
              <a:gd name="connsiteY62" fmla="*/ 188250 h 1944222"/>
              <a:gd name="connsiteX63" fmla="*/ 3212538 w 3382471"/>
              <a:gd name="connsiteY63" fmla="*/ 139698 h 1944222"/>
              <a:gd name="connsiteX64" fmla="*/ 3244906 w 3382471"/>
              <a:gd name="connsiteY64" fmla="*/ 115422 h 1944222"/>
              <a:gd name="connsiteX65" fmla="*/ 3261090 w 3382471"/>
              <a:gd name="connsiteY65" fmla="*/ 91146 h 1944222"/>
              <a:gd name="connsiteX66" fmla="*/ 3293458 w 3382471"/>
              <a:gd name="connsiteY66" fmla="*/ 66870 h 1944222"/>
              <a:gd name="connsiteX67" fmla="*/ 3333919 w 3382471"/>
              <a:gd name="connsiteY67" fmla="*/ 26410 h 1944222"/>
              <a:gd name="connsiteX68" fmla="*/ 3382471 w 3382471"/>
              <a:gd name="connsiteY68" fmla="*/ 2133 h 1944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382471" h="1944222">
                <a:moveTo>
                  <a:pt x="0" y="1944222"/>
                </a:moveTo>
                <a:cubicBezTo>
                  <a:pt x="21579" y="1941525"/>
                  <a:pt x="43285" y="1939705"/>
                  <a:pt x="64736" y="1936130"/>
                </a:cubicBezTo>
                <a:cubicBezTo>
                  <a:pt x="91325" y="1931698"/>
                  <a:pt x="97333" y="1927160"/>
                  <a:pt x="121381" y="1919946"/>
                </a:cubicBezTo>
                <a:cubicBezTo>
                  <a:pt x="140190" y="1914303"/>
                  <a:pt x="158974" y="1908525"/>
                  <a:pt x="178025" y="1903762"/>
                </a:cubicBezTo>
                <a:cubicBezTo>
                  <a:pt x="191368" y="1900426"/>
                  <a:pt x="205216" y="1899289"/>
                  <a:pt x="218485" y="1895670"/>
                </a:cubicBezTo>
                <a:cubicBezTo>
                  <a:pt x="234943" y="1891181"/>
                  <a:pt x="250487" y="1883624"/>
                  <a:pt x="267037" y="1879486"/>
                </a:cubicBezTo>
                <a:cubicBezTo>
                  <a:pt x="282954" y="1875507"/>
                  <a:pt x="299780" y="1875785"/>
                  <a:pt x="315589" y="1871394"/>
                </a:cubicBezTo>
                <a:cubicBezTo>
                  <a:pt x="339334" y="1864798"/>
                  <a:pt x="418113" y="1838769"/>
                  <a:pt x="453154" y="1822841"/>
                </a:cubicBezTo>
                <a:cubicBezTo>
                  <a:pt x="469626" y="1815354"/>
                  <a:pt x="486651" y="1808602"/>
                  <a:pt x="501706" y="1798565"/>
                </a:cubicBezTo>
                <a:cubicBezTo>
                  <a:pt x="511228" y="1792217"/>
                  <a:pt x="516983" y="1781359"/>
                  <a:pt x="525982" y="1774289"/>
                </a:cubicBezTo>
                <a:cubicBezTo>
                  <a:pt x="568891" y="1740575"/>
                  <a:pt x="606320" y="1723719"/>
                  <a:pt x="639271" y="1685277"/>
                </a:cubicBezTo>
                <a:cubicBezTo>
                  <a:pt x="648048" y="1675037"/>
                  <a:pt x="654370" y="1662792"/>
                  <a:pt x="663547" y="1652909"/>
                </a:cubicBezTo>
                <a:cubicBezTo>
                  <a:pt x="689504" y="1624956"/>
                  <a:pt x="723307" y="1603728"/>
                  <a:pt x="744467" y="1571988"/>
                </a:cubicBezTo>
                <a:cubicBezTo>
                  <a:pt x="753656" y="1558204"/>
                  <a:pt x="774890" y="1525381"/>
                  <a:pt x="784927" y="1515344"/>
                </a:cubicBezTo>
                <a:cubicBezTo>
                  <a:pt x="794464" y="1505807"/>
                  <a:pt x="806506" y="1499160"/>
                  <a:pt x="817296" y="1491068"/>
                </a:cubicBezTo>
                <a:cubicBezTo>
                  <a:pt x="822691" y="1477581"/>
                  <a:pt x="825625" y="1462827"/>
                  <a:pt x="833480" y="1450608"/>
                </a:cubicBezTo>
                <a:cubicBezTo>
                  <a:pt x="850111" y="1424738"/>
                  <a:pt x="871123" y="1401962"/>
                  <a:pt x="890124" y="1377779"/>
                </a:cubicBezTo>
                <a:cubicBezTo>
                  <a:pt x="900795" y="1364198"/>
                  <a:pt x="913923" y="1352315"/>
                  <a:pt x="922492" y="1337319"/>
                </a:cubicBezTo>
                <a:cubicBezTo>
                  <a:pt x="933281" y="1318438"/>
                  <a:pt x="942797" y="1298769"/>
                  <a:pt x="954860" y="1280675"/>
                </a:cubicBezTo>
                <a:cubicBezTo>
                  <a:pt x="964440" y="1266304"/>
                  <a:pt x="977955" y="1254786"/>
                  <a:pt x="987228" y="1240215"/>
                </a:cubicBezTo>
                <a:cubicBezTo>
                  <a:pt x="996942" y="1224950"/>
                  <a:pt x="1002069" y="1207102"/>
                  <a:pt x="1011504" y="1191663"/>
                </a:cubicBezTo>
                <a:cubicBezTo>
                  <a:pt x="1031789" y="1158469"/>
                  <a:pt x="1054662" y="1126926"/>
                  <a:pt x="1076241" y="1094558"/>
                </a:cubicBezTo>
                <a:lnTo>
                  <a:pt x="1108609" y="1046006"/>
                </a:lnTo>
                <a:lnTo>
                  <a:pt x="1140977" y="997454"/>
                </a:lnTo>
                <a:cubicBezTo>
                  <a:pt x="1151766" y="981270"/>
                  <a:pt x="1157161" y="959691"/>
                  <a:pt x="1173345" y="948902"/>
                </a:cubicBezTo>
                <a:cubicBezTo>
                  <a:pt x="1245835" y="900575"/>
                  <a:pt x="1119130" y="987337"/>
                  <a:pt x="1262358" y="867981"/>
                </a:cubicBezTo>
                <a:cubicBezTo>
                  <a:pt x="1278542" y="854494"/>
                  <a:pt x="1294057" y="840161"/>
                  <a:pt x="1310910" y="827521"/>
                </a:cubicBezTo>
                <a:cubicBezTo>
                  <a:pt x="1326471" y="815851"/>
                  <a:pt x="1344109" y="807095"/>
                  <a:pt x="1359462" y="795153"/>
                </a:cubicBezTo>
                <a:cubicBezTo>
                  <a:pt x="1368495" y="788127"/>
                  <a:pt x="1374216" y="777225"/>
                  <a:pt x="1383738" y="770877"/>
                </a:cubicBezTo>
                <a:cubicBezTo>
                  <a:pt x="1398793" y="760840"/>
                  <a:pt x="1416774" y="755910"/>
                  <a:pt x="1432290" y="746601"/>
                </a:cubicBezTo>
                <a:cubicBezTo>
                  <a:pt x="1504189" y="703462"/>
                  <a:pt x="1419123" y="737503"/>
                  <a:pt x="1513211" y="706141"/>
                </a:cubicBezTo>
                <a:cubicBezTo>
                  <a:pt x="1535957" y="683394"/>
                  <a:pt x="1532252" y="684481"/>
                  <a:pt x="1569855" y="665680"/>
                </a:cubicBezTo>
                <a:cubicBezTo>
                  <a:pt x="1577484" y="661865"/>
                  <a:pt x="1586291" y="660948"/>
                  <a:pt x="1594131" y="657588"/>
                </a:cubicBezTo>
                <a:cubicBezTo>
                  <a:pt x="1605219" y="652836"/>
                  <a:pt x="1615364" y="646044"/>
                  <a:pt x="1626499" y="641404"/>
                </a:cubicBezTo>
                <a:cubicBezTo>
                  <a:pt x="1662866" y="626251"/>
                  <a:pt x="1682828" y="619930"/>
                  <a:pt x="1715512" y="609036"/>
                </a:cubicBezTo>
                <a:cubicBezTo>
                  <a:pt x="1765973" y="575396"/>
                  <a:pt x="1709051" y="608547"/>
                  <a:pt x="1788340" y="584760"/>
                </a:cubicBezTo>
                <a:cubicBezTo>
                  <a:pt x="1799894" y="581294"/>
                  <a:pt x="1809264" y="572391"/>
                  <a:pt x="1820708" y="568576"/>
                </a:cubicBezTo>
                <a:cubicBezTo>
                  <a:pt x="1875434" y="550334"/>
                  <a:pt x="1887876" y="553335"/>
                  <a:pt x="1942089" y="544300"/>
                </a:cubicBezTo>
                <a:cubicBezTo>
                  <a:pt x="1955656" y="542039"/>
                  <a:pt x="1969123" y="539192"/>
                  <a:pt x="1982549" y="536208"/>
                </a:cubicBezTo>
                <a:cubicBezTo>
                  <a:pt x="2017772" y="528381"/>
                  <a:pt x="2023218" y="523683"/>
                  <a:pt x="2063469" y="520024"/>
                </a:cubicBezTo>
                <a:cubicBezTo>
                  <a:pt x="2106533" y="516109"/>
                  <a:pt x="2149784" y="514629"/>
                  <a:pt x="2192942" y="511932"/>
                </a:cubicBezTo>
                <a:cubicBezTo>
                  <a:pt x="2214521" y="509235"/>
                  <a:pt x="2236282" y="507730"/>
                  <a:pt x="2257678" y="503840"/>
                </a:cubicBezTo>
                <a:cubicBezTo>
                  <a:pt x="2347168" y="487569"/>
                  <a:pt x="2178039" y="502903"/>
                  <a:pt x="2330506" y="487656"/>
                </a:cubicBezTo>
                <a:cubicBezTo>
                  <a:pt x="2368177" y="483889"/>
                  <a:pt x="2406032" y="482261"/>
                  <a:pt x="2443795" y="479564"/>
                </a:cubicBezTo>
                <a:lnTo>
                  <a:pt x="2492347" y="463379"/>
                </a:lnTo>
                <a:cubicBezTo>
                  <a:pt x="2500439" y="460682"/>
                  <a:pt x="2508259" y="456960"/>
                  <a:pt x="2516623" y="455287"/>
                </a:cubicBezTo>
                <a:cubicBezTo>
                  <a:pt x="2543596" y="449892"/>
                  <a:pt x="2571447" y="447802"/>
                  <a:pt x="2597543" y="439103"/>
                </a:cubicBezTo>
                <a:cubicBezTo>
                  <a:pt x="2624579" y="430091"/>
                  <a:pt x="2623703" y="429693"/>
                  <a:pt x="2654188" y="422919"/>
                </a:cubicBezTo>
                <a:cubicBezTo>
                  <a:pt x="2667614" y="419935"/>
                  <a:pt x="2681305" y="418163"/>
                  <a:pt x="2694648" y="414827"/>
                </a:cubicBezTo>
                <a:cubicBezTo>
                  <a:pt x="2702923" y="412758"/>
                  <a:pt x="2710722" y="409078"/>
                  <a:pt x="2718924" y="406735"/>
                </a:cubicBezTo>
                <a:cubicBezTo>
                  <a:pt x="2729617" y="403680"/>
                  <a:pt x="2740599" y="401698"/>
                  <a:pt x="2751292" y="398643"/>
                </a:cubicBezTo>
                <a:cubicBezTo>
                  <a:pt x="2759494" y="396300"/>
                  <a:pt x="2767293" y="392620"/>
                  <a:pt x="2775568" y="390551"/>
                </a:cubicBezTo>
                <a:cubicBezTo>
                  <a:pt x="2788911" y="387215"/>
                  <a:pt x="2802541" y="385156"/>
                  <a:pt x="2816028" y="382459"/>
                </a:cubicBezTo>
                <a:cubicBezTo>
                  <a:pt x="2881859" y="333085"/>
                  <a:pt x="2810351" y="378957"/>
                  <a:pt x="2896949" y="350091"/>
                </a:cubicBezTo>
                <a:cubicBezTo>
                  <a:pt x="2906175" y="347016"/>
                  <a:pt x="2912781" y="338732"/>
                  <a:pt x="2921225" y="333907"/>
                </a:cubicBezTo>
                <a:cubicBezTo>
                  <a:pt x="2931698" y="327922"/>
                  <a:pt x="2943120" y="323708"/>
                  <a:pt x="2953593" y="317723"/>
                </a:cubicBezTo>
                <a:cubicBezTo>
                  <a:pt x="2962037" y="312898"/>
                  <a:pt x="2969425" y="306364"/>
                  <a:pt x="2977869" y="301539"/>
                </a:cubicBezTo>
                <a:cubicBezTo>
                  <a:pt x="3068035" y="250016"/>
                  <a:pt x="2942876" y="328467"/>
                  <a:pt x="3050697" y="261079"/>
                </a:cubicBezTo>
                <a:cubicBezTo>
                  <a:pt x="3058944" y="255925"/>
                  <a:pt x="3067379" y="250970"/>
                  <a:pt x="3074973" y="244895"/>
                </a:cubicBezTo>
                <a:cubicBezTo>
                  <a:pt x="3080931" y="240129"/>
                  <a:pt x="3084616" y="232635"/>
                  <a:pt x="3091158" y="228710"/>
                </a:cubicBezTo>
                <a:cubicBezTo>
                  <a:pt x="3098472" y="224321"/>
                  <a:pt x="3107342" y="223315"/>
                  <a:pt x="3115434" y="220618"/>
                </a:cubicBezTo>
                <a:cubicBezTo>
                  <a:pt x="3123526" y="212526"/>
                  <a:pt x="3130188" y="202690"/>
                  <a:pt x="3139710" y="196342"/>
                </a:cubicBezTo>
                <a:cubicBezTo>
                  <a:pt x="3146807" y="191611"/>
                  <a:pt x="3157253" y="193487"/>
                  <a:pt x="3163986" y="188250"/>
                </a:cubicBezTo>
                <a:cubicBezTo>
                  <a:pt x="3182052" y="174198"/>
                  <a:pt x="3194228" y="153431"/>
                  <a:pt x="3212538" y="139698"/>
                </a:cubicBezTo>
                <a:cubicBezTo>
                  <a:pt x="3223327" y="131606"/>
                  <a:pt x="3235369" y="124959"/>
                  <a:pt x="3244906" y="115422"/>
                </a:cubicBezTo>
                <a:cubicBezTo>
                  <a:pt x="3251783" y="108545"/>
                  <a:pt x="3254213" y="98023"/>
                  <a:pt x="3261090" y="91146"/>
                </a:cubicBezTo>
                <a:cubicBezTo>
                  <a:pt x="3270627" y="81609"/>
                  <a:pt x="3283921" y="76406"/>
                  <a:pt x="3293458" y="66870"/>
                </a:cubicBezTo>
                <a:cubicBezTo>
                  <a:pt x="3347405" y="12924"/>
                  <a:pt x="3269184" y="69566"/>
                  <a:pt x="3333919" y="26410"/>
                </a:cubicBezTo>
                <a:cubicBezTo>
                  <a:pt x="3346276" y="-10662"/>
                  <a:pt x="3333481" y="2133"/>
                  <a:pt x="3382471" y="2133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BA569089-8BF1-4DD5-8168-68E10A3AB83E}"/>
                  </a:ext>
                </a:extLst>
              </p:cNvPr>
              <p:cNvSpPr txBox="1"/>
              <p:nvPr/>
            </p:nvSpPr>
            <p:spPr>
              <a:xfrm>
                <a:off x="1929579" y="5108251"/>
                <a:ext cx="36112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BA569089-8BF1-4DD5-8168-68E10A3AB8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9579" y="5108251"/>
                <a:ext cx="361125" cy="369332"/>
              </a:xfrm>
              <a:prstGeom prst="rect">
                <a:avLst/>
              </a:prstGeom>
              <a:blipFill>
                <a:blip r:embed="rId20"/>
                <a:stretch>
                  <a:fillRect l="-11864" r="-5085"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8972E6D6-957B-415A-87D9-9FC2F7FDE998}"/>
                  </a:ext>
                </a:extLst>
              </p:cNvPr>
              <p:cNvSpPr txBox="1"/>
              <p:nvPr/>
            </p:nvSpPr>
            <p:spPr>
              <a:xfrm>
                <a:off x="1101650" y="4297236"/>
                <a:ext cx="37465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CN" b="0" i="1"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8972E6D6-957B-415A-87D9-9FC2F7FDE9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650" y="4297236"/>
                <a:ext cx="374654" cy="369332"/>
              </a:xfrm>
              <a:prstGeom prst="rect">
                <a:avLst/>
              </a:prstGeom>
              <a:blipFill>
                <a:blip r:embed="rId21"/>
                <a:stretch>
                  <a:fillRect l="-9836" r="-6557"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172FDEBA-2BD8-42A7-90DD-19260E06CC49}"/>
                  </a:ext>
                </a:extLst>
              </p:cNvPr>
              <p:cNvSpPr txBox="1"/>
              <p:nvPr/>
            </p:nvSpPr>
            <p:spPr>
              <a:xfrm>
                <a:off x="298049" y="5509077"/>
                <a:ext cx="37503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CN" i="1">
                              <a:latin typeface="Cambria Math" panose="02040503050406030204" pitchFamily="18" charset="0"/>
                            </a:rPr>
                            <m:t>y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172FDEBA-2BD8-42A7-90DD-19260E06CC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049" y="5509077"/>
                <a:ext cx="375038" cy="369332"/>
              </a:xfrm>
              <a:prstGeom prst="rect">
                <a:avLst/>
              </a:prstGeom>
              <a:blipFill>
                <a:blip r:embed="rId22"/>
                <a:stretch>
                  <a:fillRect l="-18033" r="-6557" b="-2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Instructor: Jacob Rosen Ph.D.</a:t>
            </a:r>
          </a:p>
          <a:p>
            <a:pPr>
              <a:defRPr/>
            </a:pPr>
            <a:r>
              <a:rPr lang="en-US"/>
              <a:t>Models of Robot Manipulation - EE 543 </a:t>
            </a:r>
            <a:r>
              <a:rPr lang="en-US" b="0">
                <a:latin typeface="Times New Roman" pitchFamily="18" charset="0"/>
              </a:rPr>
              <a:t>- </a:t>
            </a:r>
            <a:r>
              <a:rPr lang="en-US"/>
              <a:t>Department of Electrical Engineering -</a:t>
            </a:r>
            <a:r>
              <a:rPr lang="en-US" b="0">
                <a:latin typeface="Times New Roman" pitchFamily="18" charset="0"/>
              </a:rPr>
              <a:t> </a:t>
            </a:r>
            <a:r>
              <a:rPr lang="en-US"/>
              <a:t>University of Washington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13923064"/>
                  </p:ext>
                </p:extLst>
              </p:nvPr>
            </p:nvGraphicFramePr>
            <p:xfrm>
              <a:off x="1524000" y="2719885"/>
              <a:ext cx="60960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3015015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56768999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35311027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114338184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3806300578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74566273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90568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baseline="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en-US" altLang="zh-CN" dirty="0" smtClean="0"/>
                                <m:t>0</m:t>
                              </m:r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kumimoji="0" lang="en-US" sz="1800" b="0" i="0" u="none" strike="noStrike" kern="1200" cap="none" spc="0" normalizeH="0" baseline="-2500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355577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90</a:t>
                          </a:r>
                          <a:r>
                            <a:rPr kumimoji="0" lang="en-US" altLang="zh-CN" sz="1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°</a:t>
                          </a:r>
                          <a:endParaRPr kumimoji="0" lang="en-US" sz="1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 0 </a:t>
                          </a:r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0 </a:t>
                          </a:r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kumimoji="0" lang="en-US" sz="1800" b="0" i="0" u="none" strike="noStrike" kern="1200" cap="none" spc="0" normalizeH="0" baseline="-2500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6459837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-90</a:t>
                          </a:r>
                          <a:r>
                            <a:rPr kumimoji="0" lang="en-US" altLang="zh-CN" sz="1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°</a:t>
                          </a:r>
                          <a:endParaRPr kumimoji="0" lang="en-US" sz="1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 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6</m:t>
                                </m:r>
                              </m:oMath>
                            </m:oMathPara>
                          </a14:m>
                          <a:endParaRPr kumimoji="0" lang="en-US" sz="1800" b="0" i="0" u="none" strike="noStrike" kern="1200" cap="none" spc="0" normalizeH="0" baseline="-2500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1995915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baseline="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en-US" altLang="zh-CN" dirty="0" smtClean="0"/>
                                <m:t>0</m:t>
                              </m:r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/>
                            <a:t>d</a:t>
                          </a:r>
                          <a:r>
                            <a:rPr lang="en-US" baseline="-25000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4269532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13923064"/>
                  </p:ext>
                </p:extLst>
              </p:nvPr>
            </p:nvGraphicFramePr>
            <p:xfrm>
              <a:off x="1524000" y="2719885"/>
              <a:ext cx="60960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3015015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56768999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35311027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114338184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3806300578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74566273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90568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0599" t="-108197" r="-202395" b="-3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00000" t="-108197" r="-2994" b="-3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355577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90</a:t>
                          </a:r>
                          <a:r>
                            <a:rPr kumimoji="0" lang="en-US" altLang="zh-CN" sz="1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°</a:t>
                          </a:r>
                          <a:endParaRPr kumimoji="0" lang="en-US" sz="1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 0 </a:t>
                          </a:r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0 </a:t>
                          </a:r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00000" t="-208197" r="-2994" b="-2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6459837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-90</a:t>
                          </a:r>
                          <a:r>
                            <a:rPr kumimoji="0" lang="en-US" altLang="zh-CN" sz="1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°</a:t>
                          </a:r>
                          <a:endParaRPr kumimoji="0" lang="en-US" sz="1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 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00000" t="-308197" r="-2994" b="-1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1995915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0599" t="-408197" r="-202395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/>
                            <a:t>d</a:t>
                          </a:r>
                          <a:r>
                            <a:rPr lang="en-US" baseline="-25000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42695320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9321587"/>
              </p:ext>
            </p:extLst>
          </p:nvPr>
        </p:nvGraphicFramePr>
        <p:xfrm>
          <a:off x="6964973" y="2700454"/>
          <a:ext cx="233654" cy="350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8" name="Equation" r:id="rId4" imgW="152280" imgH="228600" progId="Equation.3">
                  <p:embed/>
                </p:oleObj>
              </mc:Choice>
              <mc:Fallback>
                <p:oleObj name="Equation" r:id="rId4" imgW="152280" imgH="228600" progId="Equation.3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964973" y="2700454"/>
                        <a:ext cx="233654" cy="3504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678071" y="182197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1884744"/>
              </p:ext>
            </p:extLst>
          </p:nvPr>
        </p:nvGraphicFramePr>
        <p:xfrm>
          <a:off x="3840768" y="2672118"/>
          <a:ext cx="483520" cy="4367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9" name="Equation" r:id="rId6" imgW="253890" imgH="228501" progId="Equation.3">
                  <p:embed/>
                </p:oleObj>
              </mc:Choice>
              <mc:Fallback>
                <p:oleObj name="Equation" r:id="rId6" imgW="253890" imgH="228501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0768" y="2672118"/>
                        <a:ext cx="483520" cy="4367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813252" y="186974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3232655"/>
              </p:ext>
            </p:extLst>
          </p:nvPr>
        </p:nvGraphicFramePr>
        <p:xfrm>
          <a:off x="5905073" y="2687091"/>
          <a:ext cx="269435" cy="3772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0" name="Equation" r:id="rId8" imgW="165028" imgH="228501" progId="Equation.3">
                  <p:embed/>
                </p:oleObj>
              </mc:Choice>
              <mc:Fallback>
                <p:oleObj name="Equation" r:id="rId8" imgW="165028" imgH="228501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5073" y="2687091"/>
                        <a:ext cx="269435" cy="3772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758630" y="179847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3269044"/>
              </p:ext>
            </p:extLst>
          </p:nvPr>
        </p:nvGraphicFramePr>
        <p:xfrm>
          <a:off x="4833693" y="2622456"/>
          <a:ext cx="512447" cy="4863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1" name="Equation" r:id="rId10" imgW="241300" imgH="228600" progId="Equation.3">
                  <p:embed/>
                </p:oleObj>
              </mc:Choice>
              <mc:Fallback>
                <p:oleObj name="Equation" r:id="rId10" imgW="241300" imgH="228600" progId="Equation.3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3693" y="2622456"/>
                        <a:ext cx="512447" cy="4863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26">
            <a:extLst>
              <a:ext uri="{FF2B5EF4-FFF2-40B4-BE49-F238E27FC236}">
                <a16:creationId xmlns:a16="http://schemas.microsoft.com/office/drawing/2014/main" id="{5668225C-6AF1-43ED-84C7-77EBCD2F0DDF}"/>
              </a:ext>
            </a:extLst>
          </p:cNvPr>
          <p:cNvSpPr txBox="1">
            <a:spLocks noChangeArrowheads="1"/>
          </p:cNvSpPr>
          <p:nvPr/>
        </p:nvSpPr>
        <p:spPr>
          <a:xfrm>
            <a:off x="1447800" y="381000"/>
            <a:ext cx="7010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3D – 4 – RRR - </a:t>
            </a:r>
            <a:r>
              <a:rPr lang="en-US" altLang="en-US" i="1" kern="0" dirty="0"/>
              <a:t>Modified Form Table </a:t>
            </a:r>
          </a:p>
        </p:txBody>
      </p:sp>
    </p:spTree>
    <p:extLst>
      <p:ext uri="{BB962C8B-B14F-4D97-AF65-F5344CB8AC3E}">
        <p14:creationId xmlns:p14="http://schemas.microsoft.com/office/powerpoint/2010/main" val="7378740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184FADA6-C316-4ADE-A4D6-E92CD2A258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3D – 4 – RRR (Spherical Wrist, standard DH)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314A63A2-6BB3-44E1-B837-44FA81F3489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03263" y="6248400"/>
            <a:ext cx="6781800" cy="381000"/>
          </a:xfrm>
        </p:spPr>
        <p:txBody>
          <a:bodyPr/>
          <a:lstStyle/>
          <a:p>
            <a:pPr algn="l">
              <a:defRPr/>
            </a:pPr>
            <a:r>
              <a:rPr lang="en-US" altLang="en-US" dirty="0"/>
              <a:t>Instructor: Jacob Rosen </a:t>
            </a:r>
          </a:p>
          <a:p>
            <a:pPr algn="l">
              <a:defRPr/>
            </a:pPr>
            <a:r>
              <a:rPr lang="en-US" altLang="en-US" dirty="0"/>
              <a:t>Advanced Robotic - MAE 263D </a:t>
            </a:r>
            <a:r>
              <a:rPr lang="en-US" altLang="en-US" b="0" dirty="0">
                <a:latin typeface="Times New Roman" pitchFamily="18" charset="0"/>
              </a:rPr>
              <a:t>- </a:t>
            </a:r>
            <a:r>
              <a:rPr lang="en-US" altLang="en-US" dirty="0"/>
              <a:t>Department of Mechanical &amp; Aerospace Engineering - UCLA</a:t>
            </a:r>
            <a:r>
              <a:rPr lang="en-US" altLang="en-US" b="0" dirty="0">
                <a:latin typeface="Times New Roman" pitchFamily="18" charset="0"/>
              </a:rPr>
              <a:t> </a:t>
            </a:r>
            <a:endParaRPr lang="en-US" altLang="en-US" dirty="0">
              <a:solidFill>
                <a:schemeClr val="tx1"/>
              </a:solidFill>
            </a:endParaRPr>
          </a:p>
        </p:txBody>
      </p:sp>
      <p:pic>
        <p:nvPicPr>
          <p:cNvPr id="27652" name="Picture 2" descr="http://brand.ucla.edu/wp-content/uploads/2013/08/ucla-logotype-main-11.jpg">
            <a:extLst>
              <a:ext uri="{FF2B5EF4-FFF2-40B4-BE49-F238E27FC236}">
                <a16:creationId xmlns:a16="http://schemas.microsoft.com/office/drawing/2014/main" id="{5A08D472-9DF7-4BCB-869F-4C153791AD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5" y="6227763"/>
            <a:ext cx="1038225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Oval 25">
            <a:extLst>
              <a:ext uri="{FF2B5EF4-FFF2-40B4-BE49-F238E27FC236}">
                <a16:creationId xmlns:a16="http://schemas.microsoft.com/office/drawing/2014/main" id="{716E5271-9249-4988-83AA-2CFDE4600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7213" y="2828925"/>
            <a:ext cx="254000" cy="6000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27654" name="Straight Connector 26">
            <a:extLst>
              <a:ext uri="{FF2B5EF4-FFF2-40B4-BE49-F238E27FC236}">
                <a16:creationId xmlns:a16="http://schemas.microsoft.com/office/drawing/2014/main" id="{C5676F5B-AA13-4C01-9930-0063C5B9ECFA}"/>
              </a:ext>
            </a:extLst>
          </p:cNvPr>
          <p:cNvCxnSpPr>
            <a:cxnSpLocks/>
            <a:stCxn id="27653" idx="0"/>
            <a:endCxn id="29" idx="0"/>
          </p:cNvCxnSpPr>
          <p:nvPr/>
        </p:nvCxnSpPr>
        <p:spPr bwMode="auto">
          <a:xfrm>
            <a:off x="1954213" y="2828925"/>
            <a:ext cx="1335087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55" name="Straight Connector 27">
            <a:extLst>
              <a:ext uri="{FF2B5EF4-FFF2-40B4-BE49-F238E27FC236}">
                <a16:creationId xmlns:a16="http://schemas.microsoft.com/office/drawing/2014/main" id="{F6C599EA-FAD0-4A3B-B456-AA3E5A487C45}"/>
              </a:ext>
            </a:extLst>
          </p:cNvPr>
          <p:cNvCxnSpPr>
            <a:cxnSpLocks/>
            <a:stCxn id="27653" idx="4"/>
            <a:endCxn id="29" idx="2"/>
          </p:cNvCxnSpPr>
          <p:nvPr/>
        </p:nvCxnSpPr>
        <p:spPr bwMode="auto">
          <a:xfrm flipV="1">
            <a:off x="1954213" y="3429000"/>
            <a:ext cx="13366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9" name="Arc 28">
            <a:extLst>
              <a:ext uri="{FF2B5EF4-FFF2-40B4-BE49-F238E27FC236}">
                <a16:creationId xmlns:a16="http://schemas.microsoft.com/office/drawing/2014/main" id="{00B69B15-9B51-4BEB-A0A2-0801BCB6F81B}"/>
              </a:ext>
            </a:extLst>
          </p:cNvPr>
          <p:cNvSpPr/>
          <p:nvPr/>
        </p:nvSpPr>
        <p:spPr bwMode="auto">
          <a:xfrm>
            <a:off x="3162300" y="2830513"/>
            <a:ext cx="254000" cy="598487"/>
          </a:xfrm>
          <a:prstGeom prst="arc">
            <a:avLst>
              <a:gd name="adj1" fmla="val 16200000"/>
              <a:gd name="adj2" fmla="val 537776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5D82CE2-B343-4A96-96B9-6E516A987062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083379" y="2445774"/>
            <a:ext cx="374654" cy="369332"/>
          </a:xfrm>
          <a:prstGeom prst="rect">
            <a:avLst/>
          </a:prstGeom>
          <a:blipFill>
            <a:blip r:embed="rId4"/>
            <a:stretch>
              <a:fillRect l="-18033" r="-6557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31" name="Arc 30">
            <a:extLst>
              <a:ext uri="{FF2B5EF4-FFF2-40B4-BE49-F238E27FC236}">
                <a16:creationId xmlns:a16="http://schemas.microsoft.com/office/drawing/2014/main" id="{873F885B-9425-4844-B8E6-28DE4A262E5F}"/>
              </a:ext>
            </a:extLst>
          </p:cNvPr>
          <p:cNvSpPr/>
          <p:nvPr/>
        </p:nvSpPr>
        <p:spPr bwMode="auto">
          <a:xfrm rot="16031067" flipH="1">
            <a:off x="3001169" y="2817019"/>
            <a:ext cx="819150" cy="623888"/>
          </a:xfrm>
          <a:prstGeom prst="arc">
            <a:avLst>
              <a:gd name="adj1" fmla="val 216774"/>
              <a:gd name="adj2" fmla="val 10163222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659" name="Oval 36">
            <a:extLst>
              <a:ext uri="{FF2B5EF4-FFF2-40B4-BE49-F238E27FC236}">
                <a16:creationId xmlns:a16="http://schemas.microsoft.com/office/drawing/2014/main" id="{1B2B1869-70EA-4406-8F84-D3B3E9325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9225" y="3838575"/>
            <a:ext cx="612775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27660" name="Straight Connector 37">
            <a:extLst>
              <a:ext uri="{FF2B5EF4-FFF2-40B4-BE49-F238E27FC236}">
                <a16:creationId xmlns:a16="http://schemas.microsoft.com/office/drawing/2014/main" id="{AC43A6AE-99D8-4E75-9C3F-19A62B523D0C}"/>
              </a:ext>
            </a:extLst>
          </p:cNvPr>
          <p:cNvCxnSpPr>
            <a:cxnSpLocks/>
          </p:cNvCxnSpPr>
          <p:nvPr/>
        </p:nvCxnSpPr>
        <p:spPr bwMode="auto">
          <a:xfrm flipH="1">
            <a:off x="3967163" y="2870200"/>
            <a:ext cx="477837" cy="11334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61" name="Straight Connector 38">
            <a:extLst>
              <a:ext uri="{FF2B5EF4-FFF2-40B4-BE49-F238E27FC236}">
                <a16:creationId xmlns:a16="http://schemas.microsoft.com/office/drawing/2014/main" id="{D87E9FEE-27D4-41E7-B5B1-C3F9D087079A}"/>
              </a:ext>
            </a:extLst>
          </p:cNvPr>
          <p:cNvCxnSpPr>
            <a:cxnSpLocks/>
          </p:cNvCxnSpPr>
          <p:nvPr/>
        </p:nvCxnSpPr>
        <p:spPr bwMode="auto">
          <a:xfrm flipH="1">
            <a:off x="4572000" y="2843213"/>
            <a:ext cx="501650" cy="11874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0" name="Arc 39">
            <a:extLst>
              <a:ext uri="{FF2B5EF4-FFF2-40B4-BE49-F238E27FC236}">
                <a16:creationId xmlns:a16="http://schemas.microsoft.com/office/drawing/2014/main" id="{88C4B18D-11EB-486E-A517-236B547266DE}"/>
              </a:ext>
            </a:extLst>
          </p:cNvPr>
          <p:cNvSpPr/>
          <p:nvPr/>
        </p:nvSpPr>
        <p:spPr bwMode="auto">
          <a:xfrm rot="5400000" flipH="1">
            <a:off x="4580732" y="2564606"/>
            <a:ext cx="369888" cy="612775"/>
          </a:xfrm>
          <a:prstGeom prst="arc">
            <a:avLst>
              <a:gd name="adj1" fmla="val 16200000"/>
              <a:gd name="adj2" fmla="val 540000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663" name="Oval 43">
            <a:extLst>
              <a:ext uri="{FF2B5EF4-FFF2-40B4-BE49-F238E27FC236}">
                <a16:creationId xmlns:a16="http://schemas.microsoft.com/office/drawing/2014/main" id="{7DBF4FD4-8F23-471D-81AF-A9EDFD0E1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5288" y="2849563"/>
            <a:ext cx="254000" cy="6000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27664" name="Straight Connector 44">
            <a:extLst>
              <a:ext uri="{FF2B5EF4-FFF2-40B4-BE49-F238E27FC236}">
                <a16:creationId xmlns:a16="http://schemas.microsoft.com/office/drawing/2014/main" id="{8CE55732-C5A5-4409-AFF1-15A582A275CC}"/>
              </a:ext>
            </a:extLst>
          </p:cNvPr>
          <p:cNvCxnSpPr>
            <a:cxnSpLocks/>
            <a:stCxn id="27663" idx="0"/>
            <a:endCxn id="47" idx="0"/>
          </p:cNvCxnSpPr>
          <p:nvPr/>
        </p:nvCxnSpPr>
        <p:spPr bwMode="auto">
          <a:xfrm>
            <a:off x="5602288" y="2849563"/>
            <a:ext cx="1335087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65" name="Straight Connector 45">
            <a:extLst>
              <a:ext uri="{FF2B5EF4-FFF2-40B4-BE49-F238E27FC236}">
                <a16:creationId xmlns:a16="http://schemas.microsoft.com/office/drawing/2014/main" id="{ED6B35F5-FF83-4BF9-9E2F-0D1D6525BBF4}"/>
              </a:ext>
            </a:extLst>
          </p:cNvPr>
          <p:cNvCxnSpPr>
            <a:cxnSpLocks/>
            <a:stCxn id="27663" idx="4"/>
            <a:endCxn id="47" idx="2"/>
          </p:cNvCxnSpPr>
          <p:nvPr/>
        </p:nvCxnSpPr>
        <p:spPr bwMode="auto">
          <a:xfrm flipV="1">
            <a:off x="5602288" y="3449638"/>
            <a:ext cx="13382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7" name="Arc 46">
            <a:extLst>
              <a:ext uri="{FF2B5EF4-FFF2-40B4-BE49-F238E27FC236}">
                <a16:creationId xmlns:a16="http://schemas.microsoft.com/office/drawing/2014/main" id="{C3B386DD-ACA2-49DD-9EC4-9A327AA5A321}"/>
              </a:ext>
            </a:extLst>
          </p:cNvPr>
          <p:cNvSpPr/>
          <p:nvPr/>
        </p:nvSpPr>
        <p:spPr bwMode="auto">
          <a:xfrm>
            <a:off x="6810375" y="2851150"/>
            <a:ext cx="255588" cy="598488"/>
          </a:xfrm>
          <a:prstGeom prst="arc">
            <a:avLst>
              <a:gd name="adj1" fmla="val 16200000"/>
              <a:gd name="adj2" fmla="val 537776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9" name="Arc 48">
            <a:extLst>
              <a:ext uri="{FF2B5EF4-FFF2-40B4-BE49-F238E27FC236}">
                <a16:creationId xmlns:a16="http://schemas.microsoft.com/office/drawing/2014/main" id="{2F2B19D2-3261-4A88-96FF-919E7CAD8FEA}"/>
              </a:ext>
            </a:extLst>
          </p:cNvPr>
          <p:cNvSpPr/>
          <p:nvPr/>
        </p:nvSpPr>
        <p:spPr bwMode="auto">
          <a:xfrm rot="16031067" flipH="1">
            <a:off x="6547746" y="2824161"/>
            <a:ext cx="819150" cy="623888"/>
          </a:xfrm>
          <a:prstGeom prst="arc">
            <a:avLst>
              <a:gd name="adj1" fmla="val 216774"/>
              <a:gd name="adj2" fmla="val 10163222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cxnSp>
        <p:nvCxnSpPr>
          <p:cNvPr id="27669" name="Straight Connector 49">
            <a:extLst>
              <a:ext uri="{FF2B5EF4-FFF2-40B4-BE49-F238E27FC236}">
                <a16:creationId xmlns:a16="http://schemas.microsoft.com/office/drawing/2014/main" id="{6CC117DC-589F-4ADB-B755-CCA48C554138}"/>
              </a:ext>
            </a:extLst>
          </p:cNvPr>
          <p:cNvCxnSpPr>
            <a:cxnSpLocks/>
          </p:cNvCxnSpPr>
          <p:nvPr/>
        </p:nvCxnSpPr>
        <p:spPr bwMode="auto">
          <a:xfrm flipV="1">
            <a:off x="3959225" y="4003675"/>
            <a:ext cx="292100" cy="7778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70" name="Straight Connector 52">
            <a:extLst>
              <a:ext uri="{FF2B5EF4-FFF2-40B4-BE49-F238E27FC236}">
                <a16:creationId xmlns:a16="http://schemas.microsoft.com/office/drawing/2014/main" id="{4309FED3-5E28-4F44-A6F6-EAA61148E613}"/>
              </a:ext>
            </a:extLst>
          </p:cNvPr>
          <p:cNvCxnSpPr>
            <a:cxnSpLocks/>
          </p:cNvCxnSpPr>
          <p:nvPr/>
        </p:nvCxnSpPr>
        <p:spPr bwMode="auto">
          <a:xfrm flipV="1">
            <a:off x="3289300" y="2509838"/>
            <a:ext cx="804863" cy="22717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71" name="Straight Connector 54">
            <a:extLst>
              <a:ext uri="{FF2B5EF4-FFF2-40B4-BE49-F238E27FC236}">
                <a16:creationId xmlns:a16="http://schemas.microsoft.com/office/drawing/2014/main" id="{0CB15734-5780-45F1-9CB6-A0635ECA92C4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289300" y="4781550"/>
            <a:ext cx="67786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72" name="Straight Connector 56">
            <a:extLst>
              <a:ext uri="{FF2B5EF4-FFF2-40B4-BE49-F238E27FC236}">
                <a16:creationId xmlns:a16="http://schemas.microsoft.com/office/drawing/2014/main" id="{9067BDC0-2F1B-4206-B572-DEB65D5F5838}"/>
              </a:ext>
            </a:extLst>
          </p:cNvPr>
          <p:cNvCxnSpPr>
            <a:cxnSpLocks/>
          </p:cNvCxnSpPr>
          <p:nvPr/>
        </p:nvCxnSpPr>
        <p:spPr bwMode="auto">
          <a:xfrm flipH="1">
            <a:off x="4094163" y="2481263"/>
            <a:ext cx="71278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73" name="Straight Connector 59">
            <a:extLst>
              <a:ext uri="{FF2B5EF4-FFF2-40B4-BE49-F238E27FC236}">
                <a16:creationId xmlns:a16="http://schemas.microsoft.com/office/drawing/2014/main" id="{2D8F8F18-DBB5-438A-A4E7-9B3664FCB0E6}"/>
              </a:ext>
            </a:extLst>
          </p:cNvPr>
          <p:cNvCxnSpPr>
            <a:cxnSpLocks/>
          </p:cNvCxnSpPr>
          <p:nvPr/>
        </p:nvCxnSpPr>
        <p:spPr bwMode="auto">
          <a:xfrm flipV="1">
            <a:off x="4702175" y="2481263"/>
            <a:ext cx="123825" cy="2047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74" name="Straight Connector 61">
            <a:extLst>
              <a:ext uri="{FF2B5EF4-FFF2-40B4-BE49-F238E27FC236}">
                <a16:creationId xmlns:a16="http://schemas.microsoft.com/office/drawing/2014/main" id="{B2205AF2-DBD2-4EF6-AA78-BAE59D84A725}"/>
              </a:ext>
            </a:extLst>
          </p:cNvPr>
          <p:cNvCxnSpPr>
            <a:cxnSpLocks/>
          </p:cNvCxnSpPr>
          <p:nvPr/>
        </p:nvCxnSpPr>
        <p:spPr bwMode="auto">
          <a:xfrm flipH="1">
            <a:off x="4924425" y="3160713"/>
            <a:ext cx="67786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75" name="Straight Connector 64">
            <a:extLst>
              <a:ext uri="{FF2B5EF4-FFF2-40B4-BE49-F238E27FC236}">
                <a16:creationId xmlns:a16="http://schemas.microsoft.com/office/drawing/2014/main" id="{AA8B8FEA-586F-44B3-A9C7-1C5399D486F2}"/>
              </a:ext>
            </a:extLst>
          </p:cNvPr>
          <p:cNvCxnSpPr>
            <a:cxnSpLocks/>
          </p:cNvCxnSpPr>
          <p:nvPr/>
        </p:nvCxnSpPr>
        <p:spPr bwMode="auto">
          <a:xfrm flipH="1">
            <a:off x="3416300" y="3160713"/>
            <a:ext cx="4508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76" name="Straight Connector 70">
            <a:extLst>
              <a:ext uri="{FF2B5EF4-FFF2-40B4-BE49-F238E27FC236}">
                <a16:creationId xmlns:a16="http://schemas.microsoft.com/office/drawing/2014/main" id="{BD850E5B-8411-43A3-9295-339C42F80F9A}"/>
              </a:ext>
            </a:extLst>
          </p:cNvPr>
          <p:cNvCxnSpPr>
            <a:cxnSpLocks/>
          </p:cNvCxnSpPr>
          <p:nvPr/>
        </p:nvCxnSpPr>
        <p:spPr bwMode="auto">
          <a:xfrm flipV="1">
            <a:off x="7065963" y="3136900"/>
            <a:ext cx="576262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77" name="Straight Connector 74">
            <a:extLst>
              <a:ext uri="{FF2B5EF4-FFF2-40B4-BE49-F238E27FC236}">
                <a16:creationId xmlns:a16="http://schemas.microsoft.com/office/drawing/2014/main" id="{DB59E6D3-9578-4FBB-8430-6EB3917436A6}"/>
              </a:ext>
            </a:extLst>
          </p:cNvPr>
          <p:cNvCxnSpPr>
            <a:cxnSpLocks/>
          </p:cNvCxnSpPr>
          <p:nvPr/>
        </p:nvCxnSpPr>
        <p:spPr bwMode="auto">
          <a:xfrm>
            <a:off x="7642225" y="2935288"/>
            <a:ext cx="3079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78" name="Straight Connector 75">
            <a:extLst>
              <a:ext uri="{FF2B5EF4-FFF2-40B4-BE49-F238E27FC236}">
                <a16:creationId xmlns:a16="http://schemas.microsoft.com/office/drawing/2014/main" id="{14CCA2FE-1B2A-41A0-BAEC-1BCEF92FBC3D}"/>
              </a:ext>
            </a:extLst>
          </p:cNvPr>
          <p:cNvCxnSpPr>
            <a:cxnSpLocks/>
          </p:cNvCxnSpPr>
          <p:nvPr/>
        </p:nvCxnSpPr>
        <p:spPr bwMode="auto">
          <a:xfrm>
            <a:off x="7642225" y="2940050"/>
            <a:ext cx="0" cy="39211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79" name="Straight Connector 76">
            <a:extLst>
              <a:ext uri="{FF2B5EF4-FFF2-40B4-BE49-F238E27FC236}">
                <a16:creationId xmlns:a16="http://schemas.microsoft.com/office/drawing/2014/main" id="{7B3A1D6A-04B2-4925-95FF-1C47CB007DBB}"/>
              </a:ext>
            </a:extLst>
          </p:cNvPr>
          <p:cNvCxnSpPr>
            <a:cxnSpLocks/>
          </p:cNvCxnSpPr>
          <p:nvPr/>
        </p:nvCxnSpPr>
        <p:spPr bwMode="auto">
          <a:xfrm flipH="1">
            <a:off x="7642225" y="3332163"/>
            <a:ext cx="3079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D5DA88EB-7219-44D5-BE85-D5FEAD6EB535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211431" y="4664299"/>
            <a:ext cx="381836" cy="369332"/>
          </a:xfrm>
          <a:prstGeom prst="rect">
            <a:avLst/>
          </a:prstGeom>
          <a:blipFill>
            <a:blip r:embed="rId5"/>
            <a:stretch>
              <a:fillRect l="-19355" r="-4839" b="-16393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81" name="Arc 80">
            <a:extLst>
              <a:ext uri="{FF2B5EF4-FFF2-40B4-BE49-F238E27FC236}">
                <a16:creationId xmlns:a16="http://schemas.microsoft.com/office/drawing/2014/main" id="{2788EB21-904A-4ED9-BD19-50C1BBFC1AB0}"/>
              </a:ext>
            </a:extLst>
          </p:cNvPr>
          <p:cNvSpPr/>
          <p:nvPr/>
        </p:nvSpPr>
        <p:spPr bwMode="auto">
          <a:xfrm rot="11111518" flipH="1">
            <a:off x="3695700" y="4416425"/>
            <a:ext cx="819150" cy="623888"/>
          </a:xfrm>
          <a:prstGeom prst="arc">
            <a:avLst>
              <a:gd name="adj1" fmla="val 216774"/>
              <a:gd name="adj2" fmla="val 10163222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cxnSp>
        <p:nvCxnSpPr>
          <p:cNvPr id="27682" name="Straight Arrow Connector 81">
            <a:extLst>
              <a:ext uri="{FF2B5EF4-FFF2-40B4-BE49-F238E27FC236}">
                <a16:creationId xmlns:a16="http://schemas.microsoft.com/office/drawing/2014/main" id="{E29D6A72-F8B2-4430-8772-29DEE7E3C7E1}"/>
              </a:ext>
            </a:extLst>
          </p:cNvPr>
          <p:cNvCxnSpPr>
            <a:cxnSpLocks/>
          </p:cNvCxnSpPr>
          <p:nvPr/>
        </p:nvCxnSpPr>
        <p:spPr bwMode="auto">
          <a:xfrm>
            <a:off x="1414463" y="2470150"/>
            <a:ext cx="1084262" cy="0"/>
          </a:xfrm>
          <a:prstGeom prst="straightConnector1">
            <a:avLst/>
          </a:prstGeom>
          <a:noFill/>
          <a:ln w="38100" algn="ctr">
            <a:solidFill>
              <a:srgbClr val="92D050"/>
            </a:solidFill>
            <a:round/>
            <a:headEnd/>
            <a:tailEnd type="triangle" w="med" len="med"/>
          </a:ln>
        </p:spPr>
      </p:cxnSp>
      <p:cxnSp>
        <p:nvCxnSpPr>
          <p:cNvPr id="27683" name="Straight Arrow Connector 82">
            <a:extLst>
              <a:ext uri="{FF2B5EF4-FFF2-40B4-BE49-F238E27FC236}">
                <a16:creationId xmlns:a16="http://schemas.microsoft.com/office/drawing/2014/main" id="{D3872194-2096-424B-B773-94494C37AF2B}"/>
              </a:ext>
            </a:extLst>
          </p:cNvPr>
          <p:cNvCxnSpPr>
            <a:cxnSpLocks/>
          </p:cNvCxnSpPr>
          <p:nvPr/>
        </p:nvCxnSpPr>
        <p:spPr bwMode="auto">
          <a:xfrm flipV="1">
            <a:off x="1402121" y="1742678"/>
            <a:ext cx="814387" cy="748507"/>
          </a:xfrm>
          <a:prstGeom prst="straightConnector1">
            <a:avLst/>
          </a:prstGeom>
          <a:noFill/>
          <a:ln w="38100" algn="ctr">
            <a:solidFill>
              <a:srgbClr val="92D050"/>
            </a:solidFill>
            <a:round/>
            <a:headEnd/>
            <a:tailEnd type="triangle" w="med" len="med"/>
          </a:ln>
        </p:spPr>
      </p:cxnSp>
      <p:cxnSp>
        <p:nvCxnSpPr>
          <p:cNvPr id="27684" name="Straight Arrow Connector 85">
            <a:extLst>
              <a:ext uri="{FF2B5EF4-FFF2-40B4-BE49-F238E27FC236}">
                <a16:creationId xmlns:a16="http://schemas.microsoft.com/office/drawing/2014/main" id="{94A0E9B8-DE09-4537-B83A-AE4E431A196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384300" y="1474788"/>
            <a:ext cx="30163" cy="1035050"/>
          </a:xfrm>
          <a:prstGeom prst="straightConnector1">
            <a:avLst/>
          </a:prstGeom>
          <a:noFill/>
          <a:ln w="38100" algn="ctr">
            <a:solidFill>
              <a:srgbClr val="92D050"/>
            </a:solidFill>
            <a:round/>
            <a:headEnd/>
            <a:tailEnd type="triangle" w="med" len="med"/>
          </a:ln>
        </p:spPr>
      </p:cxnSp>
      <p:cxnSp>
        <p:nvCxnSpPr>
          <p:cNvPr id="27685" name="Straight Arrow Connector 90">
            <a:extLst>
              <a:ext uri="{FF2B5EF4-FFF2-40B4-BE49-F238E27FC236}">
                <a16:creationId xmlns:a16="http://schemas.microsoft.com/office/drawing/2014/main" id="{A0AE7F28-5519-4204-AA85-6B3A80C6384D}"/>
              </a:ext>
            </a:extLst>
          </p:cNvPr>
          <p:cNvCxnSpPr>
            <a:cxnSpLocks/>
          </p:cNvCxnSpPr>
          <p:nvPr/>
        </p:nvCxnSpPr>
        <p:spPr bwMode="auto">
          <a:xfrm flipH="1">
            <a:off x="3867150" y="2000250"/>
            <a:ext cx="660400" cy="521494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27686" name="Straight Arrow Connector 91">
            <a:extLst>
              <a:ext uri="{FF2B5EF4-FFF2-40B4-BE49-F238E27FC236}">
                <a16:creationId xmlns:a16="http://schemas.microsoft.com/office/drawing/2014/main" id="{C0153D0F-5B0C-472E-B7D0-EBD44B74891F}"/>
              </a:ext>
            </a:extLst>
          </p:cNvPr>
          <p:cNvCxnSpPr>
            <a:cxnSpLocks/>
          </p:cNvCxnSpPr>
          <p:nvPr/>
        </p:nvCxnSpPr>
        <p:spPr bwMode="auto">
          <a:xfrm>
            <a:off x="4505325" y="1995488"/>
            <a:ext cx="1012053" cy="33244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27687" name="Straight Arrow Connector 92">
            <a:extLst>
              <a:ext uri="{FF2B5EF4-FFF2-40B4-BE49-F238E27FC236}">
                <a16:creationId xmlns:a16="http://schemas.microsoft.com/office/drawing/2014/main" id="{2AB49E35-C44D-4CEF-B882-6C8F3541979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495800" y="1004888"/>
            <a:ext cx="31750" cy="1035050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27688" name="Straight Arrow Connector 93">
            <a:extLst>
              <a:ext uri="{FF2B5EF4-FFF2-40B4-BE49-F238E27FC236}">
                <a16:creationId xmlns:a16="http://schemas.microsoft.com/office/drawing/2014/main" id="{F794F97E-1A30-4577-B781-D56190823E7C}"/>
              </a:ext>
            </a:extLst>
          </p:cNvPr>
          <p:cNvCxnSpPr>
            <a:cxnSpLocks/>
          </p:cNvCxnSpPr>
          <p:nvPr/>
        </p:nvCxnSpPr>
        <p:spPr bwMode="auto">
          <a:xfrm>
            <a:off x="7787481" y="3097349"/>
            <a:ext cx="1085850" cy="0"/>
          </a:xfrm>
          <a:prstGeom prst="straightConnector1">
            <a:avLst/>
          </a:prstGeom>
          <a:noFill/>
          <a:ln w="38100" algn="ctr">
            <a:solidFill>
              <a:srgbClr val="002060"/>
            </a:solidFill>
            <a:round/>
            <a:headEnd/>
            <a:tailEnd type="triangle" w="med" len="med"/>
          </a:ln>
        </p:spPr>
      </p:cxnSp>
      <p:cxnSp>
        <p:nvCxnSpPr>
          <p:cNvPr id="27689" name="Straight Arrow Connector 94">
            <a:extLst>
              <a:ext uri="{FF2B5EF4-FFF2-40B4-BE49-F238E27FC236}">
                <a16:creationId xmlns:a16="http://schemas.microsoft.com/office/drawing/2014/main" id="{3C4C118A-1D5F-4983-8FBE-AE9DF73A93EA}"/>
              </a:ext>
            </a:extLst>
          </p:cNvPr>
          <p:cNvCxnSpPr>
            <a:cxnSpLocks/>
          </p:cNvCxnSpPr>
          <p:nvPr/>
        </p:nvCxnSpPr>
        <p:spPr bwMode="auto">
          <a:xfrm flipH="1">
            <a:off x="7031099" y="3079289"/>
            <a:ext cx="796925" cy="661988"/>
          </a:xfrm>
          <a:prstGeom prst="straightConnector1">
            <a:avLst/>
          </a:prstGeom>
          <a:noFill/>
          <a:ln w="38100" algn="ctr">
            <a:solidFill>
              <a:srgbClr val="002060"/>
            </a:solidFill>
            <a:round/>
            <a:headEnd/>
            <a:tailEnd type="triangle" w="med" len="med"/>
          </a:ln>
        </p:spPr>
      </p:cxnSp>
      <p:cxnSp>
        <p:nvCxnSpPr>
          <p:cNvPr id="27690" name="Straight Arrow Connector 95">
            <a:extLst>
              <a:ext uri="{FF2B5EF4-FFF2-40B4-BE49-F238E27FC236}">
                <a16:creationId xmlns:a16="http://schemas.microsoft.com/office/drawing/2014/main" id="{294F66CD-3BC0-4180-A577-1E00F54A9C8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772400" y="2061240"/>
            <a:ext cx="30162" cy="1033463"/>
          </a:xfrm>
          <a:prstGeom prst="straightConnector1">
            <a:avLst/>
          </a:prstGeom>
          <a:noFill/>
          <a:ln w="38100" algn="ctr">
            <a:solidFill>
              <a:srgbClr val="002060"/>
            </a:solidFill>
            <a:round/>
            <a:headEnd/>
            <a:tailEnd type="triangle" w="med" len="med"/>
          </a:ln>
        </p:spPr>
      </p:cxnSp>
      <p:sp>
        <p:nvSpPr>
          <p:cNvPr id="27691" name="Freeform: Shape 32">
            <a:extLst>
              <a:ext uri="{FF2B5EF4-FFF2-40B4-BE49-F238E27FC236}">
                <a16:creationId xmlns:a16="http://schemas.microsoft.com/office/drawing/2014/main" id="{BC0E35B2-2A5C-423C-BF8B-BBDFD24B5E1D}"/>
              </a:ext>
            </a:extLst>
          </p:cNvPr>
          <p:cNvSpPr>
            <a:spLocks/>
          </p:cNvSpPr>
          <p:nvPr/>
        </p:nvSpPr>
        <p:spPr bwMode="auto">
          <a:xfrm>
            <a:off x="1371600" y="2220913"/>
            <a:ext cx="3160713" cy="1071562"/>
          </a:xfrm>
          <a:custGeom>
            <a:avLst/>
            <a:gdLst>
              <a:gd name="T0" fmla="*/ 0 w 3161211"/>
              <a:gd name="T1" fmla="*/ 222087 h 1071173"/>
              <a:gd name="T2" fmla="*/ 744583 w 3161211"/>
              <a:gd name="T3" fmla="*/ 19 h 1071173"/>
              <a:gd name="T4" fmla="*/ 1449977 w 3161211"/>
              <a:gd name="T5" fmla="*/ 209024 h 1071173"/>
              <a:gd name="T6" fmla="*/ 2338251 w 3161211"/>
              <a:gd name="T7" fmla="*/ 195962 h 1071173"/>
              <a:gd name="T8" fmla="*/ 3161211 w 3161211"/>
              <a:gd name="T9" fmla="*/ 1071173 h 10711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61211" h="1071173">
                <a:moveTo>
                  <a:pt x="0" y="222087"/>
                </a:moveTo>
                <a:cubicBezTo>
                  <a:pt x="251460" y="112141"/>
                  <a:pt x="502920" y="2196"/>
                  <a:pt x="744583" y="19"/>
                </a:cubicBezTo>
                <a:cubicBezTo>
                  <a:pt x="986246" y="-2158"/>
                  <a:pt x="1184366" y="176367"/>
                  <a:pt x="1449977" y="209024"/>
                </a:cubicBezTo>
                <a:cubicBezTo>
                  <a:pt x="1715588" y="241681"/>
                  <a:pt x="2053045" y="52271"/>
                  <a:pt x="2338251" y="195962"/>
                </a:cubicBezTo>
                <a:cubicBezTo>
                  <a:pt x="2623457" y="339653"/>
                  <a:pt x="2965268" y="903533"/>
                  <a:pt x="3161211" y="1071173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2" name="Freeform: Shape 33">
            <a:extLst>
              <a:ext uri="{FF2B5EF4-FFF2-40B4-BE49-F238E27FC236}">
                <a16:creationId xmlns:a16="http://schemas.microsoft.com/office/drawing/2014/main" id="{DBA5693C-A3C6-4241-ABE5-4E72DE791698}"/>
              </a:ext>
            </a:extLst>
          </p:cNvPr>
          <p:cNvSpPr>
            <a:spLocks/>
          </p:cNvSpPr>
          <p:nvPr/>
        </p:nvSpPr>
        <p:spPr bwMode="auto">
          <a:xfrm>
            <a:off x="4559300" y="1985963"/>
            <a:ext cx="542925" cy="1331912"/>
          </a:xfrm>
          <a:custGeom>
            <a:avLst/>
            <a:gdLst>
              <a:gd name="T0" fmla="*/ 406 w 544147"/>
              <a:gd name="T1" fmla="*/ 0 h 1332412"/>
              <a:gd name="T2" fmla="*/ 483732 w 544147"/>
              <a:gd name="T3" fmla="*/ 195943 h 1332412"/>
              <a:gd name="T4" fmla="*/ 483732 w 544147"/>
              <a:gd name="T5" fmla="*/ 587829 h 1332412"/>
              <a:gd name="T6" fmla="*/ 406 w 544147"/>
              <a:gd name="T7" fmla="*/ 1332412 h 133241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44147" h="1332412">
                <a:moveTo>
                  <a:pt x="406" y="0"/>
                </a:moveTo>
                <a:cubicBezTo>
                  <a:pt x="201792" y="48986"/>
                  <a:pt x="403178" y="97972"/>
                  <a:pt x="483732" y="195943"/>
                </a:cubicBezTo>
                <a:cubicBezTo>
                  <a:pt x="564286" y="293914"/>
                  <a:pt x="564286" y="398418"/>
                  <a:pt x="483732" y="587829"/>
                </a:cubicBezTo>
                <a:cubicBezTo>
                  <a:pt x="403178" y="777241"/>
                  <a:pt x="-14834" y="1214846"/>
                  <a:pt x="406" y="1332412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7EC7202C-817E-4009-9298-6B2F499B2B1A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067299" y="1093982"/>
            <a:ext cx="380039" cy="369332"/>
          </a:xfrm>
          <a:prstGeom prst="rect">
            <a:avLst/>
          </a:prstGeom>
          <a:blipFill>
            <a:blip r:embed="rId6"/>
            <a:stretch>
              <a:fillRect l="-7937" r="-7937" b="-16393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A1540A26-B65E-4E84-98BC-4255A5EC3BE4}"/>
                  </a:ext>
                </a:extLst>
              </p:cNvPr>
              <p:cNvSpPr txBox="1"/>
              <p:nvPr/>
            </p:nvSpPr>
            <p:spPr>
              <a:xfrm>
                <a:off x="1342432" y="1136357"/>
                <a:ext cx="55932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A1540A26-B65E-4E84-98BC-4255A5EC3B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2432" y="1136357"/>
                <a:ext cx="559320" cy="461665"/>
              </a:xfrm>
              <a:prstGeom prst="rect">
                <a:avLst/>
              </a:prstGeom>
              <a:blipFill>
                <a:blip r:embed="rId7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425EF440-5971-4E47-8AC8-0CF927871246}"/>
                  </a:ext>
                </a:extLst>
              </p:cNvPr>
              <p:cNvSpPr txBox="1"/>
              <p:nvPr/>
            </p:nvSpPr>
            <p:spPr>
              <a:xfrm>
                <a:off x="2129832" y="1390799"/>
                <a:ext cx="55932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425EF440-5971-4E47-8AC8-0CF9278712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9832" y="1390799"/>
                <a:ext cx="559320" cy="461665"/>
              </a:xfrm>
              <a:prstGeom prst="rect">
                <a:avLst/>
              </a:prstGeom>
              <a:blipFill>
                <a:blip r:embed="rId8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581A667F-E2AB-4A3E-ABF8-C223F90CBB1A}"/>
                  </a:ext>
                </a:extLst>
              </p:cNvPr>
              <p:cNvSpPr txBox="1"/>
              <p:nvPr/>
            </p:nvSpPr>
            <p:spPr>
              <a:xfrm>
                <a:off x="2290135" y="2347140"/>
                <a:ext cx="55932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581A667F-E2AB-4A3E-ABF8-C223F90CBB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0135" y="2347140"/>
                <a:ext cx="559320" cy="461665"/>
              </a:xfrm>
              <a:prstGeom prst="rect">
                <a:avLst/>
              </a:prstGeom>
              <a:blipFill>
                <a:blip r:embed="rId9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599016A4-B21F-447B-9ED9-9DCA5471892E}"/>
                  </a:ext>
                </a:extLst>
              </p:cNvPr>
              <p:cNvSpPr txBox="1"/>
              <p:nvPr/>
            </p:nvSpPr>
            <p:spPr>
              <a:xfrm>
                <a:off x="5457492" y="1729085"/>
                <a:ext cx="54579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599016A4-B21F-447B-9ED9-9DCA547189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7492" y="1729085"/>
                <a:ext cx="545790" cy="461665"/>
              </a:xfrm>
              <a:prstGeom prst="rect">
                <a:avLst/>
              </a:prstGeom>
              <a:blipFill>
                <a:blip r:embed="rId10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941F1FC0-77BA-484F-AD11-E4C6AFCC767B}"/>
                  </a:ext>
                </a:extLst>
              </p:cNvPr>
              <p:cNvSpPr txBox="1"/>
              <p:nvPr/>
            </p:nvSpPr>
            <p:spPr>
              <a:xfrm>
                <a:off x="3583859" y="1967210"/>
                <a:ext cx="56643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941F1FC0-77BA-484F-AD11-E4C6AFCC76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3859" y="1967210"/>
                <a:ext cx="566437" cy="461665"/>
              </a:xfrm>
              <a:prstGeom prst="rect">
                <a:avLst/>
              </a:prstGeom>
              <a:blipFill>
                <a:blip r:embed="rId11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FB5EE01D-1406-414B-AEB2-3CC0FB356C69}"/>
                  </a:ext>
                </a:extLst>
              </p:cNvPr>
              <p:cNvSpPr txBox="1"/>
              <p:nvPr/>
            </p:nvSpPr>
            <p:spPr>
              <a:xfrm>
                <a:off x="8484668" y="2987973"/>
                <a:ext cx="55932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FB5EE01D-1406-414B-AEB2-3CC0FB356C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4668" y="2987973"/>
                <a:ext cx="559320" cy="461665"/>
              </a:xfrm>
              <a:prstGeom prst="rect">
                <a:avLst/>
              </a:prstGeom>
              <a:blipFill>
                <a:blip r:embed="rId12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357A198A-ED18-49B1-AB6B-CBDE67E98E9B}"/>
                  </a:ext>
                </a:extLst>
              </p:cNvPr>
              <p:cNvSpPr txBox="1"/>
              <p:nvPr/>
            </p:nvSpPr>
            <p:spPr>
              <a:xfrm>
                <a:off x="6937375" y="2319487"/>
                <a:ext cx="56650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357A198A-ED18-49B1-AB6B-CBDE67E98E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7375" y="2319487"/>
                <a:ext cx="566501" cy="461665"/>
              </a:xfrm>
              <a:prstGeom prst="rect">
                <a:avLst/>
              </a:prstGeom>
              <a:blipFill>
                <a:blip r:embed="rId13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06C2E819-7380-4EC6-9C02-D736C2C8E5CF}"/>
                  </a:ext>
                </a:extLst>
              </p:cNvPr>
              <p:cNvSpPr txBox="1"/>
              <p:nvPr/>
            </p:nvSpPr>
            <p:spPr>
              <a:xfrm>
                <a:off x="7741879" y="1761480"/>
                <a:ext cx="55932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06C2E819-7380-4EC6-9C02-D736C2C8E5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1879" y="1761480"/>
                <a:ext cx="559320" cy="461665"/>
              </a:xfrm>
              <a:prstGeom prst="rect">
                <a:avLst/>
              </a:prstGeom>
              <a:blipFill>
                <a:blip r:embed="rId14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15689B7D-060F-46BA-9426-F60E1EA2254D}"/>
                  </a:ext>
                </a:extLst>
              </p:cNvPr>
              <p:cNvSpPr txBox="1"/>
              <p:nvPr/>
            </p:nvSpPr>
            <p:spPr>
              <a:xfrm>
                <a:off x="6677661" y="3683511"/>
                <a:ext cx="56643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15689B7D-060F-46BA-9426-F60E1EA225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7661" y="3683511"/>
                <a:ext cx="566437" cy="461665"/>
              </a:xfrm>
              <a:prstGeom prst="rect">
                <a:avLst/>
              </a:prstGeom>
              <a:blipFill>
                <a:blip r:embed="rId15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85D2697D-8AB2-4824-9E03-1C88D818655B}"/>
                  </a:ext>
                </a:extLst>
              </p:cNvPr>
              <p:cNvSpPr txBox="1"/>
              <p:nvPr/>
            </p:nvSpPr>
            <p:spPr>
              <a:xfrm>
                <a:off x="5951856" y="4406566"/>
                <a:ext cx="39748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85D2697D-8AB2-4824-9E03-1C88D81865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1856" y="4406566"/>
                <a:ext cx="397480" cy="369332"/>
              </a:xfrm>
              <a:prstGeom prst="rect">
                <a:avLst/>
              </a:prstGeom>
              <a:blipFill>
                <a:blip r:embed="rId16"/>
                <a:stretch>
                  <a:fillRect l="-16667" r="-4545"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Left Brace 55">
            <a:extLst>
              <a:ext uri="{FF2B5EF4-FFF2-40B4-BE49-F238E27FC236}">
                <a16:creationId xmlns:a16="http://schemas.microsoft.com/office/drawing/2014/main" id="{7C883518-A179-4A7B-B30D-6C29D8009466}"/>
              </a:ext>
            </a:extLst>
          </p:cNvPr>
          <p:cNvSpPr/>
          <p:nvPr/>
        </p:nvSpPr>
        <p:spPr bwMode="auto">
          <a:xfrm rot="16200000">
            <a:off x="5989449" y="2677340"/>
            <a:ext cx="420182" cy="3261466"/>
          </a:xfrm>
          <a:prstGeom prst="leftBrace">
            <a:avLst>
              <a:gd name="adj1" fmla="val 8333"/>
              <a:gd name="adj2" fmla="val 49752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33D90F5-79B7-48BA-B209-2B94A46F5D14}"/>
              </a:ext>
            </a:extLst>
          </p:cNvPr>
          <p:cNvCxnSpPr/>
          <p:nvPr/>
        </p:nvCxnSpPr>
        <p:spPr bwMode="auto">
          <a:xfrm>
            <a:off x="7830273" y="3158586"/>
            <a:ext cx="0" cy="94859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204B2F8E-A259-4713-805E-6EB5A80996C3}"/>
              </a:ext>
            </a:extLst>
          </p:cNvPr>
          <p:cNvCxnSpPr/>
          <p:nvPr/>
        </p:nvCxnSpPr>
        <p:spPr bwMode="auto">
          <a:xfrm>
            <a:off x="4572733" y="3263654"/>
            <a:ext cx="0" cy="94859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Arrow Connector 31">
            <a:extLst>
              <a:ext uri="{FF2B5EF4-FFF2-40B4-BE49-F238E27FC236}">
                <a16:creationId xmlns:a16="http://schemas.microsoft.com/office/drawing/2014/main" id="{8D7A2DF7-ADD6-442C-A239-7EFA20F2AA74}"/>
              </a:ext>
            </a:extLst>
          </p:cNvPr>
          <p:cNvCxnSpPr>
            <a:cxnSpLocks/>
          </p:cNvCxnSpPr>
          <p:nvPr/>
        </p:nvCxnSpPr>
        <p:spPr bwMode="auto">
          <a:xfrm rot="18471915" flipV="1">
            <a:off x="850816" y="4719907"/>
            <a:ext cx="546100" cy="434975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8" name="Straight Arrow Connector 32">
            <a:extLst>
              <a:ext uri="{FF2B5EF4-FFF2-40B4-BE49-F238E27FC236}">
                <a16:creationId xmlns:a16="http://schemas.microsoft.com/office/drawing/2014/main" id="{B68DD459-1577-450D-BB55-A09FD2965B5C}"/>
              </a:ext>
            </a:extLst>
          </p:cNvPr>
          <p:cNvCxnSpPr>
            <a:cxnSpLocks/>
          </p:cNvCxnSpPr>
          <p:nvPr/>
        </p:nvCxnSpPr>
        <p:spPr bwMode="auto">
          <a:xfrm flipV="1">
            <a:off x="1112753" y="5267595"/>
            <a:ext cx="766090" cy="1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9" name="Straight Arrow Connector 32">
            <a:extLst>
              <a:ext uri="{FF2B5EF4-FFF2-40B4-BE49-F238E27FC236}">
                <a16:creationId xmlns:a16="http://schemas.microsoft.com/office/drawing/2014/main" id="{80180D38-5754-4AEC-9502-DAA3E9A46AD6}"/>
              </a:ext>
            </a:extLst>
          </p:cNvPr>
          <p:cNvCxnSpPr>
            <a:cxnSpLocks/>
          </p:cNvCxnSpPr>
          <p:nvPr/>
        </p:nvCxnSpPr>
        <p:spPr bwMode="auto">
          <a:xfrm flipH="1">
            <a:off x="636862" y="5273564"/>
            <a:ext cx="490305" cy="420179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med"/>
          </a:ln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094220F2-B5B2-4E38-8FE8-3A89B96AA1EA}"/>
                  </a:ext>
                </a:extLst>
              </p:cNvPr>
              <p:cNvSpPr txBox="1"/>
              <p:nvPr/>
            </p:nvSpPr>
            <p:spPr>
              <a:xfrm>
                <a:off x="1929579" y="5108251"/>
                <a:ext cx="36112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094220F2-B5B2-4E38-8FE8-3A89B96AA1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9579" y="5108251"/>
                <a:ext cx="361125" cy="369332"/>
              </a:xfrm>
              <a:prstGeom prst="rect">
                <a:avLst/>
              </a:prstGeom>
              <a:blipFill>
                <a:blip r:embed="rId12"/>
                <a:stretch>
                  <a:fillRect l="-11864" r="-5085"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E7CAE057-A642-4AE9-A135-E5988C505EB3}"/>
                  </a:ext>
                </a:extLst>
              </p:cNvPr>
              <p:cNvSpPr txBox="1"/>
              <p:nvPr/>
            </p:nvSpPr>
            <p:spPr>
              <a:xfrm>
                <a:off x="1101650" y="4297236"/>
                <a:ext cx="37465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CN" b="0" i="1"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E7CAE057-A642-4AE9-A135-E5988C505E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650" y="4297236"/>
                <a:ext cx="374654" cy="369332"/>
              </a:xfrm>
              <a:prstGeom prst="rect">
                <a:avLst/>
              </a:prstGeom>
              <a:blipFill>
                <a:blip r:embed="rId13"/>
                <a:stretch>
                  <a:fillRect l="-9836" r="-6557"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884B221A-30E6-47AC-A3F1-7EF81767D7A4}"/>
                  </a:ext>
                </a:extLst>
              </p:cNvPr>
              <p:cNvSpPr txBox="1"/>
              <p:nvPr/>
            </p:nvSpPr>
            <p:spPr>
              <a:xfrm>
                <a:off x="298049" y="5509077"/>
                <a:ext cx="37503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CN" i="1">
                              <a:latin typeface="Cambria Math" panose="02040503050406030204" pitchFamily="18" charset="0"/>
                            </a:rPr>
                            <m:t>y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884B221A-30E6-47AC-A3F1-7EF81767D7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049" y="5509077"/>
                <a:ext cx="375038" cy="369332"/>
              </a:xfrm>
              <a:prstGeom prst="rect">
                <a:avLst/>
              </a:prstGeom>
              <a:blipFill>
                <a:blip r:embed="rId14"/>
                <a:stretch>
                  <a:fillRect l="-18033" r="-6557" b="-2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Freeform: Shape 1">
            <a:extLst>
              <a:ext uri="{FF2B5EF4-FFF2-40B4-BE49-F238E27FC236}">
                <a16:creationId xmlns:a16="http://schemas.microsoft.com/office/drawing/2014/main" id="{48EF7647-E13D-43E6-A46C-287A5ECC8209}"/>
              </a:ext>
            </a:extLst>
          </p:cNvPr>
          <p:cNvSpPr/>
          <p:nvPr/>
        </p:nvSpPr>
        <p:spPr bwMode="auto">
          <a:xfrm>
            <a:off x="1165253" y="3341897"/>
            <a:ext cx="3366287" cy="1893650"/>
          </a:xfrm>
          <a:custGeom>
            <a:avLst/>
            <a:gdLst>
              <a:gd name="connsiteX0" fmla="*/ 0 w 3366287"/>
              <a:gd name="connsiteY0" fmla="*/ 1893650 h 1893650"/>
              <a:gd name="connsiteX1" fmla="*/ 97105 w 3366287"/>
              <a:gd name="connsiteY1" fmla="*/ 1861282 h 1893650"/>
              <a:gd name="connsiteX2" fmla="*/ 145657 w 3366287"/>
              <a:gd name="connsiteY2" fmla="*/ 1845098 h 1893650"/>
              <a:gd name="connsiteX3" fmla="*/ 210393 w 3366287"/>
              <a:gd name="connsiteY3" fmla="*/ 1804638 h 1893650"/>
              <a:gd name="connsiteX4" fmla="*/ 404602 w 3366287"/>
              <a:gd name="connsiteY4" fmla="*/ 1723717 h 1893650"/>
              <a:gd name="connsiteX5" fmla="*/ 501706 w 3366287"/>
              <a:gd name="connsiteY5" fmla="*/ 1683257 h 1893650"/>
              <a:gd name="connsiteX6" fmla="*/ 1060057 w 3366287"/>
              <a:gd name="connsiteY6" fmla="*/ 1400036 h 1893650"/>
              <a:gd name="connsiteX7" fmla="*/ 1140977 w 3366287"/>
              <a:gd name="connsiteY7" fmla="*/ 1359576 h 1893650"/>
              <a:gd name="connsiteX8" fmla="*/ 1278542 w 3366287"/>
              <a:gd name="connsiteY8" fmla="*/ 1270563 h 1893650"/>
              <a:gd name="connsiteX9" fmla="*/ 1408014 w 3366287"/>
              <a:gd name="connsiteY9" fmla="*/ 1197735 h 1893650"/>
              <a:gd name="connsiteX10" fmla="*/ 1488935 w 3366287"/>
              <a:gd name="connsiteY10" fmla="*/ 1141091 h 1893650"/>
              <a:gd name="connsiteX11" fmla="*/ 1569855 w 3366287"/>
              <a:gd name="connsiteY11" fmla="*/ 1092538 h 1893650"/>
              <a:gd name="connsiteX12" fmla="*/ 1707420 w 3366287"/>
              <a:gd name="connsiteY12" fmla="*/ 995434 h 1893650"/>
              <a:gd name="connsiteX13" fmla="*/ 1772156 w 3366287"/>
              <a:gd name="connsiteY13" fmla="*/ 930698 h 1893650"/>
              <a:gd name="connsiteX14" fmla="*/ 1853076 w 3366287"/>
              <a:gd name="connsiteY14" fmla="*/ 865961 h 1893650"/>
              <a:gd name="connsiteX15" fmla="*/ 2063469 w 3366287"/>
              <a:gd name="connsiteY15" fmla="*/ 712213 h 1893650"/>
              <a:gd name="connsiteX16" fmla="*/ 2128205 w 3366287"/>
              <a:gd name="connsiteY16" fmla="*/ 655568 h 1893650"/>
              <a:gd name="connsiteX17" fmla="*/ 2201034 w 3366287"/>
              <a:gd name="connsiteY17" fmla="*/ 615108 h 1893650"/>
              <a:gd name="connsiteX18" fmla="*/ 2298138 w 3366287"/>
              <a:gd name="connsiteY18" fmla="*/ 534188 h 1893650"/>
              <a:gd name="connsiteX19" fmla="*/ 2354782 w 3366287"/>
              <a:gd name="connsiteY19" fmla="*/ 485636 h 1893650"/>
              <a:gd name="connsiteX20" fmla="*/ 2403335 w 3366287"/>
              <a:gd name="connsiteY20" fmla="*/ 437084 h 1893650"/>
              <a:gd name="connsiteX21" fmla="*/ 2492347 w 3366287"/>
              <a:gd name="connsiteY21" fmla="*/ 380439 h 1893650"/>
              <a:gd name="connsiteX22" fmla="*/ 2565175 w 3366287"/>
              <a:gd name="connsiteY22" fmla="*/ 331887 h 1893650"/>
              <a:gd name="connsiteX23" fmla="*/ 2621820 w 3366287"/>
              <a:gd name="connsiteY23" fmla="*/ 291427 h 1893650"/>
              <a:gd name="connsiteX24" fmla="*/ 2694648 w 3366287"/>
              <a:gd name="connsiteY24" fmla="*/ 250967 h 1893650"/>
              <a:gd name="connsiteX25" fmla="*/ 2718924 w 3366287"/>
              <a:gd name="connsiteY25" fmla="*/ 234783 h 1893650"/>
              <a:gd name="connsiteX26" fmla="*/ 2775568 w 3366287"/>
              <a:gd name="connsiteY26" fmla="*/ 202415 h 1893650"/>
              <a:gd name="connsiteX27" fmla="*/ 2824120 w 3366287"/>
              <a:gd name="connsiteY27" fmla="*/ 170046 h 1893650"/>
              <a:gd name="connsiteX28" fmla="*/ 2840305 w 3366287"/>
              <a:gd name="connsiteY28" fmla="*/ 153862 h 1893650"/>
              <a:gd name="connsiteX29" fmla="*/ 2880765 w 3366287"/>
              <a:gd name="connsiteY29" fmla="*/ 137678 h 1893650"/>
              <a:gd name="connsiteX30" fmla="*/ 2937409 w 3366287"/>
              <a:gd name="connsiteY30" fmla="*/ 97218 h 1893650"/>
              <a:gd name="connsiteX31" fmla="*/ 2969777 w 3366287"/>
              <a:gd name="connsiteY31" fmla="*/ 89126 h 1893650"/>
              <a:gd name="connsiteX32" fmla="*/ 3018329 w 3366287"/>
              <a:gd name="connsiteY32" fmla="*/ 64850 h 1893650"/>
              <a:gd name="connsiteX33" fmla="*/ 3099250 w 3366287"/>
              <a:gd name="connsiteY33" fmla="*/ 40574 h 1893650"/>
              <a:gd name="connsiteX34" fmla="*/ 3188262 w 3366287"/>
              <a:gd name="connsiteY34" fmla="*/ 16298 h 1893650"/>
              <a:gd name="connsiteX35" fmla="*/ 3220630 w 3366287"/>
              <a:gd name="connsiteY35" fmla="*/ 8206 h 1893650"/>
              <a:gd name="connsiteX36" fmla="*/ 3366287 w 3366287"/>
              <a:gd name="connsiteY36" fmla="*/ 114 h 1893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366287" h="1893650">
                <a:moveTo>
                  <a:pt x="0" y="1893650"/>
                </a:moveTo>
                <a:cubicBezTo>
                  <a:pt x="71648" y="1879320"/>
                  <a:pt x="11323" y="1894275"/>
                  <a:pt x="97105" y="1861282"/>
                </a:cubicBezTo>
                <a:cubicBezTo>
                  <a:pt x="113027" y="1855158"/>
                  <a:pt x="130399" y="1852727"/>
                  <a:pt x="145657" y="1845098"/>
                </a:cubicBezTo>
                <a:cubicBezTo>
                  <a:pt x="168417" y="1833718"/>
                  <a:pt x="187352" y="1815438"/>
                  <a:pt x="210393" y="1804638"/>
                </a:cubicBezTo>
                <a:cubicBezTo>
                  <a:pt x="273894" y="1774872"/>
                  <a:pt x="339866" y="1750691"/>
                  <a:pt x="404602" y="1723717"/>
                </a:cubicBezTo>
                <a:cubicBezTo>
                  <a:pt x="436970" y="1710230"/>
                  <a:pt x="469956" y="1698140"/>
                  <a:pt x="501706" y="1683257"/>
                </a:cubicBezTo>
                <a:cubicBezTo>
                  <a:pt x="907351" y="1493110"/>
                  <a:pt x="624454" y="1631739"/>
                  <a:pt x="1060057" y="1400036"/>
                </a:cubicBezTo>
                <a:cubicBezTo>
                  <a:pt x="1086682" y="1385874"/>
                  <a:pt x="1115658" y="1375959"/>
                  <a:pt x="1140977" y="1359576"/>
                </a:cubicBezTo>
                <a:cubicBezTo>
                  <a:pt x="1186832" y="1329905"/>
                  <a:pt x="1231833" y="1298871"/>
                  <a:pt x="1278542" y="1270563"/>
                </a:cubicBezTo>
                <a:cubicBezTo>
                  <a:pt x="1320888" y="1244898"/>
                  <a:pt x="1365843" y="1223686"/>
                  <a:pt x="1408014" y="1197735"/>
                </a:cubicBezTo>
                <a:cubicBezTo>
                  <a:pt x="1436055" y="1180479"/>
                  <a:pt x="1461329" y="1159035"/>
                  <a:pt x="1488935" y="1141091"/>
                </a:cubicBezTo>
                <a:cubicBezTo>
                  <a:pt x="1515309" y="1123948"/>
                  <a:pt x="1543682" y="1109987"/>
                  <a:pt x="1569855" y="1092538"/>
                </a:cubicBezTo>
                <a:cubicBezTo>
                  <a:pt x="1616556" y="1061404"/>
                  <a:pt x="1663591" y="1030497"/>
                  <a:pt x="1707420" y="995434"/>
                </a:cubicBezTo>
                <a:cubicBezTo>
                  <a:pt x="1731250" y="976370"/>
                  <a:pt x="1749348" y="950972"/>
                  <a:pt x="1772156" y="930698"/>
                </a:cubicBezTo>
                <a:cubicBezTo>
                  <a:pt x="1797974" y="907749"/>
                  <a:pt x="1825267" y="886452"/>
                  <a:pt x="1853076" y="865961"/>
                </a:cubicBezTo>
                <a:cubicBezTo>
                  <a:pt x="1970467" y="779462"/>
                  <a:pt x="1909591" y="846859"/>
                  <a:pt x="2063469" y="712213"/>
                </a:cubicBezTo>
                <a:cubicBezTo>
                  <a:pt x="2085048" y="693331"/>
                  <a:pt x="2104780" y="672103"/>
                  <a:pt x="2128205" y="655568"/>
                </a:cubicBezTo>
                <a:cubicBezTo>
                  <a:pt x="2150893" y="639553"/>
                  <a:pt x="2178436" y="631250"/>
                  <a:pt x="2201034" y="615108"/>
                </a:cubicBezTo>
                <a:cubicBezTo>
                  <a:pt x="2235320" y="590618"/>
                  <a:pt x="2265909" y="561328"/>
                  <a:pt x="2298138" y="534188"/>
                </a:cubicBezTo>
                <a:cubicBezTo>
                  <a:pt x="2317160" y="518170"/>
                  <a:pt x="2337197" y="503220"/>
                  <a:pt x="2354782" y="485636"/>
                </a:cubicBezTo>
                <a:cubicBezTo>
                  <a:pt x="2370966" y="469452"/>
                  <a:pt x="2385154" y="450987"/>
                  <a:pt x="2403335" y="437084"/>
                </a:cubicBezTo>
                <a:cubicBezTo>
                  <a:pt x="2431272" y="415720"/>
                  <a:pt x="2462860" y="399606"/>
                  <a:pt x="2492347" y="380439"/>
                </a:cubicBezTo>
                <a:cubicBezTo>
                  <a:pt x="2516809" y="364538"/>
                  <a:pt x="2541133" y="348416"/>
                  <a:pt x="2565175" y="331887"/>
                </a:cubicBezTo>
                <a:cubicBezTo>
                  <a:pt x="2584296" y="318742"/>
                  <a:pt x="2601536" y="302696"/>
                  <a:pt x="2621820" y="291427"/>
                </a:cubicBezTo>
                <a:cubicBezTo>
                  <a:pt x="2646096" y="277940"/>
                  <a:pt x="2670660" y="264960"/>
                  <a:pt x="2694648" y="250967"/>
                </a:cubicBezTo>
                <a:cubicBezTo>
                  <a:pt x="2703049" y="246067"/>
                  <a:pt x="2710585" y="239787"/>
                  <a:pt x="2718924" y="234783"/>
                </a:cubicBezTo>
                <a:cubicBezTo>
                  <a:pt x="2737572" y="223594"/>
                  <a:pt x="2757047" y="213812"/>
                  <a:pt x="2775568" y="202415"/>
                </a:cubicBezTo>
                <a:cubicBezTo>
                  <a:pt x="2792133" y="192221"/>
                  <a:pt x="2808559" y="181717"/>
                  <a:pt x="2824120" y="170046"/>
                </a:cubicBezTo>
                <a:cubicBezTo>
                  <a:pt x="2830224" y="165468"/>
                  <a:pt x="2833681" y="157647"/>
                  <a:pt x="2840305" y="153862"/>
                </a:cubicBezTo>
                <a:cubicBezTo>
                  <a:pt x="2852917" y="146655"/>
                  <a:pt x="2868067" y="144732"/>
                  <a:pt x="2880765" y="137678"/>
                </a:cubicBezTo>
                <a:cubicBezTo>
                  <a:pt x="2890091" y="132497"/>
                  <a:pt x="2924138" y="102906"/>
                  <a:pt x="2937409" y="97218"/>
                </a:cubicBezTo>
                <a:cubicBezTo>
                  <a:pt x="2947631" y="92837"/>
                  <a:pt x="2959451" y="93256"/>
                  <a:pt x="2969777" y="89126"/>
                </a:cubicBezTo>
                <a:cubicBezTo>
                  <a:pt x="2986577" y="82406"/>
                  <a:pt x="3001627" y="71809"/>
                  <a:pt x="3018329" y="64850"/>
                </a:cubicBezTo>
                <a:cubicBezTo>
                  <a:pt x="3060285" y="47369"/>
                  <a:pt x="3061511" y="51357"/>
                  <a:pt x="3099250" y="40574"/>
                </a:cubicBezTo>
                <a:cubicBezTo>
                  <a:pt x="3205130" y="10322"/>
                  <a:pt x="2957478" y="73994"/>
                  <a:pt x="3188262" y="16298"/>
                </a:cubicBezTo>
                <a:cubicBezTo>
                  <a:pt x="3199051" y="13601"/>
                  <a:pt x="3209554" y="9213"/>
                  <a:pt x="3220630" y="8206"/>
                </a:cubicBezTo>
                <a:cubicBezTo>
                  <a:pt x="3328447" y="-1595"/>
                  <a:pt x="3279850" y="114"/>
                  <a:pt x="3366287" y="11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1998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Instructor: Jacob Rosen Ph.D.</a:t>
            </a:r>
          </a:p>
          <a:p>
            <a:pPr>
              <a:defRPr/>
            </a:pPr>
            <a:r>
              <a:rPr lang="en-US"/>
              <a:t>Models of Robot Manipulation - EE 543 </a:t>
            </a:r>
            <a:r>
              <a:rPr lang="en-US" b="0">
                <a:latin typeface="Times New Roman" pitchFamily="18" charset="0"/>
              </a:rPr>
              <a:t>- </a:t>
            </a:r>
            <a:r>
              <a:rPr lang="en-US"/>
              <a:t>Department of Electrical Engineering -</a:t>
            </a:r>
            <a:r>
              <a:rPr lang="en-US" b="0">
                <a:latin typeface="Times New Roman" pitchFamily="18" charset="0"/>
              </a:rPr>
              <a:t> </a:t>
            </a:r>
            <a:r>
              <a:rPr lang="en-US"/>
              <a:t>University of Washington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9686907"/>
                  </p:ext>
                </p:extLst>
              </p:nvPr>
            </p:nvGraphicFramePr>
            <p:xfrm>
              <a:off x="1447800" y="2527388"/>
              <a:ext cx="6096000" cy="1483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3015015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56768999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35311027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114338184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3806300578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74566273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90568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90</a:t>
                          </a:r>
                          <a:r>
                            <a:rPr kumimoji="0" lang="en-US" altLang="zh-CN" sz="1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°</a:t>
                          </a:r>
                          <a:endParaRPr kumimoji="0" lang="en-US" sz="1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 0 </a:t>
                          </a:r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0 </a:t>
                          </a:r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kumimoji="0" lang="en-US" sz="1800" b="0" i="0" u="none" strike="noStrike" kern="1200" cap="none" spc="0" normalizeH="0" baseline="-2500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355577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-90</a:t>
                          </a:r>
                          <a:r>
                            <a:rPr kumimoji="0" lang="en-US" altLang="zh-CN" sz="1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°</a:t>
                          </a:r>
                          <a:endParaRPr kumimoji="0" lang="en-US" sz="1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 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kumimoji="0" lang="en-US" sz="1800" b="0" i="0" u="none" strike="noStrike" kern="1200" cap="none" spc="0" normalizeH="0" baseline="-2500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6459837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baseline="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en-US" altLang="zh-CN" dirty="0" smtClean="0"/>
                                <m:t>0</m:t>
                              </m:r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/>
                            <a:t>d</a:t>
                          </a:r>
                          <a:r>
                            <a:rPr lang="en-US" baseline="-25000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6</m:t>
                                </m:r>
                              </m:oMath>
                            </m:oMathPara>
                          </a14:m>
                          <a:endParaRPr kumimoji="0" lang="en-US" sz="1800" b="0" i="0" u="none" strike="noStrike" kern="1200" cap="none" spc="0" normalizeH="0" baseline="-2500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1995915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9686907"/>
                  </p:ext>
                </p:extLst>
              </p:nvPr>
            </p:nvGraphicFramePr>
            <p:xfrm>
              <a:off x="1447800" y="2527388"/>
              <a:ext cx="6096000" cy="1483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3015015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56768999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35311027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114338184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3806300578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74566273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90568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90</a:t>
                          </a:r>
                          <a:r>
                            <a:rPr kumimoji="0" lang="en-US" altLang="zh-CN" sz="1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°</a:t>
                          </a:r>
                          <a:endParaRPr kumimoji="0" lang="en-US" sz="1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 0 </a:t>
                          </a:r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/>
                            <a:t>0 </a:t>
                          </a:r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00000" t="-108197" r="-2395" b="-2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355577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-90</a:t>
                          </a:r>
                          <a:r>
                            <a:rPr kumimoji="0" lang="en-US" altLang="zh-CN" sz="1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°</a:t>
                          </a:r>
                          <a:endParaRPr kumimoji="0" lang="en-US" sz="1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 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00000" t="-208197" r="-2395" b="-1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6459837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2410" t="-308197" r="-203614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/>
                            <a:t>d</a:t>
                          </a:r>
                          <a:r>
                            <a:rPr lang="en-US" baseline="-25000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00000" t="-308197" r="-2395" b="-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19959153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3215364"/>
              </p:ext>
            </p:extLst>
          </p:nvPr>
        </p:nvGraphicFramePr>
        <p:xfrm>
          <a:off x="6909793" y="2531388"/>
          <a:ext cx="233654" cy="350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8" name="Equation" r:id="rId4" imgW="152280" imgH="228600" progId="Equation.3">
                  <p:embed/>
                </p:oleObj>
              </mc:Choice>
              <mc:Fallback>
                <p:oleObj name="Equation" r:id="rId4" imgW="152280" imgH="228600" progId="Equation.3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909793" y="2531388"/>
                        <a:ext cx="233654" cy="3504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678071" y="182197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082202"/>
              </p:ext>
            </p:extLst>
          </p:nvPr>
        </p:nvGraphicFramePr>
        <p:xfrm>
          <a:off x="3835851" y="2479953"/>
          <a:ext cx="339725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9" name="Equation" r:id="rId6" imgW="177480" imgH="228600" progId="Equation.3">
                  <p:embed/>
                </p:oleObj>
              </mc:Choice>
              <mc:Fallback>
                <p:oleObj name="Equation" r:id="rId6" imgW="177480" imgH="22860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5851" y="2479953"/>
                        <a:ext cx="339725" cy="4365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813252" y="186974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2914863"/>
              </p:ext>
            </p:extLst>
          </p:nvPr>
        </p:nvGraphicFramePr>
        <p:xfrm>
          <a:off x="5828873" y="2494594"/>
          <a:ext cx="269435" cy="3772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0" name="Equation" r:id="rId8" imgW="165028" imgH="228501" progId="Equation.3">
                  <p:embed/>
                </p:oleObj>
              </mc:Choice>
              <mc:Fallback>
                <p:oleObj name="Equation" r:id="rId8" imgW="165028" imgH="228501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8873" y="2494594"/>
                        <a:ext cx="269435" cy="3772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758630" y="179847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021517"/>
              </p:ext>
            </p:extLst>
          </p:nvPr>
        </p:nvGraphicFramePr>
        <p:xfrm>
          <a:off x="4851851" y="2430741"/>
          <a:ext cx="32385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1" name="Equation" r:id="rId10" imgW="152280" imgH="228600" progId="Equation.3">
                  <p:embed/>
                </p:oleObj>
              </mc:Choice>
              <mc:Fallback>
                <p:oleObj name="Equation" r:id="rId10" imgW="152280" imgH="228600" progId="Equation.3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1851" y="2430741"/>
                        <a:ext cx="323850" cy="485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26">
            <a:extLst>
              <a:ext uri="{FF2B5EF4-FFF2-40B4-BE49-F238E27FC236}">
                <a16:creationId xmlns:a16="http://schemas.microsoft.com/office/drawing/2014/main" id="{5668225C-6AF1-43ED-84C7-77EBCD2F0DDF}"/>
              </a:ext>
            </a:extLst>
          </p:cNvPr>
          <p:cNvSpPr txBox="1">
            <a:spLocks noChangeArrowheads="1"/>
          </p:cNvSpPr>
          <p:nvPr/>
        </p:nvSpPr>
        <p:spPr>
          <a:xfrm>
            <a:off x="1447800" y="381000"/>
            <a:ext cx="7010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3D – 4 – RRR - </a:t>
            </a:r>
            <a:r>
              <a:rPr lang="en-US" altLang="en-US" i="1" kern="0" dirty="0"/>
              <a:t>Standard Form Table </a:t>
            </a:r>
          </a:p>
        </p:txBody>
      </p:sp>
    </p:spTree>
    <p:extLst>
      <p:ext uri="{BB962C8B-B14F-4D97-AF65-F5344CB8AC3E}">
        <p14:creationId xmlns:p14="http://schemas.microsoft.com/office/powerpoint/2010/main" val="39276545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D2EE86A0-A32F-4597-9149-215D2F5171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3D – 5 – RRRP (modified DH)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5825EF6E-ADF7-4A5A-AC29-A5F474FCA9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03263" y="6248400"/>
            <a:ext cx="6781800" cy="381000"/>
          </a:xfrm>
        </p:spPr>
        <p:txBody>
          <a:bodyPr/>
          <a:lstStyle/>
          <a:p>
            <a:pPr algn="l">
              <a:defRPr/>
            </a:pPr>
            <a:r>
              <a:rPr lang="en-US" altLang="en-US" dirty="0"/>
              <a:t>Instructor: Jacob Rosen </a:t>
            </a:r>
          </a:p>
          <a:p>
            <a:pPr algn="l">
              <a:defRPr/>
            </a:pPr>
            <a:r>
              <a:rPr lang="en-US" altLang="en-US" dirty="0"/>
              <a:t>Advanced Robotic - MAE 263D </a:t>
            </a:r>
            <a:r>
              <a:rPr lang="en-US" altLang="en-US" b="0" dirty="0">
                <a:latin typeface="Times New Roman" pitchFamily="18" charset="0"/>
              </a:rPr>
              <a:t>- </a:t>
            </a:r>
            <a:r>
              <a:rPr lang="en-US" altLang="en-US" dirty="0"/>
              <a:t>Department of Mechanical &amp; Aerospace Engineering - UCLA</a:t>
            </a:r>
            <a:r>
              <a:rPr lang="en-US" altLang="en-US" b="0" dirty="0">
                <a:latin typeface="Times New Roman" pitchFamily="18" charset="0"/>
              </a:rPr>
              <a:t> </a:t>
            </a:r>
            <a:endParaRPr lang="en-US" altLang="en-US" dirty="0">
              <a:solidFill>
                <a:schemeClr val="tx1"/>
              </a:solidFill>
            </a:endParaRPr>
          </a:p>
        </p:txBody>
      </p:sp>
      <p:pic>
        <p:nvPicPr>
          <p:cNvPr id="29700" name="Picture 2" descr="http://brand.ucla.edu/wp-content/uploads/2013/08/ucla-logotype-main-11.jpg">
            <a:extLst>
              <a:ext uri="{FF2B5EF4-FFF2-40B4-BE49-F238E27FC236}">
                <a16:creationId xmlns:a16="http://schemas.microsoft.com/office/drawing/2014/main" id="{8125961F-C715-41FD-96FC-17877165A6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5" y="6227763"/>
            <a:ext cx="1038225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1" name="Oval 19">
            <a:extLst>
              <a:ext uri="{FF2B5EF4-FFF2-40B4-BE49-F238E27FC236}">
                <a16:creationId xmlns:a16="http://schemas.microsoft.com/office/drawing/2014/main" id="{FA07CAF8-FA2F-4B13-9D6E-9028DBBA9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1588" y="2797175"/>
            <a:ext cx="612775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29702" name="Straight Connector 20">
            <a:extLst>
              <a:ext uri="{FF2B5EF4-FFF2-40B4-BE49-F238E27FC236}">
                <a16:creationId xmlns:a16="http://schemas.microsoft.com/office/drawing/2014/main" id="{81A5B88C-4893-4A08-83C2-D5FC7F3C4F5C}"/>
              </a:ext>
            </a:extLst>
          </p:cNvPr>
          <p:cNvCxnSpPr>
            <a:cxnSpLocks noChangeShapeType="1"/>
            <a:stCxn id="29701" idx="2"/>
          </p:cNvCxnSpPr>
          <p:nvPr/>
        </p:nvCxnSpPr>
        <p:spPr bwMode="auto">
          <a:xfrm>
            <a:off x="2541588" y="2941638"/>
            <a:ext cx="0" cy="14763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03" name="Straight Connector 21">
            <a:extLst>
              <a:ext uri="{FF2B5EF4-FFF2-40B4-BE49-F238E27FC236}">
                <a16:creationId xmlns:a16="http://schemas.microsoft.com/office/drawing/2014/main" id="{B3446393-D29D-4DEF-A31D-0F703625507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54363" y="2941638"/>
            <a:ext cx="0" cy="14763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3" name="Arc 22">
            <a:extLst>
              <a:ext uri="{FF2B5EF4-FFF2-40B4-BE49-F238E27FC236}">
                <a16:creationId xmlns:a16="http://schemas.microsoft.com/office/drawing/2014/main" id="{ACB7A5A6-5500-4C71-B555-4FBEC183F683}"/>
              </a:ext>
            </a:extLst>
          </p:cNvPr>
          <p:cNvSpPr/>
          <p:nvPr/>
        </p:nvSpPr>
        <p:spPr bwMode="auto">
          <a:xfrm rot="5400000">
            <a:off x="2657476" y="4097337"/>
            <a:ext cx="381000" cy="612775"/>
          </a:xfrm>
          <a:prstGeom prst="arc">
            <a:avLst>
              <a:gd name="adj1" fmla="val 16200000"/>
              <a:gd name="adj2" fmla="val 540000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705" name="Oval 24">
            <a:extLst>
              <a:ext uri="{FF2B5EF4-FFF2-40B4-BE49-F238E27FC236}">
                <a16:creationId xmlns:a16="http://schemas.microsoft.com/office/drawing/2014/main" id="{360AB2F2-5B36-416B-9050-7B3801E1D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0213" y="2828925"/>
            <a:ext cx="612775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29706" name="Straight Connector 25">
            <a:extLst>
              <a:ext uri="{FF2B5EF4-FFF2-40B4-BE49-F238E27FC236}">
                <a16:creationId xmlns:a16="http://schemas.microsoft.com/office/drawing/2014/main" id="{99446755-3DA9-49E5-AE3F-DDB1E0C61293}"/>
              </a:ext>
            </a:extLst>
          </p:cNvPr>
          <p:cNvCxnSpPr>
            <a:cxnSpLocks noChangeShapeType="1"/>
            <a:stCxn id="29705" idx="2"/>
          </p:cNvCxnSpPr>
          <p:nvPr/>
        </p:nvCxnSpPr>
        <p:spPr bwMode="auto">
          <a:xfrm>
            <a:off x="4240213" y="2973388"/>
            <a:ext cx="0" cy="14763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07" name="Straight Connector 26">
            <a:extLst>
              <a:ext uri="{FF2B5EF4-FFF2-40B4-BE49-F238E27FC236}">
                <a16:creationId xmlns:a16="http://schemas.microsoft.com/office/drawing/2014/main" id="{5A9699DF-E320-4254-919D-75775152382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852988" y="2973388"/>
            <a:ext cx="0" cy="14763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" name="Arc 27">
            <a:extLst>
              <a:ext uri="{FF2B5EF4-FFF2-40B4-BE49-F238E27FC236}">
                <a16:creationId xmlns:a16="http://schemas.microsoft.com/office/drawing/2014/main" id="{953017A9-9F34-4A23-9E42-951A92F449CA}"/>
              </a:ext>
            </a:extLst>
          </p:cNvPr>
          <p:cNvSpPr/>
          <p:nvPr/>
        </p:nvSpPr>
        <p:spPr bwMode="auto">
          <a:xfrm rot="5400000">
            <a:off x="4356101" y="4129087"/>
            <a:ext cx="381000" cy="612775"/>
          </a:xfrm>
          <a:prstGeom prst="arc">
            <a:avLst>
              <a:gd name="adj1" fmla="val 16200000"/>
              <a:gd name="adj2" fmla="val 540000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709" name="Oval 28">
            <a:extLst>
              <a:ext uri="{FF2B5EF4-FFF2-40B4-BE49-F238E27FC236}">
                <a16:creationId xmlns:a16="http://schemas.microsoft.com/office/drawing/2014/main" id="{BF919E28-B2FC-4FBD-8A39-2081C761EF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6300" y="2797175"/>
            <a:ext cx="614363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29710" name="Straight Connector 29">
            <a:extLst>
              <a:ext uri="{FF2B5EF4-FFF2-40B4-BE49-F238E27FC236}">
                <a16:creationId xmlns:a16="http://schemas.microsoft.com/office/drawing/2014/main" id="{CC3AC499-836E-42B2-A86D-EBD93AB0644C}"/>
              </a:ext>
            </a:extLst>
          </p:cNvPr>
          <p:cNvCxnSpPr>
            <a:cxnSpLocks noChangeShapeType="1"/>
            <a:stCxn id="29709" idx="2"/>
          </p:cNvCxnSpPr>
          <p:nvPr/>
        </p:nvCxnSpPr>
        <p:spPr bwMode="auto">
          <a:xfrm>
            <a:off x="5956300" y="2941638"/>
            <a:ext cx="0" cy="14763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11" name="Straight Connector 30">
            <a:extLst>
              <a:ext uri="{FF2B5EF4-FFF2-40B4-BE49-F238E27FC236}">
                <a16:creationId xmlns:a16="http://schemas.microsoft.com/office/drawing/2014/main" id="{4D975D2E-1A21-4F1A-80F1-10FACCD9489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570663" y="2941638"/>
            <a:ext cx="0" cy="14763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2" name="Arc 31">
            <a:extLst>
              <a:ext uri="{FF2B5EF4-FFF2-40B4-BE49-F238E27FC236}">
                <a16:creationId xmlns:a16="http://schemas.microsoft.com/office/drawing/2014/main" id="{A848D9D2-516D-4B23-8689-FAC785CCBC49}"/>
              </a:ext>
            </a:extLst>
          </p:cNvPr>
          <p:cNvSpPr/>
          <p:nvPr/>
        </p:nvSpPr>
        <p:spPr bwMode="auto">
          <a:xfrm rot="5400000">
            <a:off x="6072982" y="4096543"/>
            <a:ext cx="381000" cy="614363"/>
          </a:xfrm>
          <a:prstGeom prst="arc">
            <a:avLst>
              <a:gd name="adj1" fmla="val 16200000"/>
              <a:gd name="adj2" fmla="val 540000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cxnSp>
        <p:nvCxnSpPr>
          <p:cNvPr id="29713" name="Straight Connector 2">
            <a:extLst>
              <a:ext uri="{FF2B5EF4-FFF2-40B4-BE49-F238E27FC236}">
                <a16:creationId xmlns:a16="http://schemas.microsoft.com/office/drawing/2014/main" id="{B42C2822-2162-48D8-87E3-5AA0E160192B}"/>
              </a:ext>
            </a:extLst>
          </p:cNvPr>
          <p:cNvCxnSpPr>
            <a:cxnSpLocks/>
          </p:cNvCxnSpPr>
          <p:nvPr/>
        </p:nvCxnSpPr>
        <p:spPr bwMode="auto">
          <a:xfrm flipV="1">
            <a:off x="2847975" y="2455863"/>
            <a:ext cx="0" cy="4857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14" name="Straight Connector 35">
            <a:extLst>
              <a:ext uri="{FF2B5EF4-FFF2-40B4-BE49-F238E27FC236}">
                <a16:creationId xmlns:a16="http://schemas.microsoft.com/office/drawing/2014/main" id="{E8A7672C-3F68-4A9D-86F2-C2E57D8B4ADF}"/>
              </a:ext>
            </a:extLst>
          </p:cNvPr>
          <p:cNvCxnSpPr>
            <a:cxnSpLocks/>
          </p:cNvCxnSpPr>
          <p:nvPr/>
        </p:nvCxnSpPr>
        <p:spPr bwMode="auto">
          <a:xfrm flipV="1">
            <a:off x="4572000" y="2487613"/>
            <a:ext cx="0" cy="4857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15" name="Straight Connector 36">
            <a:extLst>
              <a:ext uri="{FF2B5EF4-FFF2-40B4-BE49-F238E27FC236}">
                <a16:creationId xmlns:a16="http://schemas.microsoft.com/office/drawing/2014/main" id="{F4457742-D6C2-45B5-B0DD-FC39DAB93DFB}"/>
              </a:ext>
            </a:extLst>
          </p:cNvPr>
          <p:cNvCxnSpPr>
            <a:cxnSpLocks/>
          </p:cNvCxnSpPr>
          <p:nvPr/>
        </p:nvCxnSpPr>
        <p:spPr bwMode="auto">
          <a:xfrm flipV="1">
            <a:off x="4572000" y="4625975"/>
            <a:ext cx="0" cy="4857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16" name="Straight Connector 37">
            <a:extLst>
              <a:ext uri="{FF2B5EF4-FFF2-40B4-BE49-F238E27FC236}">
                <a16:creationId xmlns:a16="http://schemas.microsoft.com/office/drawing/2014/main" id="{B42E65EA-09E4-4B44-B2B2-A3DB9911DCAE}"/>
              </a:ext>
            </a:extLst>
          </p:cNvPr>
          <p:cNvCxnSpPr>
            <a:cxnSpLocks/>
          </p:cNvCxnSpPr>
          <p:nvPr/>
        </p:nvCxnSpPr>
        <p:spPr bwMode="auto">
          <a:xfrm flipV="1">
            <a:off x="2847975" y="4625975"/>
            <a:ext cx="0" cy="4857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17" name="Straight Connector 38">
            <a:extLst>
              <a:ext uri="{FF2B5EF4-FFF2-40B4-BE49-F238E27FC236}">
                <a16:creationId xmlns:a16="http://schemas.microsoft.com/office/drawing/2014/main" id="{8F6F2F58-5786-43DB-B05D-53AB30C66F6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81625" y="3727450"/>
            <a:ext cx="0" cy="1384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18" name="Straight Connector 39">
            <a:extLst>
              <a:ext uri="{FF2B5EF4-FFF2-40B4-BE49-F238E27FC236}">
                <a16:creationId xmlns:a16="http://schemas.microsoft.com/office/drawing/2014/main" id="{6693807E-2383-40E8-BDD2-76699EDC97BF}"/>
              </a:ext>
            </a:extLst>
          </p:cNvPr>
          <p:cNvCxnSpPr>
            <a:cxnSpLocks/>
          </p:cNvCxnSpPr>
          <p:nvPr/>
        </p:nvCxnSpPr>
        <p:spPr bwMode="auto">
          <a:xfrm flipV="1">
            <a:off x="6308725" y="4625975"/>
            <a:ext cx="0" cy="84931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19" name="Straight Connector 40">
            <a:extLst>
              <a:ext uri="{FF2B5EF4-FFF2-40B4-BE49-F238E27FC236}">
                <a16:creationId xmlns:a16="http://schemas.microsoft.com/office/drawing/2014/main" id="{A31CD44A-B74D-497B-8439-C1C9BFD5AB12}"/>
              </a:ext>
            </a:extLst>
          </p:cNvPr>
          <p:cNvCxnSpPr>
            <a:cxnSpLocks/>
          </p:cNvCxnSpPr>
          <p:nvPr/>
        </p:nvCxnSpPr>
        <p:spPr bwMode="auto">
          <a:xfrm flipV="1">
            <a:off x="6113463" y="5475288"/>
            <a:ext cx="0" cy="4857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20" name="Straight Connector 41">
            <a:extLst>
              <a:ext uri="{FF2B5EF4-FFF2-40B4-BE49-F238E27FC236}">
                <a16:creationId xmlns:a16="http://schemas.microsoft.com/office/drawing/2014/main" id="{964DC221-82F3-4927-B8F4-19B4AC9C7F0B}"/>
              </a:ext>
            </a:extLst>
          </p:cNvPr>
          <p:cNvCxnSpPr>
            <a:cxnSpLocks/>
          </p:cNvCxnSpPr>
          <p:nvPr/>
        </p:nvCxnSpPr>
        <p:spPr bwMode="auto">
          <a:xfrm flipV="1">
            <a:off x="6543675" y="5475288"/>
            <a:ext cx="0" cy="4857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21" name="Straight Connector 42">
            <a:extLst>
              <a:ext uri="{FF2B5EF4-FFF2-40B4-BE49-F238E27FC236}">
                <a16:creationId xmlns:a16="http://schemas.microsoft.com/office/drawing/2014/main" id="{EA3EDF23-DAEC-4CE2-B6F7-B6427292BD8F}"/>
              </a:ext>
            </a:extLst>
          </p:cNvPr>
          <p:cNvCxnSpPr>
            <a:cxnSpLocks/>
          </p:cNvCxnSpPr>
          <p:nvPr/>
        </p:nvCxnSpPr>
        <p:spPr bwMode="auto">
          <a:xfrm flipV="1">
            <a:off x="6256338" y="2487613"/>
            <a:ext cx="0" cy="4857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22" name="Straight Connector 47">
            <a:extLst>
              <a:ext uri="{FF2B5EF4-FFF2-40B4-BE49-F238E27FC236}">
                <a16:creationId xmlns:a16="http://schemas.microsoft.com/office/drawing/2014/main" id="{81DC687C-1655-4C6E-B78D-D3CDA9B08BA3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847975" y="2455863"/>
            <a:ext cx="1724025" cy="396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23" name="Straight Connector 50">
            <a:extLst>
              <a:ext uri="{FF2B5EF4-FFF2-40B4-BE49-F238E27FC236}">
                <a16:creationId xmlns:a16="http://schemas.microsoft.com/office/drawing/2014/main" id="{B5CD18F1-8EE4-44F2-9EF1-DE114DA6A155}"/>
              </a:ext>
            </a:extLst>
          </p:cNvPr>
          <p:cNvCxnSpPr>
            <a:cxnSpLocks/>
          </p:cNvCxnSpPr>
          <p:nvPr/>
        </p:nvCxnSpPr>
        <p:spPr bwMode="auto">
          <a:xfrm flipH="1">
            <a:off x="4584700" y="5106988"/>
            <a:ext cx="796925" cy="1746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24" name="Straight Connector 52">
            <a:extLst>
              <a:ext uri="{FF2B5EF4-FFF2-40B4-BE49-F238E27FC236}">
                <a16:creationId xmlns:a16="http://schemas.microsoft.com/office/drawing/2014/main" id="{15B0E67B-E50A-4F4D-AA00-B066D0ECBC69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381625" y="3727450"/>
            <a:ext cx="593725" cy="79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9725" name="Parallelogram 54">
            <a:extLst>
              <a:ext uri="{FF2B5EF4-FFF2-40B4-BE49-F238E27FC236}">
                <a16:creationId xmlns:a16="http://schemas.microsoft.com/office/drawing/2014/main" id="{F5A70EC6-F9D8-44F8-A19A-7791990509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7113" y="4949825"/>
            <a:ext cx="1076325" cy="590550"/>
          </a:xfrm>
          <a:prstGeom prst="parallelogram">
            <a:avLst>
              <a:gd name="adj" fmla="val 24985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29726" name="Straight Connector 55">
            <a:extLst>
              <a:ext uri="{FF2B5EF4-FFF2-40B4-BE49-F238E27FC236}">
                <a16:creationId xmlns:a16="http://schemas.microsoft.com/office/drawing/2014/main" id="{F7C9002D-8C7A-45B8-A40F-F183FE451917}"/>
              </a:ext>
            </a:extLst>
          </p:cNvPr>
          <p:cNvCxnSpPr>
            <a:cxnSpLocks/>
          </p:cNvCxnSpPr>
          <p:nvPr/>
        </p:nvCxnSpPr>
        <p:spPr bwMode="auto">
          <a:xfrm flipH="1">
            <a:off x="6113463" y="5478463"/>
            <a:ext cx="4572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B85B5698-8206-4608-A057-F61AAA1DC380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643723" y="1490888"/>
            <a:ext cx="381836" cy="369332"/>
          </a:xfrm>
          <a:prstGeom prst="rect">
            <a:avLst/>
          </a:prstGeom>
          <a:blipFill>
            <a:blip r:embed="rId4"/>
            <a:stretch>
              <a:fillRect l="-17742" r="-4839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6F25EE09-C827-4283-99B5-4844F2E42EFC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394146" y="1465252"/>
            <a:ext cx="381836" cy="369332"/>
          </a:xfrm>
          <a:prstGeom prst="rect">
            <a:avLst/>
          </a:prstGeom>
          <a:blipFill>
            <a:blip r:embed="rId5"/>
            <a:stretch>
              <a:fillRect l="-19355" r="-483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9C343EB-3A48-4F05-ADDD-69DCD90061E5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118442" y="1488451"/>
            <a:ext cx="381836" cy="369332"/>
          </a:xfrm>
          <a:prstGeom prst="rect">
            <a:avLst/>
          </a:prstGeom>
          <a:blipFill>
            <a:blip r:embed="rId6"/>
            <a:stretch>
              <a:fillRect l="-19355" r="-483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cxnSp>
        <p:nvCxnSpPr>
          <p:cNvPr id="29730" name="Straight Connector 63">
            <a:extLst>
              <a:ext uri="{FF2B5EF4-FFF2-40B4-BE49-F238E27FC236}">
                <a16:creationId xmlns:a16="http://schemas.microsoft.com/office/drawing/2014/main" id="{86F3A3C0-ABBE-43F6-9045-87E061D4DC0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835275" y="2085975"/>
            <a:ext cx="1724025" cy="412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29731" name="Straight Connector 64">
            <a:extLst>
              <a:ext uri="{FF2B5EF4-FFF2-40B4-BE49-F238E27FC236}">
                <a16:creationId xmlns:a16="http://schemas.microsoft.com/office/drawing/2014/main" id="{9A57FA44-367A-4A00-9131-32761565D31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618038" y="2112963"/>
            <a:ext cx="1724025" cy="412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89659121-26E6-4421-835B-4CCCC70E7B07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564251" y="1609075"/>
            <a:ext cx="317330" cy="369332"/>
          </a:xfrm>
          <a:prstGeom prst="rect">
            <a:avLst/>
          </a:prstGeom>
          <a:blipFill>
            <a:blip r:embed="rId7"/>
            <a:stretch>
              <a:fillRect l="-21154" r="-576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A6D7BBD0-AA63-4B72-9300-82316BD87A9B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307463" y="1666379"/>
            <a:ext cx="317330" cy="369332"/>
          </a:xfrm>
          <a:prstGeom prst="rect">
            <a:avLst/>
          </a:prstGeom>
          <a:blipFill>
            <a:blip r:embed="rId8"/>
            <a:stretch>
              <a:fillRect l="-23077" r="-576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70" name="Arc 69">
            <a:extLst>
              <a:ext uri="{FF2B5EF4-FFF2-40B4-BE49-F238E27FC236}">
                <a16:creationId xmlns:a16="http://schemas.microsoft.com/office/drawing/2014/main" id="{87D6F340-0250-42C0-864D-2F7016D39C49}"/>
              </a:ext>
            </a:extLst>
          </p:cNvPr>
          <p:cNvSpPr/>
          <p:nvPr/>
        </p:nvSpPr>
        <p:spPr bwMode="auto">
          <a:xfrm rot="5400000">
            <a:off x="4287045" y="1955006"/>
            <a:ext cx="519112" cy="1089025"/>
          </a:xfrm>
          <a:prstGeom prst="arc">
            <a:avLst>
              <a:gd name="adj1" fmla="val 14070526"/>
              <a:gd name="adj2" fmla="val 717381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2" name="Arc 71">
            <a:extLst>
              <a:ext uri="{FF2B5EF4-FFF2-40B4-BE49-F238E27FC236}">
                <a16:creationId xmlns:a16="http://schemas.microsoft.com/office/drawing/2014/main" id="{3C11480A-2928-437A-9C91-CA0DAFB2A8E5}"/>
              </a:ext>
            </a:extLst>
          </p:cNvPr>
          <p:cNvSpPr/>
          <p:nvPr/>
        </p:nvSpPr>
        <p:spPr bwMode="auto">
          <a:xfrm rot="5400000">
            <a:off x="2601119" y="1904206"/>
            <a:ext cx="520700" cy="1087438"/>
          </a:xfrm>
          <a:prstGeom prst="arc">
            <a:avLst>
              <a:gd name="adj1" fmla="val 14070526"/>
              <a:gd name="adj2" fmla="val 717381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3" name="Arc 72">
            <a:extLst>
              <a:ext uri="{FF2B5EF4-FFF2-40B4-BE49-F238E27FC236}">
                <a16:creationId xmlns:a16="http://schemas.microsoft.com/office/drawing/2014/main" id="{B7D0B15D-5236-42C4-8E3F-E2CFF5970955}"/>
              </a:ext>
            </a:extLst>
          </p:cNvPr>
          <p:cNvSpPr/>
          <p:nvPr/>
        </p:nvSpPr>
        <p:spPr bwMode="auto">
          <a:xfrm rot="5400000">
            <a:off x="5971382" y="1955006"/>
            <a:ext cx="519112" cy="1089025"/>
          </a:xfrm>
          <a:prstGeom prst="arc">
            <a:avLst>
              <a:gd name="adj1" fmla="val 14070526"/>
              <a:gd name="adj2" fmla="val 717381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29737" name="Group 17">
            <a:extLst>
              <a:ext uri="{FF2B5EF4-FFF2-40B4-BE49-F238E27FC236}">
                <a16:creationId xmlns:a16="http://schemas.microsoft.com/office/drawing/2014/main" id="{4F2BE1C5-231D-4E49-85F7-DF199A262177}"/>
              </a:ext>
            </a:extLst>
          </p:cNvPr>
          <p:cNvGrpSpPr>
            <a:grpSpLocks/>
          </p:cNvGrpSpPr>
          <p:nvPr/>
        </p:nvGrpSpPr>
        <p:grpSpPr bwMode="auto">
          <a:xfrm>
            <a:off x="2833688" y="3198813"/>
            <a:ext cx="749300" cy="549275"/>
            <a:chOff x="2833331" y="3198874"/>
            <a:chExt cx="750222" cy="549955"/>
          </a:xfrm>
        </p:grpSpPr>
        <p:cxnSp>
          <p:nvCxnSpPr>
            <p:cNvPr id="29762" name="Straight Arrow Connector 73">
              <a:extLst>
                <a:ext uri="{FF2B5EF4-FFF2-40B4-BE49-F238E27FC236}">
                  <a16:creationId xmlns:a16="http://schemas.microsoft.com/office/drawing/2014/main" id="{E0DF2E71-3860-41F5-A575-9FDDC492443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849879" y="3748829"/>
              <a:ext cx="733674" cy="0"/>
            </a:xfrm>
            <a:prstGeom prst="straightConnector1">
              <a:avLst/>
            </a:prstGeom>
            <a:noFill/>
            <a:ln w="38100" algn="ctr">
              <a:solidFill>
                <a:srgbClr val="92D050"/>
              </a:solidFill>
              <a:round/>
              <a:headEnd/>
              <a:tailEnd type="triangle" w="med" len="med"/>
            </a:ln>
          </p:spPr>
        </p:cxnSp>
        <p:cxnSp>
          <p:nvCxnSpPr>
            <p:cNvPr id="29763" name="Straight Arrow Connector 74">
              <a:extLst>
                <a:ext uri="{FF2B5EF4-FFF2-40B4-BE49-F238E27FC236}">
                  <a16:creationId xmlns:a16="http://schemas.microsoft.com/office/drawing/2014/main" id="{8AA75FF8-9533-4ABB-90F1-BC97376B9D2C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2833331" y="3198874"/>
              <a:ext cx="16548" cy="549955"/>
            </a:xfrm>
            <a:prstGeom prst="straightConnector1">
              <a:avLst/>
            </a:prstGeom>
            <a:noFill/>
            <a:ln w="38100" algn="ctr">
              <a:solidFill>
                <a:srgbClr val="92D05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29738" name="Group 79">
            <a:extLst>
              <a:ext uri="{FF2B5EF4-FFF2-40B4-BE49-F238E27FC236}">
                <a16:creationId xmlns:a16="http://schemas.microsoft.com/office/drawing/2014/main" id="{0A4B5520-E90B-44C1-9F28-E6EEFFA93D47}"/>
              </a:ext>
            </a:extLst>
          </p:cNvPr>
          <p:cNvGrpSpPr>
            <a:grpSpLocks/>
          </p:cNvGrpSpPr>
          <p:nvPr/>
        </p:nvGrpSpPr>
        <p:grpSpPr bwMode="auto">
          <a:xfrm>
            <a:off x="2914650" y="3276600"/>
            <a:ext cx="750888" cy="549275"/>
            <a:chOff x="2833331" y="3198874"/>
            <a:chExt cx="750222" cy="549955"/>
          </a:xfrm>
        </p:grpSpPr>
        <p:cxnSp>
          <p:nvCxnSpPr>
            <p:cNvPr id="29760" name="Straight Arrow Connector 80">
              <a:extLst>
                <a:ext uri="{FF2B5EF4-FFF2-40B4-BE49-F238E27FC236}">
                  <a16:creationId xmlns:a16="http://schemas.microsoft.com/office/drawing/2014/main" id="{364EBCBD-DBF5-4351-9225-13395F22EE4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849879" y="3748829"/>
              <a:ext cx="733674" cy="0"/>
            </a:xfrm>
            <a:prstGeom prst="straightConnector1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29761" name="Straight Arrow Connector 81">
              <a:extLst>
                <a:ext uri="{FF2B5EF4-FFF2-40B4-BE49-F238E27FC236}">
                  <a16:creationId xmlns:a16="http://schemas.microsoft.com/office/drawing/2014/main" id="{512902AA-DA1D-4240-B262-5E6537405FCB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2833331" y="3198874"/>
              <a:ext cx="16548" cy="549955"/>
            </a:xfrm>
            <a:prstGeom prst="straightConnector1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29739" name="Group 82">
            <a:extLst>
              <a:ext uri="{FF2B5EF4-FFF2-40B4-BE49-F238E27FC236}">
                <a16:creationId xmlns:a16="http://schemas.microsoft.com/office/drawing/2014/main" id="{19159CD1-1AD5-4120-95AB-4D9505FD3F41}"/>
              </a:ext>
            </a:extLst>
          </p:cNvPr>
          <p:cNvGrpSpPr>
            <a:grpSpLocks/>
          </p:cNvGrpSpPr>
          <p:nvPr/>
        </p:nvGrpSpPr>
        <p:grpSpPr bwMode="auto">
          <a:xfrm>
            <a:off x="4546600" y="3238500"/>
            <a:ext cx="749300" cy="549275"/>
            <a:chOff x="2833331" y="3198874"/>
            <a:chExt cx="750222" cy="549955"/>
          </a:xfrm>
        </p:grpSpPr>
        <p:cxnSp>
          <p:nvCxnSpPr>
            <p:cNvPr id="29758" name="Straight Arrow Connector 83">
              <a:extLst>
                <a:ext uri="{FF2B5EF4-FFF2-40B4-BE49-F238E27FC236}">
                  <a16:creationId xmlns:a16="http://schemas.microsoft.com/office/drawing/2014/main" id="{CDCC95FC-E594-4C70-9AA4-6EBAE48A3B9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849879" y="3748829"/>
              <a:ext cx="733674" cy="0"/>
            </a:xfrm>
            <a:prstGeom prst="straightConnector1">
              <a:avLst/>
            </a:prstGeom>
            <a:noFill/>
            <a:ln w="38100" algn="ctr">
              <a:solidFill>
                <a:srgbClr val="00B0F0"/>
              </a:solidFill>
              <a:round/>
              <a:headEnd/>
              <a:tailEnd type="triangle" w="med" len="med"/>
            </a:ln>
          </p:spPr>
        </p:cxnSp>
        <p:cxnSp>
          <p:nvCxnSpPr>
            <p:cNvPr id="29759" name="Straight Arrow Connector 84">
              <a:extLst>
                <a:ext uri="{FF2B5EF4-FFF2-40B4-BE49-F238E27FC236}">
                  <a16:creationId xmlns:a16="http://schemas.microsoft.com/office/drawing/2014/main" id="{08715138-8822-4BEE-AD0B-1F941FF4C813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2833331" y="3198874"/>
              <a:ext cx="16548" cy="549955"/>
            </a:xfrm>
            <a:prstGeom prst="straightConnector1">
              <a:avLst/>
            </a:prstGeom>
            <a:noFill/>
            <a:ln w="38100" algn="ctr">
              <a:solidFill>
                <a:srgbClr val="00B0F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29740" name="Group 85">
            <a:extLst>
              <a:ext uri="{FF2B5EF4-FFF2-40B4-BE49-F238E27FC236}">
                <a16:creationId xmlns:a16="http://schemas.microsoft.com/office/drawing/2014/main" id="{A0A1DDD4-1A26-40D5-B1A4-ED425DE63388}"/>
              </a:ext>
            </a:extLst>
          </p:cNvPr>
          <p:cNvGrpSpPr>
            <a:grpSpLocks/>
          </p:cNvGrpSpPr>
          <p:nvPr/>
        </p:nvGrpSpPr>
        <p:grpSpPr bwMode="auto">
          <a:xfrm>
            <a:off x="6249988" y="3238500"/>
            <a:ext cx="750887" cy="549275"/>
            <a:chOff x="2833331" y="3198874"/>
            <a:chExt cx="750222" cy="549955"/>
          </a:xfrm>
        </p:grpSpPr>
        <p:cxnSp>
          <p:nvCxnSpPr>
            <p:cNvPr id="29756" name="Straight Arrow Connector 86">
              <a:extLst>
                <a:ext uri="{FF2B5EF4-FFF2-40B4-BE49-F238E27FC236}">
                  <a16:creationId xmlns:a16="http://schemas.microsoft.com/office/drawing/2014/main" id="{27E6AD74-E9FB-4D4E-8124-52E0A744475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849879" y="3748829"/>
              <a:ext cx="733674" cy="0"/>
            </a:xfrm>
            <a:prstGeom prst="straightConnector1">
              <a:avLst/>
            </a:prstGeom>
            <a:noFill/>
            <a:ln w="38100" algn="ctr">
              <a:solidFill>
                <a:srgbClr val="002060"/>
              </a:solidFill>
              <a:round/>
              <a:headEnd/>
              <a:tailEnd type="triangle" w="med" len="med"/>
            </a:ln>
          </p:spPr>
        </p:cxnSp>
        <p:cxnSp>
          <p:nvCxnSpPr>
            <p:cNvPr id="29757" name="Straight Arrow Connector 87">
              <a:extLst>
                <a:ext uri="{FF2B5EF4-FFF2-40B4-BE49-F238E27FC236}">
                  <a16:creationId xmlns:a16="http://schemas.microsoft.com/office/drawing/2014/main" id="{7EB77D79-7BD9-4981-88A7-C8B051460868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2833331" y="3198874"/>
              <a:ext cx="16548" cy="549955"/>
            </a:xfrm>
            <a:prstGeom prst="straightConnector1">
              <a:avLst/>
            </a:prstGeom>
            <a:noFill/>
            <a:ln w="38100" algn="ctr">
              <a:solidFill>
                <a:srgbClr val="00206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29741" name="Group 88">
            <a:extLst>
              <a:ext uri="{FF2B5EF4-FFF2-40B4-BE49-F238E27FC236}">
                <a16:creationId xmlns:a16="http://schemas.microsoft.com/office/drawing/2014/main" id="{13DAB6EA-1F76-4B33-BF25-652B9FE4B5B8}"/>
              </a:ext>
            </a:extLst>
          </p:cNvPr>
          <p:cNvGrpSpPr>
            <a:grpSpLocks/>
          </p:cNvGrpSpPr>
          <p:nvPr/>
        </p:nvGrpSpPr>
        <p:grpSpPr bwMode="auto">
          <a:xfrm>
            <a:off x="6308725" y="5157788"/>
            <a:ext cx="749300" cy="549275"/>
            <a:chOff x="2833331" y="3198874"/>
            <a:chExt cx="750222" cy="549955"/>
          </a:xfrm>
        </p:grpSpPr>
        <p:cxnSp>
          <p:nvCxnSpPr>
            <p:cNvPr id="29754" name="Straight Arrow Connector 89">
              <a:extLst>
                <a:ext uri="{FF2B5EF4-FFF2-40B4-BE49-F238E27FC236}">
                  <a16:creationId xmlns:a16="http://schemas.microsoft.com/office/drawing/2014/main" id="{ADF23C46-622D-4E2A-9D43-675E4A8FE31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849879" y="3748829"/>
              <a:ext cx="733674" cy="0"/>
            </a:xfrm>
            <a:prstGeom prst="straightConnector1">
              <a:avLst/>
            </a:prstGeom>
            <a:noFill/>
            <a:ln w="38100" algn="ctr">
              <a:solidFill>
                <a:srgbClr val="FFFF00"/>
              </a:solidFill>
              <a:round/>
              <a:headEnd/>
              <a:tailEnd type="triangle" w="med" len="med"/>
            </a:ln>
          </p:spPr>
        </p:cxnSp>
        <p:cxnSp>
          <p:nvCxnSpPr>
            <p:cNvPr id="29755" name="Straight Arrow Connector 90">
              <a:extLst>
                <a:ext uri="{FF2B5EF4-FFF2-40B4-BE49-F238E27FC236}">
                  <a16:creationId xmlns:a16="http://schemas.microsoft.com/office/drawing/2014/main" id="{0F48D4B3-C0AA-4D0F-9128-2E2CA6E398C1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2833331" y="3198874"/>
              <a:ext cx="16548" cy="549955"/>
            </a:xfrm>
            <a:prstGeom prst="straightConnector1">
              <a:avLst/>
            </a:prstGeom>
            <a:noFill/>
            <a:ln w="38100" algn="ctr">
              <a:solidFill>
                <a:srgbClr val="FFFF00"/>
              </a:solidFill>
              <a:round/>
              <a:headEnd/>
              <a:tailEnd type="triangle" w="med" len="med"/>
            </a:ln>
          </p:spPr>
        </p:cxnSp>
      </p:grpSp>
      <p:sp>
        <p:nvSpPr>
          <p:cNvPr id="92" name="TextBox 91">
            <a:extLst>
              <a:ext uri="{FF2B5EF4-FFF2-40B4-BE49-F238E27FC236}">
                <a16:creationId xmlns:a16="http://schemas.microsoft.com/office/drawing/2014/main" id="{6F7B1795-C963-40A7-AFF1-67F53BBE2A25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606199" y="3439803"/>
            <a:ext cx="380039" cy="369332"/>
          </a:xfrm>
          <a:prstGeom prst="rect">
            <a:avLst/>
          </a:prstGeom>
          <a:blipFill>
            <a:blip r:embed="rId9"/>
            <a:stretch>
              <a:fillRect l="-9677" r="-8065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9FED5C6-47DA-4C35-878B-80CF302C01C8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233276" y="3752137"/>
            <a:ext cx="372923" cy="369332"/>
          </a:xfrm>
          <a:prstGeom prst="rect">
            <a:avLst/>
          </a:prstGeom>
          <a:blipFill>
            <a:blip r:embed="rId10"/>
            <a:stretch>
              <a:fillRect l="-9677" r="-4839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F01079A8-3BDF-4E4F-AEFD-BA9BDB936E03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875107" y="2996524"/>
            <a:ext cx="361125" cy="369332"/>
          </a:xfrm>
          <a:prstGeom prst="rect">
            <a:avLst/>
          </a:prstGeom>
          <a:blipFill>
            <a:blip r:embed="rId11"/>
            <a:stretch>
              <a:fillRect l="-11864" r="-5085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5DE0AD20-B862-4862-8D94-93350500BF9D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454918" y="3097607"/>
            <a:ext cx="372923" cy="369332"/>
          </a:xfrm>
          <a:prstGeom prst="rect">
            <a:avLst/>
          </a:prstGeom>
          <a:blipFill>
            <a:blip r:embed="rId12"/>
            <a:stretch>
              <a:fillRect l="-8197" r="-327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9470191C-C92F-47E7-B847-92C14DC98F35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002419" y="3818345"/>
            <a:ext cx="380039" cy="369332"/>
          </a:xfrm>
          <a:prstGeom prst="rect">
            <a:avLst/>
          </a:prstGeom>
          <a:blipFill>
            <a:blip r:embed="rId13"/>
            <a:stretch>
              <a:fillRect l="-9677" r="-8065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0079F3D5-9AA8-4D54-95FC-B5FDDC9A12DA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153266" y="3018804"/>
            <a:ext cx="372923" cy="369332"/>
          </a:xfrm>
          <a:prstGeom prst="rect">
            <a:avLst/>
          </a:prstGeom>
          <a:blipFill>
            <a:blip r:embed="rId14"/>
            <a:stretch>
              <a:fillRect l="-8197" r="-327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ACA06C6D-EDEC-4903-803F-4CA6C0163873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025847" y="3564933"/>
            <a:ext cx="380039" cy="369332"/>
          </a:xfrm>
          <a:prstGeom prst="rect">
            <a:avLst/>
          </a:prstGeom>
          <a:blipFill>
            <a:blip r:embed="rId15"/>
            <a:stretch>
              <a:fillRect l="-9677" r="-8065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84769387-59EB-48AF-AF78-FEF9C7255459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834007" y="3015647"/>
            <a:ext cx="361125" cy="369332"/>
          </a:xfrm>
          <a:prstGeom prst="rect">
            <a:avLst/>
          </a:prstGeom>
          <a:blipFill>
            <a:blip r:embed="rId16"/>
            <a:stretch>
              <a:fillRect l="-10169" r="-5085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EC12D3B3-11B1-4C14-9CF1-01556A3E0F40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105024" y="5556651"/>
            <a:ext cx="380039" cy="369332"/>
          </a:xfrm>
          <a:prstGeom prst="rect">
            <a:avLst/>
          </a:prstGeom>
          <a:blipFill>
            <a:blip r:embed="rId17"/>
            <a:stretch>
              <a:fillRect l="-9677" r="-8065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75396FD-A889-4F7B-B670-0D41C3744852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851001" y="4929255"/>
            <a:ext cx="361125" cy="369332"/>
          </a:xfrm>
          <a:prstGeom prst="rect">
            <a:avLst/>
          </a:prstGeom>
          <a:blipFill>
            <a:blip r:embed="rId18"/>
            <a:stretch>
              <a:fillRect l="-11864" r="-5085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cxnSp>
        <p:nvCxnSpPr>
          <p:cNvPr id="29752" name="Straight Connector 101">
            <a:extLst>
              <a:ext uri="{FF2B5EF4-FFF2-40B4-BE49-F238E27FC236}">
                <a16:creationId xmlns:a16="http://schemas.microsoft.com/office/drawing/2014/main" id="{70A3DB55-4C45-4ECB-B4E2-3A8E23EC13BA}"/>
              </a:ext>
            </a:extLst>
          </p:cNvPr>
          <p:cNvCxnSpPr>
            <a:cxnSpLocks/>
          </p:cNvCxnSpPr>
          <p:nvPr/>
        </p:nvCxnSpPr>
        <p:spPr bwMode="auto">
          <a:xfrm flipV="1">
            <a:off x="6775450" y="3937000"/>
            <a:ext cx="0" cy="1701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104" name="TextBox 103">
            <a:extLst>
              <a:ext uri="{FF2B5EF4-FFF2-40B4-BE49-F238E27FC236}">
                <a16:creationId xmlns:a16="http://schemas.microsoft.com/office/drawing/2014/main" id="{E73B4B58-ADEC-4994-8F3B-177F7B351147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868572" y="4396477"/>
            <a:ext cx="397481" cy="369332"/>
          </a:xfrm>
          <a:prstGeom prst="rect">
            <a:avLst/>
          </a:prstGeom>
          <a:blipFill>
            <a:blip r:embed="rId19"/>
            <a:stretch>
              <a:fillRect l="-16923" r="-6154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Instructor: Jacob Rosen Ph.D.</a:t>
            </a:r>
          </a:p>
          <a:p>
            <a:pPr>
              <a:defRPr/>
            </a:pPr>
            <a:r>
              <a:rPr lang="en-US"/>
              <a:t>Models of Robot Manipulation - EE 543 </a:t>
            </a:r>
            <a:r>
              <a:rPr lang="en-US" b="0">
                <a:latin typeface="Times New Roman" pitchFamily="18" charset="0"/>
              </a:rPr>
              <a:t>- </a:t>
            </a:r>
            <a:r>
              <a:rPr lang="en-US"/>
              <a:t>Department of Electrical Engineering -</a:t>
            </a:r>
            <a:r>
              <a:rPr lang="en-US" b="0">
                <a:latin typeface="Times New Roman" pitchFamily="18" charset="0"/>
              </a:rPr>
              <a:t> </a:t>
            </a:r>
            <a:r>
              <a:rPr lang="en-US"/>
              <a:t>University of Washington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93796538"/>
                  </p:ext>
                </p:extLst>
              </p:nvPr>
            </p:nvGraphicFramePr>
            <p:xfrm>
              <a:off x="1710630" y="2719885"/>
              <a:ext cx="60960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3015015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56768999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35311027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114338184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3806300578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74566273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90568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355577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  <m:r>
                                <a:rPr lang="en-US" b="0" i="1" baseline="-2500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oMath>
                          </a14:m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6459837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   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1995915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 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</a:t>
                          </a:r>
                          <a:r>
                            <a:rPr lang="en-US" i="1" dirty="0"/>
                            <a:t>d</a:t>
                          </a:r>
                          <a:r>
                            <a:rPr lang="en-US" baseline="-250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4269532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93796538"/>
                  </p:ext>
                </p:extLst>
              </p:nvPr>
            </p:nvGraphicFramePr>
            <p:xfrm>
              <a:off x="1710630" y="2719885"/>
              <a:ext cx="60960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3015015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56768999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35311027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114338184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3806300578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74566273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90568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00000" t="-108197" r="-2395" b="-3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355577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2410" t="-208197" r="-203614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00000" t="-208197" r="-2395" b="-2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6459837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2410" t="-308197" r="-203614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00000" t="-308197" r="-2395" b="-1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1995915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 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</a:t>
                          </a:r>
                          <a:r>
                            <a:rPr lang="en-US" i="1" dirty="0"/>
                            <a:t>d</a:t>
                          </a:r>
                          <a:r>
                            <a:rPr lang="en-US" baseline="-250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42695320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8429411"/>
              </p:ext>
            </p:extLst>
          </p:nvPr>
        </p:nvGraphicFramePr>
        <p:xfrm>
          <a:off x="7199716" y="2713819"/>
          <a:ext cx="233654" cy="350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2" name="Equation" r:id="rId4" imgW="152280" imgH="228600" progId="Equation.3">
                  <p:embed/>
                </p:oleObj>
              </mc:Choice>
              <mc:Fallback>
                <p:oleObj name="Equation" r:id="rId4" imgW="152280" imgH="228600" progId="Equation.3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199716" y="2713819"/>
                        <a:ext cx="233654" cy="3504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678071" y="182197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4858235"/>
              </p:ext>
            </p:extLst>
          </p:nvPr>
        </p:nvGraphicFramePr>
        <p:xfrm>
          <a:off x="4027398" y="2672118"/>
          <a:ext cx="483520" cy="4367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3" name="Equation" r:id="rId6" imgW="253890" imgH="228501" progId="Equation.3">
                  <p:embed/>
                </p:oleObj>
              </mc:Choice>
              <mc:Fallback>
                <p:oleObj name="Equation" r:id="rId6" imgW="253890" imgH="228501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7398" y="2672118"/>
                        <a:ext cx="483520" cy="4367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813252" y="186974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4269351"/>
              </p:ext>
            </p:extLst>
          </p:nvPr>
        </p:nvGraphicFramePr>
        <p:xfrm>
          <a:off x="6091703" y="2687091"/>
          <a:ext cx="269435" cy="3772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4" name="Equation" r:id="rId8" imgW="165028" imgH="228501" progId="Equation.3">
                  <p:embed/>
                </p:oleObj>
              </mc:Choice>
              <mc:Fallback>
                <p:oleObj name="Equation" r:id="rId8" imgW="165028" imgH="228501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1703" y="2687091"/>
                        <a:ext cx="269435" cy="3772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758630" y="179847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406249"/>
              </p:ext>
            </p:extLst>
          </p:nvPr>
        </p:nvGraphicFramePr>
        <p:xfrm>
          <a:off x="5020323" y="2622456"/>
          <a:ext cx="512447" cy="4863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5" name="Equation" r:id="rId10" imgW="241300" imgH="228600" progId="Equation.3">
                  <p:embed/>
                </p:oleObj>
              </mc:Choice>
              <mc:Fallback>
                <p:oleObj name="Equation" r:id="rId10" imgW="241300" imgH="228600" progId="Equation.3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0323" y="2622456"/>
                        <a:ext cx="512447" cy="4863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26">
            <a:extLst>
              <a:ext uri="{FF2B5EF4-FFF2-40B4-BE49-F238E27FC236}">
                <a16:creationId xmlns:a16="http://schemas.microsoft.com/office/drawing/2014/main" id="{5668225C-6AF1-43ED-84C7-77EBCD2F0DDF}"/>
              </a:ext>
            </a:extLst>
          </p:cNvPr>
          <p:cNvSpPr txBox="1">
            <a:spLocks noChangeArrowheads="1"/>
          </p:cNvSpPr>
          <p:nvPr/>
        </p:nvSpPr>
        <p:spPr>
          <a:xfrm>
            <a:off x="1447800" y="381000"/>
            <a:ext cx="7010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3D – 5 – RRRP - </a:t>
            </a:r>
            <a:r>
              <a:rPr lang="en-US" altLang="en-US" i="1" kern="0" dirty="0"/>
              <a:t>Modified Form Table </a:t>
            </a:r>
          </a:p>
        </p:txBody>
      </p:sp>
    </p:spTree>
    <p:extLst>
      <p:ext uri="{BB962C8B-B14F-4D97-AF65-F5344CB8AC3E}">
        <p14:creationId xmlns:p14="http://schemas.microsoft.com/office/powerpoint/2010/main" val="1739832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D2EE86A0-A32F-4597-9149-215D2F5171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3D – 5 – RRRP (standard DH)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5825EF6E-ADF7-4A5A-AC29-A5F474FCA9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03263" y="6248400"/>
            <a:ext cx="6781800" cy="381000"/>
          </a:xfrm>
        </p:spPr>
        <p:txBody>
          <a:bodyPr/>
          <a:lstStyle/>
          <a:p>
            <a:pPr algn="l">
              <a:defRPr/>
            </a:pPr>
            <a:r>
              <a:rPr lang="en-US" altLang="en-US" dirty="0"/>
              <a:t>Instructor: Jacob Rosen </a:t>
            </a:r>
          </a:p>
          <a:p>
            <a:pPr algn="l">
              <a:defRPr/>
            </a:pPr>
            <a:r>
              <a:rPr lang="en-US" altLang="en-US" dirty="0"/>
              <a:t>Advanced Robotic - MAE 263D </a:t>
            </a:r>
            <a:r>
              <a:rPr lang="en-US" altLang="en-US" b="0" dirty="0">
                <a:latin typeface="Times New Roman" pitchFamily="18" charset="0"/>
              </a:rPr>
              <a:t>- </a:t>
            </a:r>
            <a:r>
              <a:rPr lang="en-US" altLang="en-US" dirty="0"/>
              <a:t>Department of Mechanical &amp; Aerospace Engineering - UCLA</a:t>
            </a:r>
            <a:r>
              <a:rPr lang="en-US" altLang="en-US" b="0" dirty="0">
                <a:latin typeface="Times New Roman" pitchFamily="18" charset="0"/>
              </a:rPr>
              <a:t> </a:t>
            </a:r>
            <a:endParaRPr lang="en-US" altLang="en-US" dirty="0">
              <a:solidFill>
                <a:schemeClr val="tx1"/>
              </a:solidFill>
            </a:endParaRPr>
          </a:p>
        </p:txBody>
      </p:sp>
      <p:pic>
        <p:nvPicPr>
          <p:cNvPr id="29700" name="Picture 2" descr="http://brand.ucla.edu/wp-content/uploads/2013/08/ucla-logotype-main-11.jpg">
            <a:extLst>
              <a:ext uri="{FF2B5EF4-FFF2-40B4-BE49-F238E27FC236}">
                <a16:creationId xmlns:a16="http://schemas.microsoft.com/office/drawing/2014/main" id="{8125961F-C715-41FD-96FC-17877165A6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5" y="6227763"/>
            <a:ext cx="1038225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1" name="Oval 19">
            <a:extLst>
              <a:ext uri="{FF2B5EF4-FFF2-40B4-BE49-F238E27FC236}">
                <a16:creationId xmlns:a16="http://schemas.microsoft.com/office/drawing/2014/main" id="{FA07CAF8-FA2F-4B13-9D6E-9028DBBA9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1588" y="2797175"/>
            <a:ext cx="612775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29702" name="Straight Connector 20">
            <a:extLst>
              <a:ext uri="{FF2B5EF4-FFF2-40B4-BE49-F238E27FC236}">
                <a16:creationId xmlns:a16="http://schemas.microsoft.com/office/drawing/2014/main" id="{81A5B88C-4893-4A08-83C2-D5FC7F3C4F5C}"/>
              </a:ext>
            </a:extLst>
          </p:cNvPr>
          <p:cNvCxnSpPr>
            <a:cxnSpLocks noChangeShapeType="1"/>
            <a:stCxn id="29701" idx="2"/>
          </p:cNvCxnSpPr>
          <p:nvPr/>
        </p:nvCxnSpPr>
        <p:spPr bwMode="auto">
          <a:xfrm>
            <a:off x="2541588" y="2941638"/>
            <a:ext cx="0" cy="14763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03" name="Straight Connector 21">
            <a:extLst>
              <a:ext uri="{FF2B5EF4-FFF2-40B4-BE49-F238E27FC236}">
                <a16:creationId xmlns:a16="http://schemas.microsoft.com/office/drawing/2014/main" id="{B3446393-D29D-4DEF-A31D-0F703625507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54363" y="2941638"/>
            <a:ext cx="0" cy="14763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3" name="Arc 22">
            <a:extLst>
              <a:ext uri="{FF2B5EF4-FFF2-40B4-BE49-F238E27FC236}">
                <a16:creationId xmlns:a16="http://schemas.microsoft.com/office/drawing/2014/main" id="{ACB7A5A6-5500-4C71-B555-4FBEC183F683}"/>
              </a:ext>
            </a:extLst>
          </p:cNvPr>
          <p:cNvSpPr/>
          <p:nvPr/>
        </p:nvSpPr>
        <p:spPr bwMode="auto">
          <a:xfrm rot="5400000">
            <a:off x="2657476" y="4097337"/>
            <a:ext cx="381000" cy="612775"/>
          </a:xfrm>
          <a:prstGeom prst="arc">
            <a:avLst>
              <a:gd name="adj1" fmla="val 16200000"/>
              <a:gd name="adj2" fmla="val 540000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705" name="Oval 24">
            <a:extLst>
              <a:ext uri="{FF2B5EF4-FFF2-40B4-BE49-F238E27FC236}">
                <a16:creationId xmlns:a16="http://schemas.microsoft.com/office/drawing/2014/main" id="{360AB2F2-5B36-416B-9050-7B3801E1D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0213" y="2828925"/>
            <a:ext cx="612775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29706" name="Straight Connector 25">
            <a:extLst>
              <a:ext uri="{FF2B5EF4-FFF2-40B4-BE49-F238E27FC236}">
                <a16:creationId xmlns:a16="http://schemas.microsoft.com/office/drawing/2014/main" id="{99446755-3DA9-49E5-AE3F-DDB1E0C61293}"/>
              </a:ext>
            </a:extLst>
          </p:cNvPr>
          <p:cNvCxnSpPr>
            <a:cxnSpLocks noChangeShapeType="1"/>
            <a:stCxn id="29705" idx="2"/>
          </p:cNvCxnSpPr>
          <p:nvPr/>
        </p:nvCxnSpPr>
        <p:spPr bwMode="auto">
          <a:xfrm>
            <a:off x="4240213" y="2973388"/>
            <a:ext cx="0" cy="14763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07" name="Straight Connector 26">
            <a:extLst>
              <a:ext uri="{FF2B5EF4-FFF2-40B4-BE49-F238E27FC236}">
                <a16:creationId xmlns:a16="http://schemas.microsoft.com/office/drawing/2014/main" id="{5A9699DF-E320-4254-919D-75775152382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852988" y="2973388"/>
            <a:ext cx="0" cy="14763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" name="Arc 27">
            <a:extLst>
              <a:ext uri="{FF2B5EF4-FFF2-40B4-BE49-F238E27FC236}">
                <a16:creationId xmlns:a16="http://schemas.microsoft.com/office/drawing/2014/main" id="{953017A9-9F34-4A23-9E42-951A92F449CA}"/>
              </a:ext>
            </a:extLst>
          </p:cNvPr>
          <p:cNvSpPr/>
          <p:nvPr/>
        </p:nvSpPr>
        <p:spPr bwMode="auto">
          <a:xfrm rot="5400000">
            <a:off x="4356101" y="4129087"/>
            <a:ext cx="381000" cy="612775"/>
          </a:xfrm>
          <a:prstGeom prst="arc">
            <a:avLst>
              <a:gd name="adj1" fmla="val 16200000"/>
              <a:gd name="adj2" fmla="val 540000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709" name="Oval 28">
            <a:extLst>
              <a:ext uri="{FF2B5EF4-FFF2-40B4-BE49-F238E27FC236}">
                <a16:creationId xmlns:a16="http://schemas.microsoft.com/office/drawing/2014/main" id="{BF919E28-B2FC-4FBD-8A39-2081C761EF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6300" y="2797175"/>
            <a:ext cx="614363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29710" name="Straight Connector 29">
            <a:extLst>
              <a:ext uri="{FF2B5EF4-FFF2-40B4-BE49-F238E27FC236}">
                <a16:creationId xmlns:a16="http://schemas.microsoft.com/office/drawing/2014/main" id="{CC3AC499-836E-42B2-A86D-EBD93AB0644C}"/>
              </a:ext>
            </a:extLst>
          </p:cNvPr>
          <p:cNvCxnSpPr>
            <a:cxnSpLocks noChangeShapeType="1"/>
            <a:stCxn id="29709" idx="2"/>
          </p:cNvCxnSpPr>
          <p:nvPr/>
        </p:nvCxnSpPr>
        <p:spPr bwMode="auto">
          <a:xfrm>
            <a:off x="5956300" y="2941638"/>
            <a:ext cx="0" cy="14763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11" name="Straight Connector 30">
            <a:extLst>
              <a:ext uri="{FF2B5EF4-FFF2-40B4-BE49-F238E27FC236}">
                <a16:creationId xmlns:a16="http://schemas.microsoft.com/office/drawing/2014/main" id="{4D975D2E-1A21-4F1A-80F1-10FACCD9489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570663" y="2941638"/>
            <a:ext cx="0" cy="14763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2" name="Arc 31">
            <a:extLst>
              <a:ext uri="{FF2B5EF4-FFF2-40B4-BE49-F238E27FC236}">
                <a16:creationId xmlns:a16="http://schemas.microsoft.com/office/drawing/2014/main" id="{A848D9D2-516D-4B23-8689-FAC785CCBC49}"/>
              </a:ext>
            </a:extLst>
          </p:cNvPr>
          <p:cNvSpPr/>
          <p:nvPr/>
        </p:nvSpPr>
        <p:spPr bwMode="auto">
          <a:xfrm rot="5400000">
            <a:off x="6072982" y="4096543"/>
            <a:ext cx="381000" cy="614363"/>
          </a:xfrm>
          <a:prstGeom prst="arc">
            <a:avLst>
              <a:gd name="adj1" fmla="val 16200000"/>
              <a:gd name="adj2" fmla="val 540000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cxnSp>
        <p:nvCxnSpPr>
          <p:cNvPr id="29713" name="Straight Connector 2">
            <a:extLst>
              <a:ext uri="{FF2B5EF4-FFF2-40B4-BE49-F238E27FC236}">
                <a16:creationId xmlns:a16="http://schemas.microsoft.com/office/drawing/2014/main" id="{B42C2822-2162-48D8-87E3-5AA0E160192B}"/>
              </a:ext>
            </a:extLst>
          </p:cNvPr>
          <p:cNvCxnSpPr>
            <a:cxnSpLocks/>
          </p:cNvCxnSpPr>
          <p:nvPr/>
        </p:nvCxnSpPr>
        <p:spPr bwMode="auto">
          <a:xfrm flipV="1">
            <a:off x="2847975" y="2455863"/>
            <a:ext cx="0" cy="4857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14" name="Straight Connector 35">
            <a:extLst>
              <a:ext uri="{FF2B5EF4-FFF2-40B4-BE49-F238E27FC236}">
                <a16:creationId xmlns:a16="http://schemas.microsoft.com/office/drawing/2014/main" id="{E8A7672C-3F68-4A9D-86F2-C2E57D8B4ADF}"/>
              </a:ext>
            </a:extLst>
          </p:cNvPr>
          <p:cNvCxnSpPr>
            <a:cxnSpLocks/>
          </p:cNvCxnSpPr>
          <p:nvPr/>
        </p:nvCxnSpPr>
        <p:spPr bwMode="auto">
          <a:xfrm flipV="1">
            <a:off x="4572000" y="2487613"/>
            <a:ext cx="0" cy="4857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15" name="Straight Connector 36">
            <a:extLst>
              <a:ext uri="{FF2B5EF4-FFF2-40B4-BE49-F238E27FC236}">
                <a16:creationId xmlns:a16="http://schemas.microsoft.com/office/drawing/2014/main" id="{F4457742-D6C2-45B5-B0DD-FC39DAB93DFB}"/>
              </a:ext>
            </a:extLst>
          </p:cNvPr>
          <p:cNvCxnSpPr>
            <a:cxnSpLocks/>
          </p:cNvCxnSpPr>
          <p:nvPr/>
        </p:nvCxnSpPr>
        <p:spPr bwMode="auto">
          <a:xfrm flipV="1">
            <a:off x="4572000" y="4625975"/>
            <a:ext cx="0" cy="4857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16" name="Straight Connector 37">
            <a:extLst>
              <a:ext uri="{FF2B5EF4-FFF2-40B4-BE49-F238E27FC236}">
                <a16:creationId xmlns:a16="http://schemas.microsoft.com/office/drawing/2014/main" id="{B42E65EA-09E4-4B44-B2B2-A3DB9911DCAE}"/>
              </a:ext>
            </a:extLst>
          </p:cNvPr>
          <p:cNvCxnSpPr>
            <a:cxnSpLocks/>
          </p:cNvCxnSpPr>
          <p:nvPr/>
        </p:nvCxnSpPr>
        <p:spPr bwMode="auto">
          <a:xfrm flipV="1">
            <a:off x="2847975" y="4625975"/>
            <a:ext cx="0" cy="4857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17" name="Straight Connector 38">
            <a:extLst>
              <a:ext uri="{FF2B5EF4-FFF2-40B4-BE49-F238E27FC236}">
                <a16:creationId xmlns:a16="http://schemas.microsoft.com/office/drawing/2014/main" id="{8F6F2F58-5786-43DB-B05D-53AB30C66F6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81625" y="3727450"/>
            <a:ext cx="0" cy="13843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18" name="Straight Connector 39">
            <a:extLst>
              <a:ext uri="{FF2B5EF4-FFF2-40B4-BE49-F238E27FC236}">
                <a16:creationId xmlns:a16="http://schemas.microsoft.com/office/drawing/2014/main" id="{6693807E-2383-40E8-BDD2-76699EDC97BF}"/>
              </a:ext>
            </a:extLst>
          </p:cNvPr>
          <p:cNvCxnSpPr>
            <a:cxnSpLocks/>
          </p:cNvCxnSpPr>
          <p:nvPr/>
        </p:nvCxnSpPr>
        <p:spPr bwMode="auto">
          <a:xfrm flipV="1">
            <a:off x="6308725" y="4625975"/>
            <a:ext cx="0" cy="84931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19" name="Straight Connector 40">
            <a:extLst>
              <a:ext uri="{FF2B5EF4-FFF2-40B4-BE49-F238E27FC236}">
                <a16:creationId xmlns:a16="http://schemas.microsoft.com/office/drawing/2014/main" id="{A31CD44A-B74D-497B-8439-C1C9BFD5AB12}"/>
              </a:ext>
            </a:extLst>
          </p:cNvPr>
          <p:cNvCxnSpPr>
            <a:cxnSpLocks/>
          </p:cNvCxnSpPr>
          <p:nvPr/>
        </p:nvCxnSpPr>
        <p:spPr bwMode="auto">
          <a:xfrm flipV="1">
            <a:off x="6113463" y="5475288"/>
            <a:ext cx="0" cy="4857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20" name="Straight Connector 41">
            <a:extLst>
              <a:ext uri="{FF2B5EF4-FFF2-40B4-BE49-F238E27FC236}">
                <a16:creationId xmlns:a16="http://schemas.microsoft.com/office/drawing/2014/main" id="{964DC221-82F3-4927-B8F4-19B4AC9C7F0B}"/>
              </a:ext>
            </a:extLst>
          </p:cNvPr>
          <p:cNvCxnSpPr>
            <a:cxnSpLocks/>
          </p:cNvCxnSpPr>
          <p:nvPr/>
        </p:nvCxnSpPr>
        <p:spPr bwMode="auto">
          <a:xfrm flipV="1">
            <a:off x="6543675" y="5475288"/>
            <a:ext cx="0" cy="4857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21" name="Straight Connector 42">
            <a:extLst>
              <a:ext uri="{FF2B5EF4-FFF2-40B4-BE49-F238E27FC236}">
                <a16:creationId xmlns:a16="http://schemas.microsoft.com/office/drawing/2014/main" id="{EA3EDF23-DAEC-4CE2-B6F7-B6427292BD8F}"/>
              </a:ext>
            </a:extLst>
          </p:cNvPr>
          <p:cNvCxnSpPr>
            <a:cxnSpLocks/>
          </p:cNvCxnSpPr>
          <p:nvPr/>
        </p:nvCxnSpPr>
        <p:spPr bwMode="auto">
          <a:xfrm flipV="1">
            <a:off x="6256338" y="2487613"/>
            <a:ext cx="0" cy="4857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22" name="Straight Connector 47">
            <a:extLst>
              <a:ext uri="{FF2B5EF4-FFF2-40B4-BE49-F238E27FC236}">
                <a16:creationId xmlns:a16="http://schemas.microsoft.com/office/drawing/2014/main" id="{81DC687C-1655-4C6E-B78D-D3CDA9B08BA3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847975" y="2455863"/>
            <a:ext cx="1724025" cy="396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23" name="Straight Connector 50">
            <a:extLst>
              <a:ext uri="{FF2B5EF4-FFF2-40B4-BE49-F238E27FC236}">
                <a16:creationId xmlns:a16="http://schemas.microsoft.com/office/drawing/2014/main" id="{B5CD18F1-8EE4-44F2-9EF1-DE114DA6A155}"/>
              </a:ext>
            </a:extLst>
          </p:cNvPr>
          <p:cNvCxnSpPr>
            <a:cxnSpLocks/>
          </p:cNvCxnSpPr>
          <p:nvPr/>
        </p:nvCxnSpPr>
        <p:spPr bwMode="auto">
          <a:xfrm flipH="1">
            <a:off x="4584700" y="5106988"/>
            <a:ext cx="796925" cy="1746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24" name="Straight Connector 52">
            <a:extLst>
              <a:ext uri="{FF2B5EF4-FFF2-40B4-BE49-F238E27FC236}">
                <a16:creationId xmlns:a16="http://schemas.microsoft.com/office/drawing/2014/main" id="{15B0E67B-E50A-4F4D-AA00-B066D0ECBC69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381625" y="3727450"/>
            <a:ext cx="593725" cy="79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9725" name="Parallelogram 54">
            <a:extLst>
              <a:ext uri="{FF2B5EF4-FFF2-40B4-BE49-F238E27FC236}">
                <a16:creationId xmlns:a16="http://schemas.microsoft.com/office/drawing/2014/main" id="{F5A70EC6-F9D8-44F8-A19A-7791990509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7113" y="4949825"/>
            <a:ext cx="1076325" cy="590550"/>
          </a:xfrm>
          <a:prstGeom prst="parallelogram">
            <a:avLst>
              <a:gd name="adj" fmla="val 24985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29726" name="Straight Connector 55">
            <a:extLst>
              <a:ext uri="{FF2B5EF4-FFF2-40B4-BE49-F238E27FC236}">
                <a16:creationId xmlns:a16="http://schemas.microsoft.com/office/drawing/2014/main" id="{F7C9002D-8C7A-45B8-A40F-F183FE451917}"/>
              </a:ext>
            </a:extLst>
          </p:cNvPr>
          <p:cNvCxnSpPr>
            <a:cxnSpLocks/>
          </p:cNvCxnSpPr>
          <p:nvPr/>
        </p:nvCxnSpPr>
        <p:spPr bwMode="auto">
          <a:xfrm flipH="1">
            <a:off x="6113463" y="5478463"/>
            <a:ext cx="4572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B85B5698-8206-4608-A057-F61AAA1DC380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643723" y="1490888"/>
            <a:ext cx="381836" cy="369332"/>
          </a:xfrm>
          <a:prstGeom prst="rect">
            <a:avLst/>
          </a:prstGeom>
          <a:blipFill>
            <a:blip r:embed="rId4"/>
            <a:stretch>
              <a:fillRect l="-17742" r="-4839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6F25EE09-C827-4283-99B5-4844F2E42EFC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394146" y="1465252"/>
            <a:ext cx="381836" cy="369332"/>
          </a:xfrm>
          <a:prstGeom prst="rect">
            <a:avLst/>
          </a:prstGeom>
          <a:blipFill>
            <a:blip r:embed="rId5"/>
            <a:stretch>
              <a:fillRect l="-19355" r="-483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9C343EB-3A48-4F05-ADDD-69DCD90061E5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118442" y="1488451"/>
            <a:ext cx="381836" cy="369332"/>
          </a:xfrm>
          <a:prstGeom prst="rect">
            <a:avLst/>
          </a:prstGeom>
          <a:blipFill>
            <a:blip r:embed="rId6"/>
            <a:stretch>
              <a:fillRect l="-19355" r="-483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cxnSp>
        <p:nvCxnSpPr>
          <p:cNvPr id="29730" name="Straight Connector 63">
            <a:extLst>
              <a:ext uri="{FF2B5EF4-FFF2-40B4-BE49-F238E27FC236}">
                <a16:creationId xmlns:a16="http://schemas.microsoft.com/office/drawing/2014/main" id="{86F3A3C0-ABBE-43F6-9045-87E061D4DC0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835275" y="2085975"/>
            <a:ext cx="1724025" cy="412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29731" name="Straight Connector 64">
            <a:extLst>
              <a:ext uri="{FF2B5EF4-FFF2-40B4-BE49-F238E27FC236}">
                <a16:creationId xmlns:a16="http://schemas.microsoft.com/office/drawing/2014/main" id="{9A57FA44-367A-4A00-9131-32761565D31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618038" y="2112963"/>
            <a:ext cx="1724025" cy="412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89659121-26E6-4421-835B-4CCCC70E7B07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564251" y="1609075"/>
            <a:ext cx="317330" cy="369332"/>
          </a:xfrm>
          <a:prstGeom prst="rect">
            <a:avLst/>
          </a:prstGeom>
          <a:blipFill>
            <a:blip r:embed="rId7"/>
            <a:stretch>
              <a:fillRect l="-21154" r="-576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A6D7BBD0-AA63-4B72-9300-82316BD87A9B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307463" y="1666379"/>
            <a:ext cx="317330" cy="369332"/>
          </a:xfrm>
          <a:prstGeom prst="rect">
            <a:avLst/>
          </a:prstGeom>
          <a:blipFill>
            <a:blip r:embed="rId8"/>
            <a:stretch>
              <a:fillRect l="-23077" r="-576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70" name="Arc 69">
            <a:extLst>
              <a:ext uri="{FF2B5EF4-FFF2-40B4-BE49-F238E27FC236}">
                <a16:creationId xmlns:a16="http://schemas.microsoft.com/office/drawing/2014/main" id="{87D6F340-0250-42C0-864D-2F7016D39C49}"/>
              </a:ext>
            </a:extLst>
          </p:cNvPr>
          <p:cNvSpPr/>
          <p:nvPr/>
        </p:nvSpPr>
        <p:spPr bwMode="auto">
          <a:xfrm rot="5400000">
            <a:off x="4287045" y="1955006"/>
            <a:ext cx="519112" cy="1089025"/>
          </a:xfrm>
          <a:prstGeom prst="arc">
            <a:avLst>
              <a:gd name="adj1" fmla="val 14070526"/>
              <a:gd name="adj2" fmla="val 717381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2" name="Arc 71">
            <a:extLst>
              <a:ext uri="{FF2B5EF4-FFF2-40B4-BE49-F238E27FC236}">
                <a16:creationId xmlns:a16="http://schemas.microsoft.com/office/drawing/2014/main" id="{3C11480A-2928-437A-9C91-CA0DAFB2A8E5}"/>
              </a:ext>
            </a:extLst>
          </p:cNvPr>
          <p:cNvSpPr/>
          <p:nvPr/>
        </p:nvSpPr>
        <p:spPr bwMode="auto">
          <a:xfrm rot="5400000">
            <a:off x="2601119" y="1904206"/>
            <a:ext cx="520700" cy="1087438"/>
          </a:xfrm>
          <a:prstGeom prst="arc">
            <a:avLst>
              <a:gd name="adj1" fmla="val 14070526"/>
              <a:gd name="adj2" fmla="val 717381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3" name="Arc 72">
            <a:extLst>
              <a:ext uri="{FF2B5EF4-FFF2-40B4-BE49-F238E27FC236}">
                <a16:creationId xmlns:a16="http://schemas.microsoft.com/office/drawing/2014/main" id="{B7D0B15D-5236-42C4-8E3F-E2CFF5970955}"/>
              </a:ext>
            </a:extLst>
          </p:cNvPr>
          <p:cNvSpPr/>
          <p:nvPr/>
        </p:nvSpPr>
        <p:spPr bwMode="auto">
          <a:xfrm rot="5400000">
            <a:off x="5971382" y="1955006"/>
            <a:ext cx="519112" cy="1089025"/>
          </a:xfrm>
          <a:prstGeom prst="arc">
            <a:avLst>
              <a:gd name="adj1" fmla="val 14070526"/>
              <a:gd name="adj2" fmla="val 717381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29738" name="Group 79">
            <a:extLst>
              <a:ext uri="{FF2B5EF4-FFF2-40B4-BE49-F238E27FC236}">
                <a16:creationId xmlns:a16="http://schemas.microsoft.com/office/drawing/2014/main" id="{0A4B5520-E90B-44C1-9F28-E6EEFFA93D47}"/>
              </a:ext>
            </a:extLst>
          </p:cNvPr>
          <p:cNvGrpSpPr>
            <a:grpSpLocks/>
          </p:cNvGrpSpPr>
          <p:nvPr/>
        </p:nvGrpSpPr>
        <p:grpSpPr bwMode="auto">
          <a:xfrm>
            <a:off x="2914650" y="3276600"/>
            <a:ext cx="750888" cy="549275"/>
            <a:chOff x="2833331" y="3198874"/>
            <a:chExt cx="750222" cy="549955"/>
          </a:xfrm>
        </p:grpSpPr>
        <p:cxnSp>
          <p:nvCxnSpPr>
            <p:cNvPr id="29760" name="Straight Arrow Connector 80">
              <a:extLst>
                <a:ext uri="{FF2B5EF4-FFF2-40B4-BE49-F238E27FC236}">
                  <a16:creationId xmlns:a16="http://schemas.microsoft.com/office/drawing/2014/main" id="{364EBCBD-DBF5-4351-9225-13395F22EE4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849879" y="3748829"/>
              <a:ext cx="733674" cy="0"/>
            </a:xfrm>
            <a:prstGeom prst="straightConnector1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29761" name="Straight Arrow Connector 81">
              <a:extLst>
                <a:ext uri="{FF2B5EF4-FFF2-40B4-BE49-F238E27FC236}">
                  <a16:creationId xmlns:a16="http://schemas.microsoft.com/office/drawing/2014/main" id="{512902AA-DA1D-4240-B262-5E6537405FCB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2833331" y="3198874"/>
              <a:ext cx="16548" cy="549955"/>
            </a:xfrm>
            <a:prstGeom prst="straightConnector1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29739" name="Group 82">
            <a:extLst>
              <a:ext uri="{FF2B5EF4-FFF2-40B4-BE49-F238E27FC236}">
                <a16:creationId xmlns:a16="http://schemas.microsoft.com/office/drawing/2014/main" id="{19159CD1-1AD5-4120-95AB-4D9505FD3F41}"/>
              </a:ext>
            </a:extLst>
          </p:cNvPr>
          <p:cNvGrpSpPr>
            <a:grpSpLocks/>
          </p:cNvGrpSpPr>
          <p:nvPr/>
        </p:nvGrpSpPr>
        <p:grpSpPr bwMode="auto">
          <a:xfrm>
            <a:off x="4546600" y="3238500"/>
            <a:ext cx="749300" cy="549275"/>
            <a:chOff x="2833331" y="3198874"/>
            <a:chExt cx="750222" cy="549955"/>
          </a:xfrm>
        </p:grpSpPr>
        <p:cxnSp>
          <p:nvCxnSpPr>
            <p:cNvPr id="29758" name="Straight Arrow Connector 83">
              <a:extLst>
                <a:ext uri="{FF2B5EF4-FFF2-40B4-BE49-F238E27FC236}">
                  <a16:creationId xmlns:a16="http://schemas.microsoft.com/office/drawing/2014/main" id="{CDCC95FC-E594-4C70-9AA4-6EBAE48A3B9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849879" y="3748829"/>
              <a:ext cx="733674" cy="0"/>
            </a:xfrm>
            <a:prstGeom prst="straightConnector1">
              <a:avLst/>
            </a:prstGeom>
            <a:noFill/>
            <a:ln w="38100" algn="ctr">
              <a:solidFill>
                <a:srgbClr val="00B0F0"/>
              </a:solidFill>
              <a:round/>
              <a:headEnd/>
              <a:tailEnd type="triangle" w="med" len="med"/>
            </a:ln>
          </p:spPr>
        </p:cxnSp>
        <p:cxnSp>
          <p:nvCxnSpPr>
            <p:cNvPr id="29759" name="Straight Arrow Connector 84">
              <a:extLst>
                <a:ext uri="{FF2B5EF4-FFF2-40B4-BE49-F238E27FC236}">
                  <a16:creationId xmlns:a16="http://schemas.microsoft.com/office/drawing/2014/main" id="{08715138-8822-4BEE-AD0B-1F941FF4C813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2833331" y="3198874"/>
              <a:ext cx="16548" cy="549955"/>
            </a:xfrm>
            <a:prstGeom prst="straightConnector1">
              <a:avLst/>
            </a:prstGeom>
            <a:noFill/>
            <a:ln w="38100" algn="ctr">
              <a:solidFill>
                <a:srgbClr val="00B0F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29740" name="Group 85">
            <a:extLst>
              <a:ext uri="{FF2B5EF4-FFF2-40B4-BE49-F238E27FC236}">
                <a16:creationId xmlns:a16="http://schemas.microsoft.com/office/drawing/2014/main" id="{A0A1DDD4-1A26-40D5-B1A4-ED425DE63388}"/>
              </a:ext>
            </a:extLst>
          </p:cNvPr>
          <p:cNvGrpSpPr>
            <a:grpSpLocks/>
          </p:cNvGrpSpPr>
          <p:nvPr/>
        </p:nvGrpSpPr>
        <p:grpSpPr bwMode="auto">
          <a:xfrm>
            <a:off x="6249988" y="3238500"/>
            <a:ext cx="750887" cy="549275"/>
            <a:chOff x="2833331" y="3198874"/>
            <a:chExt cx="750222" cy="549955"/>
          </a:xfrm>
        </p:grpSpPr>
        <p:cxnSp>
          <p:nvCxnSpPr>
            <p:cNvPr id="29756" name="Straight Arrow Connector 86">
              <a:extLst>
                <a:ext uri="{FF2B5EF4-FFF2-40B4-BE49-F238E27FC236}">
                  <a16:creationId xmlns:a16="http://schemas.microsoft.com/office/drawing/2014/main" id="{27E6AD74-E9FB-4D4E-8124-52E0A744475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849879" y="3748829"/>
              <a:ext cx="733674" cy="0"/>
            </a:xfrm>
            <a:prstGeom prst="straightConnector1">
              <a:avLst/>
            </a:prstGeom>
            <a:noFill/>
            <a:ln w="38100" algn="ctr">
              <a:solidFill>
                <a:srgbClr val="002060"/>
              </a:solidFill>
              <a:round/>
              <a:headEnd/>
              <a:tailEnd type="triangle" w="med" len="med"/>
            </a:ln>
          </p:spPr>
        </p:cxnSp>
        <p:cxnSp>
          <p:nvCxnSpPr>
            <p:cNvPr id="29757" name="Straight Arrow Connector 87">
              <a:extLst>
                <a:ext uri="{FF2B5EF4-FFF2-40B4-BE49-F238E27FC236}">
                  <a16:creationId xmlns:a16="http://schemas.microsoft.com/office/drawing/2014/main" id="{7EB77D79-7BD9-4981-88A7-C8B051460868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2833331" y="3198874"/>
              <a:ext cx="16548" cy="549955"/>
            </a:xfrm>
            <a:prstGeom prst="straightConnector1">
              <a:avLst/>
            </a:prstGeom>
            <a:noFill/>
            <a:ln w="38100" algn="ctr">
              <a:solidFill>
                <a:srgbClr val="00206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29741" name="Group 88">
            <a:extLst>
              <a:ext uri="{FF2B5EF4-FFF2-40B4-BE49-F238E27FC236}">
                <a16:creationId xmlns:a16="http://schemas.microsoft.com/office/drawing/2014/main" id="{13DAB6EA-1F76-4B33-BF25-652B9FE4B5B8}"/>
              </a:ext>
            </a:extLst>
          </p:cNvPr>
          <p:cNvGrpSpPr>
            <a:grpSpLocks/>
          </p:cNvGrpSpPr>
          <p:nvPr/>
        </p:nvGrpSpPr>
        <p:grpSpPr bwMode="auto">
          <a:xfrm>
            <a:off x="6308725" y="5157788"/>
            <a:ext cx="749300" cy="549275"/>
            <a:chOff x="2833331" y="3198874"/>
            <a:chExt cx="750222" cy="549955"/>
          </a:xfrm>
        </p:grpSpPr>
        <p:cxnSp>
          <p:nvCxnSpPr>
            <p:cNvPr id="29754" name="Straight Arrow Connector 89">
              <a:extLst>
                <a:ext uri="{FF2B5EF4-FFF2-40B4-BE49-F238E27FC236}">
                  <a16:creationId xmlns:a16="http://schemas.microsoft.com/office/drawing/2014/main" id="{ADF23C46-622D-4E2A-9D43-675E4A8FE31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849879" y="3748829"/>
              <a:ext cx="733674" cy="0"/>
            </a:xfrm>
            <a:prstGeom prst="straightConnector1">
              <a:avLst/>
            </a:prstGeom>
            <a:noFill/>
            <a:ln w="38100" algn="ctr">
              <a:solidFill>
                <a:srgbClr val="FFFF00"/>
              </a:solidFill>
              <a:round/>
              <a:headEnd/>
              <a:tailEnd type="triangle" w="med" len="med"/>
            </a:ln>
          </p:spPr>
        </p:cxnSp>
        <p:cxnSp>
          <p:nvCxnSpPr>
            <p:cNvPr id="29755" name="Straight Arrow Connector 90">
              <a:extLst>
                <a:ext uri="{FF2B5EF4-FFF2-40B4-BE49-F238E27FC236}">
                  <a16:creationId xmlns:a16="http://schemas.microsoft.com/office/drawing/2014/main" id="{0F48D4B3-C0AA-4D0F-9128-2E2CA6E398C1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2833331" y="3198874"/>
              <a:ext cx="16548" cy="549955"/>
            </a:xfrm>
            <a:prstGeom prst="straightConnector1">
              <a:avLst/>
            </a:prstGeom>
            <a:noFill/>
            <a:ln w="38100" algn="ctr">
              <a:solidFill>
                <a:srgbClr val="FFFF00"/>
              </a:solidFill>
              <a:round/>
              <a:headEnd/>
              <a:tailEnd type="triangle" w="med" len="med"/>
            </a:ln>
          </p:spPr>
        </p:cxnSp>
      </p:grpSp>
      <p:sp>
        <p:nvSpPr>
          <p:cNvPr id="92" name="TextBox 91">
            <a:extLst>
              <a:ext uri="{FF2B5EF4-FFF2-40B4-BE49-F238E27FC236}">
                <a16:creationId xmlns:a16="http://schemas.microsoft.com/office/drawing/2014/main" id="{6F7B1795-C963-40A7-AFF1-67F53BBE2A25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606199" y="3439803"/>
            <a:ext cx="380039" cy="369332"/>
          </a:xfrm>
          <a:prstGeom prst="rect">
            <a:avLst/>
          </a:prstGeom>
          <a:blipFill>
            <a:blip r:embed="rId9"/>
            <a:stretch>
              <a:fillRect l="-9677" r="-8065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F01079A8-3BDF-4E4F-AEFD-BA9BDB936E03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875107" y="2996524"/>
            <a:ext cx="361125" cy="369332"/>
          </a:xfrm>
          <a:prstGeom prst="rect">
            <a:avLst/>
          </a:prstGeom>
          <a:blipFill>
            <a:blip r:embed="rId10"/>
            <a:stretch>
              <a:fillRect l="-11864" r="-5085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cxnSp>
        <p:nvCxnSpPr>
          <p:cNvPr id="29752" name="Straight Connector 101">
            <a:extLst>
              <a:ext uri="{FF2B5EF4-FFF2-40B4-BE49-F238E27FC236}">
                <a16:creationId xmlns:a16="http://schemas.microsoft.com/office/drawing/2014/main" id="{70A3DB55-4C45-4ECB-B4E2-3A8E23EC13BA}"/>
              </a:ext>
            </a:extLst>
          </p:cNvPr>
          <p:cNvCxnSpPr>
            <a:cxnSpLocks/>
          </p:cNvCxnSpPr>
          <p:nvPr/>
        </p:nvCxnSpPr>
        <p:spPr bwMode="auto">
          <a:xfrm flipV="1">
            <a:off x="6775450" y="3937000"/>
            <a:ext cx="0" cy="1701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104" name="TextBox 103">
            <a:extLst>
              <a:ext uri="{FF2B5EF4-FFF2-40B4-BE49-F238E27FC236}">
                <a16:creationId xmlns:a16="http://schemas.microsoft.com/office/drawing/2014/main" id="{E73B4B58-ADEC-4994-8F3B-177F7B351147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868572" y="4396477"/>
            <a:ext cx="397481" cy="369332"/>
          </a:xfrm>
          <a:prstGeom prst="rect">
            <a:avLst/>
          </a:prstGeom>
          <a:blipFill>
            <a:blip r:embed="rId11"/>
            <a:stretch>
              <a:fillRect l="-16923" r="-6154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78CA6417-C67C-4042-A1A2-ECD5BC420E40}"/>
                  </a:ext>
                </a:extLst>
              </p:cNvPr>
              <p:cNvSpPr txBox="1"/>
              <p:nvPr/>
            </p:nvSpPr>
            <p:spPr>
              <a:xfrm>
                <a:off x="4951600" y="3335409"/>
                <a:ext cx="56643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78CA6417-C67C-4042-A1A2-ECD5BC420E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1600" y="3335409"/>
                <a:ext cx="566437" cy="461665"/>
              </a:xfrm>
              <a:prstGeom prst="rect">
                <a:avLst/>
              </a:prstGeom>
              <a:blipFill>
                <a:blip r:embed="rId12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6913B570-21B2-4F49-92EC-454465C2BDAC}"/>
                  </a:ext>
                </a:extLst>
              </p:cNvPr>
              <p:cNvSpPr txBox="1"/>
              <p:nvPr/>
            </p:nvSpPr>
            <p:spPr>
              <a:xfrm>
                <a:off x="4477477" y="2964089"/>
                <a:ext cx="5386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6913B570-21B2-4F49-92EC-454465C2BD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7477" y="2964089"/>
                <a:ext cx="538674" cy="461665"/>
              </a:xfrm>
              <a:prstGeom prst="rect">
                <a:avLst/>
              </a:prstGeom>
              <a:blipFill>
                <a:blip r:embed="rId13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3A3666D1-C13B-46F9-8AB2-E174EF8F52C7}"/>
                  </a:ext>
                </a:extLst>
              </p:cNvPr>
              <p:cNvSpPr txBox="1"/>
              <p:nvPr/>
            </p:nvSpPr>
            <p:spPr>
              <a:xfrm>
                <a:off x="6775450" y="3335409"/>
                <a:ext cx="56643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3A3666D1-C13B-46F9-8AB2-E174EF8F52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5450" y="3335409"/>
                <a:ext cx="566437" cy="461665"/>
              </a:xfrm>
              <a:prstGeom prst="rect">
                <a:avLst/>
              </a:prstGeom>
              <a:blipFill>
                <a:blip r:embed="rId14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73C2EA8C-3854-497E-A396-70A594530827}"/>
                  </a:ext>
                </a:extLst>
              </p:cNvPr>
              <p:cNvSpPr txBox="1"/>
              <p:nvPr/>
            </p:nvSpPr>
            <p:spPr>
              <a:xfrm>
                <a:off x="6150569" y="2964088"/>
                <a:ext cx="56643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73C2EA8C-3854-497E-A396-70A5945308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569" y="2964088"/>
                <a:ext cx="566437" cy="461665"/>
              </a:xfrm>
              <a:prstGeom prst="rect">
                <a:avLst/>
              </a:prstGeom>
              <a:blipFill>
                <a:blip r:embed="rId15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9287F1A3-5D12-474C-BF13-29F8E05A0522}"/>
                  </a:ext>
                </a:extLst>
              </p:cNvPr>
              <p:cNvSpPr txBox="1"/>
              <p:nvPr/>
            </p:nvSpPr>
            <p:spPr>
              <a:xfrm>
                <a:off x="6958312" y="5396628"/>
                <a:ext cx="56643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9287F1A3-5D12-474C-BF13-29F8E05A05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8312" y="5396628"/>
                <a:ext cx="566437" cy="461665"/>
              </a:xfrm>
              <a:prstGeom prst="rect">
                <a:avLst/>
              </a:prstGeom>
              <a:blipFill>
                <a:blip r:embed="rId16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7F09D78D-9AEB-48BA-9F1D-6163FF8887C5}"/>
                  </a:ext>
                </a:extLst>
              </p:cNvPr>
              <p:cNvSpPr txBox="1"/>
              <p:nvPr/>
            </p:nvSpPr>
            <p:spPr>
              <a:xfrm>
                <a:off x="5814180" y="4828530"/>
                <a:ext cx="56643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7F09D78D-9AEB-48BA-9F1D-6163FF8887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4180" y="4828530"/>
                <a:ext cx="566437" cy="461665"/>
              </a:xfrm>
              <a:prstGeom prst="rect">
                <a:avLst/>
              </a:prstGeom>
              <a:blipFill>
                <a:blip r:embed="rId17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69855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Instructor: Jacob Rosen Ph.D.</a:t>
            </a:r>
          </a:p>
          <a:p>
            <a:pPr>
              <a:defRPr/>
            </a:pPr>
            <a:r>
              <a:rPr lang="en-US"/>
              <a:t>Models of Robot Manipulation - EE 543 </a:t>
            </a:r>
            <a:r>
              <a:rPr lang="en-US" b="0">
                <a:latin typeface="Times New Roman" pitchFamily="18" charset="0"/>
              </a:rPr>
              <a:t>- </a:t>
            </a:r>
            <a:r>
              <a:rPr lang="en-US"/>
              <a:t>Department of Electrical Engineering -</a:t>
            </a:r>
            <a:r>
              <a:rPr lang="en-US" b="0">
                <a:latin typeface="Times New Roman" pitchFamily="18" charset="0"/>
              </a:rPr>
              <a:t> </a:t>
            </a:r>
            <a:r>
              <a:rPr lang="en-US"/>
              <a:t>University of Washington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81344805"/>
                  </p:ext>
                </p:extLst>
              </p:nvPr>
            </p:nvGraphicFramePr>
            <p:xfrm>
              <a:off x="1710630" y="2762717"/>
              <a:ext cx="6096000" cy="1483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3015015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56768999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35311027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114338184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3806300578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74566273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90568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  <m:r>
                                <a:rPr lang="en-US" b="0" i="1" baseline="-2500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oMath>
                          </a14:m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355577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   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6459837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 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</a:t>
                          </a:r>
                          <a:r>
                            <a:rPr lang="en-US" i="1" dirty="0"/>
                            <a:t>d</a:t>
                          </a:r>
                          <a:r>
                            <a:rPr lang="en-US" baseline="-250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1995915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81344805"/>
                  </p:ext>
                </p:extLst>
              </p:nvPr>
            </p:nvGraphicFramePr>
            <p:xfrm>
              <a:off x="1710630" y="2762717"/>
              <a:ext cx="6096000" cy="1483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3015015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56768999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35311027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114338184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3806300578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74566273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90568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2410" t="-108197" r="-203614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00000" t="-108197" r="-2395" b="-2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355577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2410" t="-208197" r="-203614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00000" t="-208197" r="-2395" b="-1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6459837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 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</a:t>
                          </a:r>
                          <a:r>
                            <a:rPr lang="en-US" i="1" dirty="0"/>
                            <a:t>d</a:t>
                          </a:r>
                          <a:r>
                            <a:rPr lang="en-US" baseline="-250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00000" t="-308197" r="-2395" b="-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19959153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9122065"/>
              </p:ext>
            </p:extLst>
          </p:nvPr>
        </p:nvGraphicFramePr>
        <p:xfrm>
          <a:off x="7120072" y="2756651"/>
          <a:ext cx="233654" cy="350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6" name="Equation" r:id="rId4" imgW="152280" imgH="228600" progId="Equation.3">
                  <p:embed/>
                </p:oleObj>
              </mc:Choice>
              <mc:Fallback>
                <p:oleObj name="Equation" r:id="rId4" imgW="152280" imgH="228600" progId="Equation.3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120072" y="2756651"/>
                        <a:ext cx="233654" cy="3504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678071" y="182197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2214691"/>
              </p:ext>
            </p:extLst>
          </p:nvPr>
        </p:nvGraphicFramePr>
        <p:xfrm>
          <a:off x="4098681" y="2715282"/>
          <a:ext cx="339725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7" name="Equation" r:id="rId6" imgW="177480" imgH="228600" progId="Equation.3">
                  <p:embed/>
                </p:oleObj>
              </mc:Choice>
              <mc:Fallback>
                <p:oleObj name="Equation" r:id="rId6" imgW="177480" imgH="22860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8681" y="2715282"/>
                        <a:ext cx="339725" cy="4365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813252" y="186974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5719218"/>
              </p:ext>
            </p:extLst>
          </p:nvPr>
        </p:nvGraphicFramePr>
        <p:xfrm>
          <a:off x="6091703" y="2729923"/>
          <a:ext cx="269435" cy="3772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8" name="Equation" r:id="rId8" imgW="165028" imgH="228501" progId="Equation.3">
                  <p:embed/>
                </p:oleObj>
              </mc:Choice>
              <mc:Fallback>
                <p:oleObj name="Equation" r:id="rId8" imgW="165028" imgH="228501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1703" y="2729923"/>
                        <a:ext cx="269435" cy="3772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758630" y="179847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7557607"/>
              </p:ext>
            </p:extLst>
          </p:nvPr>
        </p:nvGraphicFramePr>
        <p:xfrm>
          <a:off x="5114681" y="2666070"/>
          <a:ext cx="32385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9" name="Equation" r:id="rId10" imgW="152280" imgH="228600" progId="Equation.3">
                  <p:embed/>
                </p:oleObj>
              </mc:Choice>
              <mc:Fallback>
                <p:oleObj name="Equation" r:id="rId10" imgW="152280" imgH="228600" progId="Equation.3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4681" y="2666070"/>
                        <a:ext cx="323850" cy="485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26">
            <a:extLst>
              <a:ext uri="{FF2B5EF4-FFF2-40B4-BE49-F238E27FC236}">
                <a16:creationId xmlns:a16="http://schemas.microsoft.com/office/drawing/2014/main" id="{5668225C-6AF1-43ED-84C7-77EBCD2F0DDF}"/>
              </a:ext>
            </a:extLst>
          </p:cNvPr>
          <p:cNvSpPr txBox="1">
            <a:spLocks noChangeArrowheads="1"/>
          </p:cNvSpPr>
          <p:nvPr/>
        </p:nvSpPr>
        <p:spPr>
          <a:xfrm>
            <a:off x="1447800" y="381000"/>
            <a:ext cx="7010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3D – 5 – RRRP - </a:t>
            </a:r>
            <a:r>
              <a:rPr lang="en-US" altLang="en-US" i="1" kern="0" dirty="0"/>
              <a:t>Standard Form Table </a:t>
            </a:r>
          </a:p>
        </p:txBody>
      </p:sp>
    </p:spTree>
    <p:extLst>
      <p:ext uri="{BB962C8B-B14F-4D97-AF65-F5344CB8AC3E}">
        <p14:creationId xmlns:p14="http://schemas.microsoft.com/office/powerpoint/2010/main" val="4154994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Instructor: Jacob Rosen Ph.D.</a:t>
            </a:r>
          </a:p>
          <a:p>
            <a:pPr>
              <a:defRPr/>
            </a:pPr>
            <a:r>
              <a:rPr lang="en-US"/>
              <a:t>Models of Robot Manipulation - EE 543 </a:t>
            </a:r>
            <a:r>
              <a:rPr lang="en-US" b="0">
                <a:latin typeface="Times New Roman" pitchFamily="18" charset="0"/>
              </a:rPr>
              <a:t>- </a:t>
            </a:r>
            <a:r>
              <a:rPr lang="en-US"/>
              <a:t>Department of Electrical Engineering -</a:t>
            </a:r>
            <a:r>
              <a:rPr lang="en-US" b="0">
                <a:latin typeface="Times New Roman" pitchFamily="18" charset="0"/>
              </a:rPr>
              <a:t> </a:t>
            </a:r>
            <a:r>
              <a:rPr lang="en-US"/>
              <a:t>University of Washington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1275789"/>
                  </p:ext>
                </p:extLst>
              </p:nvPr>
            </p:nvGraphicFramePr>
            <p:xfrm>
              <a:off x="1606592" y="2663246"/>
              <a:ext cx="6096000" cy="1483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3015015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56768999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35311027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114338184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3806300578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74566273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90568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altLang="zh-CN" i="1" baseline="-250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oMath>
                          </a14:m>
                          <a:endParaRPr lang="en-US" baseline="-25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355577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altLang="zh-CN" i="1" baseline="-250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oMath>
                          </a14:m>
                          <a:endParaRPr lang="en-US" baseline="-25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6459837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1995915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1275789"/>
                  </p:ext>
                </p:extLst>
              </p:nvPr>
            </p:nvGraphicFramePr>
            <p:xfrm>
              <a:off x="1606592" y="2663246"/>
              <a:ext cx="6096000" cy="1483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3015015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56768999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35311027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114338184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3806300578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74566273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90568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00000" t="-106452" r="-2395" b="-21935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355577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2410" t="-209836" r="-203614" b="-1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00000" t="-209836" r="-2395" b="-1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6459837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2410" t="-309836" r="-203614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19959153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9192141"/>
              </p:ext>
            </p:extLst>
          </p:nvPr>
        </p:nvGraphicFramePr>
        <p:xfrm>
          <a:off x="7069798" y="2711013"/>
          <a:ext cx="233654" cy="350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8" name="Equation" r:id="rId4" imgW="152280" imgH="228600" progId="Equation.3">
                  <p:embed/>
                </p:oleObj>
              </mc:Choice>
              <mc:Fallback>
                <p:oleObj name="Equation" r:id="rId4" imgW="152280" imgH="228600" progId="Equation.3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069798" y="2711013"/>
                        <a:ext cx="233654" cy="3504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678071" y="182197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4837696"/>
              </p:ext>
            </p:extLst>
          </p:nvPr>
        </p:nvGraphicFramePr>
        <p:xfrm>
          <a:off x="3923360" y="2615479"/>
          <a:ext cx="483520" cy="4367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9" name="Equation" r:id="rId6" imgW="253890" imgH="228501" progId="Equation.3">
                  <p:embed/>
                </p:oleObj>
              </mc:Choice>
              <mc:Fallback>
                <p:oleObj name="Equation" r:id="rId6" imgW="253890" imgH="228501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360" y="2615479"/>
                        <a:ext cx="483520" cy="4367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813252" y="186974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5058403"/>
              </p:ext>
            </p:extLst>
          </p:nvPr>
        </p:nvGraphicFramePr>
        <p:xfrm>
          <a:off x="6077004" y="2661351"/>
          <a:ext cx="269435" cy="3772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0" name="Equation" r:id="rId8" imgW="165028" imgH="228501" progId="Equation.3">
                  <p:embed/>
                </p:oleObj>
              </mc:Choice>
              <mc:Fallback>
                <p:oleObj name="Equation" r:id="rId8" imgW="165028" imgH="228501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7004" y="2661351"/>
                        <a:ext cx="269435" cy="3772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758630" y="179847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3476503"/>
              </p:ext>
            </p:extLst>
          </p:nvPr>
        </p:nvGraphicFramePr>
        <p:xfrm>
          <a:off x="4916285" y="2565817"/>
          <a:ext cx="512447" cy="4863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1" name="Equation" r:id="rId10" imgW="241300" imgH="228600" progId="Equation.3">
                  <p:embed/>
                </p:oleObj>
              </mc:Choice>
              <mc:Fallback>
                <p:oleObj name="Equation" r:id="rId10" imgW="241300" imgH="228600" progId="Equation.3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6285" y="2565817"/>
                        <a:ext cx="512447" cy="4863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26">
            <a:extLst>
              <a:ext uri="{FF2B5EF4-FFF2-40B4-BE49-F238E27FC236}">
                <a16:creationId xmlns:a16="http://schemas.microsoft.com/office/drawing/2014/main" id="{5668225C-6AF1-43ED-84C7-77EBCD2F0DDF}"/>
              </a:ext>
            </a:extLst>
          </p:cNvPr>
          <p:cNvSpPr txBox="1">
            <a:spLocks noChangeArrowheads="1"/>
          </p:cNvSpPr>
          <p:nvPr/>
        </p:nvSpPr>
        <p:spPr>
          <a:xfrm>
            <a:off x="1447800" y="381000"/>
            <a:ext cx="7010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2D – 1 – RR - </a:t>
            </a:r>
            <a:r>
              <a:rPr lang="en-US" altLang="en-US" i="1" kern="0" dirty="0"/>
              <a:t>Modified Form Table </a:t>
            </a:r>
          </a:p>
        </p:txBody>
      </p:sp>
    </p:spTree>
    <p:extLst>
      <p:ext uri="{BB962C8B-B14F-4D97-AF65-F5344CB8AC3E}">
        <p14:creationId xmlns:p14="http://schemas.microsoft.com/office/powerpoint/2010/main" val="36361349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B06FF7AE-9418-45AF-9E08-CE2E37CF73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/>
              <a:t>3D – 6 – PRRR (modified DH)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ADBCBF05-6E13-4594-96BB-F588025A44FC}"/>
              </a:ext>
            </a:extLst>
          </p:cNvPr>
          <p:cNvSpPr txBox="1">
            <a:spLocks noGrp="1"/>
          </p:cNvSpPr>
          <p:nvPr/>
        </p:nvSpPr>
        <p:spPr bwMode="auto">
          <a:xfrm>
            <a:off x="703263" y="6248400"/>
            <a:ext cx="6781800" cy="38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en-US" sz="1000" b="1" dirty="0">
                <a:solidFill>
                  <a:srgbClr val="000099"/>
                </a:solidFill>
                <a:latin typeface="+mn-lt"/>
              </a:rPr>
              <a:t>Instructor: Jacob Rosen </a:t>
            </a:r>
          </a:p>
          <a:p>
            <a:pPr>
              <a:defRPr/>
            </a:pPr>
            <a:r>
              <a:rPr lang="en-US" altLang="en-US" sz="1000" b="1" dirty="0">
                <a:solidFill>
                  <a:srgbClr val="000099"/>
                </a:solidFill>
                <a:latin typeface="+mn-lt"/>
              </a:rPr>
              <a:t>Advanced Robotic - MAE 263D </a:t>
            </a:r>
            <a:r>
              <a:rPr lang="en-US" altLang="en-US" sz="1000" dirty="0">
                <a:solidFill>
                  <a:srgbClr val="000099"/>
                </a:solidFill>
              </a:rPr>
              <a:t>- </a:t>
            </a:r>
            <a:r>
              <a:rPr lang="en-US" altLang="en-US" sz="1000" b="1" dirty="0">
                <a:solidFill>
                  <a:srgbClr val="000099"/>
                </a:solidFill>
                <a:latin typeface="+mn-lt"/>
              </a:rPr>
              <a:t>Department of Mechanical &amp; Aerospace Engineering - UCLA</a:t>
            </a:r>
            <a:r>
              <a:rPr lang="en-US" altLang="en-US" sz="1000" dirty="0">
                <a:solidFill>
                  <a:srgbClr val="000099"/>
                </a:solidFill>
              </a:rPr>
              <a:t> </a:t>
            </a:r>
            <a:endParaRPr lang="en-US" altLang="en-US" sz="1000" b="1" dirty="0">
              <a:latin typeface="+mn-lt"/>
            </a:endParaRPr>
          </a:p>
        </p:txBody>
      </p:sp>
      <p:pic>
        <p:nvPicPr>
          <p:cNvPr id="31748" name="Picture 2" descr="http://brand.ucla.edu/wp-content/uploads/2013/08/ucla-logotype-main-11.jpg">
            <a:extLst>
              <a:ext uri="{FF2B5EF4-FFF2-40B4-BE49-F238E27FC236}">
                <a16:creationId xmlns:a16="http://schemas.microsoft.com/office/drawing/2014/main" id="{1268F854-DD0C-4323-B8F5-6D7FF1F3AE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5" y="6227763"/>
            <a:ext cx="1038225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9" name="Oval 17">
            <a:extLst>
              <a:ext uri="{FF2B5EF4-FFF2-40B4-BE49-F238E27FC236}">
                <a16:creationId xmlns:a16="http://schemas.microsoft.com/office/drawing/2014/main" id="{1DECE252-7DFE-40EC-9055-B02B952909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1588" y="2797175"/>
            <a:ext cx="612775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31750" name="Straight Connector 18">
            <a:extLst>
              <a:ext uri="{FF2B5EF4-FFF2-40B4-BE49-F238E27FC236}">
                <a16:creationId xmlns:a16="http://schemas.microsoft.com/office/drawing/2014/main" id="{64D73024-E644-4CA1-9FBF-ADEEFB356CC7}"/>
              </a:ext>
            </a:extLst>
          </p:cNvPr>
          <p:cNvCxnSpPr>
            <a:cxnSpLocks/>
            <a:stCxn id="31749" idx="2"/>
          </p:cNvCxnSpPr>
          <p:nvPr/>
        </p:nvCxnSpPr>
        <p:spPr bwMode="auto">
          <a:xfrm>
            <a:off x="2541588" y="2941638"/>
            <a:ext cx="0" cy="9921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51" name="Straight Connector 19">
            <a:extLst>
              <a:ext uri="{FF2B5EF4-FFF2-40B4-BE49-F238E27FC236}">
                <a16:creationId xmlns:a16="http://schemas.microsoft.com/office/drawing/2014/main" id="{78E815A1-E8DE-49CF-9BED-7D6BBC1F2501}"/>
              </a:ext>
            </a:extLst>
          </p:cNvPr>
          <p:cNvCxnSpPr>
            <a:cxnSpLocks/>
          </p:cNvCxnSpPr>
          <p:nvPr/>
        </p:nvCxnSpPr>
        <p:spPr bwMode="auto">
          <a:xfrm>
            <a:off x="3154363" y="2941638"/>
            <a:ext cx="0" cy="9921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" name="Arc 20">
            <a:extLst>
              <a:ext uri="{FF2B5EF4-FFF2-40B4-BE49-F238E27FC236}">
                <a16:creationId xmlns:a16="http://schemas.microsoft.com/office/drawing/2014/main" id="{3D136E05-BDD9-4D06-AD26-B5BBEA278DF4}"/>
              </a:ext>
            </a:extLst>
          </p:cNvPr>
          <p:cNvSpPr/>
          <p:nvPr/>
        </p:nvSpPr>
        <p:spPr bwMode="auto">
          <a:xfrm rot="5400000">
            <a:off x="2657476" y="3575050"/>
            <a:ext cx="381000" cy="612775"/>
          </a:xfrm>
          <a:prstGeom prst="arc">
            <a:avLst>
              <a:gd name="adj1" fmla="val 16200000"/>
              <a:gd name="adj2" fmla="val 540000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1753" name="Oval 21">
            <a:extLst>
              <a:ext uri="{FF2B5EF4-FFF2-40B4-BE49-F238E27FC236}">
                <a16:creationId xmlns:a16="http://schemas.microsoft.com/office/drawing/2014/main" id="{95C03F72-FA87-4C1C-9F51-66BDAF4E5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0213" y="2828925"/>
            <a:ext cx="612775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31754" name="Straight Connector 22">
            <a:extLst>
              <a:ext uri="{FF2B5EF4-FFF2-40B4-BE49-F238E27FC236}">
                <a16:creationId xmlns:a16="http://schemas.microsoft.com/office/drawing/2014/main" id="{F875F1BB-457D-480F-B168-AC43B8D5D44B}"/>
              </a:ext>
            </a:extLst>
          </p:cNvPr>
          <p:cNvCxnSpPr>
            <a:cxnSpLocks/>
          </p:cNvCxnSpPr>
          <p:nvPr/>
        </p:nvCxnSpPr>
        <p:spPr bwMode="auto">
          <a:xfrm>
            <a:off x="4240213" y="3009900"/>
            <a:ext cx="0" cy="9239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55" name="Straight Connector 23">
            <a:extLst>
              <a:ext uri="{FF2B5EF4-FFF2-40B4-BE49-F238E27FC236}">
                <a16:creationId xmlns:a16="http://schemas.microsoft.com/office/drawing/2014/main" id="{4A5D8DC8-27B3-469D-95A0-B9757EB3C91C}"/>
              </a:ext>
            </a:extLst>
          </p:cNvPr>
          <p:cNvCxnSpPr>
            <a:cxnSpLocks/>
          </p:cNvCxnSpPr>
          <p:nvPr/>
        </p:nvCxnSpPr>
        <p:spPr bwMode="auto">
          <a:xfrm>
            <a:off x="4852988" y="2973388"/>
            <a:ext cx="0" cy="96043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5" name="Arc 24">
            <a:extLst>
              <a:ext uri="{FF2B5EF4-FFF2-40B4-BE49-F238E27FC236}">
                <a16:creationId xmlns:a16="http://schemas.microsoft.com/office/drawing/2014/main" id="{C661EE0E-7D72-4B66-8E2E-8C0D7AF07A9E}"/>
              </a:ext>
            </a:extLst>
          </p:cNvPr>
          <p:cNvSpPr/>
          <p:nvPr/>
        </p:nvSpPr>
        <p:spPr bwMode="auto">
          <a:xfrm rot="5400000">
            <a:off x="4365626" y="3621087"/>
            <a:ext cx="381000" cy="612775"/>
          </a:xfrm>
          <a:prstGeom prst="arc">
            <a:avLst>
              <a:gd name="adj1" fmla="val 16200000"/>
              <a:gd name="adj2" fmla="val 540000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1757" name="Oval 25">
            <a:extLst>
              <a:ext uri="{FF2B5EF4-FFF2-40B4-BE49-F238E27FC236}">
                <a16:creationId xmlns:a16="http://schemas.microsoft.com/office/drawing/2014/main" id="{DB58D6F1-82BE-4A9A-8C4A-594EAEEAA8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6300" y="2797175"/>
            <a:ext cx="614363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31758" name="Straight Connector 26">
            <a:extLst>
              <a:ext uri="{FF2B5EF4-FFF2-40B4-BE49-F238E27FC236}">
                <a16:creationId xmlns:a16="http://schemas.microsoft.com/office/drawing/2014/main" id="{019C5B0A-6808-4897-AB1E-953B667830B2}"/>
              </a:ext>
            </a:extLst>
          </p:cNvPr>
          <p:cNvCxnSpPr>
            <a:cxnSpLocks/>
            <a:stCxn id="31757" idx="2"/>
          </p:cNvCxnSpPr>
          <p:nvPr/>
        </p:nvCxnSpPr>
        <p:spPr bwMode="auto">
          <a:xfrm>
            <a:off x="5956300" y="2941638"/>
            <a:ext cx="0" cy="9921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59" name="Straight Connector 27">
            <a:extLst>
              <a:ext uri="{FF2B5EF4-FFF2-40B4-BE49-F238E27FC236}">
                <a16:creationId xmlns:a16="http://schemas.microsoft.com/office/drawing/2014/main" id="{4F3AC952-C507-41E9-9353-C04D20605DBC}"/>
              </a:ext>
            </a:extLst>
          </p:cNvPr>
          <p:cNvCxnSpPr>
            <a:cxnSpLocks/>
          </p:cNvCxnSpPr>
          <p:nvPr/>
        </p:nvCxnSpPr>
        <p:spPr bwMode="auto">
          <a:xfrm>
            <a:off x="6570663" y="2941638"/>
            <a:ext cx="0" cy="9921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9" name="Arc 28">
            <a:extLst>
              <a:ext uri="{FF2B5EF4-FFF2-40B4-BE49-F238E27FC236}">
                <a16:creationId xmlns:a16="http://schemas.microsoft.com/office/drawing/2014/main" id="{B420EE98-480F-42A5-962A-6CDF08BE2A43}"/>
              </a:ext>
            </a:extLst>
          </p:cNvPr>
          <p:cNvSpPr/>
          <p:nvPr/>
        </p:nvSpPr>
        <p:spPr bwMode="auto">
          <a:xfrm rot="5400000">
            <a:off x="6082507" y="3610768"/>
            <a:ext cx="381000" cy="614363"/>
          </a:xfrm>
          <a:prstGeom prst="arc">
            <a:avLst>
              <a:gd name="adj1" fmla="val 16200000"/>
              <a:gd name="adj2" fmla="val 540000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cxnSp>
        <p:nvCxnSpPr>
          <p:cNvPr id="31761" name="Straight Connector 29">
            <a:extLst>
              <a:ext uri="{FF2B5EF4-FFF2-40B4-BE49-F238E27FC236}">
                <a16:creationId xmlns:a16="http://schemas.microsoft.com/office/drawing/2014/main" id="{2562401F-F3C4-4C05-AF35-4FCDE6153B16}"/>
              </a:ext>
            </a:extLst>
          </p:cNvPr>
          <p:cNvCxnSpPr>
            <a:cxnSpLocks/>
          </p:cNvCxnSpPr>
          <p:nvPr/>
        </p:nvCxnSpPr>
        <p:spPr bwMode="auto">
          <a:xfrm flipV="1">
            <a:off x="2847975" y="2455863"/>
            <a:ext cx="0" cy="4857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62" name="Straight Connector 30">
            <a:extLst>
              <a:ext uri="{FF2B5EF4-FFF2-40B4-BE49-F238E27FC236}">
                <a16:creationId xmlns:a16="http://schemas.microsoft.com/office/drawing/2014/main" id="{A0AD9C54-0B43-41CD-88F9-2E39FE9EC81B}"/>
              </a:ext>
            </a:extLst>
          </p:cNvPr>
          <p:cNvCxnSpPr>
            <a:cxnSpLocks/>
          </p:cNvCxnSpPr>
          <p:nvPr/>
        </p:nvCxnSpPr>
        <p:spPr bwMode="auto">
          <a:xfrm flipV="1">
            <a:off x="4572000" y="2487613"/>
            <a:ext cx="0" cy="4857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63" name="Straight Connector 31">
            <a:extLst>
              <a:ext uri="{FF2B5EF4-FFF2-40B4-BE49-F238E27FC236}">
                <a16:creationId xmlns:a16="http://schemas.microsoft.com/office/drawing/2014/main" id="{A265A0E5-862E-4B2F-A291-AC898AAA4B2A}"/>
              </a:ext>
            </a:extLst>
          </p:cNvPr>
          <p:cNvCxnSpPr>
            <a:cxnSpLocks/>
          </p:cNvCxnSpPr>
          <p:nvPr/>
        </p:nvCxnSpPr>
        <p:spPr bwMode="auto">
          <a:xfrm flipV="1">
            <a:off x="4533900" y="4138613"/>
            <a:ext cx="0" cy="4857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64" name="Straight Connector 32">
            <a:extLst>
              <a:ext uri="{FF2B5EF4-FFF2-40B4-BE49-F238E27FC236}">
                <a16:creationId xmlns:a16="http://schemas.microsoft.com/office/drawing/2014/main" id="{AAA83C21-5959-4AE7-86BE-686D2442808F}"/>
              </a:ext>
            </a:extLst>
          </p:cNvPr>
          <p:cNvCxnSpPr>
            <a:cxnSpLocks/>
          </p:cNvCxnSpPr>
          <p:nvPr/>
        </p:nvCxnSpPr>
        <p:spPr bwMode="auto">
          <a:xfrm flipV="1">
            <a:off x="2887663" y="4089400"/>
            <a:ext cx="0" cy="4873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65" name="Straight Connector 33">
            <a:extLst>
              <a:ext uri="{FF2B5EF4-FFF2-40B4-BE49-F238E27FC236}">
                <a16:creationId xmlns:a16="http://schemas.microsoft.com/office/drawing/2014/main" id="{C32CE38E-3DE8-475E-A463-877A013BB403}"/>
              </a:ext>
            </a:extLst>
          </p:cNvPr>
          <p:cNvCxnSpPr>
            <a:cxnSpLocks/>
          </p:cNvCxnSpPr>
          <p:nvPr/>
        </p:nvCxnSpPr>
        <p:spPr bwMode="auto">
          <a:xfrm flipV="1">
            <a:off x="5381625" y="3544888"/>
            <a:ext cx="0" cy="107473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66" name="Straight Connector 34">
            <a:extLst>
              <a:ext uri="{FF2B5EF4-FFF2-40B4-BE49-F238E27FC236}">
                <a16:creationId xmlns:a16="http://schemas.microsoft.com/office/drawing/2014/main" id="{781A95AD-607B-4365-B232-14AEC3816D1E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272213" y="4089400"/>
            <a:ext cx="23812" cy="9080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67" name="Straight Connector 35">
            <a:extLst>
              <a:ext uri="{FF2B5EF4-FFF2-40B4-BE49-F238E27FC236}">
                <a16:creationId xmlns:a16="http://schemas.microsoft.com/office/drawing/2014/main" id="{A8F6DAF6-D8FD-4B82-8824-15F5BAB99392}"/>
              </a:ext>
            </a:extLst>
          </p:cNvPr>
          <p:cNvCxnSpPr>
            <a:cxnSpLocks/>
          </p:cNvCxnSpPr>
          <p:nvPr/>
        </p:nvCxnSpPr>
        <p:spPr bwMode="auto">
          <a:xfrm flipV="1">
            <a:off x="6067425" y="5008563"/>
            <a:ext cx="0" cy="4857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68" name="Straight Connector 36">
            <a:extLst>
              <a:ext uri="{FF2B5EF4-FFF2-40B4-BE49-F238E27FC236}">
                <a16:creationId xmlns:a16="http://schemas.microsoft.com/office/drawing/2014/main" id="{6D5CB939-03FE-41D2-92BD-C9AF499ACC8A}"/>
              </a:ext>
            </a:extLst>
          </p:cNvPr>
          <p:cNvCxnSpPr>
            <a:cxnSpLocks/>
          </p:cNvCxnSpPr>
          <p:nvPr/>
        </p:nvCxnSpPr>
        <p:spPr bwMode="auto">
          <a:xfrm flipV="1">
            <a:off x="6497638" y="5008563"/>
            <a:ext cx="0" cy="4857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69" name="Straight Connector 37">
            <a:extLst>
              <a:ext uri="{FF2B5EF4-FFF2-40B4-BE49-F238E27FC236}">
                <a16:creationId xmlns:a16="http://schemas.microsoft.com/office/drawing/2014/main" id="{4AD35CF3-1E41-41BF-99FB-C71D19BB522A}"/>
              </a:ext>
            </a:extLst>
          </p:cNvPr>
          <p:cNvCxnSpPr>
            <a:cxnSpLocks/>
          </p:cNvCxnSpPr>
          <p:nvPr/>
        </p:nvCxnSpPr>
        <p:spPr bwMode="auto">
          <a:xfrm flipV="1">
            <a:off x="6256338" y="2487613"/>
            <a:ext cx="0" cy="4857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70" name="Straight Connector 38">
            <a:extLst>
              <a:ext uri="{FF2B5EF4-FFF2-40B4-BE49-F238E27FC236}">
                <a16:creationId xmlns:a16="http://schemas.microsoft.com/office/drawing/2014/main" id="{29402B0F-F726-4E5B-BC72-090C8751E9D1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847975" y="2455863"/>
            <a:ext cx="1724025" cy="396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71" name="Straight Connector 39">
            <a:extLst>
              <a:ext uri="{FF2B5EF4-FFF2-40B4-BE49-F238E27FC236}">
                <a16:creationId xmlns:a16="http://schemas.microsoft.com/office/drawing/2014/main" id="{9A4BE775-029C-46C2-9D37-ACFED30D1A1F}"/>
              </a:ext>
            </a:extLst>
          </p:cNvPr>
          <p:cNvCxnSpPr>
            <a:cxnSpLocks/>
          </p:cNvCxnSpPr>
          <p:nvPr/>
        </p:nvCxnSpPr>
        <p:spPr bwMode="auto">
          <a:xfrm flipH="1">
            <a:off x="4546600" y="4619625"/>
            <a:ext cx="835025" cy="158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72" name="Straight Connector 40">
            <a:extLst>
              <a:ext uri="{FF2B5EF4-FFF2-40B4-BE49-F238E27FC236}">
                <a16:creationId xmlns:a16="http://schemas.microsoft.com/office/drawing/2014/main" id="{4AB4A146-A087-41CB-8F4C-F17DBFC996A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375275" y="3503613"/>
            <a:ext cx="593725" cy="793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1773" name="Parallelogram 41">
            <a:extLst>
              <a:ext uri="{FF2B5EF4-FFF2-40B4-BE49-F238E27FC236}">
                <a16:creationId xmlns:a16="http://schemas.microsoft.com/office/drawing/2014/main" id="{32689A14-0F0C-464E-89E3-EECC55E740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4100" y="5454650"/>
            <a:ext cx="1076325" cy="590550"/>
          </a:xfrm>
          <a:prstGeom prst="parallelogram">
            <a:avLst>
              <a:gd name="adj" fmla="val 24985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31774" name="Straight Connector 42">
            <a:extLst>
              <a:ext uri="{FF2B5EF4-FFF2-40B4-BE49-F238E27FC236}">
                <a16:creationId xmlns:a16="http://schemas.microsoft.com/office/drawing/2014/main" id="{DFF40D8F-BEDA-4169-AB83-78678C52630C}"/>
              </a:ext>
            </a:extLst>
          </p:cNvPr>
          <p:cNvCxnSpPr>
            <a:cxnSpLocks/>
          </p:cNvCxnSpPr>
          <p:nvPr/>
        </p:nvCxnSpPr>
        <p:spPr bwMode="auto">
          <a:xfrm flipH="1">
            <a:off x="6067425" y="5013325"/>
            <a:ext cx="45561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C26926BE-04D1-49F9-A212-B5C167402B3C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918711" y="2135971"/>
            <a:ext cx="381836" cy="369332"/>
          </a:xfrm>
          <a:prstGeom prst="rect">
            <a:avLst/>
          </a:prstGeom>
          <a:blipFill>
            <a:blip r:embed="rId4"/>
            <a:stretch>
              <a:fillRect l="-19355" r="-483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988267A-C66A-4971-A951-7230137F6EB6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992416" y="2505303"/>
            <a:ext cx="381836" cy="369332"/>
          </a:xfrm>
          <a:prstGeom prst="rect">
            <a:avLst/>
          </a:prstGeom>
          <a:blipFill>
            <a:blip r:embed="rId5"/>
            <a:stretch>
              <a:fillRect l="-19048" r="-3175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cxnSp>
        <p:nvCxnSpPr>
          <p:cNvPr id="31777" name="Straight Connector 46">
            <a:extLst>
              <a:ext uri="{FF2B5EF4-FFF2-40B4-BE49-F238E27FC236}">
                <a16:creationId xmlns:a16="http://schemas.microsoft.com/office/drawing/2014/main" id="{76F678EA-ACFE-4F19-A7DB-2C711DC8962D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835275" y="2085975"/>
            <a:ext cx="1724025" cy="412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31778" name="Straight Connector 47">
            <a:extLst>
              <a:ext uri="{FF2B5EF4-FFF2-40B4-BE49-F238E27FC236}">
                <a16:creationId xmlns:a16="http://schemas.microsoft.com/office/drawing/2014/main" id="{0BA1CBFF-5495-4805-931E-CA045B5BBE7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618038" y="2112963"/>
            <a:ext cx="1724025" cy="412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01BB96B2-5695-4348-AEB6-96FD98CF9084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564251" y="1609075"/>
            <a:ext cx="317330" cy="369332"/>
          </a:xfrm>
          <a:prstGeom prst="rect">
            <a:avLst/>
          </a:prstGeom>
          <a:blipFill>
            <a:blip r:embed="rId6"/>
            <a:stretch>
              <a:fillRect l="-23077" r="-576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CA16706-ECD4-4707-870E-7F1D5A0E46C8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307463" y="1666379"/>
            <a:ext cx="317330" cy="369332"/>
          </a:xfrm>
          <a:prstGeom prst="rect">
            <a:avLst/>
          </a:prstGeom>
          <a:blipFill>
            <a:blip r:embed="rId7"/>
            <a:stretch>
              <a:fillRect l="-23077" r="-576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51" name="Arc 50">
            <a:extLst>
              <a:ext uri="{FF2B5EF4-FFF2-40B4-BE49-F238E27FC236}">
                <a16:creationId xmlns:a16="http://schemas.microsoft.com/office/drawing/2014/main" id="{E518CEBB-F1D0-40C8-95D7-78BBD8FD4A61}"/>
              </a:ext>
            </a:extLst>
          </p:cNvPr>
          <p:cNvSpPr/>
          <p:nvPr/>
        </p:nvSpPr>
        <p:spPr bwMode="auto">
          <a:xfrm rot="5400000">
            <a:off x="4287045" y="1955006"/>
            <a:ext cx="519112" cy="1089025"/>
          </a:xfrm>
          <a:prstGeom prst="arc">
            <a:avLst>
              <a:gd name="adj1" fmla="val 14070526"/>
              <a:gd name="adj2" fmla="val 717381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2" name="Arc 51">
            <a:extLst>
              <a:ext uri="{FF2B5EF4-FFF2-40B4-BE49-F238E27FC236}">
                <a16:creationId xmlns:a16="http://schemas.microsoft.com/office/drawing/2014/main" id="{DBAFC9CD-E58C-42FB-A3C3-3CE000F2C0B7}"/>
              </a:ext>
            </a:extLst>
          </p:cNvPr>
          <p:cNvSpPr/>
          <p:nvPr/>
        </p:nvSpPr>
        <p:spPr bwMode="auto">
          <a:xfrm rot="5400000">
            <a:off x="2601119" y="1904206"/>
            <a:ext cx="520700" cy="1087438"/>
          </a:xfrm>
          <a:prstGeom prst="arc">
            <a:avLst>
              <a:gd name="adj1" fmla="val 14070526"/>
              <a:gd name="adj2" fmla="val 717381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3" name="Arc 52">
            <a:extLst>
              <a:ext uri="{FF2B5EF4-FFF2-40B4-BE49-F238E27FC236}">
                <a16:creationId xmlns:a16="http://schemas.microsoft.com/office/drawing/2014/main" id="{34F24AA0-B078-40CB-8BB3-4180F92F302C}"/>
              </a:ext>
            </a:extLst>
          </p:cNvPr>
          <p:cNvSpPr/>
          <p:nvPr/>
        </p:nvSpPr>
        <p:spPr bwMode="auto">
          <a:xfrm rot="5400000">
            <a:off x="6047582" y="3937794"/>
            <a:ext cx="520700" cy="1087437"/>
          </a:xfrm>
          <a:prstGeom prst="arc">
            <a:avLst>
              <a:gd name="adj1" fmla="val 14070526"/>
              <a:gd name="adj2" fmla="val 717381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31784" name="Group 59">
            <a:extLst>
              <a:ext uri="{FF2B5EF4-FFF2-40B4-BE49-F238E27FC236}">
                <a16:creationId xmlns:a16="http://schemas.microsoft.com/office/drawing/2014/main" id="{9F558108-E733-4688-8414-F58F995409AB}"/>
              </a:ext>
            </a:extLst>
          </p:cNvPr>
          <p:cNvGrpSpPr>
            <a:grpSpLocks/>
          </p:cNvGrpSpPr>
          <p:nvPr/>
        </p:nvGrpSpPr>
        <p:grpSpPr bwMode="auto">
          <a:xfrm>
            <a:off x="2851150" y="3022600"/>
            <a:ext cx="750888" cy="550863"/>
            <a:chOff x="2833331" y="3198874"/>
            <a:chExt cx="750222" cy="549955"/>
          </a:xfrm>
        </p:grpSpPr>
        <p:cxnSp>
          <p:nvCxnSpPr>
            <p:cNvPr id="31825" name="Straight Arrow Connector 60">
              <a:extLst>
                <a:ext uri="{FF2B5EF4-FFF2-40B4-BE49-F238E27FC236}">
                  <a16:creationId xmlns:a16="http://schemas.microsoft.com/office/drawing/2014/main" id="{D66E920B-09C3-4620-88FD-8BF751BDC09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849879" y="3748829"/>
              <a:ext cx="733674" cy="0"/>
            </a:xfrm>
            <a:prstGeom prst="straightConnector1">
              <a:avLst/>
            </a:prstGeom>
            <a:noFill/>
            <a:ln w="38100" algn="ctr">
              <a:solidFill>
                <a:srgbClr val="00B0F0"/>
              </a:solidFill>
              <a:round/>
              <a:headEnd/>
              <a:tailEnd type="triangle" w="med" len="med"/>
            </a:ln>
          </p:spPr>
        </p:cxnSp>
        <p:cxnSp>
          <p:nvCxnSpPr>
            <p:cNvPr id="31826" name="Straight Arrow Connector 61">
              <a:extLst>
                <a:ext uri="{FF2B5EF4-FFF2-40B4-BE49-F238E27FC236}">
                  <a16:creationId xmlns:a16="http://schemas.microsoft.com/office/drawing/2014/main" id="{CB82BC17-D4DC-4CF4-821E-1D8499B08931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2833331" y="3198874"/>
              <a:ext cx="16548" cy="549955"/>
            </a:xfrm>
            <a:prstGeom prst="straightConnector1">
              <a:avLst/>
            </a:prstGeom>
            <a:noFill/>
            <a:ln w="38100" algn="ctr">
              <a:solidFill>
                <a:srgbClr val="00B0F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1785" name="Group 62">
            <a:extLst>
              <a:ext uri="{FF2B5EF4-FFF2-40B4-BE49-F238E27FC236}">
                <a16:creationId xmlns:a16="http://schemas.microsoft.com/office/drawing/2014/main" id="{5A6CE3CA-24F5-43A6-A19C-2160558DDBAA}"/>
              </a:ext>
            </a:extLst>
          </p:cNvPr>
          <p:cNvGrpSpPr>
            <a:grpSpLocks/>
          </p:cNvGrpSpPr>
          <p:nvPr/>
        </p:nvGrpSpPr>
        <p:grpSpPr bwMode="auto">
          <a:xfrm>
            <a:off x="4552950" y="3067050"/>
            <a:ext cx="749300" cy="549275"/>
            <a:chOff x="2833331" y="3198874"/>
            <a:chExt cx="750222" cy="549955"/>
          </a:xfrm>
        </p:grpSpPr>
        <p:cxnSp>
          <p:nvCxnSpPr>
            <p:cNvPr id="31823" name="Straight Arrow Connector 63">
              <a:extLst>
                <a:ext uri="{FF2B5EF4-FFF2-40B4-BE49-F238E27FC236}">
                  <a16:creationId xmlns:a16="http://schemas.microsoft.com/office/drawing/2014/main" id="{B8FC99B5-76C5-4F43-90E3-9FB5458B878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849879" y="3748829"/>
              <a:ext cx="733674" cy="0"/>
            </a:xfrm>
            <a:prstGeom prst="straightConnector1">
              <a:avLst/>
            </a:prstGeom>
            <a:noFill/>
            <a:ln w="38100" algn="ctr">
              <a:solidFill>
                <a:srgbClr val="002060"/>
              </a:solidFill>
              <a:round/>
              <a:headEnd/>
              <a:tailEnd type="triangle" w="med" len="med"/>
            </a:ln>
          </p:spPr>
        </p:cxnSp>
        <p:cxnSp>
          <p:nvCxnSpPr>
            <p:cNvPr id="31824" name="Straight Arrow Connector 64">
              <a:extLst>
                <a:ext uri="{FF2B5EF4-FFF2-40B4-BE49-F238E27FC236}">
                  <a16:creationId xmlns:a16="http://schemas.microsoft.com/office/drawing/2014/main" id="{5CF6B077-E7A1-4E32-8770-195C51BC455B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2833331" y="3198874"/>
              <a:ext cx="16548" cy="549955"/>
            </a:xfrm>
            <a:prstGeom prst="straightConnector1">
              <a:avLst/>
            </a:prstGeom>
            <a:noFill/>
            <a:ln w="38100" algn="ctr">
              <a:solidFill>
                <a:srgbClr val="00206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1786" name="Group 65">
            <a:extLst>
              <a:ext uri="{FF2B5EF4-FFF2-40B4-BE49-F238E27FC236}">
                <a16:creationId xmlns:a16="http://schemas.microsoft.com/office/drawing/2014/main" id="{6DB268C0-DFD5-4673-A0ED-1A61619155F3}"/>
              </a:ext>
            </a:extLst>
          </p:cNvPr>
          <p:cNvGrpSpPr>
            <a:grpSpLocks/>
          </p:cNvGrpSpPr>
          <p:nvPr/>
        </p:nvGrpSpPr>
        <p:grpSpPr bwMode="auto">
          <a:xfrm>
            <a:off x="6272213" y="4722813"/>
            <a:ext cx="750887" cy="549275"/>
            <a:chOff x="2833331" y="3198874"/>
            <a:chExt cx="750222" cy="549955"/>
          </a:xfrm>
        </p:grpSpPr>
        <p:cxnSp>
          <p:nvCxnSpPr>
            <p:cNvPr id="31821" name="Straight Arrow Connector 66">
              <a:extLst>
                <a:ext uri="{FF2B5EF4-FFF2-40B4-BE49-F238E27FC236}">
                  <a16:creationId xmlns:a16="http://schemas.microsoft.com/office/drawing/2014/main" id="{70B161EC-E27A-40E3-9506-EF54A1A14D9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849879" y="3748829"/>
              <a:ext cx="733674" cy="0"/>
            </a:xfrm>
            <a:prstGeom prst="straightConnector1">
              <a:avLst/>
            </a:prstGeom>
            <a:noFill/>
            <a:ln w="38100" algn="ctr">
              <a:solidFill>
                <a:srgbClr val="FFFF00"/>
              </a:solidFill>
              <a:round/>
              <a:headEnd/>
              <a:tailEnd type="triangle" w="med" len="med"/>
            </a:ln>
          </p:spPr>
        </p:cxnSp>
        <p:cxnSp>
          <p:nvCxnSpPr>
            <p:cNvPr id="31822" name="Straight Arrow Connector 67">
              <a:extLst>
                <a:ext uri="{FF2B5EF4-FFF2-40B4-BE49-F238E27FC236}">
                  <a16:creationId xmlns:a16="http://schemas.microsoft.com/office/drawing/2014/main" id="{E6618929-4918-474A-9F24-D8AB4585AB6F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2833331" y="3198874"/>
              <a:ext cx="16548" cy="549955"/>
            </a:xfrm>
            <a:prstGeom prst="straightConnector1">
              <a:avLst/>
            </a:prstGeom>
            <a:noFill/>
            <a:ln w="38100" algn="ctr">
              <a:solidFill>
                <a:srgbClr val="FFFF00"/>
              </a:solidFill>
              <a:round/>
              <a:headEnd/>
              <a:tailEnd type="triangle" w="med" len="med"/>
            </a:ln>
          </p:spPr>
        </p:cxnSp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id="{A01ED019-7EEE-4EAE-94F1-D5AE5C9E5D56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216412" y="3158230"/>
            <a:ext cx="380039" cy="369332"/>
          </a:xfrm>
          <a:prstGeom prst="rect">
            <a:avLst/>
          </a:prstGeom>
          <a:blipFill>
            <a:blip r:embed="rId8"/>
            <a:stretch>
              <a:fillRect l="-9677" r="-8065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7C52B2F4-4027-458F-82EB-3584DCE9F8AF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486627" y="2873075"/>
            <a:ext cx="372923" cy="369332"/>
          </a:xfrm>
          <a:prstGeom prst="rect">
            <a:avLst/>
          </a:prstGeom>
          <a:blipFill>
            <a:blip r:embed="rId9"/>
            <a:stretch>
              <a:fillRect l="-9836" r="-327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99018703-D09D-4D68-A2BF-909393EE1E95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992416" y="3211631"/>
            <a:ext cx="380039" cy="369332"/>
          </a:xfrm>
          <a:prstGeom prst="rect">
            <a:avLst/>
          </a:prstGeom>
          <a:blipFill>
            <a:blip r:embed="rId10"/>
            <a:stretch>
              <a:fillRect l="-9677" r="-8065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DB5FD751-AB49-42D4-9E4C-FADCDC35B9DB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165035" y="2989415"/>
            <a:ext cx="361125" cy="369332"/>
          </a:xfrm>
          <a:prstGeom prst="rect">
            <a:avLst/>
          </a:prstGeom>
          <a:blipFill>
            <a:blip r:embed="rId11"/>
            <a:stretch>
              <a:fillRect l="-10169" r="-5085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1DF50F3F-1CB4-422C-A83B-0701B57221CA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964873" y="3283218"/>
            <a:ext cx="380039" cy="369332"/>
          </a:xfrm>
          <a:prstGeom prst="rect">
            <a:avLst/>
          </a:prstGeom>
          <a:blipFill>
            <a:blip r:embed="rId12"/>
            <a:stretch>
              <a:fillRect l="-9677" r="-8065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DD080D6-9E84-48E4-BDA4-BB11F51F5C6A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882015" y="2958258"/>
            <a:ext cx="361125" cy="369332"/>
          </a:xfrm>
          <a:prstGeom prst="rect">
            <a:avLst/>
          </a:prstGeom>
          <a:blipFill>
            <a:blip r:embed="rId13"/>
            <a:stretch>
              <a:fillRect l="-11864" r="-5085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cxnSp>
        <p:nvCxnSpPr>
          <p:cNvPr id="31793" name="Straight Connector 78">
            <a:extLst>
              <a:ext uri="{FF2B5EF4-FFF2-40B4-BE49-F238E27FC236}">
                <a16:creationId xmlns:a16="http://schemas.microsoft.com/office/drawing/2014/main" id="{5CEA578B-7985-4852-A132-FD09C3F7BDF2}"/>
              </a:ext>
            </a:extLst>
          </p:cNvPr>
          <p:cNvCxnSpPr>
            <a:cxnSpLocks/>
            <a:endCxn id="77" idx="3"/>
          </p:cNvCxnSpPr>
          <p:nvPr/>
        </p:nvCxnSpPr>
        <p:spPr bwMode="auto">
          <a:xfrm flipV="1">
            <a:off x="7345363" y="3467100"/>
            <a:ext cx="0" cy="181451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F54A10F7-5C77-40E5-8176-460E0F22D0CE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302712" y="4365852"/>
            <a:ext cx="317331" cy="369332"/>
          </a:xfrm>
          <a:prstGeom prst="rect">
            <a:avLst/>
          </a:prstGeom>
          <a:blipFill>
            <a:blip r:embed="rId14"/>
            <a:stretch>
              <a:fillRect l="-23077" r="-576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cxnSp>
        <p:nvCxnSpPr>
          <p:cNvPr id="31795" name="Straight Connector 82">
            <a:extLst>
              <a:ext uri="{FF2B5EF4-FFF2-40B4-BE49-F238E27FC236}">
                <a16:creationId xmlns:a16="http://schemas.microsoft.com/office/drawing/2014/main" id="{7665C90B-F6CA-4801-A75B-1B9522F8CCF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887663" y="4802188"/>
            <a:ext cx="26987" cy="892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96" name="Straight Connector 84">
            <a:extLst>
              <a:ext uri="{FF2B5EF4-FFF2-40B4-BE49-F238E27FC236}">
                <a16:creationId xmlns:a16="http://schemas.microsoft.com/office/drawing/2014/main" id="{461BDCB1-0E67-4956-9BD8-4F30337760EB}"/>
              </a:ext>
            </a:extLst>
          </p:cNvPr>
          <p:cNvCxnSpPr>
            <a:cxnSpLocks/>
          </p:cNvCxnSpPr>
          <p:nvPr/>
        </p:nvCxnSpPr>
        <p:spPr bwMode="auto">
          <a:xfrm flipV="1">
            <a:off x="2827338" y="4637088"/>
            <a:ext cx="0" cy="48736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97" name="Straight Connector 85">
            <a:extLst>
              <a:ext uri="{FF2B5EF4-FFF2-40B4-BE49-F238E27FC236}">
                <a16:creationId xmlns:a16="http://schemas.microsoft.com/office/drawing/2014/main" id="{C8416B3B-E9E7-4C45-A34A-72C685CF5CE7}"/>
              </a:ext>
            </a:extLst>
          </p:cNvPr>
          <p:cNvCxnSpPr>
            <a:cxnSpLocks/>
          </p:cNvCxnSpPr>
          <p:nvPr/>
        </p:nvCxnSpPr>
        <p:spPr bwMode="auto">
          <a:xfrm flipV="1">
            <a:off x="2986088" y="4646613"/>
            <a:ext cx="0" cy="48736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98" name="Straight Connector 86">
            <a:extLst>
              <a:ext uri="{FF2B5EF4-FFF2-40B4-BE49-F238E27FC236}">
                <a16:creationId xmlns:a16="http://schemas.microsoft.com/office/drawing/2014/main" id="{99E01169-43EC-4545-994E-B6BE03ADBF88}"/>
              </a:ext>
            </a:extLst>
          </p:cNvPr>
          <p:cNvCxnSpPr>
            <a:cxnSpLocks/>
          </p:cNvCxnSpPr>
          <p:nvPr/>
        </p:nvCxnSpPr>
        <p:spPr bwMode="auto">
          <a:xfrm flipH="1">
            <a:off x="2443163" y="4573588"/>
            <a:ext cx="431800" cy="793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99" name="Straight Connector 88">
            <a:extLst>
              <a:ext uri="{FF2B5EF4-FFF2-40B4-BE49-F238E27FC236}">
                <a16:creationId xmlns:a16="http://schemas.microsoft.com/office/drawing/2014/main" id="{C73479BB-B40F-4CFA-8D68-AB6AEB0662A2}"/>
              </a:ext>
            </a:extLst>
          </p:cNvPr>
          <p:cNvCxnSpPr>
            <a:cxnSpLocks/>
          </p:cNvCxnSpPr>
          <p:nvPr/>
        </p:nvCxnSpPr>
        <p:spPr bwMode="auto">
          <a:xfrm flipV="1">
            <a:off x="2454275" y="4559300"/>
            <a:ext cx="0" cy="3317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800" name="Straight Connector 90">
            <a:extLst>
              <a:ext uri="{FF2B5EF4-FFF2-40B4-BE49-F238E27FC236}">
                <a16:creationId xmlns:a16="http://schemas.microsoft.com/office/drawing/2014/main" id="{334A557C-7551-4E48-A04F-F69BA7BA78A5}"/>
              </a:ext>
            </a:extLst>
          </p:cNvPr>
          <p:cNvCxnSpPr>
            <a:cxnSpLocks/>
          </p:cNvCxnSpPr>
          <p:nvPr/>
        </p:nvCxnSpPr>
        <p:spPr bwMode="auto">
          <a:xfrm flipH="1">
            <a:off x="2454275" y="4894263"/>
            <a:ext cx="381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31801" name="Group 98">
            <a:extLst>
              <a:ext uri="{FF2B5EF4-FFF2-40B4-BE49-F238E27FC236}">
                <a16:creationId xmlns:a16="http://schemas.microsoft.com/office/drawing/2014/main" id="{471AA95E-6F12-46E8-B3D5-1C73EA86B52E}"/>
              </a:ext>
            </a:extLst>
          </p:cNvPr>
          <p:cNvGrpSpPr>
            <a:grpSpLocks/>
          </p:cNvGrpSpPr>
          <p:nvPr/>
        </p:nvGrpSpPr>
        <p:grpSpPr bwMode="auto">
          <a:xfrm>
            <a:off x="2949575" y="4348163"/>
            <a:ext cx="750888" cy="549275"/>
            <a:chOff x="2833331" y="3198874"/>
            <a:chExt cx="750222" cy="549955"/>
          </a:xfrm>
        </p:grpSpPr>
        <p:cxnSp>
          <p:nvCxnSpPr>
            <p:cNvPr id="31819" name="Straight Arrow Connector 99">
              <a:extLst>
                <a:ext uri="{FF2B5EF4-FFF2-40B4-BE49-F238E27FC236}">
                  <a16:creationId xmlns:a16="http://schemas.microsoft.com/office/drawing/2014/main" id="{CA709CBA-29FA-4422-8991-6119795F1E3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849879" y="3748829"/>
              <a:ext cx="733674" cy="0"/>
            </a:xfrm>
            <a:prstGeom prst="straightConnector1">
              <a:avLst/>
            </a:prstGeom>
            <a:noFill/>
            <a:ln w="38100" algn="ctr">
              <a:solidFill>
                <a:srgbClr val="92D050"/>
              </a:solidFill>
              <a:round/>
              <a:headEnd/>
              <a:tailEnd type="triangle" w="med" len="med"/>
            </a:ln>
          </p:spPr>
        </p:cxnSp>
        <p:cxnSp>
          <p:nvCxnSpPr>
            <p:cNvPr id="31820" name="Straight Arrow Connector 100">
              <a:extLst>
                <a:ext uri="{FF2B5EF4-FFF2-40B4-BE49-F238E27FC236}">
                  <a16:creationId xmlns:a16="http://schemas.microsoft.com/office/drawing/2014/main" id="{D1243BD7-9688-4DAB-A108-F1D099B7570F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2833331" y="3198874"/>
              <a:ext cx="16548" cy="549955"/>
            </a:xfrm>
            <a:prstGeom prst="straightConnector1">
              <a:avLst/>
            </a:prstGeom>
            <a:noFill/>
            <a:ln w="38100" algn="ctr">
              <a:solidFill>
                <a:srgbClr val="92D05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1802" name="Group 101">
            <a:extLst>
              <a:ext uri="{FF2B5EF4-FFF2-40B4-BE49-F238E27FC236}">
                <a16:creationId xmlns:a16="http://schemas.microsoft.com/office/drawing/2014/main" id="{3641EDF0-631E-4BCF-A938-5F939706C8EF}"/>
              </a:ext>
            </a:extLst>
          </p:cNvPr>
          <p:cNvGrpSpPr>
            <a:grpSpLocks/>
          </p:cNvGrpSpPr>
          <p:nvPr/>
        </p:nvGrpSpPr>
        <p:grpSpPr bwMode="auto">
          <a:xfrm>
            <a:off x="2938463" y="5216525"/>
            <a:ext cx="749300" cy="550863"/>
            <a:chOff x="2833331" y="3198874"/>
            <a:chExt cx="750222" cy="549955"/>
          </a:xfrm>
        </p:grpSpPr>
        <p:cxnSp>
          <p:nvCxnSpPr>
            <p:cNvPr id="31817" name="Straight Arrow Connector 102">
              <a:extLst>
                <a:ext uri="{FF2B5EF4-FFF2-40B4-BE49-F238E27FC236}">
                  <a16:creationId xmlns:a16="http://schemas.microsoft.com/office/drawing/2014/main" id="{4528983F-56F8-4783-B5A2-17C578F808C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849879" y="3748829"/>
              <a:ext cx="733674" cy="0"/>
            </a:xfrm>
            <a:prstGeom prst="straightConnector1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31818" name="Straight Arrow Connector 103">
              <a:extLst>
                <a:ext uri="{FF2B5EF4-FFF2-40B4-BE49-F238E27FC236}">
                  <a16:creationId xmlns:a16="http://schemas.microsoft.com/office/drawing/2014/main" id="{1FD9D04D-1DEA-40CE-A656-F80EEB0628D4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2833331" y="3198874"/>
              <a:ext cx="16548" cy="549955"/>
            </a:xfrm>
            <a:prstGeom prst="straightConnector1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105" name="TextBox 104">
            <a:extLst>
              <a:ext uri="{FF2B5EF4-FFF2-40B4-BE49-F238E27FC236}">
                <a16:creationId xmlns:a16="http://schemas.microsoft.com/office/drawing/2014/main" id="{F8ADAFF5-13D3-404D-B22C-CD0B3E3F196C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629634" y="5380431"/>
            <a:ext cx="380039" cy="369332"/>
          </a:xfrm>
          <a:prstGeom prst="rect">
            <a:avLst/>
          </a:prstGeom>
          <a:blipFill>
            <a:blip r:embed="rId15"/>
            <a:stretch>
              <a:fillRect l="-7937" r="-6349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7386349E-580D-424D-9341-EEA3384F7DE0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571001" y="4795842"/>
            <a:ext cx="372923" cy="369332"/>
          </a:xfrm>
          <a:prstGeom prst="rect">
            <a:avLst/>
          </a:prstGeom>
          <a:blipFill>
            <a:blip r:embed="rId16"/>
            <a:stretch>
              <a:fillRect l="-11475" r="-6557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3625C26D-7A13-472F-8371-7AB4BD3B150A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898542" y="4937152"/>
            <a:ext cx="361125" cy="369332"/>
          </a:xfrm>
          <a:prstGeom prst="rect">
            <a:avLst/>
          </a:prstGeom>
          <a:blipFill>
            <a:blip r:embed="rId17"/>
            <a:stretch>
              <a:fillRect l="-10000" r="-3333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048E304E-34D5-473C-8C8A-9151A45FDE8B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988419" y="4153306"/>
            <a:ext cx="372923" cy="369332"/>
          </a:xfrm>
          <a:prstGeom prst="rect">
            <a:avLst/>
          </a:prstGeom>
          <a:blipFill>
            <a:blip r:embed="rId18"/>
            <a:stretch>
              <a:fillRect l="-6557" r="-327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cxnSp>
        <p:nvCxnSpPr>
          <p:cNvPr id="31807" name="Straight Connector 108">
            <a:extLst>
              <a:ext uri="{FF2B5EF4-FFF2-40B4-BE49-F238E27FC236}">
                <a16:creationId xmlns:a16="http://schemas.microsoft.com/office/drawing/2014/main" id="{2C6B99E1-7DFF-4215-8F4F-586CB00F9261}"/>
              </a:ext>
            </a:extLst>
          </p:cNvPr>
          <p:cNvCxnSpPr>
            <a:cxnSpLocks/>
          </p:cNvCxnSpPr>
          <p:nvPr/>
        </p:nvCxnSpPr>
        <p:spPr bwMode="auto">
          <a:xfrm flipV="1">
            <a:off x="1898650" y="4365625"/>
            <a:ext cx="0" cy="7413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10" name="TextBox 109">
            <a:extLst>
              <a:ext uri="{FF2B5EF4-FFF2-40B4-BE49-F238E27FC236}">
                <a16:creationId xmlns:a16="http://schemas.microsoft.com/office/drawing/2014/main" id="{2FAFB36D-80FE-4FCE-B7C8-747FDC9B1923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012060" y="4437732"/>
            <a:ext cx="397481" cy="369332"/>
          </a:xfrm>
          <a:prstGeom prst="rect">
            <a:avLst/>
          </a:prstGeom>
          <a:blipFill>
            <a:blip r:embed="rId19"/>
            <a:stretch>
              <a:fillRect l="-16923" r="-4615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CCE208C0-AD57-4CE0-BB15-F17BF7B1DCF1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773056" y="3992445"/>
            <a:ext cx="381836" cy="369332"/>
          </a:xfrm>
          <a:prstGeom prst="rect">
            <a:avLst/>
          </a:prstGeom>
          <a:blipFill>
            <a:blip r:embed="rId20"/>
            <a:stretch>
              <a:fillRect l="-15873" r="-3175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grpSp>
        <p:nvGrpSpPr>
          <p:cNvPr id="31810" name="Group 117">
            <a:extLst>
              <a:ext uri="{FF2B5EF4-FFF2-40B4-BE49-F238E27FC236}">
                <a16:creationId xmlns:a16="http://schemas.microsoft.com/office/drawing/2014/main" id="{8426CA60-5F7D-494D-9BF7-930FA9417565}"/>
              </a:ext>
            </a:extLst>
          </p:cNvPr>
          <p:cNvGrpSpPr>
            <a:grpSpLocks/>
          </p:cNvGrpSpPr>
          <p:nvPr/>
        </p:nvGrpSpPr>
        <p:grpSpPr bwMode="auto">
          <a:xfrm>
            <a:off x="6237288" y="2994025"/>
            <a:ext cx="750887" cy="550863"/>
            <a:chOff x="2833331" y="3198874"/>
            <a:chExt cx="750222" cy="549955"/>
          </a:xfrm>
        </p:grpSpPr>
        <p:cxnSp>
          <p:nvCxnSpPr>
            <p:cNvPr id="31815" name="Straight Arrow Connector 118">
              <a:extLst>
                <a:ext uri="{FF2B5EF4-FFF2-40B4-BE49-F238E27FC236}">
                  <a16:creationId xmlns:a16="http://schemas.microsoft.com/office/drawing/2014/main" id="{BD11A07F-0A49-4708-9812-EAA01C99554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849879" y="3748829"/>
              <a:ext cx="733674" cy="0"/>
            </a:xfrm>
            <a:prstGeom prst="straightConnector1">
              <a:avLst/>
            </a:prstGeom>
            <a:noFill/>
            <a:ln w="38100" algn="ctr">
              <a:solidFill>
                <a:srgbClr val="000099"/>
              </a:solidFill>
              <a:round/>
              <a:headEnd/>
              <a:tailEnd type="triangle" w="med" len="med"/>
            </a:ln>
          </p:spPr>
        </p:cxnSp>
        <p:cxnSp>
          <p:nvCxnSpPr>
            <p:cNvPr id="31816" name="Straight Arrow Connector 119">
              <a:extLst>
                <a:ext uri="{FF2B5EF4-FFF2-40B4-BE49-F238E27FC236}">
                  <a16:creationId xmlns:a16="http://schemas.microsoft.com/office/drawing/2014/main" id="{231EF8AA-5603-49B2-98A9-19CEC72495E7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2833331" y="3198874"/>
              <a:ext cx="16548" cy="549955"/>
            </a:xfrm>
            <a:prstGeom prst="straightConnector1">
              <a:avLst/>
            </a:prstGeom>
            <a:noFill/>
            <a:ln w="38100" algn="ctr">
              <a:solidFill>
                <a:srgbClr val="000099"/>
              </a:solidFill>
              <a:round/>
              <a:headEnd/>
              <a:tailEnd type="triangle" w="med" len="med"/>
            </a:ln>
          </p:spPr>
        </p:cxnSp>
      </p:grpSp>
      <p:sp>
        <p:nvSpPr>
          <p:cNvPr id="130" name="TextBox 129">
            <a:extLst>
              <a:ext uri="{FF2B5EF4-FFF2-40B4-BE49-F238E27FC236}">
                <a16:creationId xmlns:a16="http://schemas.microsoft.com/office/drawing/2014/main" id="{81BEF3F7-ACBD-4EC1-9F6E-4AC0DEB18ABD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750639" y="5282290"/>
            <a:ext cx="380039" cy="369332"/>
          </a:xfrm>
          <a:prstGeom prst="rect">
            <a:avLst/>
          </a:prstGeom>
          <a:blipFill>
            <a:blip r:embed="rId21"/>
            <a:stretch>
              <a:fillRect l="-7937" r="-7937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F633D560-EE30-48CE-BD7C-3522DD49CA50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764357" y="4581143"/>
            <a:ext cx="361125" cy="369332"/>
          </a:xfrm>
          <a:prstGeom prst="rect">
            <a:avLst/>
          </a:prstGeom>
          <a:blipFill>
            <a:blip r:embed="rId22"/>
            <a:stretch>
              <a:fillRect l="-11864" r="-5085" b="-16393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cxnSp>
        <p:nvCxnSpPr>
          <p:cNvPr id="31813" name="Straight Connector 132">
            <a:extLst>
              <a:ext uri="{FF2B5EF4-FFF2-40B4-BE49-F238E27FC236}">
                <a16:creationId xmlns:a16="http://schemas.microsoft.com/office/drawing/2014/main" id="{4160D33A-7C3F-4EF1-B6D0-A5E002BE15DD}"/>
              </a:ext>
            </a:extLst>
          </p:cNvPr>
          <p:cNvCxnSpPr>
            <a:cxnSpLocks/>
          </p:cNvCxnSpPr>
          <p:nvPr/>
        </p:nvCxnSpPr>
        <p:spPr bwMode="auto">
          <a:xfrm flipV="1">
            <a:off x="3757200" y="3568586"/>
            <a:ext cx="0" cy="1323689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8FF20BAC-FCD7-420B-BB2F-AE7DA7CC42AA}"/>
                  </a:ext>
                </a:extLst>
              </p:cNvPr>
              <p:cNvSpPr txBox="1"/>
              <p:nvPr/>
            </p:nvSpPr>
            <p:spPr>
              <a:xfrm>
                <a:off x="3789152" y="3897840"/>
                <a:ext cx="31021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8FF20BAC-FCD7-420B-BB2F-AE7DA7CC42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9152" y="3897840"/>
                <a:ext cx="310213" cy="369332"/>
              </a:xfrm>
              <a:prstGeom prst="rect">
                <a:avLst/>
              </a:prstGeom>
              <a:blipFill>
                <a:blip r:embed="rId23"/>
                <a:stretch>
                  <a:fillRect l="-24000" r="-8000"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Instructor: Jacob Rosen Ph.D.</a:t>
            </a:r>
          </a:p>
          <a:p>
            <a:pPr>
              <a:defRPr/>
            </a:pPr>
            <a:r>
              <a:rPr lang="en-US"/>
              <a:t>Models of Robot Manipulation - EE 543 </a:t>
            </a:r>
            <a:r>
              <a:rPr lang="en-US" b="0">
                <a:latin typeface="Times New Roman" pitchFamily="18" charset="0"/>
              </a:rPr>
              <a:t>- </a:t>
            </a:r>
            <a:r>
              <a:rPr lang="en-US"/>
              <a:t>Department of Electrical Engineering -</a:t>
            </a:r>
            <a:r>
              <a:rPr lang="en-US" b="0">
                <a:latin typeface="Times New Roman" pitchFamily="18" charset="0"/>
              </a:rPr>
              <a:t> </a:t>
            </a:r>
            <a:r>
              <a:rPr lang="en-US"/>
              <a:t>University of Washington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3327833"/>
                  </p:ext>
                </p:extLst>
              </p:nvPr>
            </p:nvGraphicFramePr>
            <p:xfrm>
              <a:off x="1765252" y="2551372"/>
              <a:ext cx="6096000" cy="22250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3015015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56768999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35311027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114338184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3806300578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74566273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90568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/>
                            <a:t>d</a:t>
                          </a:r>
                          <a:r>
                            <a:rPr lang="en-US" baseline="-25000" dirty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355577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6459837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  <m:r>
                                <a:rPr lang="en-US" b="0" i="1" baseline="-2500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oMath>
                          </a14:m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1995915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   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4269532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/>
                            <a:t>-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  <m:r>
                                <a:rPr lang="en-US" b="0" i="1" baseline="-2500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oMath>
                          </a14:m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3116291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3327833"/>
                  </p:ext>
                </p:extLst>
              </p:nvPr>
            </p:nvGraphicFramePr>
            <p:xfrm>
              <a:off x="1765252" y="2551372"/>
              <a:ext cx="6096000" cy="22250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3015015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56768999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35311027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114338184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3806300578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74566273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90568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/>
                            <a:t>d</a:t>
                          </a:r>
                          <a:r>
                            <a:rPr lang="en-US" baseline="-25000" dirty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355577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00000" t="-208197" r="-102395" b="-3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00000" t="-208197" r="-2395" b="-3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6459837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2410" t="-308197" r="-203614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00000" t="-308197" r="-2395" b="-2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1995915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2410" t="-408197" r="-203614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00000" t="-408197" r="-2395" b="-1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4269532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00000" t="-508197" r="-102395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31162914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2291026"/>
              </p:ext>
            </p:extLst>
          </p:nvPr>
        </p:nvGraphicFramePr>
        <p:xfrm>
          <a:off x="7261921" y="2531941"/>
          <a:ext cx="233654" cy="350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0" name="Equation" r:id="rId4" imgW="152280" imgH="228600" progId="Equation.3">
                  <p:embed/>
                </p:oleObj>
              </mc:Choice>
              <mc:Fallback>
                <p:oleObj name="Equation" r:id="rId4" imgW="152280" imgH="228600" progId="Equation.3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261921" y="2531941"/>
                        <a:ext cx="233654" cy="3504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678071" y="182197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0654373"/>
              </p:ext>
            </p:extLst>
          </p:nvPr>
        </p:nvGraphicFramePr>
        <p:xfrm>
          <a:off x="4082020" y="2503605"/>
          <a:ext cx="483520" cy="4367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1" name="Equation" r:id="rId6" imgW="253890" imgH="228501" progId="Equation.3">
                  <p:embed/>
                </p:oleObj>
              </mc:Choice>
              <mc:Fallback>
                <p:oleObj name="Equation" r:id="rId6" imgW="253890" imgH="228501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2020" y="2503605"/>
                        <a:ext cx="483520" cy="4367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813252" y="186974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5776724"/>
              </p:ext>
            </p:extLst>
          </p:nvPr>
        </p:nvGraphicFramePr>
        <p:xfrm>
          <a:off x="6146325" y="2518578"/>
          <a:ext cx="269435" cy="3772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2" name="Equation" r:id="rId8" imgW="165028" imgH="228501" progId="Equation.3">
                  <p:embed/>
                </p:oleObj>
              </mc:Choice>
              <mc:Fallback>
                <p:oleObj name="Equation" r:id="rId8" imgW="165028" imgH="228501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6325" y="2518578"/>
                        <a:ext cx="269435" cy="3772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758630" y="179847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5786717"/>
              </p:ext>
            </p:extLst>
          </p:nvPr>
        </p:nvGraphicFramePr>
        <p:xfrm>
          <a:off x="5074945" y="2453943"/>
          <a:ext cx="512447" cy="4863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3" name="Equation" r:id="rId10" imgW="241300" imgH="228600" progId="Equation.3">
                  <p:embed/>
                </p:oleObj>
              </mc:Choice>
              <mc:Fallback>
                <p:oleObj name="Equation" r:id="rId10" imgW="241300" imgH="228600" progId="Equation.3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4945" y="2453943"/>
                        <a:ext cx="512447" cy="4863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26">
            <a:extLst>
              <a:ext uri="{FF2B5EF4-FFF2-40B4-BE49-F238E27FC236}">
                <a16:creationId xmlns:a16="http://schemas.microsoft.com/office/drawing/2014/main" id="{5668225C-6AF1-43ED-84C7-77EBCD2F0DDF}"/>
              </a:ext>
            </a:extLst>
          </p:cNvPr>
          <p:cNvSpPr txBox="1">
            <a:spLocks noChangeArrowheads="1"/>
          </p:cNvSpPr>
          <p:nvPr/>
        </p:nvSpPr>
        <p:spPr>
          <a:xfrm>
            <a:off x="1447800" y="381000"/>
            <a:ext cx="7010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3D – 6 – PRRR - </a:t>
            </a:r>
            <a:r>
              <a:rPr lang="en-US" altLang="en-US" i="1" kern="0" dirty="0"/>
              <a:t>Modified Form Table </a:t>
            </a:r>
          </a:p>
        </p:txBody>
      </p:sp>
    </p:spTree>
    <p:extLst>
      <p:ext uri="{BB962C8B-B14F-4D97-AF65-F5344CB8AC3E}">
        <p14:creationId xmlns:p14="http://schemas.microsoft.com/office/powerpoint/2010/main" val="40026073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B06FF7AE-9418-45AF-9E08-CE2E37CF73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/>
              <a:t>3D – 6 – PRRR (standard DH)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ADBCBF05-6E13-4594-96BB-F588025A44FC}"/>
              </a:ext>
            </a:extLst>
          </p:cNvPr>
          <p:cNvSpPr txBox="1">
            <a:spLocks noGrp="1"/>
          </p:cNvSpPr>
          <p:nvPr/>
        </p:nvSpPr>
        <p:spPr bwMode="auto">
          <a:xfrm>
            <a:off x="703263" y="6248400"/>
            <a:ext cx="6781800" cy="38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en-US" sz="1000" b="1" dirty="0">
                <a:solidFill>
                  <a:srgbClr val="000099"/>
                </a:solidFill>
                <a:latin typeface="+mn-lt"/>
              </a:rPr>
              <a:t>Instructor: Jacob Rosen </a:t>
            </a:r>
          </a:p>
          <a:p>
            <a:pPr>
              <a:defRPr/>
            </a:pPr>
            <a:r>
              <a:rPr lang="en-US" altLang="en-US" sz="1000" b="1" dirty="0">
                <a:solidFill>
                  <a:srgbClr val="000099"/>
                </a:solidFill>
                <a:latin typeface="+mn-lt"/>
              </a:rPr>
              <a:t>Advanced Robotic - MAE 263D </a:t>
            </a:r>
            <a:r>
              <a:rPr lang="en-US" altLang="en-US" sz="1000" dirty="0">
                <a:solidFill>
                  <a:srgbClr val="000099"/>
                </a:solidFill>
              </a:rPr>
              <a:t>- </a:t>
            </a:r>
            <a:r>
              <a:rPr lang="en-US" altLang="en-US" sz="1000" b="1" dirty="0">
                <a:solidFill>
                  <a:srgbClr val="000099"/>
                </a:solidFill>
                <a:latin typeface="+mn-lt"/>
              </a:rPr>
              <a:t>Department of Mechanical &amp; Aerospace Engineering - UCLA</a:t>
            </a:r>
            <a:r>
              <a:rPr lang="en-US" altLang="en-US" sz="1000" dirty="0">
                <a:solidFill>
                  <a:srgbClr val="000099"/>
                </a:solidFill>
              </a:rPr>
              <a:t> </a:t>
            </a:r>
            <a:endParaRPr lang="en-US" altLang="en-US" sz="1000" b="1" dirty="0">
              <a:latin typeface="+mn-lt"/>
            </a:endParaRPr>
          </a:p>
        </p:txBody>
      </p:sp>
      <p:pic>
        <p:nvPicPr>
          <p:cNvPr id="31748" name="Picture 2" descr="http://brand.ucla.edu/wp-content/uploads/2013/08/ucla-logotype-main-11.jpg">
            <a:extLst>
              <a:ext uri="{FF2B5EF4-FFF2-40B4-BE49-F238E27FC236}">
                <a16:creationId xmlns:a16="http://schemas.microsoft.com/office/drawing/2014/main" id="{1268F854-DD0C-4323-B8F5-6D7FF1F3AE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5" y="6227763"/>
            <a:ext cx="1038225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9" name="Oval 17">
            <a:extLst>
              <a:ext uri="{FF2B5EF4-FFF2-40B4-BE49-F238E27FC236}">
                <a16:creationId xmlns:a16="http://schemas.microsoft.com/office/drawing/2014/main" id="{1DECE252-7DFE-40EC-9055-B02B952909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1588" y="2797175"/>
            <a:ext cx="612775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31750" name="Straight Connector 18">
            <a:extLst>
              <a:ext uri="{FF2B5EF4-FFF2-40B4-BE49-F238E27FC236}">
                <a16:creationId xmlns:a16="http://schemas.microsoft.com/office/drawing/2014/main" id="{64D73024-E644-4CA1-9FBF-ADEEFB356CC7}"/>
              </a:ext>
            </a:extLst>
          </p:cNvPr>
          <p:cNvCxnSpPr>
            <a:cxnSpLocks/>
            <a:stCxn id="31749" idx="2"/>
          </p:cNvCxnSpPr>
          <p:nvPr/>
        </p:nvCxnSpPr>
        <p:spPr bwMode="auto">
          <a:xfrm>
            <a:off x="2541588" y="2941638"/>
            <a:ext cx="0" cy="9921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51" name="Straight Connector 19">
            <a:extLst>
              <a:ext uri="{FF2B5EF4-FFF2-40B4-BE49-F238E27FC236}">
                <a16:creationId xmlns:a16="http://schemas.microsoft.com/office/drawing/2014/main" id="{78E815A1-E8DE-49CF-9BED-7D6BBC1F2501}"/>
              </a:ext>
            </a:extLst>
          </p:cNvPr>
          <p:cNvCxnSpPr>
            <a:cxnSpLocks/>
          </p:cNvCxnSpPr>
          <p:nvPr/>
        </p:nvCxnSpPr>
        <p:spPr bwMode="auto">
          <a:xfrm>
            <a:off x="3154363" y="2941638"/>
            <a:ext cx="0" cy="9921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" name="Arc 20">
            <a:extLst>
              <a:ext uri="{FF2B5EF4-FFF2-40B4-BE49-F238E27FC236}">
                <a16:creationId xmlns:a16="http://schemas.microsoft.com/office/drawing/2014/main" id="{3D136E05-BDD9-4D06-AD26-B5BBEA278DF4}"/>
              </a:ext>
            </a:extLst>
          </p:cNvPr>
          <p:cNvSpPr/>
          <p:nvPr/>
        </p:nvSpPr>
        <p:spPr bwMode="auto">
          <a:xfrm rot="5400000">
            <a:off x="2657476" y="3575050"/>
            <a:ext cx="381000" cy="612775"/>
          </a:xfrm>
          <a:prstGeom prst="arc">
            <a:avLst>
              <a:gd name="adj1" fmla="val 16200000"/>
              <a:gd name="adj2" fmla="val 540000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1753" name="Oval 21">
            <a:extLst>
              <a:ext uri="{FF2B5EF4-FFF2-40B4-BE49-F238E27FC236}">
                <a16:creationId xmlns:a16="http://schemas.microsoft.com/office/drawing/2014/main" id="{95C03F72-FA87-4C1C-9F51-66BDAF4E5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0213" y="2828925"/>
            <a:ext cx="612775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31754" name="Straight Connector 22">
            <a:extLst>
              <a:ext uri="{FF2B5EF4-FFF2-40B4-BE49-F238E27FC236}">
                <a16:creationId xmlns:a16="http://schemas.microsoft.com/office/drawing/2014/main" id="{F875F1BB-457D-480F-B168-AC43B8D5D44B}"/>
              </a:ext>
            </a:extLst>
          </p:cNvPr>
          <p:cNvCxnSpPr>
            <a:cxnSpLocks/>
          </p:cNvCxnSpPr>
          <p:nvPr/>
        </p:nvCxnSpPr>
        <p:spPr bwMode="auto">
          <a:xfrm>
            <a:off x="4240213" y="3009900"/>
            <a:ext cx="0" cy="9239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55" name="Straight Connector 23">
            <a:extLst>
              <a:ext uri="{FF2B5EF4-FFF2-40B4-BE49-F238E27FC236}">
                <a16:creationId xmlns:a16="http://schemas.microsoft.com/office/drawing/2014/main" id="{4A5D8DC8-27B3-469D-95A0-B9757EB3C91C}"/>
              </a:ext>
            </a:extLst>
          </p:cNvPr>
          <p:cNvCxnSpPr>
            <a:cxnSpLocks/>
          </p:cNvCxnSpPr>
          <p:nvPr/>
        </p:nvCxnSpPr>
        <p:spPr bwMode="auto">
          <a:xfrm>
            <a:off x="4852988" y="2973388"/>
            <a:ext cx="0" cy="96043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5" name="Arc 24">
            <a:extLst>
              <a:ext uri="{FF2B5EF4-FFF2-40B4-BE49-F238E27FC236}">
                <a16:creationId xmlns:a16="http://schemas.microsoft.com/office/drawing/2014/main" id="{C661EE0E-7D72-4B66-8E2E-8C0D7AF07A9E}"/>
              </a:ext>
            </a:extLst>
          </p:cNvPr>
          <p:cNvSpPr/>
          <p:nvPr/>
        </p:nvSpPr>
        <p:spPr bwMode="auto">
          <a:xfrm rot="5400000">
            <a:off x="4365626" y="3621087"/>
            <a:ext cx="381000" cy="612775"/>
          </a:xfrm>
          <a:prstGeom prst="arc">
            <a:avLst>
              <a:gd name="adj1" fmla="val 16200000"/>
              <a:gd name="adj2" fmla="val 540000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1757" name="Oval 25">
            <a:extLst>
              <a:ext uri="{FF2B5EF4-FFF2-40B4-BE49-F238E27FC236}">
                <a16:creationId xmlns:a16="http://schemas.microsoft.com/office/drawing/2014/main" id="{DB58D6F1-82BE-4A9A-8C4A-594EAEEAA8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6300" y="2797175"/>
            <a:ext cx="614363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31758" name="Straight Connector 26">
            <a:extLst>
              <a:ext uri="{FF2B5EF4-FFF2-40B4-BE49-F238E27FC236}">
                <a16:creationId xmlns:a16="http://schemas.microsoft.com/office/drawing/2014/main" id="{019C5B0A-6808-4897-AB1E-953B667830B2}"/>
              </a:ext>
            </a:extLst>
          </p:cNvPr>
          <p:cNvCxnSpPr>
            <a:cxnSpLocks/>
            <a:stCxn id="31757" idx="2"/>
          </p:cNvCxnSpPr>
          <p:nvPr/>
        </p:nvCxnSpPr>
        <p:spPr bwMode="auto">
          <a:xfrm>
            <a:off x="5956300" y="2941638"/>
            <a:ext cx="0" cy="9921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59" name="Straight Connector 27">
            <a:extLst>
              <a:ext uri="{FF2B5EF4-FFF2-40B4-BE49-F238E27FC236}">
                <a16:creationId xmlns:a16="http://schemas.microsoft.com/office/drawing/2014/main" id="{4F3AC952-C507-41E9-9353-C04D20605DBC}"/>
              </a:ext>
            </a:extLst>
          </p:cNvPr>
          <p:cNvCxnSpPr>
            <a:cxnSpLocks/>
          </p:cNvCxnSpPr>
          <p:nvPr/>
        </p:nvCxnSpPr>
        <p:spPr bwMode="auto">
          <a:xfrm>
            <a:off x="6570663" y="2941638"/>
            <a:ext cx="0" cy="9921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9" name="Arc 28">
            <a:extLst>
              <a:ext uri="{FF2B5EF4-FFF2-40B4-BE49-F238E27FC236}">
                <a16:creationId xmlns:a16="http://schemas.microsoft.com/office/drawing/2014/main" id="{B420EE98-480F-42A5-962A-6CDF08BE2A43}"/>
              </a:ext>
            </a:extLst>
          </p:cNvPr>
          <p:cNvSpPr/>
          <p:nvPr/>
        </p:nvSpPr>
        <p:spPr bwMode="auto">
          <a:xfrm rot="5400000">
            <a:off x="6082507" y="3610768"/>
            <a:ext cx="381000" cy="614363"/>
          </a:xfrm>
          <a:prstGeom prst="arc">
            <a:avLst>
              <a:gd name="adj1" fmla="val 16200000"/>
              <a:gd name="adj2" fmla="val 540000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cxnSp>
        <p:nvCxnSpPr>
          <p:cNvPr id="31761" name="Straight Connector 29">
            <a:extLst>
              <a:ext uri="{FF2B5EF4-FFF2-40B4-BE49-F238E27FC236}">
                <a16:creationId xmlns:a16="http://schemas.microsoft.com/office/drawing/2014/main" id="{2562401F-F3C4-4C05-AF35-4FCDE6153B16}"/>
              </a:ext>
            </a:extLst>
          </p:cNvPr>
          <p:cNvCxnSpPr>
            <a:cxnSpLocks/>
          </p:cNvCxnSpPr>
          <p:nvPr/>
        </p:nvCxnSpPr>
        <p:spPr bwMode="auto">
          <a:xfrm flipV="1">
            <a:off x="2847975" y="2455863"/>
            <a:ext cx="0" cy="4857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62" name="Straight Connector 30">
            <a:extLst>
              <a:ext uri="{FF2B5EF4-FFF2-40B4-BE49-F238E27FC236}">
                <a16:creationId xmlns:a16="http://schemas.microsoft.com/office/drawing/2014/main" id="{A0AD9C54-0B43-41CD-88F9-2E39FE9EC81B}"/>
              </a:ext>
            </a:extLst>
          </p:cNvPr>
          <p:cNvCxnSpPr>
            <a:cxnSpLocks/>
          </p:cNvCxnSpPr>
          <p:nvPr/>
        </p:nvCxnSpPr>
        <p:spPr bwMode="auto">
          <a:xfrm flipV="1">
            <a:off x="4572000" y="2487613"/>
            <a:ext cx="0" cy="4857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63" name="Straight Connector 31">
            <a:extLst>
              <a:ext uri="{FF2B5EF4-FFF2-40B4-BE49-F238E27FC236}">
                <a16:creationId xmlns:a16="http://schemas.microsoft.com/office/drawing/2014/main" id="{A265A0E5-862E-4B2F-A291-AC898AAA4B2A}"/>
              </a:ext>
            </a:extLst>
          </p:cNvPr>
          <p:cNvCxnSpPr>
            <a:cxnSpLocks/>
          </p:cNvCxnSpPr>
          <p:nvPr/>
        </p:nvCxnSpPr>
        <p:spPr bwMode="auto">
          <a:xfrm flipV="1">
            <a:off x="4533900" y="4138613"/>
            <a:ext cx="0" cy="4857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64" name="Straight Connector 32">
            <a:extLst>
              <a:ext uri="{FF2B5EF4-FFF2-40B4-BE49-F238E27FC236}">
                <a16:creationId xmlns:a16="http://schemas.microsoft.com/office/drawing/2014/main" id="{AAA83C21-5959-4AE7-86BE-686D2442808F}"/>
              </a:ext>
            </a:extLst>
          </p:cNvPr>
          <p:cNvCxnSpPr>
            <a:cxnSpLocks/>
          </p:cNvCxnSpPr>
          <p:nvPr/>
        </p:nvCxnSpPr>
        <p:spPr bwMode="auto">
          <a:xfrm flipV="1">
            <a:off x="2887663" y="4089400"/>
            <a:ext cx="0" cy="4873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65" name="Straight Connector 33">
            <a:extLst>
              <a:ext uri="{FF2B5EF4-FFF2-40B4-BE49-F238E27FC236}">
                <a16:creationId xmlns:a16="http://schemas.microsoft.com/office/drawing/2014/main" id="{C32CE38E-3DE8-475E-A463-877A013BB403}"/>
              </a:ext>
            </a:extLst>
          </p:cNvPr>
          <p:cNvCxnSpPr>
            <a:cxnSpLocks/>
          </p:cNvCxnSpPr>
          <p:nvPr/>
        </p:nvCxnSpPr>
        <p:spPr bwMode="auto">
          <a:xfrm flipV="1">
            <a:off x="5381625" y="3544888"/>
            <a:ext cx="0" cy="107473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66" name="Straight Connector 34">
            <a:extLst>
              <a:ext uri="{FF2B5EF4-FFF2-40B4-BE49-F238E27FC236}">
                <a16:creationId xmlns:a16="http://schemas.microsoft.com/office/drawing/2014/main" id="{781A95AD-607B-4365-B232-14AEC3816D1E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272213" y="4089400"/>
            <a:ext cx="23812" cy="9080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67" name="Straight Connector 35">
            <a:extLst>
              <a:ext uri="{FF2B5EF4-FFF2-40B4-BE49-F238E27FC236}">
                <a16:creationId xmlns:a16="http://schemas.microsoft.com/office/drawing/2014/main" id="{A8F6DAF6-D8FD-4B82-8824-15F5BAB99392}"/>
              </a:ext>
            </a:extLst>
          </p:cNvPr>
          <p:cNvCxnSpPr>
            <a:cxnSpLocks/>
          </p:cNvCxnSpPr>
          <p:nvPr/>
        </p:nvCxnSpPr>
        <p:spPr bwMode="auto">
          <a:xfrm flipV="1">
            <a:off x="6067425" y="5008563"/>
            <a:ext cx="0" cy="4857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68" name="Straight Connector 36">
            <a:extLst>
              <a:ext uri="{FF2B5EF4-FFF2-40B4-BE49-F238E27FC236}">
                <a16:creationId xmlns:a16="http://schemas.microsoft.com/office/drawing/2014/main" id="{6D5CB939-03FE-41D2-92BD-C9AF499ACC8A}"/>
              </a:ext>
            </a:extLst>
          </p:cNvPr>
          <p:cNvCxnSpPr>
            <a:cxnSpLocks/>
          </p:cNvCxnSpPr>
          <p:nvPr/>
        </p:nvCxnSpPr>
        <p:spPr bwMode="auto">
          <a:xfrm flipV="1">
            <a:off x="6497638" y="5008563"/>
            <a:ext cx="0" cy="4857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69" name="Straight Connector 37">
            <a:extLst>
              <a:ext uri="{FF2B5EF4-FFF2-40B4-BE49-F238E27FC236}">
                <a16:creationId xmlns:a16="http://schemas.microsoft.com/office/drawing/2014/main" id="{4AD35CF3-1E41-41BF-99FB-C71D19BB522A}"/>
              </a:ext>
            </a:extLst>
          </p:cNvPr>
          <p:cNvCxnSpPr>
            <a:cxnSpLocks/>
          </p:cNvCxnSpPr>
          <p:nvPr/>
        </p:nvCxnSpPr>
        <p:spPr bwMode="auto">
          <a:xfrm flipV="1">
            <a:off x="6256338" y="2487613"/>
            <a:ext cx="0" cy="4857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70" name="Straight Connector 38">
            <a:extLst>
              <a:ext uri="{FF2B5EF4-FFF2-40B4-BE49-F238E27FC236}">
                <a16:creationId xmlns:a16="http://schemas.microsoft.com/office/drawing/2014/main" id="{29402B0F-F726-4E5B-BC72-090C8751E9D1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847975" y="2455863"/>
            <a:ext cx="1724025" cy="396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71" name="Straight Connector 39">
            <a:extLst>
              <a:ext uri="{FF2B5EF4-FFF2-40B4-BE49-F238E27FC236}">
                <a16:creationId xmlns:a16="http://schemas.microsoft.com/office/drawing/2014/main" id="{9A4BE775-029C-46C2-9D37-ACFED30D1A1F}"/>
              </a:ext>
            </a:extLst>
          </p:cNvPr>
          <p:cNvCxnSpPr>
            <a:cxnSpLocks/>
          </p:cNvCxnSpPr>
          <p:nvPr/>
        </p:nvCxnSpPr>
        <p:spPr bwMode="auto">
          <a:xfrm flipH="1">
            <a:off x="4546600" y="4619625"/>
            <a:ext cx="835025" cy="158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72" name="Straight Connector 40">
            <a:extLst>
              <a:ext uri="{FF2B5EF4-FFF2-40B4-BE49-F238E27FC236}">
                <a16:creationId xmlns:a16="http://schemas.microsoft.com/office/drawing/2014/main" id="{4AB4A146-A087-41CB-8F4C-F17DBFC996A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375275" y="3503613"/>
            <a:ext cx="593725" cy="793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1773" name="Parallelogram 41">
            <a:extLst>
              <a:ext uri="{FF2B5EF4-FFF2-40B4-BE49-F238E27FC236}">
                <a16:creationId xmlns:a16="http://schemas.microsoft.com/office/drawing/2014/main" id="{32689A14-0F0C-464E-89E3-EECC55E740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4100" y="5454650"/>
            <a:ext cx="1076325" cy="590550"/>
          </a:xfrm>
          <a:prstGeom prst="parallelogram">
            <a:avLst>
              <a:gd name="adj" fmla="val 24985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31774" name="Straight Connector 42">
            <a:extLst>
              <a:ext uri="{FF2B5EF4-FFF2-40B4-BE49-F238E27FC236}">
                <a16:creationId xmlns:a16="http://schemas.microsoft.com/office/drawing/2014/main" id="{DFF40D8F-BEDA-4169-AB83-78678C52630C}"/>
              </a:ext>
            </a:extLst>
          </p:cNvPr>
          <p:cNvCxnSpPr>
            <a:cxnSpLocks/>
          </p:cNvCxnSpPr>
          <p:nvPr/>
        </p:nvCxnSpPr>
        <p:spPr bwMode="auto">
          <a:xfrm flipH="1">
            <a:off x="6067425" y="5013325"/>
            <a:ext cx="45561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C26926BE-04D1-49F9-A212-B5C167402B3C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918711" y="2135971"/>
            <a:ext cx="381836" cy="369332"/>
          </a:xfrm>
          <a:prstGeom prst="rect">
            <a:avLst/>
          </a:prstGeom>
          <a:blipFill>
            <a:blip r:embed="rId4"/>
            <a:stretch>
              <a:fillRect l="-19355" r="-483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988267A-C66A-4971-A951-7230137F6EB6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992416" y="2505303"/>
            <a:ext cx="381836" cy="369332"/>
          </a:xfrm>
          <a:prstGeom prst="rect">
            <a:avLst/>
          </a:prstGeom>
          <a:blipFill>
            <a:blip r:embed="rId5"/>
            <a:stretch>
              <a:fillRect l="-19048" r="-3175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cxnSp>
        <p:nvCxnSpPr>
          <p:cNvPr id="31777" name="Straight Connector 46">
            <a:extLst>
              <a:ext uri="{FF2B5EF4-FFF2-40B4-BE49-F238E27FC236}">
                <a16:creationId xmlns:a16="http://schemas.microsoft.com/office/drawing/2014/main" id="{76F678EA-ACFE-4F19-A7DB-2C711DC8962D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835275" y="2085975"/>
            <a:ext cx="1724025" cy="412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31778" name="Straight Connector 47">
            <a:extLst>
              <a:ext uri="{FF2B5EF4-FFF2-40B4-BE49-F238E27FC236}">
                <a16:creationId xmlns:a16="http://schemas.microsoft.com/office/drawing/2014/main" id="{0BA1CBFF-5495-4805-931E-CA045B5BBE7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618038" y="2112963"/>
            <a:ext cx="1724025" cy="412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01BB96B2-5695-4348-AEB6-96FD98CF9084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564251" y="1609075"/>
            <a:ext cx="317330" cy="369332"/>
          </a:xfrm>
          <a:prstGeom prst="rect">
            <a:avLst/>
          </a:prstGeom>
          <a:blipFill>
            <a:blip r:embed="rId6"/>
            <a:stretch>
              <a:fillRect l="-23077" r="-576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CA16706-ECD4-4707-870E-7F1D5A0E46C8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307463" y="1666379"/>
            <a:ext cx="317330" cy="369332"/>
          </a:xfrm>
          <a:prstGeom prst="rect">
            <a:avLst/>
          </a:prstGeom>
          <a:blipFill>
            <a:blip r:embed="rId7"/>
            <a:stretch>
              <a:fillRect l="-23077" r="-576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51" name="Arc 50">
            <a:extLst>
              <a:ext uri="{FF2B5EF4-FFF2-40B4-BE49-F238E27FC236}">
                <a16:creationId xmlns:a16="http://schemas.microsoft.com/office/drawing/2014/main" id="{E518CEBB-F1D0-40C8-95D7-78BBD8FD4A61}"/>
              </a:ext>
            </a:extLst>
          </p:cNvPr>
          <p:cNvSpPr/>
          <p:nvPr/>
        </p:nvSpPr>
        <p:spPr bwMode="auto">
          <a:xfrm rot="5400000">
            <a:off x="4287045" y="1955006"/>
            <a:ext cx="519112" cy="1089025"/>
          </a:xfrm>
          <a:prstGeom prst="arc">
            <a:avLst>
              <a:gd name="adj1" fmla="val 14070526"/>
              <a:gd name="adj2" fmla="val 717381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2" name="Arc 51">
            <a:extLst>
              <a:ext uri="{FF2B5EF4-FFF2-40B4-BE49-F238E27FC236}">
                <a16:creationId xmlns:a16="http://schemas.microsoft.com/office/drawing/2014/main" id="{DBAFC9CD-E58C-42FB-A3C3-3CE000F2C0B7}"/>
              </a:ext>
            </a:extLst>
          </p:cNvPr>
          <p:cNvSpPr/>
          <p:nvPr/>
        </p:nvSpPr>
        <p:spPr bwMode="auto">
          <a:xfrm rot="5400000">
            <a:off x="2601119" y="1904206"/>
            <a:ext cx="520700" cy="1087438"/>
          </a:xfrm>
          <a:prstGeom prst="arc">
            <a:avLst>
              <a:gd name="adj1" fmla="val 14070526"/>
              <a:gd name="adj2" fmla="val 717381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3" name="Arc 52">
            <a:extLst>
              <a:ext uri="{FF2B5EF4-FFF2-40B4-BE49-F238E27FC236}">
                <a16:creationId xmlns:a16="http://schemas.microsoft.com/office/drawing/2014/main" id="{34F24AA0-B078-40CB-8BB3-4180F92F302C}"/>
              </a:ext>
            </a:extLst>
          </p:cNvPr>
          <p:cNvSpPr/>
          <p:nvPr/>
        </p:nvSpPr>
        <p:spPr bwMode="auto">
          <a:xfrm rot="5400000">
            <a:off x="6047582" y="3937794"/>
            <a:ext cx="520700" cy="1087437"/>
          </a:xfrm>
          <a:prstGeom prst="arc">
            <a:avLst>
              <a:gd name="adj1" fmla="val 14070526"/>
              <a:gd name="adj2" fmla="val 717381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31784" name="Group 59">
            <a:extLst>
              <a:ext uri="{FF2B5EF4-FFF2-40B4-BE49-F238E27FC236}">
                <a16:creationId xmlns:a16="http://schemas.microsoft.com/office/drawing/2014/main" id="{9F558108-E733-4688-8414-F58F995409AB}"/>
              </a:ext>
            </a:extLst>
          </p:cNvPr>
          <p:cNvGrpSpPr>
            <a:grpSpLocks/>
          </p:cNvGrpSpPr>
          <p:nvPr/>
        </p:nvGrpSpPr>
        <p:grpSpPr bwMode="auto">
          <a:xfrm>
            <a:off x="2851150" y="3022600"/>
            <a:ext cx="750888" cy="550863"/>
            <a:chOff x="2833331" y="3198874"/>
            <a:chExt cx="750222" cy="549955"/>
          </a:xfrm>
        </p:grpSpPr>
        <p:cxnSp>
          <p:nvCxnSpPr>
            <p:cNvPr id="31825" name="Straight Arrow Connector 60">
              <a:extLst>
                <a:ext uri="{FF2B5EF4-FFF2-40B4-BE49-F238E27FC236}">
                  <a16:creationId xmlns:a16="http://schemas.microsoft.com/office/drawing/2014/main" id="{D66E920B-09C3-4620-88FD-8BF751BDC09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849879" y="3748829"/>
              <a:ext cx="733674" cy="0"/>
            </a:xfrm>
            <a:prstGeom prst="straightConnector1">
              <a:avLst/>
            </a:prstGeom>
            <a:noFill/>
            <a:ln w="38100" algn="ctr">
              <a:solidFill>
                <a:srgbClr val="00B0F0"/>
              </a:solidFill>
              <a:round/>
              <a:headEnd/>
              <a:tailEnd type="triangle" w="med" len="med"/>
            </a:ln>
          </p:spPr>
        </p:cxnSp>
        <p:cxnSp>
          <p:nvCxnSpPr>
            <p:cNvPr id="31826" name="Straight Arrow Connector 61">
              <a:extLst>
                <a:ext uri="{FF2B5EF4-FFF2-40B4-BE49-F238E27FC236}">
                  <a16:creationId xmlns:a16="http://schemas.microsoft.com/office/drawing/2014/main" id="{CB82BC17-D4DC-4CF4-821E-1D8499B08931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2833331" y="3198874"/>
              <a:ext cx="16548" cy="549955"/>
            </a:xfrm>
            <a:prstGeom prst="straightConnector1">
              <a:avLst/>
            </a:prstGeom>
            <a:noFill/>
            <a:ln w="38100" algn="ctr">
              <a:solidFill>
                <a:srgbClr val="00B0F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1785" name="Group 62">
            <a:extLst>
              <a:ext uri="{FF2B5EF4-FFF2-40B4-BE49-F238E27FC236}">
                <a16:creationId xmlns:a16="http://schemas.microsoft.com/office/drawing/2014/main" id="{5A6CE3CA-24F5-43A6-A19C-2160558DDBAA}"/>
              </a:ext>
            </a:extLst>
          </p:cNvPr>
          <p:cNvGrpSpPr>
            <a:grpSpLocks/>
          </p:cNvGrpSpPr>
          <p:nvPr/>
        </p:nvGrpSpPr>
        <p:grpSpPr bwMode="auto">
          <a:xfrm>
            <a:off x="4552950" y="3067050"/>
            <a:ext cx="749300" cy="549275"/>
            <a:chOff x="2833331" y="3198874"/>
            <a:chExt cx="750222" cy="549955"/>
          </a:xfrm>
        </p:grpSpPr>
        <p:cxnSp>
          <p:nvCxnSpPr>
            <p:cNvPr id="31823" name="Straight Arrow Connector 63">
              <a:extLst>
                <a:ext uri="{FF2B5EF4-FFF2-40B4-BE49-F238E27FC236}">
                  <a16:creationId xmlns:a16="http://schemas.microsoft.com/office/drawing/2014/main" id="{B8FC99B5-76C5-4F43-90E3-9FB5458B878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849879" y="3748829"/>
              <a:ext cx="733674" cy="0"/>
            </a:xfrm>
            <a:prstGeom prst="straightConnector1">
              <a:avLst/>
            </a:prstGeom>
            <a:noFill/>
            <a:ln w="38100" algn="ctr">
              <a:solidFill>
                <a:srgbClr val="002060"/>
              </a:solidFill>
              <a:round/>
              <a:headEnd/>
              <a:tailEnd type="triangle" w="med" len="med"/>
            </a:ln>
          </p:spPr>
        </p:cxnSp>
        <p:cxnSp>
          <p:nvCxnSpPr>
            <p:cNvPr id="31824" name="Straight Arrow Connector 64">
              <a:extLst>
                <a:ext uri="{FF2B5EF4-FFF2-40B4-BE49-F238E27FC236}">
                  <a16:creationId xmlns:a16="http://schemas.microsoft.com/office/drawing/2014/main" id="{5CF6B077-E7A1-4E32-8770-195C51BC455B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2833331" y="3198874"/>
              <a:ext cx="16548" cy="549955"/>
            </a:xfrm>
            <a:prstGeom prst="straightConnector1">
              <a:avLst/>
            </a:prstGeom>
            <a:noFill/>
            <a:ln w="38100" algn="ctr">
              <a:solidFill>
                <a:srgbClr val="00206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1786" name="Group 65">
            <a:extLst>
              <a:ext uri="{FF2B5EF4-FFF2-40B4-BE49-F238E27FC236}">
                <a16:creationId xmlns:a16="http://schemas.microsoft.com/office/drawing/2014/main" id="{6DB268C0-DFD5-4673-A0ED-1A61619155F3}"/>
              </a:ext>
            </a:extLst>
          </p:cNvPr>
          <p:cNvGrpSpPr>
            <a:grpSpLocks/>
          </p:cNvGrpSpPr>
          <p:nvPr/>
        </p:nvGrpSpPr>
        <p:grpSpPr bwMode="auto">
          <a:xfrm>
            <a:off x="6272213" y="4722813"/>
            <a:ext cx="750887" cy="549275"/>
            <a:chOff x="2833331" y="3198874"/>
            <a:chExt cx="750222" cy="549955"/>
          </a:xfrm>
        </p:grpSpPr>
        <p:cxnSp>
          <p:nvCxnSpPr>
            <p:cNvPr id="31821" name="Straight Arrow Connector 66">
              <a:extLst>
                <a:ext uri="{FF2B5EF4-FFF2-40B4-BE49-F238E27FC236}">
                  <a16:creationId xmlns:a16="http://schemas.microsoft.com/office/drawing/2014/main" id="{70B161EC-E27A-40E3-9506-EF54A1A14D9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849879" y="3748829"/>
              <a:ext cx="733674" cy="0"/>
            </a:xfrm>
            <a:prstGeom prst="straightConnector1">
              <a:avLst/>
            </a:prstGeom>
            <a:noFill/>
            <a:ln w="38100" algn="ctr">
              <a:solidFill>
                <a:srgbClr val="FFFF00"/>
              </a:solidFill>
              <a:round/>
              <a:headEnd/>
              <a:tailEnd type="triangle" w="med" len="med"/>
            </a:ln>
          </p:spPr>
        </p:cxnSp>
        <p:cxnSp>
          <p:nvCxnSpPr>
            <p:cNvPr id="31822" name="Straight Arrow Connector 67">
              <a:extLst>
                <a:ext uri="{FF2B5EF4-FFF2-40B4-BE49-F238E27FC236}">
                  <a16:creationId xmlns:a16="http://schemas.microsoft.com/office/drawing/2014/main" id="{E6618929-4918-474A-9F24-D8AB4585AB6F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2833331" y="3198874"/>
              <a:ext cx="16548" cy="549955"/>
            </a:xfrm>
            <a:prstGeom prst="straightConnector1">
              <a:avLst/>
            </a:prstGeom>
            <a:noFill/>
            <a:ln w="38100" algn="ctr">
              <a:solidFill>
                <a:srgbClr val="FFFF00"/>
              </a:solidFill>
              <a:round/>
              <a:headEnd/>
              <a:tailEnd type="triangle" w="med" len="med"/>
            </a:ln>
          </p:spPr>
        </p:cxnSp>
      </p:grpSp>
      <p:cxnSp>
        <p:nvCxnSpPr>
          <p:cNvPr id="31793" name="Straight Connector 78">
            <a:extLst>
              <a:ext uri="{FF2B5EF4-FFF2-40B4-BE49-F238E27FC236}">
                <a16:creationId xmlns:a16="http://schemas.microsoft.com/office/drawing/2014/main" id="{5CEA578B-7985-4852-A132-FD09C3F7BDF2}"/>
              </a:ext>
            </a:extLst>
          </p:cNvPr>
          <p:cNvCxnSpPr>
            <a:cxnSpLocks/>
          </p:cNvCxnSpPr>
          <p:nvPr/>
        </p:nvCxnSpPr>
        <p:spPr bwMode="auto">
          <a:xfrm flipV="1">
            <a:off x="7345363" y="3467100"/>
            <a:ext cx="0" cy="181451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F54A10F7-5C77-40E5-8176-460E0F22D0CE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302712" y="4365852"/>
            <a:ext cx="317331" cy="369332"/>
          </a:xfrm>
          <a:prstGeom prst="rect">
            <a:avLst/>
          </a:prstGeom>
          <a:blipFill>
            <a:blip r:embed="rId8"/>
            <a:stretch>
              <a:fillRect l="-23077" r="-576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cxnSp>
        <p:nvCxnSpPr>
          <p:cNvPr id="31795" name="Straight Connector 82">
            <a:extLst>
              <a:ext uri="{FF2B5EF4-FFF2-40B4-BE49-F238E27FC236}">
                <a16:creationId xmlns:a16="http://schemas.microsoft.com/office/drawing/2014/main" id="{7665C90B-F6CA-4801-A75B-1B9522F8CCF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887663" y="4802188"/>
            <a:ext cx="26987" cy="892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96" name="Straight Connector 84">
            <a:extLst>
              <a:ext uri="{FF2B5EF4-FFF2-40B4-BE49-F238E27FC236}">
                <a16:creationId xmlns:a16="http://schemas.microsoft.com/office/drawing/2014/main" id="{461BDCB1-0E67-4956-9BD8-4F30337760EB}"/>
              </a:ext>
            </a:extLst>
          </p:cNvPr>
          <p:cNvCxnSpPr>
            <a:cxnSpLocks/>
          </p:cNvCxnSpPr>
          <p:nvPr/>
        </p:nvCxnSpPr>
        <p:spPr bwMode="auto">
          <a:xfrm flipV="1">
            <a:off x="2827338" y="4637088"/>
            <a:ext cx="0" cy="48736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97" name="Straight Connector 85">
            <a:extLst>
              <a:ext uri="{FF2B5EF4-FFF2-40B4-BE49-F238E27FC236}">
                <a16:creationId xmlns:a16="http://schemas.microsoft.com/office/drawing/2014/main" id="{C8416B3B-E9E7-4C45-A34A-72C685CF5CE7}"/>
              </a:ext>
            </a:extLst>
          </p:cNvPr>
          <p:cNvCxnSpPr>
            <a:cxnSpLocks/>
          </p:cNvCxnSpPr>
          <p:nvPr/>
        </p:nvCxnSpPr>
        <p:spPr bwMode="auto">
          <a:xfrm flipV="1">
            <a:off x="2986088" y="4646613"/>
            <a:ext cx="0" cy="48736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98" name="Straight Connector 86">
            <a:extLst>
              <a:ext uri="{FF2B5EF4-FFF2-40B4-BE49-F238E27FC236}">
                <a16:creationId xmlns:a16="http://schemas.microsoft.com/office/drawing/2014/main" id="{99E01169-43EC-4545-994E-B6BE03ADBF88}"/>
              </a:ext>
            </a:extLst>
          </p:cNvPr>
          <p:cNvCxnSpPr>
            <a:cxnSpLocks/>
          </p:cNvCxnSpPr>
          <p:nvPr/>
        </p:nvCxnSpPr>
        <p:spPr bwMode="auto">
          <a:xfrm flipH="1">
            <a:off x="2443163" y="4573588"/>
            <a:ext cx="431800" cy="793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99" name="Straight Connector 88">
            <a:extLst>
              <a:ext uri="{FF2B5EF4-FFF2-40B4-BE49-F238E27FC236}">
                <a16:creationId xmlns:a16="http://schemas.microsoft.com/office/drawing/2014/main" id="{C73479BB-B40F-4CFA-8D68-AB6AEB0662A2}"/>
              </a:ext>
            </a:extLst>
          </p:cNvPr>
          <p:cNvCxnSpPr>
            <a:cxnSpLocks/>
          </p:cNvCxnSpPr>
          <p:nvPr/>
        </p:nvCxnSpPr>
        <p:spPr bwMode="auto">
          <a:xfrm flipV="1">
            <a:off x="2454275" y="4559300"/>
            <a:ext cx="0" cy="3317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800" name="Straight Connector 90">
            <a:extLst>
              <a:ext uri="{FF2B5EF4-FFF2-40B4-BE49-F238E27FC236}">
                <a16:creationId xmlns:a16="http://schemas.microsoft.com/office/drawing/2014/main" id="{334A557C-7551-4E48-A04F-F69BA7BA78A5}"/>
              </a:ext>
            </a:extLst>
          </p:cNvPr>
          <p:cNvCxnSpPr>
            <a:cxnSpLocks/>
          </p:cNvCxnSpPr>
          <p:nvPr/>
        </p:nvCxnSpPr>
        <p:spPr bwMode="auto">
          <a:xfrm flipH="1">
            <a:off x="2454275" y="4894263"/>
            <a:ext cx="381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31802" name="Group 101">
            <a:extLst>
              <a:ext uri="{FF2B5EF4-FFF2-40B4-BE49-F238E27FC236}">
                <a16:creationId xmlns:a16="http://schemas.microsoft.com/office/drawing/2014/main" id="{3641EDF0-631E-4BCF-A938-5F939706C8EF}"/>
              </a:ext>
            </a:extLst>
          </p:cNvPr>
          <p:cNvGrpSpPr>
            <a:grpSpLocks/>
          </p:cNvGrpSpPr>
          <p:nvPr/>
        </p:nvGrpSpPr>
        <p:grpSpPr bwMode="auto">
          <a:xfrm>
            <a:off x="2938463" y="5216525"/>
            <a:ext cx="749300" cy="550863"/>
            <a:chOff x="2833331" y="3198874"/>
            <a:chExt cx="750222" cy="549955"/>
          </a:xfrm>
        </p:grpSpPr>
        <p:cxnSp>
          <p:nvCxnSpPr>
            <p:cNvPr id="31817" name="Straight Arrow Connector 102">
              <a:extLst>
                <a:ext uri="{FF2B5EF4-FFF2-40B4-BE49-F238E27FC236}">
                  <a16:creationId xmlns:a16="http://schemas.microsoft.com/office/drawing/2014/main" id="{4528983F-56F8-4783-B5A2-17C578F808C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849879" y="3748829"/>
              <a:ext cx="733674" cy="0"/>
            </a:xfrm>
            <a:prstGeom prst="straightConnector1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31818" name="Straight Arrow Connector 103">
              <a:extLst>
                <a:ext uri="{FF2B5EF4-FFF2-40B4-BE49-F238E27FC236}">
                  <a16:creationId xmlns:a16="http://schemas.microsoft.com/office/drawing/2014/main" id="{1FD9D04D-1DEA-40CE-A656-F80EEB0628D4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2833331" y="3198874"/>
              <a:ext cx="16548" cy="549955"/>
            </a:xfrm>
            <a:prstGeom prst="straightConnector1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105" name="TextBox 104">
            <a:extLst>
              <a:ext uri="{FF2B5EF4-FFF2-40B4-BE49-F238E27FC236}">
                <a16:creationId xmlns:a16="http://schemas.microsoft.com/office/drawing/2014/main" id="{F8ADAFF5-13D3-404D-B22C-CD0B3E3F196C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629634" y="5380431"/>
            <a:ext cx="380039" cy="369332"/>
          </a:xfrm>
          <a:prstGeom prst="rect">
            <a:avLst/>
          </a:prstGeom>
          <a:blipFill>
            <a:blip r:embed="rId9"/>
            <a:stretch>
              <a:fillRect l="-7937" r="-6349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3625C26D-7A13-472F-8371-7AB4BD3B150A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898542" y="4937152"/>
            <a:ext cx="361125" cy="369332"/>
          </a:xfrm>
          <a:prstGeom prst="rect">
            <a:avLst/>
          </a:prstGeom>
          <a:blipFill>
            <a:blip r:embed="rId10"/>
            <a:stretch>
              <a:fillRect l="-10000" r="-3333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cxnSp>
        <p:nvCxnSpPr>
          <p:cNvPr id="31807" name="Straight Connector 108">
            <a:extLst>
              <a:ext uri="{FF2B5EF4-FFF2-40B4-BE49-F238E27FC236}">
                <a16:creationId xmlns:a16="http://schemas.microsoft.com/office/drawing/2014/main" id="{2C6B99E1-7DFF-4215-8F4F-586CB00F9261}"/>
              </a:ext>
            </a:extLst>
          </p:cNvPr>
          <p:cNvCxnSpPr>
            <a:cxnSpLocks/>
          </p:cNvCxnSpPr>
          <p:nvPr/>
        </p:nvCxnSpPr>
        <p:spPr bwMode="auto">
          <a:xfrm flipV="1">
            <a:off x="1898650" y="4365625"/>
            <a:ext cx="0" cy="7413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10" name="TextBox 109">
            <a:extLst>
              <a:ext uri="{FF2B5EF4-FFF2-40B4-BE49-F238E27FC236}">
                <a16:creationId xmlns:a16="http://schemas.microsoft.com/office/drawing/2014/main" id="{2FAFB36D-80FE-4FCE-B7C8-747FDC9B1923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012060" y="4437732"/>
            <a:ext cx="397481" cy="369332"/>
          </a:xfrm>
          <a:prstGeom prst="rect">
            <a:avLst/>
          </a:prstGeom>
          <a:blipFill>
            <a:blip r:embed="rId11"/>
            <a:stretch>
              <a:fillRect l="-16923" r="-4615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CCE208C0-AD57-4CE0-BB15-F17BF7B1DCF1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773056" y="3992445"/>
            <a:ext cx="381836" cy="369332"/>
          </a:xfrm>
          <a:prstGeom prst="rect">
            <a:avLst/>
          </a:prstGeom>
          <a:blipFill>
            <a:blip r:embed="rId12"/>
            <a:stretch>
              <a:fillRect l="-15873" r="-3175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grpSp>
        <p:nvGrpSpPr>
          <p:cNvPr id="31810" name="Group 117">
            <a:extLst>
              <a:ext uri="{FF2B5EF4-FFF2-40B4-BE49-F238E27FC236}">
                <a16:creationId xmlns:a16="http://schemas.microsoft.com/office/drawing/2014/main" id="{8426CA60-5F7D-494D-9BF7-930FA9417565}"/>
              </a:ext>
            </a:extLst>
          </p:cNvPr>
          <p:cNvGrpSpPr>
            <a:grpSpLocks/>
          </p:cNvGrpSpPr>
          <p:nvPr/>
        </p:nvGrpSpPr>
        <p:grpSpPr bwMode="auto">
          <a:xfrm>
            <a:off x="6237288" y="2994025"/>
            <a:ext cx="750887" cy="550863"/>
            <a:chOff x="2833331" y="3198874"/>
            <a:chExt cx="750222" cy="549955"/>
          </a:xfrm>
        </p:grpSpPr>
        <p:cxnSp>
          <p:nvCxnSpPr>
            <p:cNvPr id="31815" name="Straight Arrow Connector 118">
              <a:extLst>
                <a:ext uri="{FF2B5EF4-FFF2-40B4-BE49-F238E27FC236}">
                  <a16:creationId xmlns:a16="http://schemas.microsoft.com/office/drawing/2014/main" id="{BD11A07F-0A49-4708-9812-EAA01C99554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849879" y="3748829"/>
              <a:ext cx="733674" cy="0"/>
            </a:xfrm>
            <a:prstGeom prst="straightConnector1">
              <a:avLst/>
            </a:prstGeom>
            <a:noFill/>
            <a:ln w="38100" algn="ctr">
              <a:solidFill>
                <a:srgbClr val="000099"/>
              </a:solidFill>
              <a:round/>
              <a:headEnd/>
              <a:tailEnd type="triangle" w="med" len="med"/>
            </a:ln>
          </p:spPr>
        </p:cxnSp>
        <p:cxnSp>
          <p:nvCxnSpPr>
            <p:cNvPr id="31816" name="Straight Arrow Connector 119">
              <a:extLst>
                <a:ext uri="{FF2B5EF4-FFF2-40B4-BE49-F238E27FC236}">
                  <a16:creationId xmlns:a16="http://schemas.microsoft.com/office/drawing/2014/main" id="{231EF8AA-5603-49B2-98A9-19CEC72495E7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2833331" y="3198874"/>
              <a:ext cx="16548" cy="549955"/>
            </a:xfrm>
            <a:prstGeom prst="straightConnector1">
              <a:avLst/>
            </a:prstGeom>
            <a:noFill/>
            <a:ln w="38100" algn="ctr">
              <a:solidFill>
                <a:srgbClr val="000099"/>
              </a:solidFill>
              <a:round/>
              <a:headEnd/>
              <a:tailEnd type="triangle" w="med" len="med"/>
            </a:ln>
          </p:spPr>
        </p:cxnSp>
      </p:grpSp>
      <p:cxnSp>
        <p:nvCxnSpPr>
          <p:cNvPr id="31813" name="Straight Connector 132">
            <a:extLst>
              <a:ext uri="{FF2B5EF4-FFF2-40B4-BE49-F238E27FC236}">
                <a16:creationId xmlns:a16="http://schemas.microsoft.com/office/drawing/2014/main" id="{4160D33A-7C3F-4EF1-B6D0-A5E002BE15DD}"/>
              </a:ext>
            </a:extLst>
          </p:cNvPr>
          <p:cNvCxnSpPr>
            <a:cxnSpLocks/>
          </p:cNvCxnSpPr>
          <p:nvPr/>
        </p:nvCxnSpPr>
        <p:spPr bwMode="auto">
          <a:xfrm flipV="1">
            <a:off x="3757613" y="3573464"/>
            <a:ext cx="0" cy="1317624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585187ED-6186-4C2D-B71D-66BE6A7AA011}"/>
                  </a:ext>
                </a:extLst>
              </p:cNvPr>
              <p:cNvSpPr txBox="1"/>
              <p:nvPr/>
            </p:nvSpPr>
            <p:spPr>
              <a:xfrm>
                <a:off x="3232152" y="3524766"/>
                <a:ext cx="56643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585187ED-6186-4C2D-B71D-66BE6A7AA0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2152" y="3524766"/>
                <a:ext cx="566437" cy="461665"/>
              </a:xfrm>
              <a:prstGeom prst="rect">
                <a:avLst/>
              </a:prstGeom>
              <a:blipFill>
                <a:blip r:embed="rId14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7B73E185-714A-4994-9C2B-6956F8BC31A3}"/>
                  </a:ext>
                </a:extLst>
              </p:cNvPr>
              <p:cNvSpPr txBox="1"/>
              <p:nvPr/>
            </p:nvSpPr>
            <p:spPr>
              <a:xfrm>
                <a:off x="2343602" y="2754610"/>
                <a:ext cx="5386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7B73E185-714A-4994-9C2B-6956F8BC31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3602" y="2754610"/>
                <a:ext cx="538674" cy="461665"/>
              </a:xfrm>
              <a:prstGeom prst="rect">
                <a:avLst/>
              </a:prstGeom>
              <a:blipFill>
                <a:blip r:embed="rId15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AA98A147-C5CC-4691-82AC-04D48B389D2F}"/>
                  </a:ext>
                </a:extLst>
              </p:cNvPr>
              <p:cNvSpPr txBox="1"/>
              <p:nvPr/>
            </p:nvSpPr>
            <p:spPr>
              <a:xfrm>
                <a:off x="4925400" y="3503613"/>
                <a:ext cx="56643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AA98A147-C5CC-4691-82AC-04D48B389D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5400" y="3503613"/>
                <a:ext cx="566437" cy="461665"/>
              </a:xfrm>
              <a:prstGeom prst="rect">
                <a:avLst/>
              </a:prstGeom>
              <a:blipFill>
                <a:blip r:embed="rId16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4382737C-EB8A-4978-82EE-ABBA882A669C}"/>
                  </a:ext>
                </a:extLst>
              </p:cNvPr>
              <p:cNvSpPr txBox="1"/>
              <p:nvPr/>
            </p:nvSpPr>
            <p:spPr>
              <a:xfrm>
                <a:off x="4029700" y="2776075"/>
                <a:ext cx="56643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4382737C-EB8A-4978-82EE-ABBA882A66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9700" y="2776075"/>
                <a:ext cx="566437" cy="461665"/>
              </a:xfrm>
              <a:prstGeom prst="rect">
                <a:avLst/>
              </a:prstGeom>
              <a:blipFill>
                <a:blip r:embed="rId17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58DBED93-0CF5-482A-B06E-4AAF9D286AA6}"/>
                  </a:ext>
                </a:extLst>
              </p:cNvPr>
              <p:cNvSpPr txBox="1"/>
              <p:nvPr/>
            </p:nvSpPr>
            <p:spPr>
              <a:xfrm>
                <a:off x="6646319" y="3409372"/>
                <a:ext cx="56643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58DBED93-0CF5-482A-B06E-4AAF9D286A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6319" y="3409372"/>
                <a:ext cx="566437" cy="461665"/>
              </a:xfrm>
              <a:prstGeom prst="rect">
                <a:avLst/>
              </a:prstGeom>
              <a:blipFill>
                <a:blip r:embed="rId18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05D9B003-5F2F-4CAC-ACC0-E19D2A0962CC}"/>
                  </a:ext>
                </a:extLst>
              </p:cNvPr>
              <p:cNvSpPr txBox="1"/>
              <p:nvPr/>
            </p:nvSpPr>
            <p:spPr>
              <a:xfrm>
                <a:off x="5750619" y="2681834"/>
                <a:ext cx="56643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05D9B003-5F2F-4CAC-ACC0-E19D2A0962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0619" y="2681834"/>
                <a:ext cx="566437" cy="461665"/>
              </a:xfrm>
              <a:prstGeom prst="rect">
                <a:avLst/>
              </a:prstGeom>
              <a:blipFill>
                <a:blip r:embed="rId19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BAC7D822-EFCA-4B8E-B3B5-A1141D61A4E9}"/>
                  </a:ext>
                </a:extLst>
              </p:cNvPr>
              <p:cNvSpPr txBox="1"/>
              <p:nvPr/>
            </p:nvSpPr>
            <p:spPr>
              <a:xfrm>
                <a:off x="6701039" y="5137795"/>
                <a:ext cx="56643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BAC7D822-EFCA-4B8E-B3B5-A1141D61A4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1039" y="5137795"/>
                <a:ext cx="566437" cy="461665"/>
              </a:xfrm>
              <a:prstGeom prst="rect">
                <a:avLst/>
              </a:prstGeom>
              <a:blipFill>
                <a:blip r:embed="rId20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28B725B9-595B-4A57-B426-551E7E14868A}"/>
                  </a:ext>
                </a:extLst>
              </p:cNvPr>
              <p:cNvSpPr txBox="1"/>
              <p:nvPr/>
            </p:nvSpPr>
            <p:spPr>
              <a:xfrm>
                <a:off x="5805339" y="4410257"/>
                <a:ext cx="56643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28B725B9-595B-4A57-B426-551E7E1486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5339" y="4410257"/>
                <a:ext cx="566437" cy="461665"/>
              </a:xfrm>
              <a:prstGeom prst="rect">
                <a:avLst/>
              </a:prstGeom>
              <a:blipFill>
                <a:blip r:embed="rId21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9BB47507-30A9-4D77-9832-1D85282CE9AF}"/>
                  </a:ext>
                </a:extLst>
              </p:cNvPr>
              <p:cNvSpPr txBox="1"/>
              <p:nvPr/>
            </p:nvSpPr>
            <p:spPr>
              <a:xfrm>
                <a:off x="3788618" y="3994149"/>
                <a:ext cx="31021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9BB47507-30A9-4D77-9832-1D85282CE9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8618" y="3994149"/>
                <a:ext cx="310213" cy="369332"/>
              </a:xfrm>
              <a:prstGeom prst="rect">
                <a:avLst/>
              </a:prstGeom>
              <a:blipFill>
                <a:blip r:embed="rId22"/>
                <a:stretch>
                  <a:fillRect l="-23529" r="-5882"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13102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Instructor: Jacob Rosen Ph.D.</a:t>
            </a:r>
          </a:p>
          <a:p>
            <a:pPr>
              <a:defRPr/>
            </a:pPr>
            <a:r>
              <a:rPr lang="en-US"/>
              <a:t>Models of Robot Manipulation - EE 543 </a:t>
            </a:r>
            <a:r>
              <a:rPr lang="en-US" b="0">
                <a:latin typeface="Times New Roman" pitchFamily="18" charset="0"/>
              </a:rPr>
              <a:t>- </a:t>
            </a:r>
            <a:r>
              <a:rPr lang="en-US"/>
              <a:t>Department of Electrical Engineering -</a:t>
            </a:r>
            <a:r>
              <a:rPr lang="en-US" b="0">
                <a:latin typeface="Times New Roman" pitchFamily="18" charset="0"/>
              </a:rPr>
              <a:t> </a:t>
            </a:r>
            <a:r>
              <a:rPr lang="en-US"/>
              <a:t>University of Washington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52401433"/>
                  </p:ext>
                </p:extLst>
              </p:nvPr>
            </p:nvGraphicFramePr>
            <p:xfrm>
              <a:off x="1524000" y="2597600"/>
              <a:ext cx="60960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3015015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56768999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35311027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114338184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3806300578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74566273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90568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/>
                            <a:t>d</a:t>
                          </a:r>
                          <a:r>
                            <a:rPr lang="en-US" baseline="-25000" dirty="0"/>
                            <a:t>1</a:t>
                          </a:r>
                          <a:r>
                            <a:rPr lang="en-US" b="0" i="0" dirty="0">
                              <a:latin typeface="+mn-lt"/>
                            </a:rPr>
                            <a:t>+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  <m:r>
                                <a:rPr lang="en-US" b="0" i="1" baseline="-2500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355577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  <m:r>
                                <a:rPr lang="en-US" b="0" i="1" baseline="-2500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oMath>
                          </a14:m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6459837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   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1995915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/>
                            <a:t>-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  <m:r>
                                <a:rPr lang="en-US" b="0" i="1" baseline="-2500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oMath>
                          </a14:m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4269532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52401433"/>
                  </p:ext>
                </p:extLst>
              </p:nvPr>
            </p:nvGraphicFramePr>
            <p:xfrm>
              <a:off x="1524000" y="2597600"/>
              <a:ext cx="60960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3015015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56768999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35311027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114338184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3806300578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74566273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90568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03012" t="-108197" r="-103614" b="-3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355577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0599" t="-208197" r="-202395" b="-2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00000" t="-208197" r="-2994" b="-2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6459837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0599" t="-308197" r="-202395" b="-1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00000" t="-308197" r="-2994" b="-1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1995915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03012" t="-408197" r="-103614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00000" t="-408197" r="-2994" b="-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42695320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9457459"/>
              </p:ext>
            </p:extLst>
          </p:nvPr>
        </p:nvGraphicFramePr>
        <p:xfrm>
          <a:off x="6996504" y="2589119"/>
          <a:ext cx="233654" cy="350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4" name="Equation" r:id="rId4" imgW="152280" imgH="228600" progId="Equation.3">
                  <p:embed/>
                </p:oleObj>
              </mc:Choice>
              <mc:Fallback>
                <p:oleObj name="Equation" r:id="rId4" imgW="152280" imgH="228600" progId="Equation.3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996504" y="2589119"/>
                        <a:ext cx="233654" cy="3504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678071" y="182197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6115775"/>
              </p:ext>
            </p:extLst>
          </p:nvPr>
        </p:nvGraphicFramePr>
        <p:xfrm>
          <a:off x="3912051" y="2550165"/>
          <a:ext cx="339725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5" name="Equation" r:id="rId6" imgW="177480" imgH="228600" progId="Equation.3">
                  <p:embed/>
                </p:oleObj>
              </mc:Choice>
              <mc:Fallback>
                <p:oleObj name="Equation" r:id="rId6" imgW="177480" imgH="22860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2051" y="2550165"/>
                        <a:ext cx="339725" cy="4365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813252" y="186974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8582131"/>
              </p:ext>
            </p:extLst>
          </p:nvPr>
        </p:nvGraphicFramePr>
        <p:xfrm>
          <a:off x="5905073" y="2564806"/>
          <a:ext cx="269435" cy="3772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6" name="Equation" r:id="rId8" imgW="165028" imgH="228501" progId="Equation.3">
                  <p:embed/>
                </p:oleObj>
              </mc:Choice>
              <mc:Fallback>
                <p:oleObj name="Equation" r:id="rId8" imgW="165028" imgH="228501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5073" y="2564806"/>
                        <a:ext cx="269435" cy="3772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758630" y="179847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6156283"/>
              </p:ext>
            </p:extLst>
          </p:nvPr>
        </p:nvGraphicFramePr>
        <p:xfrm>
          <a:off x="4928051" y="2500953"/>
          <a:ext cx="32385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7" name="Equation" r:id="rId10" imgW="152280" imgH="228600" progId="Equation.3">
                  <p:embed/>
                </p:oleObj>
              </mc:Choice>
              <mc:Fallback>
                <p:oleObj name="Equation" r:id="rId10" imgW="152280" imgH="228600" progId="Equation.3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8051" y="2500953"/>
                        <a:ext cx="323850" cy="485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26">
            <a:extLst>
              <a:ext uri="{FF2B5EF4-FFF2-40B4-BE49-F238E27FC236}">
                <a16:creationId xmlns:a16="http://schemas.microsoft.com/office/drawing/2014/main" id="{5668225C-6AF1-43ED-84C7-77EBCD2F0DDF}"/>
              </a:ext>
            </a:extLst>
          </p:cNvPr>
          <p:cNvSpPr txBox="1">
            <a:spLocks noChangeArrowheads="1"/>
          </p:cNvSpPr>
          <p:nvPr/>
        </p:nvSpPr>
        <p:spPr>
          <a:xfrm>
            <a:off x="1447800" y="381000"/>
            <a:ext cx="7010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3D – 6 – PRRR - </a:t>
            </a:r>
            <a:r>
              <a:rPr lang="en-US" altLang="en-US" i="1" kern="0" dirty="0"/>
              <a:t>Standard Form Table </a:t>
            </a:r>
          </a:p>
        </p:txBody>
      </p:sp>
    </p:spTree>
    <p:extLst>
      <p:ext uri="{BB962C8B-B14F-4D97-AF65-F5344CB8AC3E}">
        <p14:creationId xmlns:p14="http://schemas.microsoft.com/office/powerpoint/2010/main" val="34113857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26">
            <a:extLst>
              <a:ext uri="{FF2B5EF4-FFF2-40B4-BE49-F238E27FC236}">
                <a16:creationId xmlns:a16="http://schemas.microsoft.com/office/drawing/2014/main" id="{5668225C-6AF1-43ED-84C7-77EBCD2F0D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/>
              <a:t>DH Parameters - Summary</a:t>
            </a:r>
          </a:p>
        </p:txBody>
      </p:sp>
      <p:sp>
        <p:nvSpPr>
          <p:cNvPr id="48131" name="Rectangle 1027">
            <a:extLst>
              <a:ext uri="{FF2B5EF4-FFF2-40B4-BE49-F238E27FC236}">
                <a16:creationId xmlns:a16="http://schemas.microsoft.com/office/drawing/2014/main" id="{DCDF8FAB-9B0D-4254-A708-2BAF37A1C3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dirty="0"/>
              <a:t>If the link frame have been attached to the links according to our convention, the following definitions of the DH parameters are valid: </a:t>
            </a:r>
          </a:p>
          <a:p>
            <a:pPr marL="0" indent="0">
              <a:buFontTx/>
              <a:buNone/>
            </a:pPr>
            <a:r>
              <a:rPr lang="en-US" altLang="zh-CN" dirty="0">
                <a:ea typeface="宋体" panose="02010600030101010101" pitchFamily="2" charset="-122"/>
              </a:rPr>
              <a:t>Standard form:</a:t>
            </a:r>
            <a:r>
              <a:rPr lang="en-US" altLang="en-US" dirty="0"/>
              <a:t>       </a:t>
            </a:r>
          </a:p>
          <a:p>
            <a:pPr marL="0" indent="0">
              <a:buFontTx/>
              <a:buNone/>
            </a:pPr>
            <a:r>
              <a:rPr lang="en-US" altLang="en-US" dirty="0"/>
              <a:t>        - The distance from       to       measured along </a:t>
            </a:r>
          </a:p>
          <a:p>
            <a:pPr marL="0" indent="0">
              <a:buFontTx/>
              <a:buNone/>
            </a:pPr>
            <a:r>
              <a:rPr lang="en-US" altLang="en-US" dirty="0"/>
              <a:t>        - The angle between      and      measured about  </a:t>
            </a:r>
          </a:p>
          <a:p>
            <a:pPr marL="0" indent="0">
              <a:buFontTx/>
              <a:buNone/>
            </a:pPr>
            <a:r>
              <a:rPr lang="en-US" altLang="en-US" dirty="0"/>
              <a:t>        -  The distance from         to       measured along</a:t>
            </a:r>
          </a:p>
          <a:p>
            <a:pPr marL="0" indent="0">
              <a:buFontTx/>
              <a:buNone/>
            </a:pPr>
            <a:r>
              <a:rPr lang="en-US" altLang="en-US" dirty="0"/>
              <a:t>        -  The angle between         and       measured about     </a:t>
            </a:r>
          </a:p>
          <a:p>
            <a:pPr marL="0" indent="0">
              <a:buFontTx/>
              <a:buNone/>
            </a:pPr>
            <a:endParaRPr lang="en-US" altLang="en-US" dirty="0"/>
          </a:p>
          <a:p>
            <a:pPr marL="0" indent="0">
              <a:buFontTx/>
              <a:buNone/>
            </a:pPr>
            <a:r>
              <a:rPr lang="en-US" altLang="en-US" dirty="0"/>
              <a:t>Modified form:</a:t>
            </a:r>
          </a:p>
          <a:p>
            <a:pPr marL="0" indent="0">
              <a:buFontTx/>
              <a:buNone/>
            </a:pPr>
            <a:r>
              <a:rPr lang="en-US" altLang="en-US" dirty="0"/>
              <a:t>        - The distance from       to       measured along </a:t>
            </a:r>
          </a:p>
          <a:p>
            <a:pPr marL="0" indent="0">
              <a:buFontTx/>
              <a:buNone/>
            </a:pPr>
            <a:r>
              <a:rPr lang="en-US" altLang="en-US" dirty="0"/>
              <a:t>        - The angle between      and      measured about  </a:t>
            </a:r>
          </a:p>
          <a:p>
            <a:pPr marL="0" indent="0">
              <a:buFontTx/>
              <a:buNone/>
            </a:pPr>
            <a:r>
              <a:rPr lang="en-US" altLang="en-US" dirty="0"/>
              <a:t>        -  The distance from         to       measured along</a:t>
            </a:r>
          </a:p>
          <a:p>
            <a:pPr marL="0" indent="0">
              <a:buFontTx/>
              <a:buNone/>
            </a:pPr>
            <a:r>
              <a:rPr lang="en-US" altLang="en-US" dirty="0"/>
              <a:t>        -  The angle between         and       measured about     </a:t>
            </a:r>
          </a:p>
          <a:p>
            <a:pPr marL="0" indent="0">
              <a:buFontTx/>
              <a:buNone/>
            </a:pPr>
            <a:endParaRPr lang="en-US" altLang="en-US" dirty="0"/>
          </a:p>
          <a:p>
            <a:pPr marL="0" indent="0">
              <a:buFontTx/>
              <a:buNone/>
            </a:pPr>
            <a:r>
              <a:rPr lang="en-US" altLang="en-US" b="1" i="1" dirty="0"/>
              <a:t>Note:</a:t>
            </a:r>
            <a:r>
              <a:rPr lang="en-US" altLang="en-US" dirty="0"/>
              <a:t>   	                              are signed quantities</a:t>
            </a:r>
          </a:p>
        </p:txBody>
      </p:sp>
      <p:graphicFrame>
        <p:nvGraphicFramePr>
          <p:cNvPr id="48132" name="Object 1025">
            <a:extLst>
              <a:ext uri="{FF2B5EF4-FFF2-40B4-BE49-F238E27FC236}">
                <a16:creationId xmlns:a16="http://schemas.microsoft.com/office/drawing/2014/main" id="{AFC44D30-DB96-4E2A-85DF-10B1372446B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00450" y="2181225"/>
          <a:ext cx="284163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4" name="Equation" r:id="rId4" imgW="177569" imgH="253670" progId="Equation.3">
                  <p:embed/>
                </p:oleObj>
              </mc:Choice>
              <mc:Fallback>
                <p:oleObj name="Equation" r:id="rId4" imgW="177569" imgH="253670" progId="Equation.3">
                  <p:embed/>
                  <p:pic>
                    <p:nvPicPr>
                      <p:cNvPr id="48132" name="Object 1025">
                        <a:extLst>
                          <a:ext uri="{FF2B5EF4-FFF2-40B4-BE49-F238E27FC236}">
                            <a16:creationId xmlns:a16="http://schemas.microsoft.com/office/drawing/2014/main" id="{AFC44D30-DB96-4E2A-85DF-10B1372446B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0450" y="2181225"/>
                        <a:ext cx="284163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3" name="Object 1026">
            <a:extLst>
              <a:ext uri="{FF2B5EF4-FFF2-40B4-BE49-F238E27FC236}">
                <a16:creationId xmlns:a16="http://schemas.microsoft.com/office/drawing/2014/main" id="{5A9F469F-F925-4CC4-B612-929F01EE7E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87675" y="2165350"/>
          <a:ext cx="406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5" name="Equation" r:id="rId6" imgW="253780" imgH="253780" progId="Equation.3">
                  <p:embed/>
                </p:oleObj>
              </mc:Choice>
              <mc:Fallback>
                <p:oleObj name="Equation" r:id="rId6" imgW="253780" imgH="253780" progId="Equation.3">
                  <p:embed/>
                  <p:pic>
                    <p:nvPicPr>
                      <p:cNvPr id="48133" name="Object 1026">
                        <a:extLst>
                          <a:ext uri="{FF2B5EF4-FFF2-40B4-BE49-F238E27FC236}">
                            <a16:creationId xmlns:a16="http://schemas.microsoft.com/office/drawing/2014/main" id="{5A9F469F-F925-4CC4-B612-929F01EE7E7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2165350"/>
                        <a:ext cx="4064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4" name="Object 1029">
            <a:extLst>
              <a:ext uri="{FF2B5EF4-FFF2-40B4-BE49-F238E27FC236}">
                <a16:creationId xmlns:a16="http://schemas.microsoft.com/office/drawing/2014/main" id="{4002CAF0-67A2-442C-B586-3E71E605BFB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11588" y="2497138"/>
          <a:ext cx="284162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6" name="Equation" r:id="rId8" imgW="177569" imgH="253670" progId="Equation.3">
                  <p:embed/>
                </p:oleObj>
              </mc:Choice>
              <mc:Fallback>
                <p:oleObj name="Equation" r:id="rId8" imgW="177569" imgH="253670" progId="Equation.3">
                  <p:embed/>
                  <p:pic>
                    <p:nvPicPr>
                      <p:cNvPr id="48134" name="Object 1029">
                        <a:extLst>
                          <a:ext uri="{FF2B5EF4-FFF2-40B4-BE49-F238E27FC236}">
                            <a16:creationId xmlns:a16="http://schemas.microsoft.com/office/drawing/2014/main" id="{4002CAF0-67A2-442C-B586-3E71E605BFB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1588" y="2497138"/>
                        <a:ext cx="284162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5" name="Object 1030">
            <a:extLst>
              <a:ext uri="{FF2B5EF4-FFF2-40B4-BE49-F238E27FC236}">
                <a16:creationId xmlns:a16="http://schemas.microsoft.com/office/drawing/2014/main" id="{00A3612D-A5AB-45B8-B6E3-C6ECB5E9535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4825" y="2479675"/>
          <a:ext cx="406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7" name="Equation" r:id="rId9" imgW="253780" imgH="253780" progId="Equation.3">
                  <p:embed/>
                </p:oleObj>
              </mc:Choice>
              <mc:Fallback>
                <p:oleObj name="Equation" r:id="rId9" imgW="253780" imgH="253780" progId="Equation.3">
                  <p:embed/>
                  <p:pic>
                    <p:nvPicPr>
                      <p:cNvPr id="48135" name="Object 1030">
                        <a:extLst>
                          <a:ext uri="{FF2B5EF4-FFF2-40B4-BE49-F238E27FC236}">
                            <a16:creationId xmlns:a16="http://schemas.microsoft.com/office/drawing/2014/main" id="{00A3612D-A5AB-45B8-B6E3-C6ECB5E9535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4825" y="2479675"/>
                        <a:ext cx="4064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6" name="Object 1031">
            <a:extLst>
              <a:ext uri="{FF2B5EF4-FFF2-40B4-BE49-F238E27FC236}">
                <a16:creationId xmlns:a16="http://schemas.microsoft.com/office/drawing/2014/main" id="{8E3EDDA9-C589-43F1-A3A1-519A5938B17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46500" y="2800350"/>
          <a:ext cx="32385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8" name="Equation" r:id="rId11" imgW="203024" imgH="253780" progId="Equation.3">
                  <p:embed/>
                </p:oleObj>
              </mc:Choice>
              <mc:Fallback>
                <p:oleObj name="Equation" r:id="rId11" imgW="203024" imgH="253780" progId="Equation.3">
                  <p:embed/>
                  <p:pic>
                    <p:nvPicPr>
                      <p:cNvPr id="48136" name="Object 1031">
                        <a:extLst>
                          <a:ext uri="{FF2B5EF4-FFF2-40B4-BE49-F238E27FC236}">
                            <a16:creationId xmlns:a16="http://schemas.microsoft.com/office/drawing/2014/main" id="{8E3EDDA9-C589-43F1-A3A1-519A5938B17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6500" y="2800350"/>
                        <a:ext cx="32385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7" name="Object 1034">
            <a:extLst>
              <a:ext uri="{FF2B5EF4-FFF2-40B4-BE49-F238E27FC236}">
                <a16:creationId xmlns:a16="http://schemas.microsoft.com/office/drawing/2014/main" id="{CA004231-C897-4FE3-BF2B-2C1A48F6A1E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08313" y="2792413"/>
          <a:ext cx="449262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9" name="Equation" r:id="rId13" imgW="279279" imgH="253890" progId="Equation.3">
                  <p:embed/>
                </p:oleObj>
              </mc:Choice>
              <mc:Fallback>
                <p:oleObj name="Equation" r:id="rId13" imgW="279279" imgH="253890" progId="Equation.3">
                  <p:embed/>
                  <p:pic>
                    <p:nvPicPr>
                      <p:cNvPr id="48137" name="Object 1034">
                        <a:extLst>
                          <a:ext uri="{FF2B5EF4-FFF2-40B4-BE49-F238E27FC236}">
                            <a16:creationId xmlns:a16="http://schemas.microsoft.com/office/drawing/2014/main" id="{CA004231-C897-4FE3-BF2B-2C1A48F6A1E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8313" y="2792413"/>
                        <a:ext cx="449262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8" name="Object 1036">
            <a:extLst>
              <a:ext uri="{FF2B5EF4-FFF2-40B4-BE49-F238E27FC236}">
                <a16:creationId xmlns:a16="http://schemas.microsoft.com/office/drawing/2014/main" id="{A4FD4A3A-910C-46D1-B3C6-6A93C34105F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27375" y="3092450"/>
          <a:ext cx="449263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0" name="Equation" r:id="rId15" imgW="279279" imgH="253890" progId="Equation.3">
                  <p:embed/>
                </p:oleObj>
              </mc:Choice>
              <mc:Fallback>
                <p:oleObj name="Equation" r:id="rId15" imgW="279279" imgH="253890" progId="Equation.3">
                  <p:embed/>
                  <p:pic>
                    <p:nvPicPr>
                      <p:cNvPr id="48138" name="Object 1036">
                        <a:extLst>
                          <a:ext uri="{FF2B5EF4-FFF2-40B4-BE49-F238E27FC236}">
                            <a16:creationId xmlns:a16="http://schemas.microsoft.com/office/drawing/2014/main" id="{A4FD4A3A-910C-46D1-B3C6-6A93C34105F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7375" y="3092450"/>
                        <a:ext cx="449263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9" name="Object 1037">
            <a:extLst>
              <a:ext uri="{FF2B5EF4-FFF2-40B4-BE49-F238E27FC236}">
                <a16:creationId xmlns:a16="http://schemas.microsoft.com/office/drawing/2014/main" id="{C65F990B-F4F7-4AAB-851E-9933638CEFD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11613" y="3103563"/>
          <a:ext cx="32385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1" name="Equation" r:id="rId16" imgW="203024" imgH="253780" progId="Equation.3">
                  <p:embed/>
                </p:oleObj>
              </mc:Choice>
              <mc:Fallback>
                <p:oleObj name="Equation" r:id="rId16" imgW="203024" imgH="253780" progId="Equation.3">
                  <p:embed/>
                  <p:pic>
                    <p:nvPicPr>
                      <p:cNvPr id="48139" name="Object 1037">
                        <a:extLst>
                          <a:ext uri="{FF2B5EF4-FFF2-40B4-BE49-F238E27FC236}">
                            <a16:creationId xmlns:a16="http://schemas.microsoft.com/office/drawing/2014/main" id="{C65F990B-F4F7-4AAB-851E-9933638CEFD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1613" y="3103563"/>
                        <a:ext cx="32385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40" name="Object 1039">
            <a:extLst>
              <a:ext uri="{FF2B5EF4-FFF2-40B4-BE49-F238E27FC236}">
                <a16:creationId xmlns:a16="http://schemas.microsoft.com/office/drawing/2014/main" id="{AA79DD88-7476-4C58-BA18-94F5360A81C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39850" y="5422900"/>
          <a:ext cx="630238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2" name="Equation" r:id="rId17" imgW="393529" imgH="228501" progId="Equation.3">
                  <p:embed/>
                </p:oleObj>
              </mc:Choice>
              <mc:Fallback>
                <p:oleObj name="Equation" r:id="rId17" imgW="393529" imgH="228501" progId="Equation.3">
                  <p:embed/>
                  <p:pic>
                    <p:nvPicPr>
                      <p:cNvPr id="48140" name="Object 1039">
                        <a:extLst>
                          <a:ext uri="{FF2B5EF4-FFF2-40B4-BE49-F238E27FC236}">
                            <a16:creationId xmlns:a16="http://schemas.microsoft.com/office/drawing/2014/main" id="{AA79DD88-7476-4C58-BA18-94F5360A81C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9850" y="5422900"/>
                        <a:ext cx="630238" cy="36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41" name="Object 1040">
            <a:extLst>
              <a:ext uri="{FF2B5EF4-FFF2-40B4-BE49-F238E27FC236}">
                <a16:creationId xmlns:a16="http://schemas.microsoft.com/office/drawing/2014/main" id="{19284197-B278-454F-8922-694319B44E5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66950" y="5395913"/>
          <a:ext cx="263525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3" name="Equation" r:id="rId19" imgW="165028" imgH="228501" progId="Equation.3">
                  <p:embed/>
                </p:oleObj>
              </mc:Choice>
              <mc:Fallback>
                <p:oleObj name="Equation" r:id="rId19" imgW="165028" imgH="228501" progId="Equation.3">
                  <p:embed/>
                  <p:pic>
                    <p:nvPicPr>
                      <p:cNvPr id="48141" name="Object 1040">
                        <a:extLst>
                          <a:ext uri="{FF2B5EF4-FFF2-40B4-BE49-F238E27FC236}">
                            <a16:creationId xmlns:a16="http://schemas.microsoft.com/office/drawing/2014/main" id="{19284197-B278-454F-8922-694319B44E5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6950" y="5395913"/>
                        <a:ext cx="263525" cy="366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42" name="Object 1041">
            <a:extLst>
              <a:ext uri="{FF2B5EF4-FFF2-40B4-BE49-F238E27FC236}">
                <a16:creationId xmlns:a16="http://schemas.microsoft.com/office/drawing/2014/main" id="{2F658FD1-D72D-4016-B965-4975E346E84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20963" y="5413375"/>
          <a:ext cx="265112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4" name="Equation" r:id="rId21" imgW="165028" imgH="228501" progId="Equation.3">
                  <p:embed/>
                </p:oleObj>
              </mc:Choice>
              <mc:Fallback>
                <p:oleObj name="Equation" r:id="rId21" imgW="165028" imgH="228501" progId="Equation.3">
                  <p:embed/>
                  <p:pic>
                    <p:nvPicPr>
                      <p:cNvPr id="48142" name="Object 1041">
                        <a:extLst>
                          <a:ext uri="{FF2B5EF4-FFF2-40B4-BE49-F238E27FC236}">
                            <a16:creationId xmlns:a16="http://schemas.microsoft.com/office/drawing/2014/main" id="{2F658FD1-D72D-4016-B965-4975E346E84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0963" y="5413375"/>
                        <a:ext cx="265112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43" name="Object 1042">
            <a:extLst>
              <a:ext uri="{FF2B5EF4-FFF2-40B4-BE49-F238E27FC236}">
                <a16:creationId xmlns:a16="http://schemas.microsoft.com/office/drawing/2014/main" id="{9370F21E-1366-43BD-AD30-B16B1EBC3DF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52750" y="5437188"/>
          <a:ext cx="238125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" name="Equation" r:id="rId23" imgW="152334" imgH="228501" progId="Equation.3">
                  <p:embed/>
                </p:oleObj>
              </mc:Choice>
              <mc:Fallback>
                <p:oleObj name="Equation" r:id="rId23" imgW="152334" imgH="228501" progId="Equation.3">
                  <p:embed/>
                  <p:pic>
                    <p:nvPicPr>
                      <p:cNvPr id="48143" name="Object 1042">
                        <a:extLst>
                          <a:ext uri="{FF2B5EF4-FFF2-40B4-BE49-F238E27FC236}">
                            <a16:creationId xmlns:a16="http://schemas.microsoft.com/office/drawing/2014/main" id="{9370F21E-1366-43BD-AD30-B16B1EBC3DF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2750" y="5437188"/>
                        <a:ext cx="238125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Footer Placeholder 2">
            <a:extLst>
              <a:ext uri="{FF2B5EF4-FFF2-40B4-BE49-F238E27FC236}">
                <a16:creationId xmlns:a16="http://schemas.microsoft.com/office/drawing/2014/main" id="{E68B13F5-9E40-478D-964C-613C40EE0BA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03263" y="6248400"/>
            <a:ext cx="6781800" cy="381000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Instructor: Jacob Rosen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Advanced Robotic - MAE 263D 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- </a:t>
            </a:r>
            <a:r>
              <a:rPr kumimoji="0" lang="en-US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Department of Mechanical &amp; Aerospace Engineering - UCLA</a:t>
            </a:r>
            <a:r>
              <a: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altLang="en-US" sz="1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48145" name="Picture 2" descr="http://brand.ucla.edu/wp-content/uploads/2013/08/ucla-logotype-main-11.jpg">
            <a:extLst>
              <a:ext uri="{FF2B5EF4-FFF2-40B4-BE49-F238E27FC236}">
                <a16:creationId xmlns:a16="http://schemas.microsoft.com/office/drawing/2014/main" id="{45082B99-5AF4-4ABD-8500-CAE0EACA88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5" y="6227763"/>
            <a:ext cx="1038225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8146" name="Object 1024">
            <a:extLst>
              <a:ext uri="{FF2B5EF4-FFF2-40B4-BE49-F238E27FC236}">
                <a16:creationId xmlns:a16="http://schemas.microsoft.com/office/drawing/2014/main" id="{F6C200CC-25EE-4F6E-B74F-A3AD036A84B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41375" y="3924300"/>
          <a:ext cx="385763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" name="Equation" r:id="rId26" imgW="241300" imgH="228600" progId="Equation.3">
                  <p:embed/>
                </p:oleObj>
              </mc:Choice>
              <mc:Fallback>
                <p:oleObj name="Equation" r:id="rId26" imgW="241300" imgH="228600" progId="Equation.3">
                  <p:embed/>
                  <p:pic>
                    <p:nvPicPr>
                      <p:cNvPr id="48146" name="Object 1024">
                        <a:extLst>
                          <a:ext uri="{FF2B5EF4-FFF2-40B4-BE49-F238E27FC236}">
                            <a16:creationId xmlns:a16="http://schemas.microsoft.com/office/drawing/2014/main" id="{F6C200CC-25EE-4F6E-B74F-A3AD036A84B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3924300"/>
                        <a:ext cx="385763" cy="36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47" name="Object 1025">
            <a:extLst>
              <a:ext uri="{FF2B5EF4-FFF2-40B4-BE49-F238E27FC236}">
                <a16:creationId xmlns:a16="http://schemas.microsoft.com/office/drawing/2014/main" id="{D164FE10-0A83-4497-8D01-AE72AA2E86F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84575" y="3929063"/>
          <a:ext cx="284163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" name="Equation" r:id="rId28" imgW="177569" imgH="253670" progId="Equation.3">
                  <p:embed/>
                </p:oleObj>
              </mc:Choice>
              <mc:Fallback>
                <p:oleObj name="Equation" r:id="rId28" imgW="177569" imgH="253670" progId="Equation.3">
                  <p:embed/>
                  <p:pic>
                    <p:nvPicPr>
                      <p:cNvPr id="48147" name="Object 1025">
                        <a:extLst>
                          <a:ext uri="{FF2B5EF4-FFF2-40B4-BE49-F238E27FC236}">
                            <a16:creationId xmlns:a16="http://schemas.microsoft.com/office/drawing/2014/main" id="{D164FE10-0A83-4497-8D01-AE72AA2E86F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4575" y="3929063"/>
                        <a:ext cx="284163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48" name="Object 1026">
            <a:extLst>
              <a:ext uri="{FF2B5EF4-FFF2-40B4-BE49-F238E27FC236}">
                <a16:creationId xmlns:a16="http://schemas.microsoft.com/office/drawing/2014/main" id="{A507BA65-AD0A-488C-B270-B796CC48E63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71800" y="3913188"/>
          <a:ext cx="406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" name="Equation" r:id="rId29" imgW="253780" imgH="253780" progId="Equation.3">
                  <p:embed/>
                </p:oleObj>
              </mc:Choice>
              <mc:Fallback>
                <p:oleObj name="Equation" r:id="rId29" imgW="253780" imgH="253780" progId="Equation.3">
                  <p:embed/>
                  <p:pic>
                    <p:nvPicPr>
                      <p:cNvPr id="48148" name="Object 1026">
                        <a:extLst>
                          <a:ext uri="{FF2B5EF4-FFF2-40B4-BE49-F238E27FC236}">
                            <a16:creationId xmlns:a16="http://schemas.microsoft.com/office/drawing/2014/main" id="{A507BA65-AD0A-488C-B270-B796CC48E63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913188"/>
                        <a:ext cx="4064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49" name="Object 1027">
            <a:extLst>
              <a:ext uri="{FF2B5EF4-FFF2-40B4-BE49-F238E27FC236}">
                <a16:creationId xmlns:a16="http://schemas.microsoft.com/office/drawing/2014/main" id="{D70B759C-3445-4256-8ED0-5CC7C838931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99088" y="3933825"/>
          <a:ext cx="4445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" name="Equation" r:id="rId30" imgW="279279" imgH="253890" progId="Equation.3">
                  <p:embed/>
                </p:oleObj>
              </mc:Choice>
              <mc:Fallback>
                <p:oleObj name="Equation" r:id="rId30" imgW="279279" imgH="253890" progId="Equation.3">
                  <p:embed/>
                  <p:pic>
                    <p:nvPicPr>
                      <p:cNvPr id="48149" name="Object 1027">
                        <a:extLst>
                          <a:ext uri="{FF2B5EF4-FFF2-40B4-BE49-F238E27FC236}">
                            <a16:creationId xmlns:a16="http://schemas.microsoft.com/office/drawing/2014/main" id="{D70B759C-3445-4256-8ED0-5CC7C838931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9088" y="3933825"/>
                        <a:ext cx="4445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50" name="Object 1028">
            <a:extLst>
              <a:ext uri="{FF2B5EF4-FFF2-40B4-BE49-F238E27FC236}">
                <a16:creationId xmlns:a16="http://schemas.microsoft.com/office/drawing/2014/main" id="{DCFA0B9B-62E7-4F42-B60C-BAB869BA100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44550" y="4167188"/>
          <a:ext cx="406400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" name="Equation" r:id="rId32" imgW="253890" imgH="228501" progId="Equation.3">
                  <p:embed/>
                </p:oleObj>
              </mc:Choice>
              <mc:Fallback>
                <p:oleObj name="Equation" r:id="rId32" imgW="253890" imgH="228501" progId="Equation.3">
                  <p:embed/>
                  <p:pic>
                    <p:nvPicPr>
                      <p:cNvPr id="48150" name="Object 1028">
                        <a:extLst>
                          <a:ext uri="{FF2B5EF4-FFF2-40B4-BE49-F238E27FC236}">
                            <a16:creationId xmlns:a16="http://schemas.microsoft.com/office/drawing/2014/main" id="{DCFA0B9B-62E7-4F42-B60C-BAB869BA100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550" y="4167188"/>
                        <a:ext cx="406400" cy="366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51" name="Object 1029">
            <a:extLst>
              <a:ext uri="{FF2B5EF4-FFF2-40B4-BE49-F238E27FC236}">
                <a16:creationId xmlns:a16="http://schemas.microsoft.com/office/drawing/2014/main" id="{EC8B4322-FE41-45EE-B6A0-87E72D04A3A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03650" y="4246563"/>
          <a:ext cx="284163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" name="Equation" r:id="rId34" imgW="177569" imgH="253670" progId="Equation.3">
                  <p:embed/>
                </p:oleObj>
              </mc:Choice>
              <mc:Fallback>
                <p:oleObj name="Equation" r:id="rId34" imgW="177569" imgH="253670" progId="Equation.3">
                  <p:embed/>
                  <p:pic>
                    <p:nvPicPr>
                      <p:cNvPr id="48151" name="Object 1029">
                        <a:extLst>
                          <a:ext uri="{FF2B5EF4-FFF2-40B4-BE49-F238E27FC236}">
                            <a16:creationId xmlns:a16="http://schemas.microsoft.com/office/drawing/2014/main" id="{EC8B4322-FE41-45EE-B6A0-87E72D04A3A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3650" y="4246563"/>
                        <a:ext cx="284163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52" name="Object 1030">
            <a:extLst>
              <a:ext uri="{FF2B5EF4-FFF2-40B4-BE49-F238E27FC236}">
                <a16:creationId xmlns:a16="http://schemas.microsoft.com/office/drawing/2014/main" id="{FAE30DAD-B513-41FF-8269-7265502540F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36888" y="4229100"/>
          <a:ext cx="406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2" name="Equation" r:id="rId35" imgW="253780" imgH="253780" progId="Equation.3">
                  <p:embed/>
                </p:oleObj>
              </mc:Choice>
              <mc:Fallback>
                <p:oleObj name="Equation" r:id="rId35" imgW="253780" imgH="253780" progId="Equation.3">
                  <p:embed/>
                  <p:pic>
                    <p:nvPicPr>
                      <p:cNvPr id="48152" name="Object 1030">
                        <a:extLst>
                          <a:ext uri="{FF2B5EF4-FFF2-40B4-BE49-F238E27FC236}">
                            <a16:creationId xmlns:a16="http://schemas.microsoft.com/office/drawing/2014/main" id="{FAE30DAD-B513-41FF-8269-7265502540F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6888" y="4229100"/>
                        <a:ext cx="4064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53" name="Object 1031">
            <a:extLst>
              <a:ext uri="{FF2B5EF4-FFF2-40B4-BE49-F238E27FC236}">
                <a16:creationId xmlns:a16="http://schemas.microsoft.com/office/drawing/2014/main" id="{A7C7BC0C-6D73-4E08-AFF7-A3429B133B2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38563" y="4548188"/>
          <a:ext cx="32385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3" name="Equation" r:id="rId36" imgW="203024" imgH="253780" progId="Equation.3">
                  <p:embed/>
                </p:oleObj>
              </mc:Choice>
              <mc:Fallback>
                <p:oleObj name="Equation" r:id="rId36" imgW="203024" imgH="253780" progId="Equation.3">
                  <p:embed/>
                  <p:pic>
                    <p:nvPicPr>
                      <p:cNvPr id="48153" name="Object 1031">
                        <a:extLst>
                          <a:ext uri="{FF2B5EF4-FFF2-40B4-BE49-F238E27FC236}">
                            <a16:creationId xmlns:a16="http://schemas.microsoft.com/office/drawing/2014/main" id="{A7C7BC0C-6D73-4E08-AFF7-A3429B133B2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8563" y="4548188"/>
                        <a:ext cx="32385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54" name="Object 1032">
            <a:extLst>
              <a:ext uri="{FF2B5EF4-FFF2-40B4-BE49-F238E27FC236}">
                <a16:creationId xmlns:a16="http://schemas.microsoft.com/office/drawing/2014/main" id="{68EB8801-461B-47D6-962A-82C4E0973CF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44550" y="4521200"/>
          <a:ext cx="265113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" name="Equation" r:id="rId37" imgW="165028" imgH="228501" progId="Equation.3">
                  <p:embed/>
                </p:oleObj>
              </mc:Choice>
              <mc:Fallback>
                <p:oleObj name="Equation" r:id="rId37" imgW="165028" imgH="228501" progId="Equation.3">
                  <p:embed/>
                  <p:pic>
                    <p:nvPicPr>
                      <p:cNvPr id="48154" name="Object 1032">
                        <a:extLst>
                          <a:ext uri="{FF2B5EF4-FFF2-40B4-BE49-F238E27FC236}">
                            <a16:creationId xmlns:a16="http://schemas.microsoft.com/office/drawing/2014/main" id="{68EB8801-461B-47D6-962A-82C4E0973CF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550" y="4521200"/>
                        <a:ext cx="265113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55" name="Object 1033">
            <a:extLst>
              <a:ext uri="{FF2B5EF4-FFF2-40B4-BE49-F238E27FC236}">
                <a16:creationId xmlns:a16="http://schemas.microsoft.com/office/drawing/2014/main" id="{1B3F8476-EB07-4644-86D7-F3E1ECBA338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89588" y="4573588"/>
          <a:ext cx="284162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" name="Equation" r:id="rId38" imgW="177569" imgH="253670" progId="Equation.3">
                  <p:embed/>
                </p:oleObj>
              </mc:Choice>
              <mc:Fallback>
                <p:oleObj name="Equation" r:id="rId38" imgW="177569" imgH="253670" progId="Equation.3">
                  <p:embed/>
                  <p:pic>
                    <p:nvPicPr>
                      <p:cNvPr id="48155" name="Object 1033">
                        <a:extLst>
                          <a:ext uri="{FF2B5EF4-FFF2-40B4-BE49-F238E27FC236}">
                            <a16:creationId xmlns:a16="http://schemas.microsoft.com/office/drawing/2014/main" id="{1B3F8476-EB07-4644-86D7-F3E1ECBA338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9588" y="4573588"/>
                        <a:ext cx="284162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56" name="Object 1034">
            <a:extLst>
              <a:ext uri="{FF2B5EF4-FFF2-40B4-BE49-F238E27FC236}">
                <a16:creationId xmlns:a16="http://schemas.microsoft.com/office/drawing/2014/main" id="{40DDDF05-AD08-4AEC-BF6F-A52078306AF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24188" y="4548188"/>
          <a:ext cx="449262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" name="Equation" r:id="rId39" imgW="279279" imgH="253890" progId="Equation.3">
                  <p:embed/>
                </p:oleObj>
              </mc:Choice>
              <mc:Fallback>
                <p:oleObj name="Equation" r:id="rId39" imgW="279279" imgH="253890" progId="Equation.3">
                  <p:embed/>
                  <p:pic>
                    <p:nvPicPr>
                      <p:cNvPr id="48156" name="Object 1034">
                        <a:extLst>
                          <a:ext uri="{FF2B5EF4-FFF2-40B4-BE49-F238E27FC236}">
                            <a16:creationId xmlns:a16="http://schemas.microsoft.com/office/drawing/2014/main" id="{40DDDF05-AD08-4AEC-BF6F-A52078306AF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4188" y="4548188"/>
                        <a:ext cx="449262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57" name="Object 1035">
            <a:extLst>
              <a:ext uri="{FF2B5EF4-FFF2-40B4-BE49-F238E27FC236}">
                <a16:creationId xmlns:a16="http://schemas.microsoft.com/office/drawing/2014/main" id="{07B3F2FA-F8A9-4A2E-B64E-DABAE1B9EE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67400" y="4851400"/>
          <a:ext cx="284163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7" name="Equation" r:id="rId40" imgW="177569" imgH="253670" progId="Equation.3">
                  <p:embed/>
                </p:oleObj>
              </mc:Choice>
              <mc:Fallback>
                <p:oleObj name="Equation" r:id="rId40" imgW="177569" imgH="253670" progId="Equation.3">
                  <p:embed/>
                  <p:pic>
                    <p:nvPicPr>
                      <p:cNvPr id="48157" name="Object 1035">
                        <a:extLst>
                          <a:ext uri="{FF2B5EF4-FFF2-40B4-BE49-F238E27FC236}">
                            <a16:creationId xmlns:a16="http://schemas.microsoft.com/office/drawing/2014/main" id="{07B3F2FA-F8A9-4A2E-B64E-DABAE1B9EE7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851400"/>
                        <a:ext cx="284163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58" name="Object 1036">
            <a:extLst>
              <a:ext uri="{FF2B5EF4-FFF2-40B4-BE49-F238E27FC236}">
                <a16:creationId xmlns:a16="http://schemas.microsoft.com/office/drawing/2014/main" id="{AFB4DF06-770D-4339-83D8-EF94F284918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71813" y="4856163"/>
          <a:ext cx="449262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8" name="Equation" r:id="rId41" imgW="279279" imgH="253890" progId="Equation.3">
                  <p:embed/>
                </p:oleObj>
              </mc:Choice>
              <mc:Fallback>
                <p:oleObj name="Equation" r:id="rId41" imgW="279279" imgH="253890" progId="Equation.3">
                  <p:embed/>
                  <p:pic>
                    <p:nvPicPr>
                      <p:cNvPr id="48158" name="Object 1036">
                        <a:extLst>
                          <a:ext uri="{FF2B5EF4-FFF2-40B4-BE49-F238E27FC236}">
                            <a16:creationId xmlns:a16="http://schemas.microsoft.com/office/drawing/2014/main" id="{AFB4DF06-770D-4339-83D8-EF94F284918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13" y="4856163"/>
                        <a:ext cx="449262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59" name="Object 1037">
            <a:extLst>
              <a:ext uri="{FF2B5EF4-FFF2-40B4-BE49-F238E27FC236}">
                <a16:creationId xmlns:a16="http://schemas.microsoft.com/office/drawing/2014/main" id="{3236FD6E-750D-4114-8FAE-C8FF639FB79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03675" y="4851400"/>
          <a:ext cx="32385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9" name="Equation" r:id="rId42" imgW="203024" imgH="253780" progId="Equation.3">
                  <p:embed/>
                </p:oleObj>
              </mc:Choice>
              <mc:Fallback>
                <p:oleObj name="Equation" r:id="rId42" imgW="203024" imgH="253780" progId="Equation.3">
                  <p:embed/>
                  <p:pic>
                    <p:nvPicPr>
                      <p:cNvPr id="48159" name="Object 1037">
                        <a:extLst>
                          <a:ext uri="{FF2B5EF4-FFF2-40B4-BE49-F238E27FC236}">
                            <a16:creationId xmlns:a16="http://schemas.microsoft.com/office/drawing/2014/main" id="{3236FD6E-750D-4114-8FAE-C8FF639FB79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3675" y="4851400"/>
                        <a:ext cx="32385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60" name="Object 1038">
            <a:extLst>
              <a:ext uri="{FF2B5EF4-FFF2-40B4-BE49-F238E27FC236}">
                <a16:creationId xmlns:a16="http://schemas.microsoft.com/office/drawing/2014/main" id="{06A8AC7E-2B94-4B10-9485-A67F02F1075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52488" y="4816475"/>
          <a:ext cx="238125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0" name="Equation" r:id="rId43" imgW="152334" imgH="228501" progId="Equation.3">
                  <p:embed/>
                </p:oleObj>
              </mc:Choice>
              <mc:Fallback>
                <p:oleObj name="Equation" r:id="rId43" imgW="152334" imgH="228501" progId="Equation.3">
                  <p:embed/>
                  <p:pic>
                    <p:nvPicPr>
                      <p:cNvPr id="48160" name="Object 1038">
                        <a:extLst>
                          <a:ext uri="{FF2B5EF4-FFF2-40B4-BE49-F238E27FC236}">
                            <a16:creationId xmlns:a16="http://schemas.microsoft.com/office/drawing/2014/main" id="{06A8AC7E-2B94-4B10-9485-A67F02F1075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2488" y="4816475"/>
                        <a:ext cx="238125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61" name="Object 1043">
            <a:extLst>
              <a:ext uri="{FF2B5EF4-FFF2-40B4-BE49-F238E27FC236}">
                <a16:creationId xmlns:a16="http://schemas.microsoft.com/office/drawing/2014/main" id="{F8582E7A-7F36-4992-AF6E-B753DB7E96F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11813" y="4252913"/>
          <a:ext cx="4445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1" name="Equation" r:id="rId44" imgW="279279" imgH="253890" progId="Equation.3">
                  <p:embed/>
                </p:oleObj>
              </mc:Choice>
              <mc:Fallback>
                <p:oleObj name="Equation" r:id="rId44" imgW="279279" imgH="253890" progId="Equation.3">
                  <p:embed/>
                  <p:pic>
                    <p:nvPicPr>
                      <p:cNvPr id="48161" name="Object 1043">
                        <a:extLst>
                          <a:ext uri="{FF2B5EF4-FFF2-40B4-BE49-F238E27FC236}">
                            <a16:creationId xmlns:a16="http://schemas.microsoft.com/office/drawing/2014/main" id="{F8582E7A-7F36-4992-AF6E-B753DB7E96F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1813" y="4252913"/>
                        <a:ext cx="4445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6390CDFB-A746-49DB-AA5C-E2C5D2AB17C9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67354" y="2198743"/>
            <a:ext cx="260584" cy="276999"/>
          </a:xfrm>
          <a:prstGeom prst="rect">
            <a:avLst/>
          </a:prstGeom>
          <a:blipFill>
            <a:blip r:embed="rId46"/>
            <a:stretch>
              <a:fillRect l="-11628" r="-9302" b="-20000"/>
            </a:stretch>
          </a:blipFill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noFill/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BA4539E-4D53-48B6-96B7-876D662D8104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446662" y="2226119"/>
            <a:ext cx="300723" cy="316112"/>
          </a:xfrm>
          <a:prstGeom prst="rect">
            <a:avLst/>
          </a:prstGeom>
          <a:blipFill>
            <a:blip r:embed="rId47"/>
            <a:stretch>
              <a:fillRect l="-18000" t="-23077" r="-56000" b="-19231"/>
            </a:stretch>
          </a:blipFill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noFill/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D65CCA0-23FD-46BE-9FA3-B7AB22619A37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52864" y="2458604"/>
            <a:ext cx="270202" cy="276999"/>
          </a:xfrm>
          <a:prstGeom prst="rect">
            <a:avLst/>
          </a:prstGeom>
          <a:blipFill>
            <a:blip r:embed="rId48"/>
            <a:stretch>
              <a:fillRect l="-11364" r="-9091" b="-19565"/>
            </a:stretch>
          </a:blipFill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noFill/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5B91D94-983C-419D-9B06-F058930FE07B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584808" y="2523204"/>
            <a:ext cx="300723" cy="316112"/>
          </a:xfrm>
          <a:prstGeom prst="rect">
            <a:avLst/>
          </a:prstGeom>
          <a:blipFill>
            <a:blip r:embed="rId49"/>
            <a:stretch>
              <a:fillRect l="-18367" t="-25000" r="-59184" b="-19231"/>
            </a:stretch>
          </a:blipFill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noFill/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</a:p>
        </p:txBody>
      </p:sp>
      <p:graphicFrame>
        <p:nvGraphicFramePr>
          <p:cNvPr id="48166" name="Object 1032">
            <a:extLst>
              <a:ext uri="{FF2B5EF4-FFF2-40B4-BE49-F238E27FC236}">
                <a16:creationId xmlns:a16="http://schemas.microsoft.com/office/drawing/2014/main" id="{087B85D9-CE1C-4778-97F8-F1862ADF456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28675" y="2755900"/>
          <a:ext cx="265113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2" name="Equation" r:id="rId50" imgW="165028" imgH="228501" progId="Equation.3">
                  <p:embed/>
                </p:oleObj>
              </mc:Choice>
              <mc:Fallback>
                <p:oleObj name="Equation" r:id="rId50" imgW="165028" imgH="228501" progId="Equation.3">
                  <p:embed/>
                  <p:pic>
                    <p:nvPicPr>
                      <p:cNvPr id="48166" name="Object 1032">
                        <a:extLst>
                          <a:ext uri="{FF2B5EF4-FFF2-40B4-BE49-F238E27FC236}">
                            <a16:creationId xmlns:a16="http://schemas.microsoft.com/office/drawing/2014/main" id="{087B85D9-CE1C-4778-97F8-F1862ADF456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675" y="2755900"/>
                        <a:ext cx="265113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67" name="Object 1026">
            <a:extLst>
              <a:ext uri="{FF2B5EF4-FFF2-40B4-BE49-F238E27FC236}">
                <a16:creationId xmlns:a16="http://schemas.microsoft.com/office/drawing/2014/main" id="{C9DF3068-5169-4A25-A1AD-64A8A41BD6E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84825" y="2792413"/>
          <a:ext cx="406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3" name="Equation" r:id="rId51" imgW="253780" imgH="253780" progId="Equation.3">
                  <p:embed/>
                </p:oleObj>
              </mc:Choice>
              <mc:Fallback>
                <p:oleObj name="Equation" r:id="rId51" imgW="253780" imgH="253780" progId="Equation.3">
                  <p:embed/>
                  <p:pic>
                    <p:nvPicPr>
                      <p:cNvPr id="48167" name="Object 1026">
                        <a:extLst>
                          <a:ext uri="{FF2B5EF4-FFF2-40B4-BE49-F238E27FC236}">
                            <a16:creationId xmlns:a16="http://schemas.microsoft.com/office/drawing/2014/main" id="{C9DF3068-5169-4A25-A1AD-64A8A41BD6E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4825" y="2792413"/>
                        <a:ext cx="4064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68" name="Object 1038">
            <a:extLst>
              <a:ext uri="{FF2B5EF4-FFF2-40B4-BE49-F238E27FC236}">
                <a16:creationId xmlns:a16="http://schemas.microsoft.com/office/drawing/2014/main" id="{67A09A17-2FAE-4420-A62A-7AD48BB2505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20738" y="3094038"/>
          <a:ext cx="238125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4" name="Equation" r:id="rId52" imgW="152334" imgH="228501" progId="Equation.3">
                  <p:embed/>
                </p:oleObj>
              </mc:Choice>
              <mc:Fallback>
                <p:oleObj name="Equation" r:id="rId52" imgW="152334" imgH="228501" progId="Equation.3">
                  <p:embed/>
                  <p:pic>
                    <p:nvPicPr>
                      <p:cNvPr id="48168" name="Object 1038">
                        <a:extLst>
                          <a:ext uri="{FF2B5EF4-FFF2-40B4-BE49-F238E27FC236}">
                            <a16:creationId xmlns:a16="http://schemas.microsoft.com/office/drawing/2014/main" id="{67A09A17-2FAE-4420-A62A-7AD48BB2505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738" y="3094038"/>
                        <a:ext cx="238125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69" name="Object 1026">
            <a:extLst>
              <a:ext uri="{FF2B5EF4-FFF2-40B4-BE49-F238E27FC236}">
                <a16:creationId xmlns:a16="http://schemas.microsoft.com/office/drawing/2014/main" id="{C2243BB0-BF5F-4885-AFB0-E1BF3851289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83275" y="3089275"/>
          <a:ext cx="406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5" name="Equation" r:id="rId53" imgW="253780" imgH="253780" progId="Equation.3">
                  <p:embed/>
                </p:oleObj>
              </mc:Choice>
              <mc:Fallback>
                <p:oleObj name="Equation" r:id="rId53" imgW="253780" imgH="253780" progId="Equation.3">
                  <p:embed/>
                  <p:pic>
                    <p:nvPicPr>
                      <p:cNvPr id="48169" name="Object 1026">
                        <a:extLst>
                          <a:ext uri="{FF2B5EF4-FFF2-40B4-BE49-F238E27FC236}">
                            <a16:creationId xmlns:a16="http://schemas.microsoft.com/office/drawing/2014/main" id="{C2243BB0-BF5F-4885-AFB0-E1BF3851289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3275" y="3089275"/>
                        <a:ext cx="4064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026">
            <a:extLst>
              <a:ext uri="{FF2B5EF4-FFF2-40B4-BE49-F238E27FC236}">
                <a16:creationId xmlns:a16="http://schemas.microsoft.com/office/drawing/2014/main" id="{36400615-C7D8-4441-A610-403AE29BE9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/>
              <a:t>DH Parameters – Standard / Modified Approach  </a:t>
            </a:r>
          </a:p>
        </p:txBody>
      </p:sp>
      <p:sp>
        <p:nvSpPr>
          <p:cNvPr id="50179" name="Content Placeholder 21">
            <a:extLst>
              <a:ext uri="{FF2B5EF4-FFF2-40B4-BE49-F238E27FC236}">
                <a16:creationId xmlns:a16="http://schemas.microsoft.com/office/drawing/2014/main" id="{D75A4D4C-082C-46EE-BED1-1AC7C70F6AF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79450" y="1358900"/>
            <a:ext cx="7772400" cy="4724400"/>
          </a:xfrm>
        </p:spPr>
        <p:txBody>
          <a:bodyPr/>
          <a:lstStyle/>
          <a:p>
            <a:endParaRPr lang="en-US" altLang="en-US"/>
          </a:p>
        </p:txBody>
      </p:sp>
      <p:pic>
        <p:nvPicPr>
          <p:cNvPr id="50180" name="Picture 9">
            <a:extLst>
              <a:ext uri="{FF2B5EF4-FFF2-40B4-BE49-F238E27FC236}">
                <a16:creationId xmlns:a16="http://schemas.microsoft.com/office/drawing/2014/main" id="{2D42C926-8AF8-472C-8B37-F813C2A19A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00" y="1366838"/>
            <a:ext cx="4711700" cy="472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D3BDF31A-3B93-4A1E-89D9-B015388A71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03263" y="6248400"/>
            <a:ext cx="6781800" cy="381000"/>
          </a:xfrm>
        </p:spPr>
        <p:txBody>
          <a:bodyPr/>
          <a:lstStyle/>
          <a:p>
            <a:pPr algn="l">
              <a:defRPr/>
            </a:pPr>
            <a:r>
              <a:rPr lang="en-US" altLang="en-US" dirty="0"/>
              <a:t>Instructor: Jacob Rosen </a:t>
            </a:r>
          </a:p>
          <a:p>
            <a:pPr algn="l">
              <a:defRPr/>
            </a:pPr>
            <a:r>
              <a:rPr lang="en-US" altLang="en-US" dirty="0"/>
              <a:t>Advanced Robotic - MAE 263D </a:t>
            </a:r>
            <a:r>
              <a:rPr lang="en-US" altLang="en-US" b="0" dirty="0">
                <a:latin typeface="Times New Roman" pitchFamily="18" charset="0"/>
              </a:rPr>
              <a:t>- </a:t>
            </a:r>
            <a:r>
              <a:rPr lang="en-US" altLang="en-US" dirty="0"/>
              <a:t>Department of Mechanical &amp; Aerospace Engineering - UCLA</a:t>
            </a:r>
            <a:r>
              <a:rPr lang="en-US" altLang="en-US" b="0" dirty="0">
                <a:latin typeface="Times New Roman" pitchFamily="18" charset="0"/>
              </a:rPr>
              <a:t> </a:t>
            </a:r>
            <a:endParaRPr lang="en-US" altLang="en-US" dirty="0">
              <a:solidFill>
                <a:schemeClr val="tx1"/>
              </a:solidFill>
            </a:endParaRPr>
          </a:p>
        </p:txBody>
      </p:sp>
      <p:pic>
        <p:nvPicPr>
          <p:cNvPr id="50182" name="Picture 2" descr="http://brand.ucla.edu/wp-content/uploads/2013/08/ucla-logotype-main-11.jpg">
            <a:extLst>
              <a:ext uri="{FF2B5EF4-FFF2-40B4-BE49-F238E27FC236}">
                <a16:creationId xmlns:a16="http://schemas.microsoft.com/office/drawing/2014/main" id="{94CFE6B3-0EBF-4996-80F7-1A26CDEF97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5" y="6227763"/>
            <a:ext cx="1038225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C13BE054-1B84-4ADD-8825-BBAAFBBD7E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2D – 1 – RR (standard DH)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1883ACB5-4F4E-435E-BECC-D1C4ED7025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03263" y="6248400"/>
            <a:ext cx="6781800" cy="381000"/>
          </a:xfrm>
        </p:spPr>
        <p:txBody>
          <a:bodyPr/>
          <a:lstStyle/>
          <a:p>
            <a:pPr algn="l">
              <a:defRPr/>
            </a:pPr>
            <a:r>
              <a:rPr lang="en-US" altLang="en-US" dirty="0"/>
              <a:t>Instructor: Jacob Rosen </a:t>
            </a:r>
          </a:p>
          <a:p>
            <a:pPr algn="l">
              <a:defRPr/>
            </a:pPr>
            <a:r>
              <a:rPr lang="en-US" altLang="en-US" dirty="0"/>
              <a:t>Advanced Robotic - MAE 263D </a:t>
            </a:r>
            <a:r>
              <a:rPr lang="en-US" altLang="en-US" b="0" dirty="0">
                <a:latin typeface="Times New Roman" pitchFamily="18" charset="0"/>
              </a:rPr>
              <a:t>- </a:t>
            </a:r>
            <a:r>
              <a:rPr lang="en-US" altLang="en-US" dirty="0"/>
              <a:t>Department of Mechanical &amp; Aerospace Engineering - UCLA</a:t>
            </a:r>
            <a:r>
              <a:rPr lang="en-US" altLang="en-US" b="0" dirty="0">
                <a:latin typeface="Times New Roman" pitchFamily="18" charset="0"/>
              </a:rPr>
              <a:t> </a:t>
            </a:r>
            <a:endParaRPr lang="en-US" altLang="en-US" dirty="0">
              <a:solidFill>
                <a:schemeClr val="tx1"/>
              </a:solidFill>
            </a:endParaRPr>
          </a:p>
        </p:txBody>
      </p:sp>
      <p:pic>
        <p:nvPicPr>
          <p:cNvPr id="17412" name="Picture 2" descr="http://brand.ucla.edu/wp-content/uploads/2013/08/ucla-logotype-main-11.jpg">
            <a:extLst>
              <a:ext uri="{FF2B5EF4-FFF2-40B4-BE49-F238E27FC236}">
                <a16:creationId xmlns:a16="http://schemas.microsoft.com/office/drawing/2014/main" id="{B9901A52-8D84-4E28-B705-C9FB56785C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5" y="6227763"/>
            <a:ext cx="1038225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413" name="Group 5">
            <a:extLst>
              <a:ext uri="{FF2B5EF4-FFF2-40B4-BE49-F238E27FC236}">
                <a16:creationId xmlns:a16="http://schemas.microsoft.com/office/drawing/2014/main" id="{3251B1E3-057E-4070-AF48-BAADADDA53D9}"/>
              </a:ext>
            </a:extLst>
          </p:cNvPr>
          <p:cNvGrpSpPr>
            <a:grpSpLocks/>
          </p:cNvGrpSpPr>
          <p:nvPr/>
        </p:nvGrpSpPr>
        <p:grpSpPr bwMode="auto">
          <a:xfrm>
            <a:off x="3838258" y="3033194"/>
            <a:ext cx="2300287" cy="1281112"/>
            <a:chOff x="2555965" y="3470366"/>
            <a:chExt cx="2299064" cy="1280160"/>
          </a:xfrm>
        </p:grpSpPr>
        <p:cxnSp>
          <p:nvCxnSpPr>
            <p:cNvPr id="17446" name="Straight Arrow Connector 2">
              <a:extLst>
                <a:ext uri="{FF2B5EF4-FFF2-40B4-BE49-F238E27FC236}">
                  <a16:creationId xmlns:a16="http://schemas.microsoft.com/office/drawing/2014/main" id="{D8EA8B16-9930-4639-AF64-7F7324C45F53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2425337" y="3600994"/>
              <a:ext cx="1280160" cy="1018903"/>
            </a:xfrm>
            <a:prstGeom prst="straightConnector1">
              <a:avLst/>
            </a:prstGeom>
            <a:noFill/>
            <a:ln w="38100" algn="ctr">
              <a:solidFill>
                <a:srgbClr val="00B0F0"/>
              </a:solidFill>
              <a:round/>
              <a:headEnd/>
              <a:tailEnd type="triangle" w="med" len="med"/>
            </a:ln>
          </p:spPr>
        </p:cxnSp>
        <p:cxnSp>
          <p:nvCxnSpPr>
            <p:cNvPr id="17447" name="Straight Arrow Connector 17">
              <a:extLst>
                <a:ext uri="{FF2B5EF4-FFF2-40B4-BE49-F238E27FC236}">
                  <a16:creationId xmlns:a16="http://schemas.microsoft.com/office/drawing/2014/main" id="{38D57B5A-E6A4-4CE9-8B58-0B6E5FC54E3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574869" y="3731623"/>
              <a:ext cx="1280160" cy="1018903"/>
            </a:xfrm>
            <a:prstGeom prst="straightConnector1">
              <a:avLst/>
            </a:prstGeom>
            <a:noFill/>
            <a:ln w="38100" algn="ctr">
              <a:solidFill>
                <a:srgbClr val="00B0F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17414" name="Group 19">
            <a:extLst>
              <a:ext uri="{FF2B5EF4-FFF2-40B4-BE49-F238E27FC236}">
                <a16:creationId xmlns:a16="http://schemas.microsoft.com/office/drawing/2014/main" id="{99FF3420-D1B6-413C-8752-59A8718A8977}"/>
              </a:ext>
            </a:extLst>
          </p:cNvPr>
          <p:cNvGrpSpPr>
            <a:grpSpLocks/>
          </p:cNvGrpSpPr>
          <p:nvPr/>
        </p:nvGrpSpPr>
        <p:grpSpPr bwMode="auto">
          <a:xfrm rot="2249446">
            <a:off x="2584288" y="4590560"/>
            <a:ext cx="2298700" cy="1281113"/>
            <a:chOff x="2555965" y="3470366"/>
            <a:chExt cx="2299064" cy="1280160"/>
          </a:xfrm>
        </p:grpSpPr>
        <p:cxnSp>
          <p:nvCxnSpPr>
            <p:cNvPr id="17444" name="Straight Arrow Connector 20">
              <a:extLst>
                <a:ext uri="{FF2B5EF4-FFF2-40B4-BE49-F238E27FC236}">
                  <a16:creationId xmlns:a16="http://schemas.microsoft.com/office/drawing/2014/main" id="{96842469-F844-4E0C-ABDC-0ABC185FF5B8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2425337" y="3600994"/>
              <a:ext cx="1280160" cy="1018903"/>
            </a:xfrm>
            <a:prstGeom prst="straightConnector1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17445" name="Straight Arrow Connector 21">
              <a:extLst>
                <a:ext uri="{FF2B5EF4-FFF2-40B4-BE49-F238E27FC236}">
                  <a16:creationId xmlns:a16="http://schemas.microsoft.com/office/drawing/2014/main" id="{0146BC0F-E087-4BE2-8949-9C1DBA67DB1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574869" y="3731623"/>
              <a:ext cx="1280160" cy="1018903"/>
            </a:xfrm>
            <a:prstGeom prst="straightConnector1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17416" name="Group 25">
            <a:extLst>
              <a:ext uri="{FF2B5EF4-FFF2-40B4-BE49-F238E27FC236}">
                <a16:creationId xmlns:a16="http://schemas.microsoft.com/office/drawing/2014/main" id="{16DA7BFC-1198-4A08-9463-8CDA5D105DD7}"/>
              </a:ext>
            </a:extLst>
          </p:cNvPr>
          <p:cNvGrpSpPr>
            <a:grpSpLocks/>
          </p:cNvGrpSpPr>
          <p:nvPr/>
        </p:nvGrpSpPr>
        <p:grpSpPr bwMode="auto">
          <a:xfrm rot="-917601">
            <a:off x="5535613" y="1911350"/>
            <a:ext cx="1209675" cy="673100"/>
            <a:chOff x="2555965" y="3470366"/>
            <a:chExt cx="2299064" cy="1280160"/>
          </a:xfrm>
        </p:grpSpPr>
        <p:cxnSp>
          <p:nvCxnSpPr>
            <p:cNvPr id="17440" name="Straight Arrow Connector 26">
              <a:extLst>
                <a:ext uri="{FF2B5EF4-FFF2-40B4-BE49-F238E27FC236}">
                  <a16:creationId xmlns:a16="http://schemas.microsoft.com/office/drawing/2014/main" id="{407BAA38-7775-4124-9716-B9F572921617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2425337" y="3600994"/>
              <a:ext cx="1280160" cy="1018903"/>
            </a:xfrm>
            <a:prstGeom prst="straightConnector1">
              <a:avLst/>
            </a:prstGeom>
            <a:noFill/>
            <a:ln w="38100" algn="ctr">
              <a:solidFill>
                <a:srgbClr val="002060"/>
              </a:solidFill>
              <a:round/>
              <a:headEnd/>
              <a:tailEnd type="triangle" w="med" len="med"/>
            </a:ln>
          </p:spPr>
        </p:cxnSp>
        <p:cxnSp>
          <p:nvCxnSpPr>
            <p:cNvPr id="17441" name="Straight Arrow Connector 27">
              <a:extLst>
                <a:ext uri="{FF2B5EF4-FFF2-40B4-BE49-F238E27FC236}">
                  <a16:creationId xmlns:a16="http://schemas.microsoft.com/office/drawing/2014/main" id="{41206EBF-B3AC-48AF-87B0-A79C894A8D4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574869" y="3731623"/>
              <a:ext cx="1280160" cy="1018903"/>
            </a:xfrm>
            <a:prstGeom prst="straightConnector1">
              <a:avLst/>
            </a:prstGeom>
            <a:noFill/>
            <a:ln w="38100" algn="ctr">
              <a:solidFill>
                <a:srgbClr val="002060"/>
              </a:solidFill>
              <a:round/>
              <a:headEnd/>
              <a:tailEnd type="triangle" w="med" len="med"/>
            </a:ln>
          </p:spPr>
        </p:cxnSp>
      </p:grpSp>
      <p:cxnSp>
        <p:nvCxnSpPr>
          <p:cNvPr id="17417" name="Straight Connector 8">
            <a:extLst>
              <a:ext uri="{FF2B5EF4-FFF2-40B4-BE49-F238E27FC236}">
                <a16:creationId xmlns:a16="http://schemas.microsoft.com/office/drawing/2014/main" id="{B80369DA-7358-4627-B67A-7940A2ACC574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244850" y="4329113"/>
            <a:ext cx="1635125" cy="1316037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18" name="Straight Connector 30">
            <a:extLst>
              <a:ext uri="{FF2B5EF4-FFF2-40B4-BE49-F238E27FC236}">
                <a16:creationId xmlns:a16="http://schemas.microsoft.com/office/drawing/2014/main" id="{A055F7EB-5529-466D-855C-EFBF2C07A1FD}"/>
              </a:ext>
            </a:extLst>
          </p:cNvPr>
          <p:cNvCxnSpPr>
            <a:cxnSpLocks/>
          </p:cNvCxnSpPr>
          <p:nvPr/>
        </p:nvCxnSpPr>
        <p:spPr bwMode="auto">
          <a:xfrm flipV="1">
            <a:off x="4854575" y="2724150"/>
            <a:ext cx="1185863" cy="1622425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17419" name="Group 14336">
            <a:extLst>
              <a:ext uri="{FF2B5EF4-FFF2-40B4-BE49-F238E27FC236}">
                <a16:creationId xmlns:a16="http://schemas.microsoft.com/office/drawing/2014/main" id="{DC15C96E-FDF7-4B07-99B6-BC73C3DB28A7}"/>
              </a:ext>
            </a:extLst>
          </p:cNvPr>
          <p:cNvGrpSpPr>
            <a:grpSpLocks/>
          </p:cNvGrpSpPr>
          <p:nvPr/>
        </p:nvGrpSpPr>
        <p:grpSpPr bwMode="auto">
          <a:xfrm>
            <a:off x="5883275" y="2219325"/>
            <a:ext cx="588963" cy="623888"/>
            <a:chOff x="5955579" y="2313604"/>
            <a:chExt cx="590353" cy="623300"/>
          </a:xfrm>
        </p:grpSpPr>
        <p:cxnSp>
          <p:nvCxnSpPr>
            <p:cNvPr id="17437" name="Straight Connector 32">
              <a:extLst>
                <a:ext uri="{FF2B5EF4-FFF2-40B4-BE49-F238E27FC236}">
                  <a16:creationId xmlns:a16="http://schemas.microsoft.com/office/drawing/2014/main" id="{F2AFC055-2955-456C-99A4-4899458E4B3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955579" y="2313604"/>
              <a:ext cx="284902" cy="390108"/>
            </a:xfrm>
            <a:prstGeom prst="line">
              <a:avLst/>
            </a:prstGeom>
            <a:noFill/>
            <a:ln w="762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7438" name="Straight Connector 33">
              <a:extLst>
                <a:ext uri="{FF2B5EF4-FFF2-40B4-BE49-F238E27FC236}">
                  <a16:creationId xmlns:a16="http://schemas.microsoft.com/office/drawing/2014/main" id="{96684024-87C1-4D17-8C24-AA8FEC04CFA9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5989272" y="2688435"/>
              <a:ext cx="304802" cy="233004"/>
            </a:xfrm>
            <a:prstGeom prst="line">
              <a:avLst/>
            </a:prstGeom>
            <a:noFill/>
            <a:ln w="762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7439" name="Straight Connector 34">
              <a:extLst>
                <a:ext uri="{FF2B5EF4-FFF2-40B4-BE49-F238E27FC236}">
                  <a16:creationId xmlns:a16="http://schemas.microsoft.com/office/drawing/2014/main" id="{ACF7B52A-A625-47F9-AB47-FCDB005A0A3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264466" y="2551500"/>
              <a:ext cx="281466" cy="385404"/>
            </a:xfrm>
            <a:prstGeom prst="line">
              <a:avLst/>
            </a:prstGeom>
            <a:noFill/>
            <a:ln w="76200" algn="ctr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30" name="Arc 29">
            <a:extLst>
              <a:ext uri="{FF2B5EF4-FFF2-40B4-BE49-F238E27FC236}">
                <a16:creationId xmlns:a16="http://schemas.microsoft.com/office/drawing/2014/main" id="{E245D811-2B2F-43BF-BD26-70031ED80161}"/>
              </a:ext>
            </a:extLst>
          </p:cNvPr>
          <p:cNvSpPr/>
          <p:nvPr/>
        </p:nvSpPr>
        <p:spPr bwMode="auto">
          <a:xfrm>
            <a:off x="3535927" y="5126000"/>
            <a:ext cx="817562" cy="1019175"/>
          </a:xfrm>
          <a:prstGeom prst="arc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cxnSp>
        <p:nvCxnSpPr>
          <p:cNvPr id="17421" name="Straight Connector 42">
            <a:extLst>
              <a:ext uri="{FF2B5EF4-FFF2-40B4-BE49-F238E27FC236}">
                <a16:creationId xmlns:a16="http://schemas.microsoft.com/office/drawing/2014/main" id="{7D0818D9-0601-4875-A090-7B65001FAD3A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908550" y="3043238"/>
            <a:ext cx="1636713" cy="1316037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44" name="Arc 43">
            <a:extLst>
              <a:ext uri="{FF2B5EF4-FFF2-40B4-BE49-F238E27FC236}">
                <a16:creationId xmlns:a16="http://schemas.microsoft.com/office/drawing/2014/main" id="{385EBF96-81F7-4644-919C-EF1682C81F65}"/>
              </a:ext>
            </a:extLst>
          </p:cNvPr>
          <p:cNvSpPr/>
          <p:nvPr/>
        </p:nvSpPr>
        <p:spPr bwMode="auto">
          <a:xfrm>
            <a:off x="5294313" y="3397250"/>
            <a:ext cx="819150" cy="1020763"/>
          </a:xfrm>
          <a:prstGeom prst="arc">
            <a:avLst>
              <a:gd name="adj1" fmla="val 15464819"/>
              <a:gd name="adj2" fmla="val 18276758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336" name="TextBox 14335">
            <a:extLst>
              <a:ext uri="{FF2B5EF4-FFF2-40B4-BE49-F238E27FC236}">
                <a16:creationId xmlns:a16="http://schemas.microsoft.com/office/drawing/2014/main" id="{8F6A760F-236F-4140-BC9F-F6AD6B7C75B7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756267" y="3027611"/>
            <a:ext cx="381836" cy="369332"/>
          </a:xfrm>
          <a:prstGeom prst="rect">
            <a:avLst/>
          </a:prstGeom>
          <a:blipFill>
            <a:blip r:embed="rId4"/>
            <a:stretch>
              <a:fillRect l="-17460" r="-3175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E7C0A36-DB2F-465F-A042-9C7FA6CCD2DE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351462" y="5096469"/>
            <a:ext cx="381836" cy="369332"/>
          </a:xfrm>
          <a:prstGeom prst="rect">
            <a:avLst/>
          </a:prstGeom>
          <a:blipFill>
            <a:blip r:embed="rId5"/>
            <a:stretch>
              <a:fillRect l="-17742" r="-483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E9E8420-ED62-40E6-8FB3-97B4B9720456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958341" y="5444474"/>
            <a:ext cx="380039" cy="369332"/>
          </a:xfrm>
          <a:prstGeom prst="rect">
            <a:avLst/>
          </a:prstGeom>
          <a:blipFill>
            <a:blip r:embed="rId6"/>
            <a:stretch>
              <a:fillRect l="-7937" r="-634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FE4439B-60BB-412D-A070-4BFC7D2BBF3F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873268" y="3846639"/>
            <a:ext cx="381836" cy="369332"/>
          </a:xfrm>
          <a:prstGeom prst="rect">
            <a:avLst/>
          </a:prstGeom>
          <a:blipFill>
            <a:blip r:embed="rId7"/>
            <a:stretch>
              <a:fillRect l="-19048" r="-3175" b="-26230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799FAEA-EA32-4FF5-8ECB-BBC66AA49B5E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651616" y="1601722"/>
            <a:ext cx="405816" cy="369332"/>
          </a:xfrm>
          <a:prstGeom prst="rect">
            <a:avLst/>
          </a:prstGeom>
          <a:blipFill>
            <a:blip r:embed="rId8"/>
            <a:stretch>
              <a:fillRect l="-8955" r="-4478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23AF2E1-3C98-4866-B8AD-82FD492CB1BE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104116" y="1799545"/>
            <a:ext cx="381836" cy="369332"/>
          </a:xfrm>
          <a:prstGeom prst="rect">
            <a:avLst/>
          </a:prstGeom>
          <a:blipFill>
            <a:blip r:embed="rId9"/>
            <a:stretch>
              <a:fillRect l="-22222" r="-6349" b="-26230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7435" name="Oval 14338">
            <a:extLst>
              <a:ext uri="{FF2B5EF4-FFF2-40B4-BE49-F238E27FC236}">
                <a16:creationId xmlns:a16="http://schemas.microsoft.com/office/drawing/2014/main" id="{52796911-C432-4C0F-9286-54A1587C71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6625" y="4235450"/>
            <a:ext cx="206375" cy="206375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36" name="Oval 59">
            <a:extLst>
              <a:ext uri="{FF2B5EF4-FFF2-40B4-BE49-F238E27FC236}">
                <a16:creationId xmlns:a16="http://schemas.microsoft.com/office/drawing/2014/main" id="{226C6F99-1863-4FFA-A98B-938AAB8AA4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5475" y="5522913"/>
            <a:ext cx="207963" cy="206375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4F4792B-A4AC-4860-8076-BE57BED88002}"/>
                  </a:ext>
                </a:extLst>
              </p:cNvPr>
              <p:cNvSpPr txBox="1"/>
              <p:nvPr/>
            </p:nvSpPr>
            <p:spPr>
              <a:xfrm>
                <a:off x="3503092" y="2979878"/>
                <a:ext cx="55932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4F4792B-A4AC-4860-8076-BE57BED880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3092" y="2979878"/>
                <a:ext cx="559320" cy="461665"/>
              </a:xfrm>
              <a:prstGeom prst="rect">
                <a:avLst/>
              </a:prstGeom>
              <a:blipFill>
                <a:blip r:embed="rId10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5D1CDA8A-C5FF-4484-8AAA-387771F9CC94}"/>
                  </a:ext>
                </a:extLst>
              </p:cNvPr>
              <p:cNvSpPr txBox="1"/>
              <p:nvPr/>
            </p:nvSpPr>
            <p:spPr>
              <a:xfrm>
                <a:off x="5976678" y="3230824"/>
                <a:ext cx="55932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5D1CDA8A-C5FF-4484-8AAA-387771F9CC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6678" y="3230824"/>
                <a:ext cx="559320" cy="461665"/>
              </a:xfrm>
              <a:prstGeom prst="rect">
                <a:avLst/>
              </a:prstGeom>
              <a:blipFill>
                <a:blip r:embed="rId11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>
            <a:extLst>
              <a:ext uri="{FF2B5EF4-FFF2-40B4-BE49-F238E27FC236}">
                <a16:creationId xmlns:a16="http://schemas.microsoft.com/office/drawing/2014/main" id="{FCDB2F0C-8C34-407A-BE6F-5D44D9558605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746327" y="4536275"/>
            <a:ext cx="317330" cy="369332"/>
          </a:xfrm>
          <a:prstGeom prst="rect">
            <a:avLst/>
          </a:prstGeom>
          <a:blipFill>
            <a:blip r:embed="rId12"/>
            <a:stretch>
              <a:fillRect l="-21154" r="-576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07058AA-AC2B-483C-9CE8-2C1082579C58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899098" y="3350956"/>
            <a:ext cx="317330" cy="369332"/>
          </a:xfrm>
          <a:prstGeom prst="rect">
            <a:avLst/>
          </a:prstGeom>
          <a:blipFill>
            <a:blip r:embed="rId13"/>
            <a:stretch>
              <a:fillRect l="-23077" r="-5769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16834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Instructor: Jacob Rosen Ph.D.</a:t>
            </a:r>
          </a:p>
          <a:p>
            <a:pPr>
              <a:defRPr/>
            </a:pPr>
            <a:r>
              <a:rPr lang="en-US"/>
              <a:t>Models of Robot Manipulation - EE 543 </a:t>
            </a:r>
            <a:r>
              <a:rPr lang="en-US" b="0">
                <a:latin typeface="Times New Roman" pitchFamily="18" charset="0"/>
              </a:rPr>
              <a:t>- </a:t>
            </a:r>
            <a:r>
              <a:rPr lang="en-US"/>
              <a:t>Department of Electrical Engineering -</a:t>
            </a:r>
            <a:r>
              <a:rPr lang="en-US" b="0">
                <a:latin typeface="Times New Roman" pitchFamily="18" charset="0"/>
              </a:rPr>
              <a:t> </a:t>
            </a:r>
            <a:r>
              <a:rPr lang="en-US"/>
              <a:t>University of Washington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41316471"/>
                  </p:ext>
                </p:extLst>
              </p:nvPr>
            </p:nvGraphicFramePr>
            <p:xfrm>
              <a:off x="1710630" y="2794625"/>
              <a:ext cx="6096000" cy="1112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3015015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56768999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35311027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114338184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3806300578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74566273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90568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b="0" i="1" baseline="-250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oMath>
                          </a14:m>
                          <a:r>
                            <a:rPr lang="en-US" dirty="0">
                              <a:ea typeface="Cambria Math" panose="02040503050406030204" pitchFamily="18" charset="0"/>
                            </a:rPr>
                            <a:t> </a:t>
                          </a:r>
                          <a:endParaRPr lang="en-US" baseline="-25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355577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n-US" altLang="zh-CN" i="1" baseline="-2500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6459837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41316471"/>
                  </p:ext>
                </p:extLst>
              </p:nvPr>
            </p:nvGraphicFramePr>
            <p:xfrm>
              <a:off x="1710630" y="2794625"/>
              <a:ext cx="6096000" cy="1112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3015015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56768999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35311027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114338184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3806300578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74566273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90568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2410" t="-108197" r="-203614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00000" t="-108197" r="-2395" b="-1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355577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2410" t="-208197" r="-203614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00000" t="-208197" r="-2395" b="-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64598376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1108794"/>
              </p:ext>
            </p:extLst>
          </p:nvPr>
        </p:nvGraphicFramePr>
        <p:xfrm>
          <a:off x="7199716" y="2814392"/>
          <a:ext cx="233654" cy="350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2" name="Equation" r:id="rId4" imgW="152280" imgH="228600" progId="Equation.3">
                  <p:embed/>
                </p:oleObj>
              </mc:Choice>
              <mc:Fallback>
                <p:oleObj name="Equation" r:id="rId4" imgW="152280" imgH="228600" progId="Equation.3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199716" y="2814392"/>
                        <a:ext cx="233654" cy="3504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678071" y="182197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4418199"/>
              </p:ext>
            </p:extLst>
          </p:nvPr>
        </p:nvGraphicFramePr>
        <p:xfrm>
          <a:off x="4098681" y="2747190"/>
          <a:ext cx="339725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3" name="Equation" r:id="rId6" imgW="177480" imgH="228600" progId="Equation.3">
                  <p:embed/>
                </p:oleObj>
              </mc:Choice>
              <mc:Fallback>
                <p:oleObj name="Equation" r:id="rId6" imgW="177480" imgH="22860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8681" y="2747190"/>
                        <a:ext cx="339725" cy="4365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813252" y="186974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407394"/>
              </p:ext>
            </p:extLst>
          </p:nvPr>
        </p:nvGraphicFramePr>
        <p:xfrm>
          <a:off x="6091703" y="2761831"/>
          <a:ext cx="269435" cy="3772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4" name="Equation" r:id="rId8" imgW="165028" imgH="228501" progId="Equation.3">
                  <p:embed/>
                </p:oleObj>
              </mc:Choice>
              <mc:Fallback>
                <p:oleObj name="Equation" r:id="rId8" imgW="165028" imgH="228501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1703" y="2761831"/>
                        <a:ext cx="269435" cy="3772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758630" y="179847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6277363"/>
              </p:ext>
            </p:extLst>
          </p:nvPr>
        </p:nvGraphicFramePr>
        <p:xfrm>
          <a:off x="5114681" y="2697978"/>
          <a:ext cx="32385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5" name="Equation" r:id="rId10" imgW="152280" imgH="228600" progId="Equation.3">
                  <p:embed/>
                </p:oleObj>
              </mc:Choice>
              <mc:Fallback>
                <p:oleObj name="Equation" r:id="rId10" imgW="152280" imgH="228600" progId="Equation.3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4681" y="2697978"/>
                        <a:ext cx="323850" cy="485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26">
            <a:extLst>
              <a:ext uri="{FF2B5EF4-FFF2-40B4-BE49-F238E27FC236}">
                <a16:creationId xmlns:a16="http://schemas.microsoft.com/office/drawing/2014/main" id="{5668225C-6AF1-43ED-84C7-77EBCD2F0DDF}"/>
              </a:ext>
            </a:extLst>
          </p:cNvPr>
          <p:cNvSpPr txBox="1">
            <a:spLocks noChangeArrowheads="1"/>
          </p:cNvSpPr>
          <p:nvPr/>
        </p:nvSpPr>
        <p:spPr>
          <a:xfrm>
            <a:off x="1447800" y="381000"/>
            <a:ext cx="7010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2D – 1 – RR</a:t>
            </a:r>
            <a:r>
              <a:rPr lang="en-US" altLang="en-US" i="1" kern="0" dirty="0"/>
              <a:t> - Standard Form Table </a:t>
            </a:r>
          </a:p>
        </p:txBody>
      </p:sp>
    </p:spTree>
    <p:extLst>
      <p:ext uri="{BB962C8B-B14F-4D97-AF65-F5344CB8AC3E}">
        <p14:creationId xmlns:p14="http://schemas.microsoft.com/office/powerpoint/2010/main" val="2906806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C3BD6F03-A129-4108-98F3-F5C3F822D5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2D – 2 – RRR (modified DH)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46EA05E6-C99E-4029-8BE9-B4CBDB62F9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03263" y="6248400"/>
            <a:ext cx="6781800" cy="381000"/>
          </a:xfrm>
        </p:spPr>
        <p:txBody>
          <a:bodyPr/>
          <a:lstStyle/>
          <a:p>
            <a:pPr algn="l">
              <a:defRPr/>
            </a:pPr>
            <a:r>
              <a:rPr lang="en-US" altLang="en-US" dirty="0"/>
              <a:t>Instructor: Jacob Rosen </a:t>
            </a:r>
          </a:p>
          <a:p>
            <a:pPr algn="l">
              <a:defRPr/>
            </a:pPr>
            <a:r>
              <a:rPr lang="en-US" altLang="en-US" dirty="0"/>
              <a:t>Advanced Robotic - MAE 263D </a:t>
            </a:r>
            <a:r>
              <a:rPr lang="en-US" altLang="en-US" b="0" dirty="0">
                <a:latin typeface="Times New Roman" pitchFamily="18" charset="0"/>
              </a:rPr>
              <a:t>- </a:t>
            </a:r>
            <a:r>
              <a:rPr lang="en-US" altLang="en-US" dirty="0"/>
              <a:t>Department of Mechanical &amp; Aerospace Engineering - UCLA</a:t>
            </a:r>
            <a:r>
              <a:rPr lang="en-US" altLang="en-US" b="0" dirty="0">
                <a:latin typeface="Times New Roman" pitchFamily="18" charset="0"/>
              </a:rPr>
              <a:t> </a:t>
            </a:r>
            <a:endParaRPr lang="en-US" altLang="en-US" dirty="0">
              <a:solidFill>
                <a:schemeClr val="tx1"/>
              </a:solidFill>
            </a:endParaRPr>
          </a:p>
        </p:txBody>
      </p:sp>
      <p:pic>
        <p:nvPicPr>
          <p:cNvPr id="19460" name="Picture 2" descr="http://brand.ucla.edu/wp-content/uploads/2013/08/ucla-logotype-main-11.jpg">
            <a:extLst>
              <a:ext uri="{FF2B5EF4-FFF2-40B4-BE49-F238E27FC236}">
                <a16:creationId xmlns:a16="http://schemas.microsoft.com/office/drawing/2014/main" id="{53C1FC12-BB87-4DF4-9563-2BDE8696CA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5" y="6227763"/>
            <a:ext cx="1038225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461" name="Group 70">
            <a:extLst>
              <a:ext uri="{FF2B5EF4-FFF2-40B4-BE49-F238E27FC236}">
                <a16:creationId xmlns:a16="http://schemas.microsoft.com/office/drawing/2014/main" id="{54D514DD-FD21-4A31-89E4-5E83E098A4DC}"/>
              </a:ext>
            </a:extLst>
          </p:cNvPr>
          <p:cNvGrpSpPr>
            <a:grpSpLocks/>
          </p:cNvGrpSpPr>
          <p:nvPr/>
        </p:nvGrpSpPr>
        <p:grpSpPr bwMode="auto">
          <a:xfrm>
            <a:off x="2166938" y="4291013"/>
            <a:ext cx="2300287" cy="1281112"/>
            <a:chOff x="2555965" y="3470366"/>
            <a:chExt cx="2299064" cy="1280160"/>
          </a:xfrm>
        </p:grpSpPr>
        <p:cxnSp>
          <p:nvCxnSpPr>
            <p:cNvPr id="19498" name="Straight Arrow Connector 71">
              <a:extLst>
                <a:ext uri="{FF2B5EF4-FFF2-40B4-BE49-F238E27FC236}">
                  <a16:creationId xmlns:a16="http://schemas.microsoft.com/office/drawing/2014/main" id="{133DB7B0-6467-4149-B2B2-E8AA7523DFC6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2425337" y="3600994"/>
              <a:ext cx="1280160" cy="1018903"/>
            </a:xfrm>
            <a:prstGeom prst="straightConnector1">
              <a:avLst/>
            </a:prstGeom>
            <a:noFill/>
            <a:ln w="38100" algn="ctr">
              <a:solidFill>
                <a:srgbClr val="00B0F0"/>
              </a:solidFill>
              <a:round/>
              <a:headEnd/>
              <a:tailEnd type="triangle" w="med" len="med"/>
            </a:ln>
          </p:spPr>
        </p:cxnSp>
        <p:cxnSp>
          <p:nvCxnSpPr>
            <p:cNvPr id="19499" name="Straight Arrow Connector 72">
              <a:extLst>
                <a:ext uri="{FF2B5EF4-FFF2-40B4-BE49-F238E27FC236}">
                  <a16:creationId xmlns:a16="http://schemas.microsoft.com/office/drawing/2014/main" id="{C841D446-46FE-4E28-97AC-FD5E7055194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574869" y="3731623"/>
              <a:ext cx="1280160" cy="1018903"/>
            </a:xfrm>
            <a:prstGeom prst="straightConnector1">
              <a:avLst/>
            </a:prstGeom>
            <a:noFill/>
            <a:ln w="38100" algn="ctr">
              <a:solidFill>
                <a:srgbClr val="00B0F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19462" name="Group 73">
            <a:extLst>
              <a:ext uri="{FF2B5EF4-FFF2-40B4-BE49-F238E27FC236}">
                <a16:creationId xmlns:a16="http://schemas.microsoft.com/office/drawing/2014/main" id="{46AEE540-10A0-4BDA-B0A7-2D0E3AC9DFA1}"/>
              </a:ext>
            </a:extLst>
          </p:cNvPr>
          <p:cNvGrpSpPr>
            <a:grpSpLocks/>
          </p:cNvGrpSpPr>
          <p:nvPr/>
        </p:nvGrpSpPr>
        <p:grpSpPr bwMode="auto">
          <a:xfrm rot="2249446">
            <a:off x="2646363" y="4629150"/>
            <a:ext cx="2298700" cy="1281113"/>
            <a:chOff x="2555965" y="3470366"/>
            <a:chExt cx="2299064" cy="1280160"/>
          </a:xfrm>
        </p:grpSpPr>
        <p:cxnSp>
          <p:nvCxnSpPr>
            <p:cNvPr id="19496" name="Straight Arrow Connector 74">
              <a:extLst>
                <a:ext uri="{FF2B5EF4-FFF2-40B4-BE49-F238E27FC236}">
                  <a16:creationId xmlns:a16="http://schemas.microsoft.com/office/drawing/2014/main" id="{31753775-B780-4366-A050-2FC9E6552B7A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2425337" y="3600994"/>
              <a:ext cx="1280160" cy="1018903"/>
            </a:xfrm>
            <a:prstGeom prst="straightConnector1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19497" name="Straight Arrow Connector 75">
              <a:extLst>
                <a:ext uri="{FF2B5EF4-FFF2-40B4-BE49-F238E27FC236}">
                  <a16:creationId xmlns:a16="http://schemas.microsoft.com/office/drawing/2014/main" id="{3801ACCE-58AF-4FD6-A667-D287C6AA97B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574869" y="3731623"/>
              <a:ext cx="1280160" cy="1018903"/>
            </a:xfrm>
            <a:prstGeom prst="straightConnector1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19463" name="Group 76">
            <a:extLst>
              <a:ext uri="{FF2B5EF4-FFF2-40B4-BE49-F238E27FC236}">
                <a16:creationId xmlns:a16="http://schemas.microsoft.com/office/drawing/2014/main" id="{9309336A-07DC-49E7-9287-00B6298E19D9}"/>
              </a:ext>
            </a:extLst>
          </p:cNvPr>
          <p:cNvGrpSpPr>
            <a:grpSpLocks/>
          </p:cNvGrpSpPr>
          <p:nvPr/>
        </p:nvGrpSpPr>
        <p:grpSpPr bwMode="auto">
          <a:xfrm rot="-936057">
            <a:off x="3571875" y="3021013"/>
            <a:ext cx="2300288" cy="1279525"/>
            <a:chOff x="2555965" y="3470366"/>
            <a:chExt cx="2299064" cy="1280160"/>
          </a:xfrm>
        </p:grpSpPr>
        <p:cxnSp>
          <p:nvCxnSpPr>
            <p:cNvPr id="19494" name="Straight Arrow Connector 77">
              <a:extLst>
                <a:ext uri="{FF2B5EF4-FFF2-40B4-BE49-F238E27FC236}">
                  <a16:creationId xmlns:a16="http://schemas.microsoft.com/office/drawing/2014/main" id="{ECFAAD7B-E092-4CA6-BD4A-9D0386C26800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2425337" y="3600994"/>
              <a:ext cx="1280160" cy="1018903"/>
            </a:xfrm>
            <a:prstGeom prst="straightConnector1">
              <a:avLst/>
            </a:prstGeom>
            <a:noFill/>
            <a:ln w="38100" algn="ctr">
              <a:solidFill>
                <a:srgbClr val="92D050"/>
              </a:solidFill>
              <a:round/>
              <a:headEnd/>
              <a:tailEnd type="triangle" w="med" len="med"/>
            </a:ln>
          </p:spPr>
        </p:cxnSp>
        <p:cxnSp>
          <p:nvCxnSpPr>
            <p:cNvPr id="19495" name="Straight Arrow Connector 78">
              <a:extLst>
                <a:ext uri="{FF2B5EF4-FFF2-40B4-BE49-F238E27FC236}">
                  <a16:creationId xmlns:a16="http://schemas.microsoft.com/office/drawing/2014/main" id="{AB404451-8C2D-4792-9C2D-1F60F894122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574869" y="3731623"/>
              <a:ext cx="1280160" cy="1018903"/>
            </a:xfrm>
            <a:prstGeom prst="straightConnector1">
              <a:avLst/>
            </a:prstGeom>
            <a:noFill/>
            <a:ln w="38100" algn="ctr">
              <a:solidFill>
                <a:srgbClr val="92D05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19464" name="Group 79">
            <a:extLst>
              <a:ext uri="{FF2B5EF4-FFF2-40B4-BE49-F238E27FC236}">
                <a16:creationId xmlns:a16="http://schemas.microsoft.com/office/drawing/2014/main" id="{0C862E46-7E9F-493D-A0BA-4952B9BD419A}"/>
              </a:ext>
            </a:extLst>
          </p:cNvPr>
          <p:cNvGrpSpPr>
            <a:grpSpLocks/>
          </p:cNvGrpSpPr>
          <p:nvPr/>
        </p:nvGrpSpPr>
        <p:grpSpPr bwMode="auto">
          <a:xfrm rot="-2411047">
            <a:off x="5289550" y="2012950"/>
            <a:ext cx="1209675" cy="673100"/>
            <a:chOff x="2555965" y="3470366"/>
            <a:chExt cx="2299064" cy="1280160"/>
          </a:xfrm>
        </p:grpSpPr>
        <p:cxnSp>
          <p:nvCxnSpPr>
            <p:cNvPr id="19492" name="Straight Arrow Connector 80">
              <a:extLst>
                <a:ext uri="{FF2B5EF4-FFF2-40B4-BE49-F238E27FC236}">
                  <a16:creationId xmlns:a16="http://schemas.microsoft.com/office/drawing/2014/main" id="{B6446CC8-DE90-4BF7-ACC0-06B7656D170D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2425337" y="3600994"/>
              <a:ext cx="1280160" cy="1018903"/>
            </a:xfrm>
            <a:prstGeom prst="straightConnector1">
              <a:avLst/>
            </a:prstGeom>
            <a:noFill/>
            <a:ln w="38100" algn="ctr">
              <a:solidFill>
                <a:srgbClr val="002060"/>
              </a:solidFill>
              <a:round/>
              <a:headEnd/>
              <a:tailEnd type="triangle" w="med" len="med"/>
            </a:ln>
          </p:spPr>
        </p:cxnSp>
        <p:cxnSp>
          <p:nvCxnSpPr>
            <p:cNvPr id="19493" name="Straight Arrow Connector 81">
              <a:extLst>
                <a:ext uri="{FF2B5EF4-FFF2-40B4-BE49-F238E27FC236}">
                  <a16:creationId xmlns:a16="http://schemas.microsoft.com/office/drawing/2014/main" id="{3AAE0419-3391-489B-AE8E-A38BF66D38B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574869" y="3731623"/>
              <a:ext cx="1280160" cy="1018903"/>
            </a:xfrm>
            <a:prstGeom prst="straightConnector1">
              <a:avLst/>
            </a:prstGeom>
            <a:noFill/>
            <a:ln w="38100" algn="ctr">
              <a:solidFill>
                <a:srgbClr val="002060"/>
              </a:solidFill>
              <a:round/>
              <a:headEnd/>
              <a:tailEnd type="triangle" w="med" len="med"/>
            </a:ln>
          </p:spPr>
        </p:cxnSp>
      </p:grpSp>
      <p:cxnSp>
        <p:nvCxnSpPr>
          <p:cNvPr id="19465" name="Straight Connector 82">
            <a:extLst>
              <a:ext uri="{FF2B5EF4-FFF2-40B4-BE49-F238E27FC236}">
                <a16:creationId xmlns:a16="http://schemas.microsoft.com/office/drawing/2014/main" id="{99D87A8B-A15C-42E9-B2D9-028646630F6D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244850" y="4329113"/>
            <a:ext cx="1635125" cy="1316037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466" name="Straight Connector 83">
            <a:extLst>
              <a:ext uri="{FF2B5EF4-FFF2-40B4-BE49-F238E27FC236}">
                <a16:creationId xmlns:a16="http://schemas.microsoft.com/office/drawing/2014/main" id="{ED6EDF4A-D4A0-4047-BCF0-6E226BC15494}"/>
              </a:ext>
            </a:extLst>
          </p:cNvPr>
          <p:cNvCxnSpPr>
            <a:cxnSpLocks/>
          </p:cNvCxnSpPr>
          <p:nvPr/>
        </p:nvCxnSpPr>
        <p:spPr bwMode="auto">
          <a:xfrm flipV="1">
            <a:off x="4854575" y="2724150"/>
            <a:ext cx="1185863" cy="1622425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19467" name="Group 84">
            <a:extLst>
              <a:ext uri="{FF2B5EF4-FFF2-40B4-BE49-F238E27FC236}">
                <a16:creationId xmlns:a16="http://schemas.microsoft.com/office/drawing/2014/main" id="{D3ED006F-86CA-4741-9F56-0C0273DB9747}"/>
              </a:ext>
            </a:extLst>
          </p:cNvPr>
          <p:cNvGrpSpPr>
            <a:grpSpLocks/>
          </p:cNvGrpSpPr>
          <p:nvPr/>
        </p:nvGrpSpPr>
        <p:grpSpPr bwMode="auto">
          <a:xfrm rot="-1607821">
            <a:off x="5788025" y="2193925"/>
            <a:ext cx="590550" cy="623888"/>
            <a:chOff x="5955579" y="2313604"/>
            <a:chExt cx="590353" cy="623300"/>
          </a:xfrm>
        </p:grpSpPr>
        <p:cxnSp>
          <p:nvCxnSpPr>
            <p:cNvPr id="19489" name="Straight Connector 85">
              <a:extLst>
                <a:ext uri="{FF2B5EF4-FFF2-40B4-BE49-F238E27FC236}">
                  <a16:creationId xmlns:a16="http://schemas.microsoft.com/office/drawing/2014/main" id="{C9A62322-DAC1-48EC-93ED-78F74903DE5C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955579" y="2313604"/>
              <a:ext cx="284902" cy="390108"/>
            </a:xfrm>
            <a:prstGeom prst="line">
              <a:avLst/>
            </a:prstGeom>
            <a:noFill/>
            <a:ln w="762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9490" name="Straight Connector 86">
              <a:extLst>
                <a:ext uri="{FF2B5EF4-FFF2-40B4-BE49-F238E27FC236}">
                  <a16:creationId xmlns:a16="http://schemas.microsoft.com/office/drawing/2014/main" id="{D93214A6-BB63-4F91-BAC4-0F15143D41DD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5989272" y="2688435"/>
              <a:ext cx="304802" cy="233004"/>
            </a:xfrm>
            <a:prstGeom prst="line">
              <a:avLst/>
            </a:prstGeom>
            <a:noFill/>
            <a:ln w="762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9491" name="Straight Connector 87">
              <a:extLst>
                <a:ext uri="{FF2B5EF4-FFF2-40B4-BE49-F238E27FC236}">
                  <a16:creationId xmlns:a16="http://schemas.microsoft.com/office/drawing/2014/main" id="{253BE4E0-E6B0-4E19-AA9A-2170AC48D24D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264466" y="2551500"/>
              <a:ext cx="281466" cy="385404"/>
            </a:xfrm>
            <a:prstGeom prst="line">
              <a:avLst/>
            </a:prstGeom>
            <a:noFill/>
            <a:ln w="76200" algn="ctr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89" name="Arc 88">
            <a:extLst>
              <a:ext uri="{FF2B5EF4-FFF2-40B4-BE49-F238E27FC236}">
                <a16:creationId xmlns:a16="http://schemas.microsoft.com/office/drawing/2014/main" id="{D34787A2-5CBA-4D28-AA52-16854701FEA9}"/>
              </a:ext>
            </a:extLst>
          </p:cNvPr>
          <p:cNvSpPr/>
          <p:nvPr/>
        </p:nvSpPr>
        <p:spPr bwMode="auto">
          <a:xfrm>
            <a:off x="3563938" y="5165725"/>
            <a:ext cx="817562" cy="1019175"/>
          </a:xfrm>
          <a:prstGeom prst="arc">
            <a:avLst>
              <a:gd name="adj1" fmla="val 15971385"/>
              <a:gd name="adj2" fmla="val 0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cxnSp>
        <p:nvCxnSpPr>
          <p:cNvPr id="19469" name="Straight Connector 89">
            <a:extLst>
              <a:ext uri="{FF2B5EF4-FFF2-40B4-BE49-F238E27FC236}">
                <a16:creationId xmlns:a16="http://schemas.microsoft.com/office/drawing/2014/main" id="{CB682EFC-59F5-48B0-A920-443C568B55F9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989513" y="2986088"/>
            <a:ext cx="1635125" cy="1316037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91" name="Arc 90">
            <a:extLst>
              <a:ext uri="{FF2B5EF4-FFF2-40B4-BE49-F238E27FC236}">
                <a16:creationId xmlns:a16="http://schemas.microsoft.com/office/drawing/2014/main" id="{CF7E4907-CE10-4AF8-A29F-49121B894709}"/>
              </a:ext>
            </a:extLst>
          </p:cNvPr>
          <p:cNvSpPr/>
          <p:nvPr/>
        </p:nvSpPr>
        <p:spPr bwMode="auto">
          <a:xfrm>
            <a:off x="5294313" y="3397250"/>
            <a:ext cx="819150" cy="1020763"/>
          </a:xfrm>
          <a:prstGeom prst="arc">
            <a:avLst>
              <a:gd name="adj1" fmla="val 15464819"/>
              <a:gd name="adj2" fmla="val 1832154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35D0929-66E0-4147-A880-AFA23705D069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804279" y="2980033"/>
            <a:ext cx="381836" cy="369332"/>
          </a:xfrm>
          <a:prstGeom prst="rect">
            <a:avLst/>
          </a:prstGeom>
          <a:blipFill>
            <a:blip r:embed="rId4"/>
            <a:stretch>
              <a:fillRect l="-17460" r="-3175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A0BAABEA-E6E7-48A0-B89E-E607A448C617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351462" y="5096469"/>
            <a:ext cx="381836" cy="369332"/>
          </a:xfrm>
          <a:prstGeom prst="rect">
            <a:avLst/>
          </a:prstGeom>
          <a:blipFill>
            <a:blip r:embed="rId5"/>
            <a:stretch>
              <a:fillRect l="-17742" r="-483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D1D732E7-8B54-415A-B73D-3D8D55F28C0F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958341" y="5444474"/>
            <a:ext cx="380039" cy="369332"/>
          </a:xfrm>
          <a:prstGeom prst="rect">
            <a:avLst/>
          </a:prstGeom>
          <a:blipFill>
            <a:blip r:embed="rId6"/>
            <a:stretch>
              <a:fillRect l="-7937" r="-634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9E3FFBC0-FA62-4F4B-A4B0-CB625DCCA500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873268" y="3846639"/>
            <a:ext cx="381836" cy="369332"/>
          </a:xfrm>
          <a:prstGeom prst="rect">
            <a:avLst/>
          </a:prstGeom>
          <a:blipFill>
            <a:blip r:embed="rId7"/>
            <a:stretch>
              <a:fillRect l="-19048" r="-3175" b="-26230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180A3A15-4409-4F80-B290-D34FEDCDB748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167282" y="4171042"/>
            <a:ext cx="381836" cy="369332"/>
          </a:xfrm>
          <a:prstGeom prst="rect">
            <a:avLst/>
          </a:prstGeom>
          <a:blipFill>
            <a:blip r:embed="rId8"/>
            <a:stretch>
              <a:fillRect l="-9677" r="-6452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7F83C048-3CA6-49AE-B2E7-95201B5F9183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916675" y="4211475"/>
            <a:ext cx="381836" cy="369332"/>
          </a:xfrm>
          <a:prstGeom prst="rect">
            <a:avLst/>
          </a:prstGeom>
          <a:blipFill>
            <a:blip r:embed="rId9"/>
            <a:stretch>
              <a:fillRect l="-17460" r="-3175" b="-28333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C98FA5C8-A40D-4ECE-A0E6-DE945A0E1E4F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248359" y="2726786"/>
            <a:ext cx="381836" cy="369332"/>
          </a:xfrm>
          <a:prstGeom prst="rect">
            <a:avLst/>
          </a:prstGeom>
          <a:blipFill>
            <a:blip r:embed="rId10"/>
            <a:stretch>
              <a:fillRect l="-9524" r="-634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3F16406A-1EF3-46EA-8712-CE070CA86AA9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444792" y="2938979"/>
            <a:ext cx="381836" cy="369332"/>
          </a:xfrm>
          <a:prstGeom prst="rect">
            <a:avLst/>
          </a:prstGeom>
          <a:blipFill>
            <a:blip r:embed="rId11"/>
            <a:stretch>
              <a:fillRect l="-19048" r="-3175" b="-26230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ECFA9BAB-1B51-4FED-91E8-918CAD78D4F4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829701" y="1589116"/>
            <a:ext cx="405816" cy="369332"/>
          </a:xfrm>
          <a:prstGeom prst="rect">
            <a:avLst/>
          </a:prstGeom>
          <a:blipFill>
            <a:blip r:embed="rId12"/>
            <a:stretch>
              <a:fillRect l="-8955" r="-4478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6968F811-0404-4F98-86B4-8E52F94E9FA5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926697" y="2102446"/>
            <a:ext cx="381836" cy="369332"/>
          </a:xfrm>
          <a:prstGeom prst="rect">
            <a:avLst/>
          </a:prstGeom>
          <a:blipFill>
            <a:blip r:embed="rId13"/>
            <a:stretch>
              <a:fillRect l="-22222" r="-6349" b="-28333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8E9840A7-7D88-4AF2-9B34-D9AB206D986B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899098" y="3350956"/>
            <a:ext cx="317330" cy="369332"/>
          </a:xfrm>
          <a:prstGeom prst="rect">
            <a:avLst/>
          </a:prstGeom>
          <a:blipFill>
            <a:blip r:embed="rId14"/>
            <a:stretch>
              <a:fillRect l="-23077" r="-5769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41B749D3-49E1-4AC7-B34C-419DC46FA909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746327" y="4536275"/>
            <a:ext cx="317330" cy="369332"/>
          </a:xfrm>
          <a:prstGeom prst="rect">
            <a:avLst/>
          </a:prstGeom>
          <a:blipFill>
            <a:blip r:embed="rId15"/>
            <a:stretch>
              <a:fillRect l="-21154" r="-576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9483" name="Oval 103">
            <a:extLst>
              <a:ext uri="{FF2B5EF4-FFF2-40B4-BE49-F238E27FC236}">
                <a16:creationId xmlns:a16="http://schemas.microsoft.com/office/drawing/2014/main" id="{90E2D8F7-9A97-40C6-955A-273D665946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6625" y="4235450"/>
            <a:ext cx="206375" cy="206375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84" name="Oval 104">
            <a:extLst>
              <a:ext uri="{FF2B5EF4-FFF2-40B4-BE49-F238E27FC236}">
                <a16:creationId xmlns:a16="http://schemas.microsoft.com/office/drawing/2014/main" id="{2252F5B0-B621-41BD-B7ED-CA569D92B9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5475" y="5522913"/>
            <a:ext cx="207963" cy="206375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85" name="Oval 105">
            <a:extLst>
              <a:ext uri="{FF2B5EF4-FFF2-40B4-BE49-F238E27FC236}">
                <a16:creationId xmlns:a16="http://schemas.microsoft.com/office/drawing/2014/main" id="{1B7DB6F2-C530-48E6-865B-F35C2B8893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9313" y="2619375"/>
            <a:ext cx="206375" cy="206375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19486" name="Straight Connector 106">
            <a:extLst>
              <a:ext uri="{FF2B5EF4-FFF2-40B4-BE49-F238E27FC236}">
                <a16:creationId xmlns:a16="http://schemas.microsoft.com/office/drawing/2014/main" id="{2A6BF9DD-5124-44B0-B029-A55DADF02A72}"/>
              </a:ext>
            </a:extLst>
          </p:cNvPr>
          <p:cNvCxnSpPr>
            <a:cxnSpLocks/>
          </p:cNvCxnSpPr>
          <p:nvPr/>
        </p:nvCxnSpPr>
        <p:spPr bwMode="auto">
          <a:xfrm flipV="1">
            <a:off x="6069013" y="1490663"/>
            <a:ext cx="774700" cy="1179512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109" name="TextBox 108">
            <a:extLst>
              <a:ext uri="{FF2B5EF4-FFF2-40B4-BE49-F238E27FC236}">
                <a16:creationId xmlns:a16="http://schemas.microsoft.com/office/drawing/2014/main" id="{47D8DC4E-D319-4950-89F3-B62D6B18E5A2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269553" y="1433536"/>
            <a:ext cx="381836" cy="369332"/>
          </a:xfrm>
          <a:prstGeom prst="rect">
            <a:avLst/>
          </a:prstGeom>
          <a:blipFill>
            <a:blip r:embed="rId16"/>
            <a:stretch>
              <a:fillRect l="-17460" r="-3175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10" name="Arc 109">
            <a:extLst>
              <a:ext uri="{FF2B5EF4-FFF2-40B4-BE49-F238E27FC236}">
                <a16:creationId xmlns:a16="http://schemas.microsoft.com/office/drawing/2014/main" id="{87737885-8124-40C9-B5DF-7E4176CC28D3}"/>
              </a:ext>
            </a:extLst>
          </p:cNvPr>
          <p:cNvSpPr/>
          <p:nvPr/>
        </p:nvSpPr>
        <p:spPr bwMode="auto">
          <a:xfrm>
            <a:off x="5886450" y="2024063"/>
            <a:ext cx="817563" cy="1020762"/>
          </a:xfrm>
          <a:prstGeom prst="arc">
            <a:avLst>
              <a:gd name="adj1" fmla="val 15464819"/>
              <a:gd name="adj2" fmla="val 1759073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Instructor: Jacob Rosen Ph.D.</a:t>
            </a:r>
          </a:p>
          <a:p>
            <a:pPr>
              <a:defRPr/>
            </a:pPr>
            <a:r>
              <a:rPr lang="en-US"/>
              <a:t>Models of Robot Manipulation - EE 543 </a:t>
            </a:r>
            <a:r>
              <a:rPr lang="en-US" b="0">
                <a:latin typeface="Times New Roman" pitchFamily="18" charset="0"/>
              </a:rPr>
              <a:t>- </a:t>
            </a:r>
            <a:r>
              <a:rPr lang="en-US"/>
              <a:t>Department of Electrical Engineering -</a:t>
            </a:r>
            <a:r>
              <a:rPr lang="en-US" b="0">
                <a:latin typeface="Times New Roman" pitchFamily="18" charset="0"/>
              </a:rPr>
              <a:t> </a:t>
            </a:r>
            <a:r>
              <a:rPr lang="en-US"/>
              <a:t>University of Washington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46588697"/>
                  </p:ext>
                </p:extLst>
              </p:nvPr>
            </p:nvGraphicFramePr>
            <p:xfrm>
              <a:off x="1752600" y="2687320"/>
              <a:ext cx="5894813" cy="1483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14813">
                      <a:extLst>
                        <a:ext uri="{9D8B030D-6E8A-4147-A177-3AD203B41FA5}">
                          <a16:colId xmlns:a16="http://schemas.microsoft.com/office/drawing/2014/main" val="3015015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56768999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35311027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114338184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3806300578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74566273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90568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altLang="zh-CN" i="1" baseline="-250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oMath>
                          </a14:m>
                          <a:endParaRPr lang="en-US" baseline="-25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355577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altLang="zh-CN" i="1" baseline="-250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oMath>
                          </a14:m>
                          <a:endParaRPr lang="en-US" baseline="-25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6459837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  </m:t>
                                </m:r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1995915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46588697"/>
                  </p:ext>
                </p:extLst>
              </p:nvPr>
            </p:nvGraphicFramePr>
            <p:xfrm>
              <a:off x="1752600" y="2687320"/>
              <a:ext cx="5894813" cy="1483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14813">
                      <a:extLst>
                        <a:ext uri="{9D8B030D-6E8A-4147-A177-3AD203B41FA5}">
                          <a16:colId xmlns:a16="http://schemas.microsoft.com/office/drawing/2014/main" val="3015015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56768999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35311027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114338184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3806300578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74566273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90568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80240" t="-106452" r="-2395" b="-21935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355577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80240" t="-209836" r="-202395" b="-1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80240" t="-209836" r="-2395" b="-1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6459837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80240" t="-309836" r="-202395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80240" t="-309836" r="-2395" b="-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19959153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3834846"/>
              </p:ext>
            </p:extLst>
          </p:nvPr>
        </p:nvGraphicFramePr>
        <p:xfrm>
          <a:off x="7034427" y="2685596"/>
          <a:ext cx="233654" cy="350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6" name="Equation" r:id="rId4" imgW="152280" imgH="228600" progId="Equation.3">
                  <p:embed/>
                </p:oleObj>
              </mc:Choice>
              <mc:Fallback>
                <p:oleObj name="Equation" r:id="rId4" imgW="152280" imgH="228600" progId="Equation.3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034427" y="2685596"/>
                        <a:ext cx="233654" cy="3504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678071" y="182197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61326"/>
              </p:ext>
            </p:extLst>
          </p:nvPr>
        </p:nvGraphicFramePr>
        <p:xfrm>
          <a:off x="3868181" y="2639553"/>
          <a:ext cx="483520" cy="4367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7" name="Equation" r:id="rId6" imgW="253890" imgH="228501" progId="Equation.3">
                  <p:embed/>
                </p:oleObj>
              </mc:Choice>
              <mc:Fallback>
                <p:oleObj name="Equation" r:id="rId6" imgW="253890" imgH="228501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8181" y="2639553"/>
                        <a:ext cx="483520" cy="4367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813252" y="186974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8189589"/>
              </p:ext>
            </p:extLst>
          </p:nvPr>
        </p:nvGraphicFramePr>
        <p:xfrm>
          <a:off x="5932486" y="2654526"/>
          <a:ext cx="269435" cy="3772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8" name="Equation" r:id="rId8" imgW="165028" imgH="228501" progId="Equation.3">
                  <p:embed/>
                </p:oleObj>
              </mc:Choice>
              <mc:Fallback>
                <p:oleObj name="Equation" r:id="rId8" imgW="165028" imgH="228501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2486" y="2654526"/>
                        <a:ext cx="269435" cy="3772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758630" y="179847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111514"/>
              </p:ext>
            </p:extLst>
          </p:nvPr>
        </p:nvGraphicFramePr>
        <p:xfrm>
          <a:off x="4861106" y="2589891"/>
          <a:ext cx="512447" cy="4863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9" name="Equation" r:id="rId10" imgW="241300" imgH="228600" progId="Equation.3">
                  <p:embed/>
                </p:oleObj>
              </mc:Choice>
              <mc:Fallback>
                <p:oleObj name="Equation" r:id="rId10" imgW="241300" imgH="228600" progId="Equation.3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1106" y="2589891"/>
                        <a:ext cx="512447" cy="4863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26">
            <a:extLst>
              <a:ext uri="{FF2B5EF4-FFF2-40B4-BE49-F238E27FC236}">
                <a16:creationId xmlns:a16="http://schemas.microsoft.com/office/drawing/2014/main" id="{5668225C-6AF1-43ED-84C7-77EBCD2F0DDF}"/>
              </a:ext>
            </a:extLst>
          </p:cNvPr>
          <p:cNvSpPr txBox="1">
            <a:spLocks noChangeArrowheads="1"/>
          </p:cNvSpPr>
          <p:nvPr/>
        </p:nvSpPr>
        <p:spPr>
          <a:xfrm>
            <a:off x="1447800" y="381000"/>
            <a:ext cx="7010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2D – 2 – RRR  - </a:t>
            </a:r>
            <a:r>
              <a:rPr lang="en-US" altLang="en-US" i="1" kern="0" dirty="0"/>
              <a:t>Modified Form Table </a:t>
            </a:r>
          </a:p>
        </p:txBody>
      </p:sp>
    </p:spTree>
    <p:extLst>
      <p:ext uri="{BB962C8B-B14F-4D97-AF65-F5344CB8AC3E}">
        <p14:creationId xmlns:p14="http://schemas.microsoft.com/office/powerpoint/2010/main" val="817519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C3BD6F03-A129-4108-98F3-F5C3F822D5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2D – 2 – RRR (standard DH)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46EA05E6-C99E-4029-8BE9-B4CBDB62F9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03263" y="6248400"/>
            <a:ext cx="6781800" cy="381000"/>
          </a:xfrm>
        </p:spPr>
        <p:txBody>
          <a:bodyPr/>
          <a:lstStyle/>
          <a:p>
            <a:pPr algn="l">
              <a:defRPr/>
            </a:pPr>
            <a:r>
              <a:rPr lang="en-US" altLang="en-US" dirty="0"/>
              <a:t>Instructor: Jacob Rosen </a:t>
            </a:r>
          </a:p>
          <a:p>
            <a:pPr algn="l">
              <a:defRPr/>
            </a:pPr>
            <a:r>
              <a:rPr lang="en-US" altLang="en-US" dirty="0"/>
              <a:t>Advanced Robotic - MAE 263D </a:t>
            </a:r>
            <a:r>
              <a:rPr lang="en-US" altLang="en-US" b="0" dirty="0">
                <a:latin typeface="Times New Roman" pitchFamily="18" charset="0"/>
              </a:rPr>
              <a:t>- </a:t>
            </a:r>
            <a:r>
              <a:rPr lang="en-US" altLang="en-US" dirty="0"/>
              <a:t>Department of Mechanical &amp; Aerospace Engineering - UCLA</a:t>
            </a:r>
            <a:r>
              <a:rPr lang="en-US" altLang="en-US" b="0" dirty="0">
                <a:latin typeface="Times New Roman" pitchFamily="18" charset="0"/>
              </a:rPr>
              <a:t> </a:t>
            </a:r>
            <a:endParaRPr lang="en-US" altLang="en-US" dirty="0">
              <a:solidFill>
                <a:schemeClr val="tx1"/>
              </a:solidFill>
            </a:endParaRPr>
          </a:p>
        </p:txBody>
      </p:sp>
      <p:pic>
        <p:nvPicPr>
          <p:cNvPr id="19460" name="Picture 2" descr="http://brand.ucla.edu/wp-content/uploads/2013/08/ucla-logotype-main-11.jpg">
            <a:extLst>
              <a:ext uri="{FF2B5EF4-FFF2-40B4-BE49-F238E27FC236}">
                <a16:creationId xmlns:a16="http://schemas.microsoft.com/office/drawing/2014/main" id="{53C1FC12-BB87-4DF4-9563-2BDE8696CA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5" y="6227763"/>
            <a:ext cx="1038225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461" name="Group 70">
            <a:extLst>
              <a:ext uri="{FF2B5EF4-FFF2-40B4-BE49-F238E27FC236}">
                <a16:creationId xmlns:a16="http://schemas.microsoft.com/office/drawing/2014/main" id="{54D514DD-FD21-4A31-89E4-5E83E098A4DC}"/>
              </a:ext>
            </a:extLst>
          </p:cNvPr>
          <p:cNvGrpSpPr>
            <a:grpSpLocks/>
          </p:cNvGrpSpPr>
          <p:nvPr/>
        </p:nvGrpSpPr>
        <p:grpSpPr bwMode="auto">
          <a:xfrm>
            <a:off x="3835401" y="3048799"/>
            <a:ext cx="2300287" cy="1281112"/>
            <a:chOff x="2555965" y="3470366"/>
            <a:chExt cx="2299064" cy="1280160"/>
          </a:xfrm>
        </p:grpSpPr>
        <p:cxnSp>
          <p:nvCxnSpPr>
            <p:cNvPr id="19498" name="Straight Arrow Connector 71">
              <a:extLst>
                <a:ext uri="{FF2B5EF4-FFF2-40B4-BE49-F238E27FC236}">
                  <a16:creationId xmlns:a16="http://schemas.microsoft.com/office/drawing/2014/main" id="{133DB7B0-6467-4149-B2B2-E8AA7523DFC6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2425337" y="3600994"/>
              <a:ext cx="1280160" cy="1018903"/>
            </a:xfrm>
            <a:prstGeom prst="straightConnector1">
              <a:avLst/>
            </a:prstGeom>
            <a:noFill/>
            <a:ln w="38100" algn="ctr">
              <a:solidFill>
                <a:srgbClr val="00B0F0"/>
              </a:solidFill>
              <a:round/>
              <a:headEnd/>
              <a:tailEnd type="triangle" w="med" len="med"/>
            </a:ln>
          </p:spPr>
        </p:cxnSp>
        <p:cxnSp>
          <p:nvCxnSpPr>
            <p:cNvPr id="19499" name="Straight Arrow Connector 72">
              <a:extLst>
                <a:ext uri="{FF2B5EF4-FFF2-40B4-BE49-F238E27FC236}">
                  <a16:creationId xmlns:a16="http://schemas.microsoft.com/office/drawing/2014/main" id="{C841D446-46FE-4E28-97AC-FD5E7055194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574869" y="3731623"/>
              <a:ext cx="1280160" cy="1018903"/>
            </a:xfrm>
            <a:prstGeom prst="straightConnector1">
              <a:avLst/>
            </a:prstGeom>
            <a:noFill/>
            <a:ln w="38100" algn="ctr">
              <a:solidFill>
                <a:srgbClr val="00B0F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19462" name="Group 73">
            <a:extLst>
              <a:ext uri="{FF2B5EF4-FFF2-40B4-BE49-F238E27FC236}">
                <a16:creationId xmlns:a16="http://schemas.microsoft.com/office/drawing/2014/main" id="{46AEE540-10A0-4BDA-B0A7-2D0E3AC9DFA1}"/>
              </a:ext>
            </a:extLst>
          </p:cNvPr>
          <p:cNvGrpSpPr>
            <a:grpSpLocks/>
          </p:cNvGrpSpPr>
          <p:nvPr/>
        </p:nvGrpSpPr>
        <p:grpSpPr bwMode="auto">
          <a:xfrm rot="2249446">
            <a:off x="2646363" y="4629150"/>
            <a:ext cx="2298700" cy="1281113"/>
            <a:chOff x="2555965" y="3470366"/>
            <a:chExt cx="2299064" cy="1280160"/>
          </a:xfrm>
        </p:grpSpPr>
        <p:cxnSp>
          <p:nvCxnSpPr>
            <p:cNvPr id="19496" name="Straight Arrow Connector 74">
              <a:extLst>
                <a:ext uri="{FF2B5EF4-FFF2-40B4-BE49-F238E27FC236}">
                  <a16:creationId xmlns:a16="http://schemas.microsoft.com/office/drawing/2014/main" id="{31753775-B780-4366-A050-2FC9E6552B7A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2425337" y="3600994"/>
              <a:ext cx="1280160" cy="1018903"/>
            </a:xfrm>
            <a:prstGeom prst="straightConnector1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19497" name="Straight Arrow Connector 75">
              <a:extLst>
                <a:ext uri="{FF2B5EF4-FFF2-40B4-BE49-F238E27FC236}">
                  <a16:creationId xmlns:a16="http://schemas.microsoft.com/office/drawing/2014/main" id="{3801ACCE-58AF-4FD6-A667-D287C6AA97B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574869" y="3731623"/>
              <a:ext cx="1280160" cy="1018903"/>
            </a:xfrm>
            <a:prstGeom prst="straightConnector1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19463" name="Group 76">
            <a:extLst>
              <a:ext uri="{FF2B5EF4-FFF2-40B4-BE49-F238E27FC236}">
                <a16:creationId xmlns:a16="http://schemas.microsoft.com/office/drawing/2014/main" id="{9309336A-07DC-49E7-9287-00B6298E19D9}"/>
              </a:ext>
            </a:extLst>
          </p:cNvPr>
          <p:cNvGrpSpPr>
            <a:grpSpLocks/>
          </p:cNvGrpSpPr>
          <p:nvPr/>
        </p:nvGrpSpPr>
        <p:grpSpPr bwMode="auto">
          <a:xfrm rot="20504551">
            <a:off x="4779168" y="1398695"/>
            <a:ext cx="2300288" cy="1279525"/>
            <a:chOff x="2555965" y="3470366"/>
            <a:chExt cx="2299064" cy="1280160"/>
          </a:xfrm>
        </p:grpSpPr>
        <p:cxnSp>
          <p:nvCxnSpPr>
            <p:cNvPr id="19494" name="Straight Arrow Connector 77">
              <a:extLst>
                <a:ext uri="{FF2B5EF4-FFF2-40B4-BE49-F238E27FC236}">
                  <a16:creationId xmlns:a16="http://schemas.microsoft.com/office/drawing/2014/main" id="{ECFAAD7B-E092-4CA6-BD4A-9D0386C26800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2425337" y="3600994"/>
              <a:ext cx="1280160" cy="1018903"/>
            </a:xfrm>
            <a:prstGeom prst="straightConnector1">
              <a:avLst/>
            </a:prstGeom>
            <a:noFill/>
            <a:ln w="38100" algn="ctr">
              <a:solidFill>
                <a:srgbClr val="92D050"/>
              </a:solidFill>
              <a:round/>
              <a:headEnd/>
              <a:tailEnd type="triangle" w="med" len="med"/>
            </a:ln>
          </p:spPr>
        </p:cxnSp>
        <p:cxnSp>
          <p:nvCxnSpPr>
            <p:cNvPr id="19495" name="Straight Arrow Connector 78">
              <a:extLst>
                <a:ext uri="{FF2B5EF4-FFF2-40B4-BE49-F238E27FC236}">
                  <a16:creationId xmlns:a16="http://schemas.microsoft.com/office/drawing/2014/main" id="{AB404451-8C2D-4792-9C2D-1F60F894122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574869" y="3731623"/>
              <a:ext cx="1280160" cy="1018903"/>
            </a:xfrm>
            <a:prstGeom prst="straightConnector1">
              <a:avLst/>
            </a:prstGeom>
            <a:noFill/>
            <a:ln w="38100" algn="ctr">
              <a:solidFill>
                <a:srgbClr val="92D05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19464" name="Group 79">
            <a:extLst>
              <a:ext uri="{FF2B5EF4-FFF2-40B4-BE49-F238E27FC236}">
                <a16:creationId xmlns:a16="http://schemas.microsoft.com/office/drawing/2014/main" id="{0C862E46-7E9F-493D-A0BA-4952B9BD419A}"/>
              </a:ext>
            </a:extLst>
          </p:cNvPr>
          <p:cNvGrpSpPr>
            <a:grpSpLocks/>
          </p:cNvGrpSpPr>
          <p:nvPr/>
        </p:nvGrpSpPr>
        <p:grpSpPr bwMode="auto">
          <a:xfrm rot="-2411047">
            <a:off x="5289550" y="2012950"/>
            <a:ext cx="1209675" cy="673100"/>
            <a:chOff x="2555965" y="3470366"/>
            <a:chExt cx="2299064" cy="1280160"/>
          </a:xfrm>
        </p:grpSpPr>
        <p:cxnSp>
          <p:nvCxnSpPr>
            <p:cNvPr id="19492" name="Straight Arrow Connector 80">
              <a:extLst>
                <a:ext uri="{FF2B5EF4-FFF2-40B4-BE49-F238E27FC236}">
                  <a16:creationId xmlns:a16="http://schemas.microsoft.com/office/drawing/2014/main" id="{B6446CC8-DE90-4BF7-ACC0-06B7656D170D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2425337" y="3600994"/>
              <a:ext cx="1280160" cy="1018903"/>
            </a:xfrm>
            <a:prstGeom prst="straightConnector1">
              <a:avLst/>
            </a:prstGeom>
            <a:noFill/>
            <a:ln w="38100" algn="ctr">
              <a:solidFill>
                <a:srgbClr val="002060"/>
              </a:solidFill>
              <a:round/>
              <a:headEnd/>
              <a:tailEnd type="triangle" w="med" len="med"/>
            </a:ln>
          </p:spPr>
        </p:cxnSp>
        <p:cxnSp>
          <p:nvCxnSpPr>
            <p:cNvPr id="19493" name="Straight Arrow Connector 81">
              <a:extLst>
                <a:ext uri="{FF2B5EF4-FFF2-40B4-BE49-F238E27FC236}">
                  <a16:creationId xmlns:a16="http://schemas.microsoft.com/office/drawing/2014/main" id="{3AAE0419-3391-489B-AE8E-A38BF66D38B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574869" y="3731623"/>
              <a:ext cx="1280160" cy="1018903"/>
            </a:xfrm>
            <a:prstGeom prst="straightConnector1">
              <a:avLst/>
            </a:prstGeom>
            <a:noFill/>
            <a:ln w="38100" algn="ctr">
              <a:solidFill>
                <a:srgbClr val="002060"/>
              </a:solidFill>
              <a:round/>
              <a:headEnd/>
              <a:tailEnd type="triangle" w="med" len="med"/>
            </a:ln>
          </p:spPr>
        </p:cxnSp>
      </p:grpSp>
      <p:cxnSp>
        <p:nvCxnSpPr>
          <p:cNvPr id="19465" name="Straight Connector 82">
            <a:extLst>
              <a:ext uri="{FF2B5EF4-FFF2-40B4-BE49-F238E27FC236}">
                <a16:creationId xmlns:a16="http://schemas.microsoft.com/office/drawing/2014/main" id="{99D87A8B-A15C-42E9-B2D9-028646630F6D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244850" y="4329113"/>
            <a:ext cx="1635125" cy="1316037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466" name="Straight Connector 83">
            <a:extLst>
              <a:ext uri="{FF2B5EF4-FFF2-40B4-BE49-F238E27FC236}">
                <a16:creationId xmlns:a16="http://schemas.microsoft.com/office/drawing/2014/main" id="{ED6EDF4A-D4A0-4047-BCF0-6E226BC15494}"/>
              </a:ext>
            </a:extLst>
          </p:cNvPr>
          <p:cNvCxnSpPr>
            <a:cxnSpLocks/>
          </p:cNvCxnSpPr>
          <p:nvPr/>
        </p:nvCxnSpPr>
        <p:spPr bwMode="auto">
          <a:xfrm flipV="1">
            <a:off x="4854575" y="2724150"/>
            <a:ext cx="1185863" cy="1622425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19467" name="Group 84">
            <a:extLst>
              <a:ext uri="{FF2B5EF4-FFF2-40B4-BE49-F238E27FC236}">
                <a16:creationId xmlns:a16="http://schemas.microsoft.com/office/drawing/2014/main" id="{D3ED006F-86CA-4741-9F56-0C0273DB9747}"/>
              </a:ext>
            </a:extLst>
          </p:cNvPr>
          <p:cNvGrpSpPr>
            <a:grpSpLocks/>
          </p:cNvGrpSpPr>
          <p:nvPr/>
        </p:nvGrpSpPr>
        <p:grpSpPr bwMode="auto">
          <a:xfrm rot="-1607821">
            <a:off x="5788025" y="2193925"/>
            <a:ext cx="590550" cy="623888"/>
            <a:chOff x="5955579" y="2313604"/>
            <a:chExt cx="590353" cy="623300"/>
          </a:xfrm>
        </p:grpSpPr>
        <p:cxnSp>
          <p:nvCxnSpPr>
            <p:cNvPr id="19489" name="Straight Connector 85">
              <a:extLst>
                <a:ext uri="{FF2B5EF4-FFF2-40B4-BE49-F238E27FC236}">
                  <a16:creationId xmlns:a16="http://schemas.microsoft.com/office/drawing/2014/main" id="{C9A62322-DAC1-48EC-93ED-78F74903DE5C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955579" y="2313604"/>
              <a:ext cx="284902" cy="390108"/>
            </a:xfrm>
            <a:prstGeom prst="line">
              <a:avLst/>
            </a:prstGeom>
            <a:noFill/>
            <a:ln w="762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9490" name="Straight Connector 86">
              <a:extLst>
                <a:ext uri="{FF2B5EF4-FFF2-40B4-BE49-F238E27FC236}">
                  <a16:creationId xmlns:a16="http://schemas.microsoft.com/office/drawing/2014/main" id="{D93214A6-BB63-4F91-BAC4-0F15143D41DD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5989272" y="2688435"/>
              <a:ext cx="304802" cy="233004"/>
            </a:xfrm>
            <a:prstGeom prst="line">
              <a:avLst/>
            </a:prstGeom>
            <a:noFill/>
            <a:ln w="762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9491" name="Straight Connector 87">
              <a:extLst>
                <a:ext uri="{FF2B5EF4-FFF2-40B4-BE49-F238E27FC236}">
                  <a16:creationId xmlns:a16="http://schemas.microsoft.com/office/drawing/2014/main" id="{253BE4E0-E6B0-4E19-AA9A-2170AC48D24D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264466" y="2551500"/>
              <a:ext cx="281466" cy="385404"/>
            </a:xfrm>
            <a:prstGeom prst="line">
              <a:avLst/>
            </a:prstGeom>
            <a:noFill/>
            <a:ln w="76200" algn="ctr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89" name="Arc 88">
            <a:extLst>
              <a:ext uri="{FF2B5EF4-FFF2-40B4-BE49-F238E27FC236}">
                <a16:creationId xmlns:a16="http://schemas.microsoft.com/office/drawing/2014/main" id="{D34787A2-5CBA-4D28-AA52-16854701FEA9}"/>
              </a:ext>
            </a:extLst>
          </p:cNvPr>
          <p:cNvSpPr/>
          <p:nvPr/>
        </p:nvSpPr>
        <p:spPr bwMode="auto">
          <a:xfrm>
            <a:off x="3563938" y="5165725"/>
            <a:ext cx="817562" cy="1019175"/>
          </a:xfrm>
          <a:prstGeom prst="arc">
            <a:avLst>
              <a:gd name="adj1" fmla="val 15971385"/>
              <a:gd name="adj2" fmla="val 0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cxnSp>
        <p:nvCxnSpPr>
          <p:cNvPr id="19469" name="Straight Connector 89">
            <a:extLst>
              <a:ext uri="{FF2B5EF4-FFF2-40B4-BE49-F238E27FC236}">
                <a16:creationId xmlns:a16="http://schemas.microsoft.com/office/drawing/2014/main" id="{CB682EFC-59F5-48B0-A920-443C568B55F9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989513" y="2986088"/>
            <a:ext cx="1635125" cy="1316037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91" name="Arc 90">
            <a:extLst>
              <a:ext uri="{FF2B5EF4-FFF2-40B4-BE49-F238E27FC236}">
                <a16:creationId xmlns:a16="http://schemas.microsoft.com/office/drawing/2014/main" id="{CF7E4907-CE10-4AF8-A29F-49121B894709}"/>
              </a:ext>
            </a:extLst>
          </p:cNvPr>
          <p:cNvSpPr/>
          <p:nvPr/>
        </p:nvSpPr>
        <p:spPr bwMode="auto">
          <a:xfrm>
            <a:off x="5294313" y="3397250"/>
            <a:ext cx="819150" cy="1020763"/>
          </a:xfrm>
          <a:prstGeom prst="arc">
            <a:avLst>
              <a:gd name="adj1" fmla="val 15464819"/>
              <a:gd name="adj2" fmla="val 1832154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35D0929-66E0-4147-A880-AFA23705D069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804279" y="2980033"/>
            <a:ext cx="381836" cy="369332"/>
          </a:xfrm>
          <a:prstGeom prst="rect">
            <a:avLst/>
          </a:prstGeom>
          <a:blipFill>
            <a:blip r:embed="rId4"/>
            <a:stretch>
              <a:fillRect l="-17460" r="-3175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A0BAABEA-E6E7-48A0-B89E-E607A448C617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351462" y="5096469"/>
            <a:ext cx="381836" cy="369332"/>
          </a:xfrm>
          <a:prstGeom prst="rect">
            <a:avLst/>
          </a:prstGeom>
          <a:blipFill>
            <a:blip r:embed="rId5"/>
            <a:stretch>
              <a:fillRect l="-17742" r="-483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D1D732E7-8B54-415A-B73D-3D8D55F28C0F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958341" y="5444474"/>
            <a:ext cx="380039" cy="369332"/>
          </a:xfrm>
          <a:prstGeom prst="rect">
            <a:avLst/>
          </a:prstGeom>
          <a:blipFill>
            <a:blip r:embed="rId6"/>
            <a:stretch>
              <a:fillRect l="-7937" r="-634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9E3FFBC0-FA62-4F4B-A4B0-CB625DCCA500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873268" y="3846639"/>
            <a:ext cx="381836" cy="369332"/>
          </a:xfrm>
          <a:prstGeom prst="rect">
            <a:avLst/>
          </a:prstGeom>
          <a:blipFill>
            <a:blip r:embed="rId7"/>
            <a:stretch>
              <a:fillRect l="-19048" r="-3175" b="-26230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ECFA9BAB-1B51-4FED-91E8-918CAD78D4F4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829701" y="1589116"/>
            <a:ext cx="405816" cy="369332"/>
          </a:xfrm>
          <a:prstGeom prst="rect">
            <a:avLst/>
          </a:prstGeom>
          <a:blipFill>
            <a:blip r:embed="rId8"/>
            <a:stretch>
              <a:fillRect l="-8955" r="-4478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6968F811-0404-4F98-86B4-8E52F94E9FA5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926697" y="2102446"/>
            <a:ext cx="381836" cy="369332"/>
          </a:xfrm>
          <a:prstGeom prst="rect">
            <a:avLst/>
          </a:prstGeom>
          <a:blipFill>
            <a:blip r:embed="rId9"/>
            <a:stretch>
              <a:fillRect l="-22222" r="-6349" b="-28333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8E9840A7-7D88-4AF2-9B34-D9AB206D986B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899098" y="3350956"/>
            <a:ext cx="317330" cy="369332"/>
          </a:xfrm>
          <a:prstGeom prst="rect">
            <a:avLst/>
          </a:prstGeom>
          <a:blipFill>
            <a:blip r:embed="rId10"/>
            <a:stretch>
              <a:fillRect l="-23077" r="-5769" b="-166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41B749D3-49E1-4AC7-B34C-419DC46FA909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746327" y="4536275"/>
            <a:ext cx="317330" cy="369332"/>
          </a:xfrm>
          <a:prstGeom prst="rect">
            <a:avLst/>
          </a:prstGeom>
          <a:blipFill>
            <a:blip r:embed="rId11"/>
            <a:stretch>
              <a:fillRect l="-21154" r="-5769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9483" name="Oval 103">
            <a:extLst>
              <a:ext uri="{FF2B5EF4-FFF2-40B4-BE49-F238E27FC236}">
                <a16:creationId xmlns:a16="http://schemas.microsoft.com/office/drawing/2014/main" id="{90E2D8F7-9A97-40C6-955A-273D665946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6625" y="4235450"/>
            <a:ext cx="206375" cy="206375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84" name="Oval 104">
            <a:extLst>
              <a:ext uri="{FF2B5EF4-FFF2-40B4-BE49-F238E27FC236}">
                <a16:creationId xmlns:a16="http://schemas.microsoft.com/office/drawing/2014/main" id="{2252F5B0-B621-41BD-B7ED-CA569D92B9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5475" y="5522913"/>
            <a:ext cx="207963" cy="206375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85" name="Oval 105">
            <a:extLst>
              <a:ext uri="{FF2B5EF4-FFF2-40B4-BE49-F238E27FC236}">
                <a16:creationId xmlns:a16="http://schemas.microsoft.com/office/drawing/2014/main" id="{1B7DB6F2-C530-48E6-865B-F35C2B8893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9313" y="2619375"/>
            <a:ext cx="206375" cy="206375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19486" name="Straight Connector 106">
            <a:extLst>
              <a:ext uri="{FF2B5EF4-FFF2-40B4-BE49-F238E27FC236}">
                <a16:creationId xmlns:a16="http://schemas.microsoft.com/office/drawing/2014/main" id="{2A6BF9DD-5124-44B0-B029-A55DADF02A72}"/>
              </a:ext>
            </a:extLst>
          </p:cNvPr>
          <p:cNvCxnSpPr>
            <a:cxnSpLocks/>
          </p:cNvCxnSpPr>
          <p:nvPr/>
        </p:nvCxnSpPr>
        <p:spPr bwMode="auto">
          <a:xfrm flipV="1">
            <a:off x="6069013" y="1490663"/>
            <a:ext cx="774700" cy="1179512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109" name="TextBox 108">
            <a:extLst>
              <a:ext uri="{FF2B5EF4-FFF2-40B4-BE49-F238E27FC236}">
                <a16:creationId xmlns:a16="http://schemas.microsoft.com/office/drawing/2014/main" id="{47D8DC4E-D319-4950-89F3-B62D6B18E5A2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269553" y="1433536"/>
            <a:ext cx="381836" cy="369332"/>
          </a:xfrm>
          <a:prstGeom prst="rect">
            <a:avLst/>
          </a:prstGeom>
          <a:blipFill>
            <a:blip r:embed="rId12"/>
            <a:stretch>
              <a:fillRect l="-17460" r="-3175" b="-1475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10" name="Arc 109">
            <a:extLst>
              <a:ext uri="{FF2B5EF4-FFF2-40B4-BE49-F238E27FC236}">
                <a16:creationId xmlns:a16="http://schemas.microsoft.com/office/drawing/2014/main" id="{87737885-8124-40C9-B5DF-7E4176CC28D3}"/>
              </a:ext>
            </a:extLst>
          </p:cNvPr>
          <p:cNvSpPr/>
          <p:nvPr/>
        </p:nvSpPr>
        <p:spPr bwMode="auto">
          <a:xfrm>
            <a:off x="5886450" y="2024063"/>
            <a:ext cx="817563" cy="1020762"/>
          </a:xfrm>
          <a:prstGeom prst="arc">
            <a:avLst>
              <a:gd name="adj1" fmla="val 15464819"/>
              <a:gd name="adj2" fmla="val 1759073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CCBAB7E2-7290-40BE-BC56-A1C11D196666}"/>
                  </a:ext>
                </a:extLst>
              </p:cNvPr>
              <p:cNvSpPr txBox="1"/>
              <p:nvPr/>
            </p:nvSpPr>
            <p:spPr>
              <a:xfrm>
                <a:off x="3416041" y="2764883"/>
                <a:ext cx="55932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CCBAB7E2-7290-40BE-BC56-A1C11D1966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6041" y="2764883"/>
                <a:ext cx="559320" cy="461665"/>
              </a:xfrm>
              <a:prstGeom prst="rect">
                <a:avLst/>
              </a:prstGeom>
              <a:blipFill>
                <a:blip r:embed="rId13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4C111AFB-089C-4B58-BFCF-29BA32F61C47}"/>
                  </a:ext>
                </a:extLst>
              </p:cNvPr>
              <p:cNvSpPr txBox="1"/>
              <p:nvPr/>
            </p:nvSpPr>
            <p:spPr>
              <a:xfrm>
                <a:off x="6036462" y="3191611"/>
                <a:ext cx="55932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4C111AFB-089C-4B58-BFCF-29BA32F61C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6462" y="3191611"/>
                <a:ext cx="559320" cy="461665"/>
              </a:xfrm>
              <a:prstGeom prst="rect">
                <a:avLst/>
              </a:prstGeom>
              <a:blipFill>
                <a:blip r:embed="rId14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B62F5D7F-3BE0-4774-834A-D3FEB987A417}"/>
                  </a:ext>
                </a:extLst>
              </p:cNvPr>
              <p:cNvSpPr txBox="1"/>
              <p:nvPr/>
            </p:nvSpPr>
            <p:spPr>
              <a:xfrm>
                <a:off x="6827983" y="1168660"/>
                <a:ext cx="55932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B62F5D7F-3BE0-4774-834A-D3FEB987A4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7983" y="1168660"/>
                <a:ext cx="559320" cy="461665"/>
              </a:xfrm>
              <a:prstGeom prst="rect">
                <a:avLst/>
              </a:prstGeom>
              <a:blipFill>
                <a:blip r:embed="rId15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A52D56F3-591B-48E0-BFD2-3259F5E1F3C1}"/>
                  </a:ext>
                </a:extLst>
              </p:cNvPr>
              <p:cNvSpPr txBox="1"/>
              <p:nvPr/>
            </p:nvSpPr>
            <p:spPr>
              <a:xfrm>
                <a:off x="4256708" y="1614255"/>
                <a:ext cx="56643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A52D56F3-591B-48E0-BFD2-3259F5E1F3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6708" y="1614255"/>
                <a:ext cx="566437" cy="461665"/>
              </a:xfrm>
              <a:prstGeom prst="rect">
                <a:avLst/>
              </a:prstGeom>
              <a:blipFill>
                <a:blip r:embed="rId16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1087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Instructor: Jacob Rosen Ph.D.</a:t>
            </a:r>
          </a:p>
          <a:p>
            <a:pPr>
              <a:defRPr/>
            </a:pPr>
            <a:r>
              <a:rPr lang="en-US"/>
              <a:t>Models of Robot Manipulation - EE 543 </a:t>
            </a:r>
            <a:r>
              <a:rPr lang="en-US" b="0">
                <a:latin typeface="Times New Roman" pitchFamily="18" charset="0"/>
              </a:rPr>
              <a:t>- </a:t>
            </a:r>
            <a:r>
              <a:rPr lang="en-US"/>
              <a:t>Department of Electrical Engineering -</a:t>
            </a:r>
            <a:r>
              <a:rPr lang="en-US" b="0">
                <a:latin typeface="Times New Roman" pitchFamily="18" charset="0"/>
              </a:rPr>
              <a:t> </a:t>
            </a:r>
            <a:r>
              <a:rPr lang="en-US"/>
              <a:t>University of Washington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55280317"/>
                  </p:ext>
                </p:extLst>
              </p:nvPr>
            </p:nvGraphicFramePr>
            <p:xfrm>
              <a:off x="1617102" y="2687320"/>
              <a:ext cx="6096000" cy="1483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3015015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56768999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35311027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114338184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3806300578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74566273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90568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b="0" i="1" baseline="-250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oMath>
                          </a14:m>
                          <a:endParaRPr lang="en-US" baseline="-25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355577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n-US" b="0" i="1" baseline="-2500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US" baseline="-25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6459837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b="0" i="1" baseline="-250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oMath>
                          </a14:m>
                          <a:endParaRPr lang="en-US" baseline="-25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1995915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55280317"/>
                  </p:ext>
                </p:extLst>
              </p:nvPr>
            </p:nvGraphicFramePr>
            <p:xfrm>
              <a:off x="1617102" y="2687320"/>
              <a:ext cx="6096000" cy="1483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3015015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56768999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335311027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114338184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3806300578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74566273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i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endParaRPr 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90568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2410" t="-106452" r="-203614" b="-2193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00000" t="-106452" r="-2395" b="-21935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355577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2410" t="-209836" r="-203614" b="-1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00000" t="-209836" r="-2395" b="-1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6459837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00000" t="-309836" r="-2395" b="-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19959153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6838149"/>
              </p:ext>
            </p:extLst>
          </p:nvPr>
        </p:nvGraphicFramePr>
        <p:xfrm>
          <a:off x="7110626" y="2681254"/>
          <a:ext cx="233654" cy="350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0" name="Equation" r:id="rId4" imgW="152280" imgH="228600" progId="Equation.3">
                  <p:embed/>
                </p:oleObj>
              </mc:Choice>
              <mc:Fallback>
                <p:oleObj name="Equation" r:id="rId4" imgW="152280" imgH="228600" progId="Equation.3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110626" y="2681254"/>
                        <a:ext cx="233654" cy="3504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678071" y="182197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5679693"/>
              </p:ext>
            </p:extLst>
          </p:nvPr>
        </p:nvGraphicFramePr>
        <p:xfrm>
          <a:off x="4005153" y="2639885"/>
          <a:ext cx="339725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1" name="Equation" r:id="rId6" imgW="177480" imgH="228600" progId="Equation.3">
                  <p:embed/>
                </p:oleObj>
              </mc:Choice>
              <mc:Fallback>
                <p:oleObj name="Equation" r:id="rId6" imgW="177480" imgH="22860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5153" y="2639885"/>
                        <a:ext cx="339725" cy="4365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813252" y="186974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9099607"/>
              </p:ext>
            </p:extLst>
          </p:nvPr>
        </p:nvGraphicFramePr>
        <p:xfrm>
          <a:off x="5998175" y="2654526"/>
          <a:ext cx="269435" cy="3772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2" name="Equation" r:id="rId8" imgW="165028" imgH="228501" progId="Equation.3">
                  <p:embed/>
                </p:oleObj>
              </mc:Choice>
              <mc:Fallback>
                <p:oleObj name="Equation" r:id="rId8" imgW="165028" imgH="228501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8175" y="2654526"/>
                        <a:ext cx="269435" cy="3772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758630" y="179847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8669449"/>
              </p:ext>
            </p:extLst>
          </p:nvPr>
        </p:nvGraphicFramePr>
        <p:xfrm>
          <a:off x="5021153" y="2590673"/>
          <a:ext cx="32385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3" name="Equation" r:id="rId10" imgW="152280" imgH="228600" progId="Equation.3">
                  <p:embed/>
                </p:oleObj>
              </mc:Choice>
              <mc:Fallback>
                <p:oleObj name="Equation" r:id="rId10" imgW="152280" imgH="228600" progId="Equation.3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1153" y="2590673"/>
                        <a:ext cx="323850" cy="485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26">
            <a:extLst>
              <a:ext uri="{FF2B5EF4-FFF2-40B4-BE49-F238E27FC236}">
                <a16:creationId xmlns:a16="http://schemas.microsoft.com/office/drawing/2014/main" id="{5668225C-6AF1-43ED-84C7-77EBCD2F0DDF}"/>
              </a:ext>
            </a:extLst>
          </p:cNvPr>
          <p:cNvSpPr txBox="1">
            <a:spLocks noChangeArrowheads="1"/>
          </p:cNvSpPr>
          <p:nvPr/>
        </p:nvSpPr>
        <p:spPr>
          <a:xfrm>
            <a:off x="1447800" y="381000"/>
            <a:ext cx="7010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99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2D – 2 – RRR - </a:t>
            </a:r>
            <a:r>
              <a:rPr lang="en-US" altLang="en-US" i="1" kern="0" dirty="0"/>
              <a:t>Standard Form Table </a:t>
            </a:r>
          </a:p>
        </p:txBody>
      </p:sp>
    </p:spTree>
    <p:extLst>
      <p:ext uri="{BB962C8B-B14F-4D97-AF65-F5344CB8AC3E}">
        <p14:creationId xmlns:p14="http://schemas.microsoft.com/office/powerpoint/2010/main" val="62406188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3347</TotalTime>
  <Words>1726</Words>
  <Application>Microsoft Office PowerPoint</Application>
  <PresentationFormat>On-screen Show (4:3)</PresentationFormat>
  <Paragraphs>720</Paragraphs>
  <Slides>35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宋体</vt:lpstr>
      <vt:lpstr>Arial</vt:lpstr>
      <vt:lpstr>Cambria Math</vt:lpstr>
      <vt:lpstr>Times New Roman</vt:lpstr>
      <vt:lpstr>Default Design</vt:lpstr>
      <vt:lpstr>1_Default Design</vt:lpstr>
      <vt:lpstr>Equation</vt:lpstr>
      <vt:lpstr>Robotic Arms Library – HW 1 – DH Parameters  </vt:lpstr>
      <vt:lpstr>2D – 1 – RR (modified DH)</vt:lpstr>
      <vt:lpstr>PowerPoint Presentation</vt:lpstr>
      <vt:lpstr>2D – 1 – RR (standard DH)</vt:lpstr>
      <vt:lpstr>PowerPoint Presentation</vt:lpstr>
      <vt:lpstr>2D – 2 – RRR (modified DH)</vt:lpstr>
      <vt:lpstr>PowerPoint Presentation</vt:lpstr>
      <vt:lpstr>2D – 2 – RRR (standard DH)</vt:lpstr>
      <vt:lpstr>PowerPoint Presentation</vt:lpstr>
      <vt:lpstr>3D – 1 – RRR (modified DH)</vt:lpstr>
      <vt:lpstr>PowerPoint Presentation</vt:lpstr>
      <vt:lpstr>3D – 1 – RRR (standard DH)</vt:lpstr>
      <vt:lpstr>PowerPoint Presentation</vt:lpstr>
      <vt:lpstr>3D – 2 – RRP (modified DH) </vt:lpstr>
      <vt:lpstr>PowerPoint Presentation</vt:lpstr>
      <vt:lpstr>3D – 2 – RRP (standard DH) </vt:lpstr>
      <vt:lpstr>PowerPoint Presentation</vt:lpstr>
      <vt:lpstr>3D – 4 – RPP (Cylindrical Robot, modified DH)</vt:lpstr>
      <vt:lpstr>PowerPoint Presentation</vt:lpstr>
      <vt:lpstr>3D – 4 – RPP (Cylindrical Robot, standard DH)</vt:lpstr>
      <vt:lpstr>PowerPoint Presentation</vt:lpstr>
      <vt:lpstr>3D – 4 – RRR (Spherical Wrist, modified DH)</vt:lpstr>
      <vt:lpstr>PowerPoint Presentation</vt:lpstr>
      <vt:lpstr>3D – 4 – RRR (Spherical Wrist, standard DH)</vt:lpstr>
      <vt:lpstr>PowerPoint Presentation</vt:lpstr>
      <vt:lpstr>3D – 5 – RRRP (modified DH)</vt:lpstr>
      <vt:lpstr>PowerPoint Presentation</vt:lpstr>
      <vt:lpstr>3D – 5 – RRRP (standard DH)</vt:lpstr>
      <vt:lpstr>PowerPoint Presentation</vt:lpstr>
      <vt:lpstr>3D – 6 – PRRR (modified DH)</vt:lpstr>
      <vt:lpstr>PowerPoint Presentation</vt:lpstr>
      <vt:lpstr>3D – 6 – PRRR (standard DH)</vt:lpstr>
      <vt:lpstr>PowerPoint Presentation</vt:lpstr>
      <vt:lpstr>DH Parameters - Summary</vt:lpstr>
      <vt:lpstr>DH Parameters – Standard / Modified Approach  </vt:lpstr>
    </vt:vector>
  </TitlesOfParts>
  <Company>University of Washington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 Description &amp; Transformation</dc:title>
  <dc:creator>Jacob Rosen Ph.D.</dc:creator>
  <cp:lastModifiedBy>K Jingyi</cp:lastModifiedBy>
  <cp:revision>122</cp:revision>
  <cp:lastPrinted>2001-11-14T02:14:04Z</cp:lastPrinted>
  <dcterms:created xsi:type="dcterms:W3CDTF">2001-11-24T00:38:48Z</dcterms:created>
  <dcterms:modified xsi:type="dcterms:W3CDTF">2019-02-05T03:15:22Z</dcterms:modified>
</cp:coreProperties>
</file>