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6" r:id="rId1"/>
  </p:sldMasterIdLst>
  <p:notesMasterIdLst>
    <p:notesMasterId r:id="rId48"/>
  </p:notesMasterIdLst>
  <p:handoutMasterIdLst>
    <p:handoutMasterId r:id="rId49"/>
  </p:handoutMasterIdLst>
  <p:sldIdLst>
    <p:sldId id="345" r:id="rId2"/>
    <p:sldId id="485" r:id="rId3"/>
    <p:sldId id="489" r:id="rId4"/>
    <p:sldId id="490" r:id="rId5"/>
    <p:sldId id="525" r:id="rId6"/>
    <p:sldId id="491" r:id="rId7"/>
    <p:sldId id="492" r:id="rId8"/>
    <p:sldId id="526" r:id="rId9"/>
    <p:sldId id="527" r:id="rId10"/>
    <p:sldId id="528" r:id="rId11"/>
    <p:sldId id="529" r:id="rId12"/>
    <p:sldId id="530" r:id="rId13"/>
    <p:sldId id="536" r:id="rId14"/>
    <p:sldId id="537" r:id="rId15"/>
    <p:sldId id="538" r:id="rId16"/>
    <p:sldId id="539" r:id="rId17"/>
    <p:sldId id="540" r:id="rId18"/>
    <p:sldId id="541" r:id="rId19"/>
    <p:sldId id="544" r:id="rId20"/>
    <p:sldId id="542" r:id="rId21"/>
    <p:sldId id="531" r:id="rId22"/>
    <p:sldId id="545" r:id="rId23"/>
    <p:sldId id="546" r:id="rId24"/>
    <p:sldId id="547" r:id="rId25"/>
    <p:sldId id="551" r:id="rId26"/>
    <p:sldId id="550" r:id="rId27"/>
    <p:sldId id="552" r:id="rId28"/>
    <p:sldId id="548" r:id="rId29"/>
    <p:sldId id="549" r:id="rId30"/>
    <p:sldId id="553" r:id="rId31"/>
    <p:sldId id="555" r:id="rId32"/>
    <p:sldId id="574" r:id="rId33"/>
    <p:sldId id="556" r:id="rId34"/>
    <p:sldId id="557" r:id="rId35"/>
    <p:sldId id="558" r:id="rId36"/>
    <p:sldId id="559" r:id="rId37"/>
    <p:sldId id="575" r:id="rId38"/>
    <p:sldId id="560" r:id="rId39"/>
    <p:sldId id="561" r:id="rId40"/>
    <p:sldId id="562" r:id="rId41"/>
    <p:sldId id="563" r:id="rId42"/>
    <p:sldId id="564" r:id="rId43"/>
    <p:sldId id="565" r:id="rId44"/>
    <p:sldId id="566" r:id="rId45"/>
    <p:sldId id="567" r:id="rId46"/>
    <p:sldId id="568" r:id="rId47"/>
  </p:sldIdLst>
  <p:sldSz cx="12192000" cy="6858000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3300"/>
    <a:srgbClr val="FF00FF"/>
    <a:srgbClr val="00FF00"/>
    <a:srgbClr val="A50021"/>
    <a:srgbClr val="FFFF00"/>
    <a:srgbClr val="B2B2B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0929"/>
  </p:normalViewPr>
  <p:slideViewPr>
    <p:cSldViewPr snapToGrid="0">
      <p:cViewPr varScale="1">
        <p:scale>
          <a:sx n="141" d="100"/>
          <a:sy n="141" d="100"/>
        </p:scale>
        <p:origin x="108" y="40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224"/>
    </p:cViewPr>
  </p:sorterViewPr>
  <p:notesViewPr>
    <p:cSldViewPr snapToGrid="0">
      <p:cViewPr varScale="1">
        <p:scale>
          <a:sx n="65" d="100"/>
          <a:sy n="65" d="100"/>
        </p:scale>
        <p:origin x="-1920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1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8DBB3C-664D-4676-B806-26836F84C6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846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10075"/>
            <a:ext cx="51244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4" tIns="46477" rIns="92954" bIns="464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4A1884-D3C8-4022-80DF-EF4BB64D2A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421A95-C572-4834-AB09-47BA8FF3A1BD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421A95-C572-4834-AB09-47BA8FF3A1BD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07095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421A95-C572-4834-AB09-47BA8FF3A1BD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1298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421A95-C572-4834-AB09-47BA8FF3A1BD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873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914400" y="6172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30400" y="1219200"/>
            <a:ext cx="934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08000" y="381000"/>
            <a:ext cx="1219200" cy="76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7" name="Picture 19" descr="F:\Users\JR\Projects\EE543\Graphics\coworker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54013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brand.ucla.edu/wp-content/uploads/2013/08/ucla-logotype-main-1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5" y="6238875"/>
            <a:ext cx="1038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100" b="1">
                <a:solidFill>
                  <a:srgbClr val="0070C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 Department of Mechanical &amp; Aerospace Engineering - UCLA </a:t>
            </a:r>
          </a:p>
        </p:txBody>
      </p:sp>
    </p:spTree>
    <p:extLst>
      <p:ext uri="{BB962C8B-B14F-4D97-AF65-F5344CB8AC3E}">
        <p14:creationId xmlns:p14="http://schemas.microsoft.com/office/powerpoint/2010/main" val="296150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914400" y="6172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30400" y="1219200"/>
            <a:ext cx="934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08000" y="381000"/>
            <a:ext cx="1219200" cy="76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7" name="Picture 19" descr="F:\Users\JR\Projects\EE543\Graphics\coworker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54013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0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" descr="http://brand.ucla.edu/wp-content/uploads/2013/08/ucla-logotype-main-1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5" y="6238875"/>
            <a:ext cx="1038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rgbClr val="0070C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 Department of Mechanical &amp; Aerospace Engineering - UCLA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Robotic Control </a:t>
            </a:r>
            <a:br>
              <a:rPr lang="en-US" altLang="en-US" smtClean="0">
                <a:latin typeface="Arial" panose="020B0604020202020204" pitchFamily="34" charset="0"/>
              </a:rPr>
            </a:b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6149" name="Picture 2" descr="http://brand.ucla.edu/wp-content/uploads/2013/08/ucla-logotype-main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5" y="6238875"/>
            <a:ext cx="1038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 Control </a:t>
            </a:r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6389" name="Oval 1"/>
          <p:cNvSpPr>
            <a:spLocks noChangeArrowheads="1"/>
          </p:cNvSpPr>
          <p:nvPr/>
        </p:nvSpPr>
        <p:spPr bwMode="auto">
          <a:xfrm>
            <a:off x="5241925" y="466725"/>
            <a:ext cx="584200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badi" pitchFamily="34" charset="0"/>
              </a:rPr>
              <a:t>PD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339850"/>
            <a:ext cx="7227887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 Control </a:t>
            </a:r>
          </a:p>
        </p:txBody>
      </p:sp>
      <p:sp>
        <p:nvSpPr>
          <p:cNvPr id="1741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7413" name="Oval 1"/>
          <p:cNvSpPr>
            <a:spLocks noChangeArrowheads="1"/>
          </p:cNvSpPr>
          <p:nvPr/>
        </p:nvSpPr>
        <p:spPr bwMode="auto">
          <a:xfrm>
            <a:off x="5241925" y="466725"/>
            <a:ext cx="584200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badi" pitchFamily="34" charset="0"/>
              </a:rPr>
              <a:t>PD</a:t>
            </a: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374775"/>
            <a:ext cx="90805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 Control </a:t>
            </a:r>
          </a:p>
        </p:txBody>
      </p:sp>
      <p:sp>
        <p:nvSpPr>
          <p:cNvPr id="1843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8437" name="Oval 1"/>
          <p:cNvSpPr>
            <a:spLocks noChangeArrowheads="1"/>
          </p:cNvSpPr>
          <p:nvPr/>
        </p:nvSpPr>
        <p:spPr bwMode="auto">
          <a:xfrm>
            <a:off x="5241925" y="466725"/>
            <a:ext cx="584200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badi" pitchFamily="34" charset="0"/>
              </a:rPr>
              <a:t>PD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398588"/>
            <a:ext cx="855980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Integral  </a:t>
            </a:r>
          </a:p>
        </p:txBody>
      </p:sp>
      <p:sp>
        <p:nvSpPr>
          <p:cNvPr id="1945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9461" name="Oval 1"/>
          <p:cNvSpPr>
            <a:spLocks noChangeArrowheads="1"/>
          </p:cNvSpPr>
          <p:nvPr/>
        </p:nvSpPr>
        <p:spPr bwMode="auto">
          <a:xfrm>
            <a:off x="6707188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badi" pitchFamily="34" charset="0"/>
              </a:rPr>
              <a:t>I</a:t>
            </a:r>
          </a:p>
        </p:txBody>
      </p: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339850"/>
            <a:ext cx="808513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Integral  </a:t>
            </a:r>
          </a:p>
        </p:txBody>
      </p:sp>
      <p:sp>
        <p:nvSpPr>
          <p:cNvPr id="2048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0485" name="Oval 1"/>
          <p:cNvSpPr>
            <a:spLocks noChangeArrowheads="1"/>
          </p:cNvSpPr>
          <p:nvPr/>
        </p:nvSpPr>
        <p:spPr bwMode="auto">
          <a:xfrm>
            <a:off x="6707188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badi" pitchFamily="34" charset="0"/>
              </a:rPr>
              <a:t>I</a:t>
            </a:r>
          </a:p>
        </p:txBody>
      </p:sp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74775"/>
            <a:ext cx="96202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Integral  </a:t>
            </a:r>
          </a:p>
        </p:txBody>
      </p:sp>
      <p:sp>
        <p:nvSpPr>
          <p:cNvPr id="2150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1509" name="Oval 1"/>
          <p:cNvSpPr>
            <a:spLocks noChangeArrowheads="1"/>
          </p:cNvSpPr>
          <p:nvPr/>
        </p:nvSpPr>
        <p:spPr bwMode="auto">
          <a:xfrm>
            <a:off x="6707188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badi" pitchFamily="34" charset="0"/>
              </a:rPr>
              <a:t>I</a:t>
            </a:r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1339850"/>
            <a:ext cx="878205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Integral  </a:t>
            </a:r>
          </a:p>
        </p:txBody>
      </p:sp>
      <p:sp>
        <p:nvSpPr>
          <p:cNvPr id="2253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2533" name="Oval 1"/>
          <p:cNvSpPr>
            <a:spLocks noChangeArrowheads="1"/>
          </p:cNvSpPr>
          <p:nvPr/>
        </p:nvSpPr>
        <p:spPr bwMode="auto">
          <a:xfrm>
            <a:off x="6707188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badi" pitchFamily="34" charset="0"/>
              </a:rPr>
              <a:t>I</a:t>
            </a:r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339850"/>
            <a:ext cx="9293225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Integral  </a:t>
            </a:r>
          </a:p>
        </p:txBody>
      </p:sp>
      <p:sp>
        <p:nvSpPr>
          <p:cNvPr id="2355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3557" name="Oval 1"/>
          <p:cNvSpPr>
            <a:spLocks noChangeArrowheads="1"/>
          </p:cNvSpPr>
          <p:nvPr/>
        </p:nvSpPr>
        <p:spPr bwMode="auto">
          <a:xfrm>
            <a:off x="6707188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badi" pitchFamily="34" charset="0"/>
              </a:rPr>
              <a:t>I</a:t>
            </a: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339850"/>
            <a:ext cx="9026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Integral  </a:t>
            </a:r>
          </a:p>
        </p:txBody>
      </p:sp>
      <p:sp>
        <p:nvSpPr>
          <p:cNvPr id="2457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4581" name="Oval 1"/>
          <p:cNvSpPr>
            <a:spLocks noChangeArrowheads="1"/>
          </p:cNvSpPr>
          <p:nvPr/>
        </p:nvSpPr>
        <p:spPr bwMode="auto">
          <a:xfrm>
            <a:off x="6707188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badi" pitchFamily="34" charset="0"/>
              </a:rPr>
              <a:t>I</a:t>
            </a:r>
          </a:p>
        </p:txBody>
      </p:sp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39850"/>
            <a:ext cx="8991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Integral  </a:t>
            </a:r>
          </a:p>
        </p:txBody>
      </p:sp>
      <p:sp>
        <p:nvSpPr>
          <p:cNvPr id="2560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5605" name="Oval 1"/>
          <p:cNvSpPr>
            <a:spLocks noChangeArrowheads="1"/>
          </p:cNvSpPr>
          <p:nvPr/>
        </p:nvSpPr>
        <p:spPr bwMode="auto">
          <a:xfrm>
            <a:off x="6707188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badi" pitchFamily="34" charset="0"/>
              </a:rPr>
              <a:t>I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1339850"/>
            <a:ext cx="89963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Close Loop Feedback Control – Block Diagram  </a:t>
            </a:r>
          </a:p>
        </p:txBody>
      </p:sp>
      <p:sp>
        <p:nvSpPr>
          <p:cNvPr id="81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u="sng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543050"/>
            <a:ext cx="973772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Integral  </a:t>
            </a:r>
          </a:p>
        </p:txBody>
      </p:sp>
      <p:sp>
        <p:nvSpPr>
          <p:cNvPr id="2662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r>
              <a:rPr lang="en-US" altLang="en-US" sz="1400" b="1" smtClean="0">
                <a:latin typeface="Arial" panose="020B0604020202020204" pitchFamily="34" charset="0"/>
              </a:rPr>
              <a:t>Value of Ki</a:t>
            </a:r>
            <a:r>
              <a:rPr lang="en-US" altLang="en-US" sz="1400" smtClean="0">
                <a:latin typeface="Arial" panose="020B0604020202020204" pitchFamily="34" charset="0"/>
              </a:rPr>
              <a:t> - In general the value of the integral gain Ki should be small – Approximately 1/100 (1%) of Kd and Kp</a:t>
            </a:r>
          </a:p>
          <a:p>
            <a:r>
              <a:rPr lang="en-US" altLang="en-US" sz="1400" b="1" smtClean="0">
                <a:latin typeface="Arial" panose="020B0604020202020204" pitchFamily="34" charset="0"/>
              </a:rPr>
              <a:t>Pole</a:t>
            </a:r>
            <a:r>
              <a:rPr lang="en-US" altLang="en-US" sz="1400" smtClean="0">
                <a:latin typeface="Arial" panose="020B0604020202020204" pitchFamily="34" charset="0"/>
              </a:rPr>
              <a:t> – The integral is a Pole. Adding a pole to the system can make it unstable.  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629" name="Oval 1"/>
          <p:cNvSpPr>
            <a:spLocks noChangeArrowheads="1"/>
          </p:cNvSpPr>
          <p:nvPr/>
        </p:nvSpPr>
        <p:spPr bwMode="auto">
          <a:xfrm>
            <a:off x="6707188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badi" pitchFamily="34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Integral Control </a:t>
            </a:r>
          </a:p>
        </p:txBody>
      </p:sp>
      <p:sp>
        <p:nvSpPr>
          <p:cNvPr id="2765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7653" name="Oval 1"/>
          <p:cNvSpPr>
            <a:spLocks noChangeArrowheads="1"/>
          </p:cNvSpPr>
          <p:nvPr/>
        </p:nvSpPr>
        <p:spPr bwMode="auto">
          <a:xfrm>
            <a:off x="4759325" y="498475"/>
            <a:ext cx="582613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374775"/>
            <a:ext cx="59594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238500"/>
            <a:ext cx="685323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4144963"/>
            <a:ext cx="72009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Integral Control </a:t>
            </a:r>
          </a:p>
        </p:txBody>
      </p:sp>
      <p:sp>
        <p:nvSpPr>
          <p:cNvPr id="286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8677" name="Oval 1"/>
          <p:cNvSpPr>
            <a:spLocks noChangeArrowheads="1"/>
          </p:cNvSpPr>
          <p:nvPr/>
        </p:nvSpPr>
        <p:spPr bwMode="auto">
          <a:xfrm>
            <a:off x="4759325" y="498475"/>
            <a:ext cx="582613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339850"/>
            <a:ext cx="100107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Integral Control </a:t>
            </a:r>
          </a:p>
        </p:txBody>
      </p:sp>
      <p:sp>
        <p:nvSpPr>
          <p:cNvPr id="2969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r>
              <a:rPr lang="en-US" altLang="en-US" sz="1400" smtClean="0">
                <a:latin typeface="Arial" panose="020B0604020202020204" pitchFamily="34" charset="0"/>
              </a:rPr>
              <a:t>Root Locus 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9701" name="Oval 1"/>
          <p:cNvSpPr>
            <a:spLocks noChangeArrowheads="1"/>
          </p:cNvSpPr>
          <p:nvPr/>
        </p:nvSpPr>
        <p:spPr bwMode="auto">
          <a:xfrm>
            <a:off x="4759325" y="498475"/>
            <a:ext cx="582613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9"/>
          <a:stretch>
            <a:fillRect/>
          </a:stretch>
        </p:blipFill>
        <p:spPr bwMode="auto">
          <a:xfrm>
            <a:off x="1485900" y="1695450"/>
            <a:ext cx="922020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Integral Control </a:t>
            </a:r>
          </a:p>
        </p:txBody>
      </p:sp>
      <p:sp>
        <p:nvSpPr>
          <p:cNvPr id="3072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0725" name="Oval 1"/>
          <p:cNvSpPr>
            <a:spLocks noChangeArrowheads="1"/>
          </p:cNvSpPr>
          <p:nvPr/>
        </p:nvSpPr>
        <p:spPr bwMode="auto">
          <a:xfrm>
            <a:off x="4759325" y="498475"/>
            <a:ext cx="582613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339850"/>
            <a:ext cx="10142537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Methodologies </a:t>
            </a:r>
            <a:br>
              <a:rPr lang="en-US" altLang="en-US" dirty="0" smtClean="0">
                <a:latin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</a:rPr>
              <a:t>Design versus Tuning</a:t>
            </a:r>
            <a:r>
              <a:rPr lang="en-US" altLang="en-US" dirty="0" smtClean="0">
                <a:latin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6149" name="Picture 2" descr="http://brand.ucla.edu/wp-content/uploads/2013/08/ucla-logotype-main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5" y="6238875"/>
            <a:ext cx="1038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57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Design </a:t>
            </a:r>
            <a:r>
              <a:rPr lang="en-US" altLang="en-US" dirty="0" smtClean="0">
                <a:latin typeface="Arial" panose="020B0604020202020204" pitchFamily="34" charset="0"/>
              </a:rPr>
              <a:t>Versus Tuning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174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dirty="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1749" name="Oval 1"/>
          <p:cNvSpPr>
            <a:spLocks noChangeArrowheads="1"/>
          </p:cNvSpPr>
          <p:nvPr/>
        </p:nvSpPr>
        <p:spPr bwMode="auto">
          <a:xfrm>
            <a:off x="5822636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6400875"/>
                  </p:ext>
                </p:extLst>
              </p:nvPr>
            </p:nvGraphicFramePr>
            <p:xfrm>
              <a:off x="2034381" y="2206129"/>
              <a:ext cx="8127999" cy="2241169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705242">
                      <a:extLst>
                        <a:ext uri="{9D8B030D-6E8A-4147-A177-3AD203B41FA5}">
                          <a16:colId xmlns:a16="http://schemas.microsoft.com/office/drawing/2014/main" val="3608634615"/>
                        </a:ext>
                      </a:extLst>
                    </a:gridCol>
                    <a:gridCol w="2314304">
                      <a:extLst>
                        <a:ext uri="{9D8B030D-6E8A-4147-A177-3AD203B41FA5}">
                          <a16:colId xmlns:a16="http://schemas.microsoft.com/office/drawing/2014/main" val="480373289"/>
                        </a:ext>
                      </a:extLst>
                    </a:gridCol>
                    <a:gridCol w="2108453">
                      <a:extLst>
                        <a:ext uri="{9D8B030D-6E8A-4147-A177-3AD203B41FA5}">
                          <a16:colId xmlns:a16="http://schemas.microsoft.com/office/drawing/2014/main" val="811079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Parameters \ 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Design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Tuning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3855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Requirements </a:t>
                          </a:r>
                          <a:r>
                            <a:rPr lang="en-US" baseline="0" dirty="0" smtClean="0"/>
                            <a:t>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/>
                            <a:t>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9600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Plant Definition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03712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Methodology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Analytical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Experimental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4077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Iteration</a:t>
                          </a:r>
                          <a:r>
                            <a:rPr lang="en-US" baseline="0" dirty="0" smtClean="0"/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94765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Optimal Outcome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 (close)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299359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6400875"/>
                  </p:ext>
                </p:extLst>
              </p:nvPr>
            </p:nvGraphicFramePr>
            <p:xfrm>
              <a:off x="2034381" y="2206129"/>
              <a:ext cx="8127999" cy="2241169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705242">
                      <a:extLst>
                        <a:ext uri="{9D8B030D-6E8A-4147-A177-3AD203B41FA5}">
                          <a16:colId xmlns:a16="http://schemas.microsoft.com/office/drawing/2014/main" val="3608634615"/>
                        </a:ext>
                      </a:extLst>
                    </a:gridCol>
                    <a:gridCol w="2314304">
                      <a:extLst>
                        <a:ext uri="{9D8B030D-6E8A-4147-A177-3AD203B41FA5}">
                          <a16:colId xmlns:a16="http://schemas.microsoft.com/office/drawing/2014/main" val="480373289"/>
                        </a:ext>
                      </a:extLst>
                    </a:gridCol>
                    <a:gridCol w="2108453">
                      <a:extLst>
                        <a:ext uri="{9D8B030D-6E8A-4147-A177-3AD203B41FA5}">
                          <a16:colId xmlns:a16="http://schemas.microsoft.com/office/drawing/2014/main" val="811079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Parameters \ 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Design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Tuning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3855672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64" t="-103125" r="-119869" b="-40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9600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Plant Definition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03712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Methodology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Analytical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Experimental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4077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Iteration</a:t>
                          </a:r>
                          <a:r>
                            <a:rPr lang="en-US" baseline="0" dirty="0" smtClean="0"/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94765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Optimal Outcome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Yes (close)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29935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418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br>
              <a:rPr lang="en-US" altLang="en-US" dirty="0" smtClean="0">
                <a:latin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</a:rPr>
              <a:t>Design – Analytical Approach</a:t>
            </a:r>
            <a:r>
              <a:rPr lang="en-US" altLang="en-US" dirty="0" smtClean="0">
                <a:latin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6149" name="Picture 2" descr="http://brand.ucla.edu/wp-content/uploads/2013/08/ucla-logotype-main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5" y="6238875"/>
            <a:ext cx="1038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4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Design – Time Domain / Frequency Domain</a:t>
            </a:r>
          </a:p>
        </p:txBody>
      </p:sp>
      <p:sp>
        <p:nvSpPr>
          <p:cNvPr id="3174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r>
              <a:rPr lang="en-US" altLang="en-US" sz="1400" smtClean="0">
                <a:latin typeface="Arial" panose="020B0604020202020204" pitchFamily="34" charset="0"/>
              </a:rPr>
              <a:t>Design – Time Domain Specification 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1749" name="Oval 1"/>
          <p:cNvSpPr>
            <a:spLocks noChangeArrowheads="1"/>
          </p:cNvSpPr>
          <p:nvPr/>
        </p:nvSpPr>
        <p:spPr bwMode="auto">
          <a:xfrm>
            <a:off x="4570413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175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704975"/>
            <a:ext cx="743585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3154363" y="4057650"/>
            <a:ext cx="1416050" cy="457200"/>
          </a:xfrm>
          <a:prstGeom prst="rect">
            <a:avLst/>
          </a:prstGeom>
          <a:noFill/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Design – Time Domain / Frequency Domain</a:t>
            </a:r>
          </a:p>
        </p:txBody>
      </p:sp>
      <p:sp>
        <p:nvSpPr>
          <p:cNvPr id="3277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dirty="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4570413" y="49847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277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/>
          <a:stretch/>
        </p:blipFill>
        <p:spPr bwMode="auto">
          <a:xfrm>
            <a:off x="2258338" y="1339850"/>
            <a:ext cx="752284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Definition  </a:t>
            </a:r>
          </a:p>
        </p:txBody>
      </p:sp>
      <p:sp>
        <p:nvSpPr>
          <p:cNvPr id="921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u="sng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1374775"/>
            <a:ext cx="9026525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br>
              <a:rPr lang="en-US" altLang="en-US" dirty="0" smtClean="0">
                <a:latin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</a:rPr>
              <a:t>Tuning – Experimental Approach</a:t>
            </a:r>
            <a:r>
              <a:rPr lang="en-US" altLang="en-US" dirty="0" smtClean="0">
                <a:latin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6149" name="Picture 2" descr="http://brand.ucla.edu/wp-content/uploads/2013/08/ucla-logotype-main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5" y="6238875"/>
            <a:ext cx="1038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53506633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53506633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98" y="1603970"/>
            <a:ext cx="5500598" cy="3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4025" y="5245194"/>
            <a:ext cx="6388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(Body)"/>
              </a:rPr>
              <a:t>Notes: </a:t>
            </a:r>
          </a:p>
          <a:p>
            <a:r>
              <a:rPr lang="en-US" sz="1200" dirty="0" smtClean="0">
                <a:latin typeface="Arial (Body)"/>
              </a:rPr>
              <a:t>White – Step Inputs</a:t>
            </a:r>
          </a:p>
          <a:p>
            <a:r>
              <a:rPr lang="en-US" sz="1200" dirty="0" smtClean="0">
                <a:latin typeface="Arial (Body)"/>
              </a:rPr>
              <a:t>Yellow – Controlled Signal (e.g. joint angle) </a:t>
            </a:r>
            <a:endParaRPr lang="en-US" sz="12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7100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78688382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78688382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03" y="1590050"/>
            <a:ext cx="5481896" cy="321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68118450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68118450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31" y="1589666"/>
            <a:ext cx="5510142" cy="317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69346957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69346957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69" y="1612963"/>
            <a:ext cx="5469977" cy="31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3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88190281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88190281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28" y="1608200"/>
            <a:ext cx="5478238" cy="313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71086984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71086984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13" y="1594687"/>
            <a:ext cx="5487081" cy="314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28" y="1608200"/>
            <a:ext cx="5478238" cy="313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0221992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0221992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23" y="1598675"/>
            <a:ext cx="5473568" cy="31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95353565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95353565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55" y="1598674"/>
            <a:ext cx="5491844" cy="31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Control </a:t>
            </a:r>
          </a:p>
        </p:txBody>
      </p:sp>
      <p:sp>
        <p:nvSpPr>
          <p:cNvPr id="1024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u="sng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0245" name="Oval 1"/>
          <p:cNvSpPr>
            <a:spLocks noChangeArrowheads="1"/>
          </p:cNvSpPr>
          <p:nvPr/>
        </p:nvSpPr>
        <p:spPr bwMode="auto">
          <a:xfrm>
            <a:off x="5921375" y="466725"/>
            <a:ext cx="582613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Abadi" pitchFamily="34" charset="0"/>
              </a:rPr>
              <a:t>P</a:t>
            </a: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576388"/>
            <a:ext cx="69659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83669505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83669505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93" y="1594686"/>
            <a:ext cx="5484462" cy="31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93405308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93405308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72" y="1598675"/>
            <a:ext cx="5484656" cy="31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04343942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04343942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39" y="1603695"/>
            <a:ext cx="5490247" cy="31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57266441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57266441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21" y="1602663"/>
            <a:ext cx="5486927" cy="316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26188834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26188834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2" y="1598675"/>
            <a:ext cx="5478588" cy="31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76636037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76636037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56" y="1598676"/>
            <a:ext cx="5487338" cy="31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1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PID Controller –           – </a:t>
            </a:r>
            <a:r>
              <a:rPr lang="en-US" altLang="en-US" dirty="0" smtClean="0">
                <a:latin typeface="Arial" panose="020B0604020202020204" pitchFamily="34" charset="0"/>
              </a:rPr>
              <a:t>Tuning </a:t>
            </a:r>
            <a:r>
              <a:rPr lang="en-US" altLang="en-US" dirty="0" smtClean="0">
                <a:latin typeface="Arial" panose="020B0604020202020204" pitchFamily="34" charset="0"/>
              </a:rPr>
              <a:t>– Time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80334081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Content Placeholder 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80334081"/>
                  </p:ext>
                </p:extLst>
              </p:nvPr>
            </p:nvGraphicFramePr>
            <p:xfrm>
              <a:off x="1108351" y="5245194"/>
              <a:ext cx="3247438" cy="761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062787">
                      <a:extLst>
                        <a:ext uri="{9D8B030D-6E8A-4147-A177-3AD203B41FA5}">
                          <a16:colId xmlns:a16="http://schemas.microsoft.com/office/drawing/2014/main" val="2216272086"/>
                        </a:ext>
                      </a:extLst>
                    </a:gridCol>
                    <a:gridCol w="1036019">
                      <a:extLst>
                        <a:ext uri="{9D8B030D-6E8A-4147-A177-3AD203B41FA5}">
                          <a16:colId xmlns:a16="http://schemas.microsoft.com/office/drawing/2014/main" val="2681735754"/>
                        </a:ext>
                      </a:extLst>
                    </a:gridCol>
                    <a:gridCol w="1148632">
                      <a:extLst>
                        <a:ext uri="{9D8B030D-6E8A-4147-A177-3AD203B41FA5}">
                          <a16:colId xmlns:a16="http://schemas.microsoft.com/office/drawing/2014/main" val="3823158623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71" t="-1538" r="-2074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3529" t="-1538" r="-113529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3069" t="-1538" r="-2116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69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484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3" name="Oval 1"/>
          <p:cNvSpPr>
            <a:spLocks noChangeArrowheads="1"/>
          </p:cNvSpPr>
          <p:nvPr/>
        </p:nvSpPr>
        <p:spPr bwMode="auto">
          <a:xfrm>
            <a:off x="5807075" y="466725"/>
            <a:ext cx="582612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1"/>
                </a:solidFill>
                <a:latin typeface="Abadi" pitchFamily="34" charset="0"/>
              </a:rPr>
              <a:t>PID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02" y="1603179"/>
            <a:ext cx="5501976" cy="31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Control </a:t>
            </a:r>
          </a:p>
        </p:txBody>
      </p:sp>
      <p:sp>
        <p:nvSpPr>
          <p:cNvPr id="28675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919163" y="1339850"/>
            <a:ext cx="10358437" cy="4724400"/>
          </a:xfrm>
          <a:blipFill>
            <a:blip r:embed="rId2"/>
            <a:stretch>
              <a:fillRect l="-118" t="-258" r="-35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1269" name="Oval 1"/>
          <p:cNvSpPr>
            <a:spLocks noChangeArrowheads="1"/>
          </p:cNvSpPr>
          <p:nvPr/>
        </p:nvSpPr>
        <p:spPr bwMode="auto">
          <a:xfrm>
            <a:off x="5921375" y="466725"/>
            <a:ext cx="582613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Abadi" pitchFamily="34" charset="0"/>
              </a:rPr>
              <a:t>P</a:t>
            </a:r>
          </a:p>
        </p:txBody>
      </p:sp>
      <p:sp>
        <p:nvSpPr>
          <p:cNvPr id="11270" name="Oval 2"/>
          <p:cNvSpPr>
            <a:spLocks noChangeArrowheads="1"/>
          </p:cNvSpPr>
          <p:nvPr/>
        </p:nvSpPr>
        <p:spPr bwMode="auto">
          <a:xfrm>
            <a:off x="1547813" y="4719638"/>
            <a:ext cx="382587" cy="3810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badi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Derivative  Control </a:t>
            </a:r>
          </a:p>
        </p:txBody>
      </p:sp>
      <p:sp>
        <p:nvSpPr>
          <p:cNvPr id="1229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endParaRPr lang="en-US" altLang="en-US" sz="1400" u="sng" smtClean="0">
              <a:latin typeface="Arial" panose="020B0604020202020204" pitchFamily="34" charset="0"/>
            </a:endParaRPr>
          </a:p>
          <a:p>
            <a:r>
              <a:rPr lang="en-US" altLang="en-US" sz="1400" b="1" smtClean="0">
                <a:latin typeface="Arial" panose="020B0604020202020204" pitchFamily="34" charset="0"/>
              </a:rPr>
              <a:t>Advantages </a:t>
            </a:r>
          </a:p>
          <a:p>
            <a:pPr marL="800100" lvl="1" indent="-342900">
              <a:buFontTx/>
              <a:buAutoNum type="arabicPeriod"/>
            </a:pPr>
            <a:r>
              <a:rPr lang="en-US" altLang="en-US" sz="1400" b="1" smtClean="0">
                <a:latin typeface="Arial" panose="020B0604020202020204" pitchFamily="34" charset="0"/>
              </a:rPr>
              <a:t> Prediction – </a:t>
            </a:r>
            <a:r>
              <a:rPr lang="en-US" altLang="en-US" sz="1400" smtClean="0">
                <a:latin typeface="Arial" panose="020B0604020202020204" pitchFamily="34" charset="0"/>
              </a:rPr>
              <a:t>Predict the building up of a Force (i.e. anticipating the motion) based on velocity (derivative of the position) </a:t>
            </a:r>
          </a:p>
          <a:p>
            <a:pPr marL="800100" lvl="1" indent="-342900">
              <a:buFontTx/>
              <a:buAutoNum type="arabicPeriod"/>
            </a:pPr>
            <a:r>
              <a:rPr lang="en-US" altLang="en-US" sz="1400" b="1" smtClean="0">
                <a:latin typeface="Arial" panose="020B0604020202020204" pitchFamily="34" charset="0"/>
              </a:rPr>
              <a:t>Energy</a:t>
            </a:r>
            <a:r>
              <a:rPr lang="en-US" altLang="en-US" sz="1400" smtClean="0">
                <a:latin typeface="Arial" panose="020B0604020202020204" pitchFamily="34" charset="0"/>
              </a:rPr>
              <a:t> – Absorb energy over time due to the introduction of a “damper”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2293" name="Oval 1"/>
          <p:cNvSpPr>
            <a:spLocks noChangeArrowheads="1"/>
          </p:cNvSpPr>
          <p:nvPr/>
        </p:nvSpPr>
        <p:spPr bwMode="auto">
          <a:xfrm>
            <a:off x="6064250" y="466725"/>
            <a:ext cx="582613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Abadi" pitchFamily="34" charset="0"/>
              </a:rPr>
              <a:t>D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579563"/>
            <a:ext cx="6618287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 Control </a:t>
            </a:r>
          </a:p>
        </p:txBody>
      </p:sp>
      <p:sp>
        <p:nvSpPr>
          <p:cNvPr id="1331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r>
              <a:rPr lang="en-US" altLang="en-US" sz="1400" b="1" smtClean="0">
                <a:latin typeface="Arial" panose="020B0604020202020204" pitchFamily="34" charset="0"/>
              </a:rPr>
              <a:t>Proportional Derivative Controller Behavior – Summary</a:t>
            </a:r>
          </a:p>
          <a:p>
            <a:pPr lvl="1"/>
            <a:r>
              <a:rPr lang="en-US" altLang="en-US" sz="1400" smtClean="0">
                <a:latin typeface="Arial" panose="020B0604020202020204" pitchFamily="34" charset="0"/>
              </a:rPr>
              <a:t>Kp -&gt; Spring (F=KpX) – No force is applied until the system moves out of equilibrium </a:t>
            </a:r>
          </a:p>
          <a:p>
            <a:pPr lvl="1"/>
            <a:r>
              <a:rPr lang="en-US" altLang="en-US" sz="1400" smtClean="0">
                <a:latin typeface="Arial" panose="020B0604020202020204" pitchFamily="34" charset="0"/>
              </a:rPr>
              <a:t>Kd -&gt; Damper (F=bv) – Anticipate motion by differentiating the position (velocity)  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3317" name="Oval 1"/>
          <p:cNvSpPr>
            <a:spLocks noChangeArrowheads="1"/>
          </p:cNvSpPr>
          <p:nvPr/>
        </p:nvSpPr>
        <p:spPr bwMode="auto">
          <a:xfrm>
            <a:off x="5241925" y="466725"/>
            <a:ext cx="584200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badi" pitchFamily="34" charset="0"/>
              </a:rPr>
              <a:t>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 Control </a:t>
            </a:r>
          </a:p>
        </p:txBody>
      </p:sp>
      <p:sp>
        <p:nvSpPr>
          <p:cNvPr id="1433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4341" name="Oval 1"/>
          <p:cNvSpPr>
            <a:spLocks noChangeArrowheads="1"/>
          </p:cNvSpPr>
          <p:nvPr/>
        </p:nvSpPr>
        <p:spPr bwMode="auto">
          <a:xfrm>
            <a:off x="5241925" y="466725"/>
            <a:ext cx="584200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badi" pitchFamily="34" charset="0"/>
              </a:rPr>
              <a:t>PD</a:t>
            </a:r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339850"/>
            <a:ext cx="7821612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PID Controller –           – Proportional Derivative  Control </a:t>
            </a:r>
          </a:p>
        </p:txBody>
      </p:sp>
      <p:sp>
        <p:nvSpPr>
          <p:cNvPr id="1536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19163" y="1339850"/>
            <a:ext cx="10358437" cy="4724400"/>
          </a:xfrm>
        </p:spPr>
        <p:txBody>
          <a:bodyPr/>
          <a:lstStyle/>
          <a:p>
            <a:endParaRPr lang="en-US" altLang="en-US" sz="1400" smtClean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5365" name="Oval 1"/>
          <p:cNvSpPr>
            <a:spLocks noChangeArrowheads="1"/>
          </p:cNvSpPr>
          <p:nvPr/>
        </p:nvSpPr>
        <p:spPr bwMode="auto">
          <a:xfrm>
            <a:off x="5241925" y="466725"/>
            <a:ext cx="584200" cy="5905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badi" pitchFamily="34" charset="0"/>
              </a:rPr>
              <a:t>PD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1289050"/>
            <a:ext cx="84661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62758</TotalTime>
  <Words>1276</Words>
  <Application>Microsoft Office PowerPoint</Application>
  <PresentationFormat>Widescreen</PresentationFormat>
  <Paragraphs>327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Times New Roman</vt:lpstr>
      <vt:lpstr>Arial</vt:lpstr>
      <vt:lpstr>Abadi</vt:lpstr>
      <vt:lpstr>3_Default Design</vt:lpstr>
      <vt:lpstr>Robotic Control  </vt:lpstr>
      <vt:lpstr>Close Loop Feedback Control – Block Diagram  </vt:lpstr>
      <vt:lpstr>PID Controller – Definition  </vt:lpstr>
      <vt:lpstr>PID Controller –           – Proportional Control </vt:lpstr>
      <vt:lpstr>PID Controller –           – Proportional Control </vt:lpstr>
      <vt:lpstr>PID Controller –           – Derivative  Control </vt:lpstr>
      <vt:lpstr>PID Controller –           – Proportional Derivative  Control </vt:lpstr>
      <vt:lpstr>PID Controller –           – Proportional Derivative  Control </vt:lpstr>
      <vt:lpstr>PID Controller –           – Proportional Derivative  Control </vt:lpstr>
      <vt:lpstr>PID Controller –           – Proportional Derivative  Control </vt:lpstr>
      <vt:lpstr>PID Controller –           – Proportional Derivative  Control </vt:lpstr>
      <vt:lpstr>PID Controller –           – Proportional Derivative  Control </vt:lpstr>
      <vt:lpstr>PID Controller –           – Integral  </vt:lpstr>
      <vt:lpstr>PID Controller –           – Integral  </vt:lpstr>
      <vt:lpstr>PID Controller –           – Integral  </vt:lpstr>
      <vt:lpstr>PID Controller –           – Integral  </vt:lpstr>
      <vt:lpstr>PID Controller –           – Integral  </vt:lpstr>
      <vt:lpstr>PID Controller –           – Integral  </vt:lpstr>
      <vt:lpstr>PID Controller –           – Integral  </vt:lpstr>
      <vt:lpstr>PID Controller –           – Integral  </vt:lpstr>
      <vt:lpstr>PID Controller –           – Proportional Derivative Integral Control </vt:lpstr>
      <vt:lpstr>PID Controller –           – Proportional Derivative Integral Control </vt:lpstr>
      <vt:lpstr>PID Controller –           – Proportional Derivative Integral Control </vt:lpstr>
      <vt:lpstr>PID Controller –           – Proportional Derivative Integral Control </vt:lpstr>
      <vt:lpstr>Methodologies  Design versus Tuning </vt:lpstr>
      <vt:lpstr>PID Controller –           – Design Versus Tuning</vt:lpstr>
      <vt:lpstr>  Design – Analytical Approach </vt:lpstr>
      <vt:lpstr>PID Controller –           – Design – Time Domain / Frequency Domain</vt:lpstr>
      <vt:lpstr>PID Controller –           – Design – Time Domain / Frequency Domain</vt:lpstr>
      <vt:lpstr>  Tuning – Experimental Approach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  <vt:lpstr>PID Controller –           – Tuning – Time Domain 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Models of Robot Manipulation - EE 543</dc:title>
  <dc:creator>Jacob Rosen Ph.D.</dc:creator>
  <cp:lastModifiedBy>JacobRosen</cp:lastModifiedBy>
  <cp:revision>417</cp:revision>
  <cp:lastPrinted>2013-06-04T22:18:26Z</cp:lastPrinted>
  <dcterms:created xsi:type="dcterms:W3CDTF">2001-10-30T18:42:11Z</dcterms:created>
  <dcterms:modified xsi:type="dcterms:W3CDTF">2024-03-14T18:25:40Z</dcterms:modified>
</cp:coreProperties>
</file>