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2.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345" r:id="rId2"/>
    <p:sldId id="493" r:id="rId3"/>
    <p:sldId id="488" r:id="rId4"/>
    <p:sldId id="414" r:id="rId5"/>
    <p:sldId id="438" r:id="rId6"/>
    <p:sldId id="494" r:id="rId7"/>
    <p:sldId id="383" r:id="rId8"/>
    <p:sldId id="384" r:id="rId9"/>
    <p:sldId id="454" r:id="rId10"/>
    <p:sldId id="455" r:id="rId11"/>
    <p:sldId id="495" r:id="rId12"/>
    <p:sldId id="418" r:id="rId13"/>
    <p:sldId id="402" r:id="rId14"/>
    <p:sldId id="419" r:id="rId15"/>
    <p:sldId id="420" r:id="rId16"/>
    <p:sldId id="496" r:id="rId17"/>
    <p:sldId id="421" r:id="rId18"/>
    <p:sldId id="422" r:id="rId19"/>
    <p:sldId id="497" r:id="rId20"/>
    <p:sldId id="429" r:id="rId21"/>
    <p:sldId id="431" r:id="rId22"/>
    <p:sldId id="471" r:id="rId23"/>
    <p:sldId id="473" r:id="rId24"/>
    <p:sldId id="498" r:id="rId25"/>
    <p:sldId id="437" r:id="rId26"/>
    <p:sldId id="439" r:id="rId27"/>
    <p:sldId id="499" r:id="rId28"/>
    <p:sldId id="403" r:id="rId29"/>
    <p:sldId id="441" r:id="rId30"/>
    <p:sldId id="500" r:id="rId31"/>
    <p:sldId id="445" r:id="rId32"/>
    <p:sldId id="447" r:id="rId33"/>
    <p:sldId id="477" r:id="rId34"/>
    <p:sldId id="478" r:id="rId35"/>
    <p:sldId id="501" r:id="rId36"/>
    <p:sldId id="442" r:id="rId37"/>
    <p:sldId id="404" r:id="rId38"/>
    <p:sldId id="480" r:id="rId39"/>
    <p:sldId id="417" r:id="rId40"/>
  </p:sldIdLst>
  <p:sldSz cx="12192000" cy="6858000"/>
  <p:notesSz cx="6997700" cy="92837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676">
          <p15:clr>
            <a:srgbClr val="A4A3A4"/>
          </p15:clr>
        </p15:guide>
        <p15:guide id="2">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A50021"/>
    <a:srgbClr val="00FF00"/>
    <a:srgbClr val="FF3300"/>
    <a:srgbClr val="FFFF00"/>
    <a:srgbClr val="B2B2B2"/>
    <a:srgbClr val="C0C0C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90929"/>
  </p:normalViewPr>
  <p:slideViewPr>
    <p:cSldViewPr snapToGrid="0">
      <p:cViewPr varScale="1">
        <p:scale>
          <a:sx n="129" d="100"/>
          <a:sy n="129" d="100"/>
        </p:scale>
        <p:origin x="108" y="356"/>
      </p:cViewPr>
      <p:guideLst>
        <p:guide orient="horz" pos="676"/>
        <p:guide/>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65" d="100"/>
          <a:sy n="65" d="100"/>
        </p:scale>
        <p:origin x="-1920"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1410" name="Rectangle 2">
            <a:extLst>
              <a:ext uri="{FF2B5EF4-FFF2-40B4-BE49-F238E27FC236}">
                <a16:creationId xmlns:a16="http://schemas.microsoft.com/office/drawing/2014/main" id="{7CCCA37A-422C-682E-DE47-238BB1503B3E}"/>
              </a:ext>
            </a:extLst>
          </p:cNvPr>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24" tIns="46512" rIns="93024" bIns="46512" numCol="1" anchor="t" anchorCtr="0" compatLnSpc="1">
            <a:prstTxWarp prst="textNoShape">
              <a:avLst/>
            </a:prstTxWarp>
          </a:bodyPr>
          <a:lstStyle>
            <a:lvl1pPr>
              <a:defRPr sz="1200"/>
            </a:lvl1pPr>
          </a:lstStyle>
          <a:p>
            <a:pPr>
              <a:defRPr/>
            </a:pPr>
            <a:endParaRPr lang="en-US"/>
          </a:p>
        </p:txBody>
      </p:sp>
      <p:sp>
        <p:nvSpPr>
          <p:cNvPr id="401411" name="Rectangle 3">
            <a:extLst>
              <a:ext uri="{FF2B5EF4-FFF2-40B4-BE49-F238E27FC236}">
                <a16:creationId xmlns:a16="http://schemas.microsoft.com/office/drawing/2014/main" id="{67C75691-4534-75DE-6DC9-158C42D99DAD}"/>
              </a:ext>
            </a:extLst>
          </p:cNvPr>
          <p:cNvSpPr>
            <a:spLocks noGrp="1" noChangeArrowheads="1"/>
          </p:cNvSpPr>
          <p:nvPr>
            <p:ph type="dt" sz="quarter" idx="1"/>
          </p:nvPr>
        </p:nvSpPr>
        <p:spPr bwMode="auto">
          <a:xfrm>
            <a:off x="3965575" y="0"/>
            <a:ext cx="3032125" cy="463550"/>
          </a:xfrm>
          <a:prstGeom prst="rect">
            <a:avLst/>
          </a:prstGeom>
          <a:noFill/>
          <a:ln w="9525">
            <a:noFill/>
            <a:miter lim="800000"/>
            <a:headEnd/>
            <a:tailEnd/>
          </a:ln>
          <a:effectLst/>
        </p:spPr>
        <p:txBody>
          <a:bodyPr vert="horz" wrap="square" lIns="93024" tIns="46512" rIns="93024" bIns="46512" numCol="1" anchor="t" anchorCtr="0" compatLnSpc="1">
            <a:prstTxWarp prst="textNoShape">
              <a:avLst/>
            </a:prstTxWarp>
          </a:bodyPr>
          <a:lstStyle>
            <a:lvl1pPr algn="r">
              <a:defRPr sz="1200"/>
            </a:lvl1pPr>
          </a:lstStyle>
          <a:p>
            <a:pPr>
              <a:defRPr/>
            </a:pPr>
            <a:endParaRPr lang="en-US"/>
          </a:p>
        </p:txBody>
      </p:sp>
      <p:sp>
        <p:nvSpPr>
          <p:cNvPr id="401412" name="Rectangle 4">
            <a:extLst>
              <a:ext uri="{FF2B5EF4-FFF2-40B4-BE49-F238E27FC236}">
                <a16:creationId xmlns:a16="http://schemas.microsoft.com/office/drawing/2014/main" id="{1FD600BC-1EEA-AF6B-AA59-0DED3D546615}"/>
              </a:ext>
            </a:extLst>
          </p:cNvPr>
          <p:cNvSpPr>
            <a:spLocks noGrp="1" noChangeArrowheads="1"/>
          </p:cNvSpPr>
          <p:nvPr>
            <p:ph type="ftr" sz="quarter" idx="2"/>
          </p:nvPr>
        </p:nvSpPr>
        <p:spPr bwMode="auto">
          <a:xfrm>
            <a:off x="0" y="8820150"/>
            <a:ext cx="3032125" cy="463550"/>
          </a:xfrm>
          <a:prstGeom prst="rect">
            <a:avLst/>
          </a:prstGeom>
          <a:noFill/>
          <a:ln w="9525">
            <a:noFill/>
            <a:miter lim="800000"/>
            <a:headEnd/>
            <a:tailEnd/>
          </a:ln>
          <a:effectLst/>
        </p:spPr>
        <p:txBody>
          <a:bodyPr vert="horz" wrap="square" lIns="93024" tIns="46512" rIns="93024" bIns="46512" numCol="1" anchor="b" anchorCtr="0" compatLnSpc="1">
            <a:prstTxWarp prst="textNoShape">
              <a:avLst/>
            </a:prstTxWarp>
          </a:bodyPr>
          <a:lstStyle>
            <a:lvl1pPr>
              <a:defRPr sz="1200"/>
            </a:lvl1pPr>
          </a:lstStyle>
          <a:p>
            <a:pPr>
              <a:defRPr/>
            </a:pPr>
            <a:endParaRPr lang="en-US"/>
          </a:p>
        </p:txBody>
      </p:sp>
      <p:sp>
        <p:nvSpPr>
          <p:cNvPr id="401413" name="Rectangle 5">
            <a:extLst>
              <a:ext uri="{FF2B5EF4-FFF2-40B4-BE49-F238E27FC236}">
                <a16:creationId xmlns:a16="http://schemas.microsoft.com/office/drawing/2014/main" id="{DF088D45-B209-7733-28EC-B978330D4277}"/>
              </a:ext>
            </a:extLst>
          </p:cNvPr>
          <p:cNvSpPr>
            <a:spLocks noGrp="1" noChangeArrowheads="1"/>
          </p:cNvSpPr>
          <p:nvPr>
            <p:ph type="sldNum" sz="quarter" idx="3"/>
          </p:nvPr>
        </p:nvSpPr>
        <p:spPr bwMode="auto">
          <a:xfrm>
            <a:off x="3965575" y="8820150"/>
            <a:ext cx="3032125" cy="463550"/>
          </a:xfrm>
          <a:prstGeom prst="rect">
            <a:avLst/>
          </a:prstGeom>
          <a:noFill/>
          <a:ln w="9525">
            <a:noFill/>
            <a:miter lim="800000"/>
            <a:headEnd/>
            <a:tailEnd/>
          </a:ln>
          <a:effectLst/>
        </p:spPr>
        <p:txBody>
          <a:bodyPr vert="horz" wrap="square" lIns="93024" tIns="46512" rIns="93024" bIns="46512" numCol="1" anchor="b" anchorCtr="0" compatLnSpc="1">
            <a:prstTxWarp prst="textNoShape">
              <a:avLst/>
            </a:prstTxWarp>
          </a:bodyPr>
          <a:lstStyle>
            <a:lvl1pPr algn="r">
              <a:defRPr sz="1200"/>
            </a:lvl1pPr>
          </a:lstStyle>
          <a:p>
            <a:fld id="{EC449F84-F8D8-49C3-B31B-6FE57137EAD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cm"/>
          <inkml:channel name="T" type="integer" max="2.14748E9" units="dev"/>
        </inkml:traceFormat>
        <inkml:channelProperties>
          <inkml:channelProperty channel="X" name="resolution" value="1612.54919" units="1/cm"/>
          <inkml:channelProperty channel="Y" name="resolution" value="2580.07886" units="1/cm"/>
          <inkml:channelProperty channel="F" name="resolution" value="10E-6" units="1/cm"/>
          <inkml:channelProperty channel="T" name="resolution" value="1" units="1/dev"/>
        </inkml:channelProperties>
      </inkml:inkSource>
      <inkml:timestamp xml:id="ts0" timeString="2021-02-09T20:09:02.520"/>
    </inkml:context>
    <inkml:brush xml:id="br0">
      <inkml:brushProperty name="width" value="0.05292" units="cm"/>
      <inkml:brushProperty name="height" value="0.05292" units="cm"/>
      <inkml:brushProperty name="color" value="#FF0000"/>
    </inkml:brush>
  </inkml:definitions>
  <inkml:trace contextRef="#ctx0" brushRef="#br0">18356 6853 51 0,'0'0'75'0,"0"0"-2"16,4 0-9-16,-4 1-17 0,0-1-14 16,0 0-5-16,0 2-3 0,0-2 9 0,0 0 16 15,2 0 19-15,-2 2 24 0,0-2 24 16,0 0 27-16,0 1 20 0,0-1 2 16,0-1-10-16,0 1-19 0,0-2-10 15,0-1-9-15,0 2-11 0,0-4-12 0,0 1-17 16,0-1-16-16,0-1-12 0,4 0-3 15,-4 0-1-15,4-3 1 0,-4-1 2 16,0-1 1-16,3-1 1 0,-3-1 3 0,4-2-3 16,0-3 4-16,-2 1 3 0,2-1 0 15,-2-1-2-15,2-2-8 0,0 1-13 16,-2-1-10-16,5-1-10 0,-7-1-4 0,8 1-6 16,-6-2-4-16,4-4-2 0,-2 2 0 15,0-3-1-15,3 1 0 0,-1-1 0 16,0 1 0-16,-2-2 3 0,2 1-1 0,1-2 3 15,1 0-2-15,-6 2 0 0,2 0-3 16,2 1-1-16,-2-1 0 0,-2 4 1 16,-2 2 2-16,9-1-2 0,-9 2 1 0,2 1 1 15,2 0 2-15,-2 0-1 0,-2 3-2 16,0 0 0-16,4 0-1 0,0 1 0 16,-4 2 2-16,0 0 0 0,0 0 0 15,2 0 2-15,-2 2-2 0,0 1-2 0,0 0 2 16,0 1 0-16,4 1 0 0,-4 1 0 15,2 0 0-15,-2 3-3 0,0-2 1 16,0 2-3-16,0 2 5 0,0-1-5 16,0 1 0-16,0-1 0 0,0 1 7 0,0 0-1 15,0 2 1-15,0-1-1 0,0 0 1 16,0 0-4-16,0 1 1 0,0-1 0 16,0 1-10-16,0 0-68 0,0 0-112 15,0 1-114-15,0-2-56 0,0 0-36 0,5 0-76 16,-5-2 0-16,0 2 70 0</inkml:trace>
  <inkml:trace contextRef="#ctx0" brushRef="#br0" timeOffset="506.65">18519 5636 91 0,'-2'5'93'0,"-2"3"-6"0,0-3-7 16,2 3-2-16,-4 0-2 0,-3-1 0 15,7 2-9-15,-4 0-9 0,-2 2-12 16,2-2-1-16,-5-2-4 0,9 2-4 0,-8-1-2 15,4 0-7-15,-3 0-5 0,7 0-4 16,-6-1-3-16,2-1-3 0,4 0-4 16,-6-2 1-16,8 1 9 0,-2-2 12 15,-3 0 10-15,5-1-2 0,0-2-6 0,5-2-9 16,-3 1-9-16,6-2-8 0,-6 1-2 16,4-3-3-16,2 1 0 0,-1 0-2 15,3-1 0-15,-8-1 0 0,8 2-2 0,1-2 0 16,-5 1-1-16,4 2 1 0,1 0 0 15,-1 0 4-15,-4 2 24 0,0 1 35 16,0 0 41-16,3 1 21 0,-3 1 14 16,0 2-4-16,-2 1-17 0,-2-1-28 0,3 2-32 15,-1 0-19-15,-2 0-15 0,2 0-9 16,-2 0-3-16,-2 2 6 0,8-4-5 16,-8 2-3-16,2-1-8 0,7-1 5 0,-7-1-10 15,2 0-85-15,2-2-141 0,0 1-186 16,0-4-96-16,-2 1 32 0,1 0 129 15</inkml:trace>
  <inkml:trace contextRef="#ctx0" brushRef="#br0" timeOffset="1188.7">18193 5599 113 0,'4'-4'124'0,"-4"-1"-13"0,2 2-25 15,-2-1-30-15,0 0-20 0,-2 2-12 16,2-1-7-16,-4-2-5 0,4 4-4 16,0-2 0-16,-2 1-1 0,2-1-1 15,-5 3 0-15,1-1-4 0,4 1-2 0,-2 0-1 16,-2 1 1-16,2 2 1 0,-2 2 1 16,0 1 1-16,2 1-4 0,-2 1 2 15,-1 2 1-15,3 2 5 0,-2 0-3 0,2 0 22 16,-2 0 18-16,0 2 9 0,2-2-12 15,-2 1-14-15,2 1-10 0,2-1-5 16,-4 2-3-16,-1-1-1 0,3 1 0 0,2 0 2 16,-4-1-3-16,2 2-2 0,2-1 20 15,-4-2 23-15,0 2 17 0,4-1-2 16,-2-2 4-16,2 1 10 0,-8-1 9 16,8-1 3-16,-7-1-14 0,7 1-17 0,-2-1-17 15,-6-2-14-15,8 0-7 0,-2 0-8 16,-4 0 0-16,6-2-5 0,-9 0-1 15,7-2 2-15,2 1-2 0,-6-3-2 0,2 2-4 16,0-3-22-16,4-1-49 0,-2-1-64 16,2-4-67-16,-4 1-59 0,0-2-48 15,4-2-17-15,0-1 44 0</inkml:trace>
  <inkml:trace contextRef="#ctx0" brushRef="#br0" timeOffset="1936.66">18096 5749 42 0,'0'2'151'0,"0"-2"1"0,0 0-4 0,4 0-4 16,0 0-5-16,-4 0-7 0,0-2-15 15,2 2-17-15,-2-2-23 0,4 1-24 16,0 0-18-16,-2-1-13 0,2 1-10 0,-2 1-2 16,7-2-4-16,-7 2-2 0,4 0-2 15,2 0 1-15,-6 0-2 0,9 2 4 0,-5-2-2 16,4 0 0-16,-4 1 0 16,5 1-2-16,-1-2 1 0,-4 0 0 0,9 0 0 15,-9 1-1-15,4-1 3 0,1 0-1 16,-5 1-1-16,0-1-1 0,0 0 2 0,2-1-3 15,-1 1 0-15,-5 0 0 0,6 1 0 16,-6-1 4-16,4 0-1 0,-6 0 0 16,9 0-33-16,-9 0-95 0,2-1-152 15,-2 1-97-15,0-1 11 0</inkml:trace>
  <inkml:trace contextRef="#ctx0" brushRef="#br0" timeOffset="3239.96">18432 6817 66 0,'5'-2'70'16,"-1"0"-6"-16,2-1-12 0,-4 0-4 15,6-2 4-15,-2 0 9 0,5 0 3 16,-5 0-2-16,6-1-5 0,-1 0-1 0,3-1 2 16,-1-1 2-16,3 1 1 0,1-4-8 15,-1 2-11-15,5-2-10 0,0 1 1 0,1 0 15 16,1-1 11-16,2-2 1 0,0 0-19 16,2 3-14-16,4-3-7 0,-3 0-3 15,3 2-5-15,-2-1 1 0,5 1 7 16,1-1 5-16,-2 0 3 0,-4 0-8 0,4 2-4 15,4-3 14-15,-4 2 13 0,4-1 8 16,0 1-9-16,-1-1-13 0,-1 0-5 16,0 0-7-16,-2 0-1 0,2 0 1 15,-2 2 3-15,-4-1-4 0,2 2-4 0,-4 0-8 16,-4 0-2-16,-1 1-1 0,1 1 4 16,-2 1-3-16,0-1 3 0,-9 1-3 15,4 1 0-15,1-1 1 0,-3 3-1 0,-1-1-1 16,-3 1 3-16,1-2 0 0,-1 2 2 15,-4 0 2-15,0 2 11 0,0-2 15 16,3 1 6-16,-3-1-3 0,-2 2-13 16,2-1-11-16,-4 1-3 0,2-1-5 0,1 0 0 15,-3 1-4-15,-2 0-4 0,4 1-1 16,-2-2 0-16,-2 2-1 0,0-1-22 0,4 1-45 16,0 0-67-16,-4 0-78 15,0 0-98-15,-4-2-86 0,4 1 3 0,-4-2 84 16</inkml:trace>
  <inkml:trace contextRef="#ctx0" brushRef="#br0" timeOffset="3712.39">19671 6184 42 0,'0'-1'127'0,"0"-1"-2"16,0 0-13-16,0 1-28 0,0 0-27 16,-4 1-26-16,4-2-9 0,0 2-5 15,4-1 13-15,-4 1 8 0,0 1 5 16,2-1-10-16,2 2-12 0,-2-2-6 0,2 1-5 15,0 0-4-15,2 1-3 0,-4 1 1 16,7 2-3-16,1-2 2 0,-4 1-2 16,-4 1-1-16,9-1 3 0,-5 1-1 0,2-1-1 15,3 2 0-15,-5-1 2 0,0 1-2 16,4-1 1-16,-8 2 0 0,7-1 0 16,-3-1 3-16,-4 2 2 0,6-1-2 15,-6 1 10-15,-2-1 19 0,0 2 21 0,0-1 13 16,0 1-1-16,0-2-9 0,-2 1-6 15,-6 1-10-15,6-1-4 0,-4 1-2 16,-3-1 1-16,3-1-8 0,-4 2-11 16,8-2-5-16,-9 0-4 0,5 0-4 0,-2 0-4 15,2 0-2-15,4 0-8 0,-7-3-52 16,7 1-93-16,-2-1-136 0,2 0-77 16,-2-1 21-16</inkml:trace>
  <inkml:trace contextRef="#ctx0" brushRef="#br0" timeOffset="5026.72">19989 6172 32 0,'0'-1'129'15,"0"1"-5"-15,0 0-10 0,0-2-9 16,0 2-28-16,0 0-21 0,0 0-21 16,0 0-10-16,0 0-10 0,0 2-6 0,0-2 16 15,0 3 24-15,0 0 30 0,0-1 4 16,0 5-8-16,0-1-5 0,-2 1 1 0,2 1-5 16,-4 1-15-16,2 1-15 0,2 0-13 15,-4 3-7-15,-1-3-4 0,3 1-4 16,2-2-1-16,-4 0 0 0,0 1-2 15,4-2-2-15,-2 1 1 0,-2-2-1 0,4-1 0 16,-2 0 6-16,2-1 28 0,0-1 33 16,0-1 18-16,0 0-15 0,0-1-27 15,0-2-20-15,0-2-8 0,0-1-10 0,2 0-4 16,-2-3-1-16,6 0-3 0,-2-1-3 16,0-1 3-16,-2-1-3 0,7 0 3 15,-3-1-2-15,0 1 0 0,0 0 0 16,1 0-1-16,1 1 3 0,-2 2-3 0,0 0-1 15,0 0-1-15,3 2 1 0,-3 1 2 16,0 1 4-16,0 1 23 0,1 1 32 16,-3 1 39-16,0 1 29 0,-2 2 27 15,2 0 6-15,0 3-19 0,-4-1-38 0,2 1-33 16,2-1-23-16,-4 0-16 0,0 0-8 16,2 2-5-16,3-2 3 0,-1 0 0 15,-2-2-1-15,8 1-6 0,-4-2-3 0,9-3-8 16,-3 1-80-16,3-2-149 0,-7 1-186 15,10-3-183-15,-5-2-18 0,-1-1 84 16,-1 2 199-16</inkml:trace>
  <inkml:trace contextRef="#ctx0" brushRef="#br0" timeOffset="12881.97">16934 8149 81 0,'0'-3'127'0,"0"2"-2"0,0-1-3 15,-4 1-2-15,0-1 5 0,4 1 0 0,-3 1 7 16,-1-2 0-16,2 2 9 0,2-1 3 15,-8-1 15-15,8 1 9 0,-2-1 68 16,2-1 40-16,-6 1 2 0,6 1-81 16,-9 0-74-16,7 1-43 0,-2-2-30 0,0 2-21 15,-2 2-11-15,0-2-7 0,-5 2-6 16,9 0-4-16,-8 1-2 0,0 3 1 16,3 0-2-16,-7 0 0 0,4 3-1 15,1 0 3-15,-1 0-1 0,0 2 3 0,-1-1-2 16,-1 2 0-16,4 1 0 0,-1 1-1 15,-1 0 2-15,-4 1-4 0,3 0-1 16,5 1 0-16,-4-1 3 0,1 3 2 0,-1-1 0 16,0 2 3-16,4-1-5 0,-5 3-1 15,5 0 5-15,-4 0 1 0,1 0 2 16,1 2 1-16,0-1 0 0,2 1-4 16,4 0 0-16,-7 2-3 0,7-1 0 0,-4 0 0 15,2-2 0-15,0 2 0 0,4-1 4 16,-2 1-1-16,2-3 0 0,0 1-2 15,0-1-1-15,2-1-1 0,2 1 2 16,0-2-1-16,2-1 7 0,1 2-1 0,-1-2 1 16,4 0-2-16,-4 0-5 0,9-2 1 15,-5 2-2-15,-2-2 2 0,3 2 0 16,3-1 1-16,-4 1-2 0,-1 0 2 0,1-1 2 16,5-1 3-16,-9 1-3 0,4-2 1 15,0-2-4-15,-3 1 1 0,3-2 11 16,-8-1 15-16,4 0 5 0,3 0-9 0,-3-2-7 15,0 1-5-15,0-2-3 0,2-1-1 16,-6-1-2-16,5 0 1 0,1-1-2 16,-6-1-2-16,4 1-2 0,2-1 1 0,-5-2 0 15,5 1-2-15,-6-1-2 0,4 0 1 16,-2 0 1-16,2-1-3 0,-1 1 2 16,-3-1 0-16,6 1-3 0,-6-2-36 15,4-2-100-15,-2 2-158 0,0-3-151 0,-2 0-119 16,3-3-40-16,-1 0 61 0,-4-2 144 15</inkml:trace>
  <inkml:trace contextRef="#ctx0" brushRef="#br0" timeOffset="13272.41">16857 9072 138 0,'0'-3'184'0,"-4"-1"-44"0,0 2-9 16,4-1 2-16,-2 1-12 0,2-1-24 0,0 2-34 16,-4-1-27-16,4 2-12 0,0-1 4 15,0 2 1-15,0-1 5 0,4 3-10 16,-4-1 9-16,0 1 10 0,2 0 14 0,2 1-1 16,0 1 2-16,-2 1 4 0,3-1 11 15,-3 3 9-15,2 0-1 0,0-1-10 16,-2 2-22-16,4 0-13 0,-2 2 6 0,0-2 41 15,-2 0 64-15,-2 0 61 0,5 0 38 16,-1 0 5-16,-4 0-26 0,0 0-38 16,0 0-35-16,-9 0-35 0,9-2-25 15,-2 1-16-15,-6-1 1 0,2 1-1 0,0-3-25 16,-5 0 4-16,9 1-12 0,-8-3 7 16,4 0-17-16,-5 0-8 0,3-1-14 15,0-1-3-15,0 1-33 0,6-2-73 16,-5 0-155-16,-1 1-262 0,6-1-279 0,-2 2-98 15,2-1 142-15,2 2 261 0,-8 2 193 16</inkml:trace>
  <inkml:trace contextRef="#ctx0" brushRef="#br0" timeOffset="14846.56">18096 10854 85 0,'0'6'102'0,"0"1"9"16,0 1 3-16,0-1 8 0,0 2 7 0,0 0-1 16,4 0-9-16,-4 1-14 0,4 1-18 15,-4 1-14-15,2 1-4 0,-2 1-4 0,4 0-6 16,0 1-6-16,2 1-5 0,-4-1-5 15,7 2-6-15,-3-1-11 0,4-1-3 16,-8 2-5-16,13-1 32 0,-9-1 27 16,4 2 36-16,1-2 1 0,-3 0 4 0,6 0 23 15,-3 1 32-15,1-1 8 0,3 0-31 16,-7 0-47-16,6 0-34 0,-1 2-26 16,-3-3-10-16,5 0-12 0,1 1-2 15,-6-3-7-15,7 0-3 0,-9 0-1 0,11-2 16 16,-3 1 25-16,-3-4 16 0,3 1-9 15,1-2-22-15,-1-2-11 0,1 1-5 16,4-2-6-16,-1 0-4 0,-3 0-4 0,1-1 0 16,3 0-2-16,0 0-4 0,-3 0 2 15,-1 1 0-15,4-2 3 0,-5-1-1 0,5 2-2 16,-1-1 0-16,-3-1 0 16,-1 0 2-16,1-1 6 0,0-1-3 0,-1-1-2 15,1-2-6-15,-1 1 0 0,1-3 1 16,-1-2 0-16,-1 1 6 0,1-2-2 0,-3-1-2 15,1 1-3-15,-6 1 0 0,3-2 3 16,3 1 5-16,-3-1-3 0,-3 2-2 16,0-1-3-16,0 0 1 0,1 2 0 15,-7-1-6-15,4 1 5 0,2-1-1 0,-2 2 10 16,-2 1-5-16,3-2 2 0,-5 2-3 16,6 0 0-16,-6 0 0 0,2 0-3 15,-2 2-2-15,2-1 10 0,1 2-10 16,-3-2 5-16,-2 3-8 0,6-1 8 0,-6 0 2 15,4 1-2-15,0-1 1 0,-4 2 0 16,2-3 1-16,-2 3-4 0,4 0 1 16,-4-1 2-16,4 1 1 0,-4-2 0 15,2 1 0-15,-2-1-2 0,5 2 0 0,-5-1 1 16,2 0-1-16,-2 1 0 0,0 0-3 16,0 1-1-16,4-2-5 0,-4 2 3 15,0 0 3-15,0 2 6 0,0-1 0 0,0 0 1 16,0 3 0-16,-4-1-4 0,4 1 0 15,0 1-3-15,-2-1 6 0,2 2 3 16,-5 0 0-16,3 0-6 0,2 0-2 16,-4 0 2-16,0-1-2 0,4 1 4 0,-2 0 1 15,2-2 0-15,0-1 0 0,-4 2-3 16,0-4 2-16,4 2-1 0,0 0-1 16,0-1 0-16,0-1-4 0,0-1 1 15,0 0 1-15,0 0 2 0,0-1 0 0,4 1 0 16,-4-2 0-16,4 1 2 0,-4-1-1 15,0 1 2-15,0-1-1 0,2-1 1 16,-2 1 1-16,0 0 1 0,0 0-1 0,0-1 2 16,0 0 2-16,0 2 0 0,0-1-4 15,-2 1-4-15,2 1-4 0,0-4-60 16,0 4-206-16,-4-2-284 0,0 0-220 0,2-2 34 16,-2-1 179-16,2 1 221 0</inkml:trace>
  <inkml:trace contextRef="#ctx0" brushRef="#br0" timeOffset="24331.82">18383 7909 24 0,'-2'3'73'0,"-2"-1"-2"16,0 1-3-16,1 0-3 0,3-2-9 16,-8 2-8-16,8 0-8 0,-2 0-3 15,-2-1-3-15,2 1-3 0,2 0 3 0,-8-2 1 16,8 2 0-16,-2 0-4 0,-3 0-1 16,3 0-2-16,-2 0-1 0,0 1 4 0,2 1 2 15,-4 0 5-15,-2-1 5 0,6 2 8 16,-7 2 7-16,3-2 4 0,4 3 0 15,-6-2-1-15,-1 2 0 0,1-1 2 16,2 0 2-16,-4 2 4 0,3-2-4 0,1 2-8 16,-4-3-11-16,4 2-5 0,-1-1 0 15,-3-1-4-15,2 1 1 0,2 0-4 16,4 0-2-16,-7 0-1 0,3-2 1 0,0 1-1 16,0 1 7-16,-3-1 3 0,3 1-2 15,4 1-2-15,-6-2 3 0,2 0 7 16,4 3 8-16,-7-2 4 0,3 0-6 15,0 1-9-15,0 0-7 0,2-1-5 0,-3 1-7 16,1 0-6-16,2 0-1 0,-2 0-5 16,2 0-1-16,-2 0-2 0,-1 1-2 15,3-1 1-15,2 0 13 0,-6 0 16 16,6 0 7-16,-6 0-6 0,8 0-7 0,-7 0-10 16,5-1-8-16,-2 1-4 0,0 0-3 15,2-2 1-15,-2 2-2 0,2-1 1 16,2 1 1-16,-8-2 0 0,8 2 0 0,-3-1-2 15,-1 1-6-15,0 0-4 0,4 0 5 16,-2 0 10-16,-2 1 16 0,2 0 4 16,2 1 2-16,-4 0-1 0,0 1-3 15,4-2-6-15,-2 1-3 0,2 2-4 0,-5-2-3 16,3 1-2-16,2 1 0 0,-4-1-2 16,4 0-3-16,-4 2 2 0,4-2 1 15,0 0 3-15,-2 1 2 0,2-1-5 16,0 0 1-16,0 0-1 0,0 0 0 0,0 0-2 15,0 0 3-15,0 1-1 0,0 0-2 16,0-1-2-16,0-1 0 0,0 2 7 0,0-1-6 16,2 0-3-16,-2 0-6 0,4 1 3 15,0-1 4-15,-4 0-2 0,2 2-2 16,3-2 3-16,-5 1 13 0,2 1 9 16,2-3 5-16,0 3-8 0,-4-2-6 0,2 1-5 15,4 0-2-15,-6-1-3 0,8 1-1 16,-5-1 0-16,1 0-4 0,0 1 0 15,2 0 1-15,-4-1-2 0,6-1 0 16,-6 2 0-16,5-1 4 0,1 0-2 0,-6 0-2 16,6 1 0-16,-2-2 3 0,5 1 2 15,-5 0-3-15,0 0-2 0,0-2-10 16,5 2 6-16,-5 0 2 0,4-1 8 0,-4 1-1 16,5-2-4-16,-1 2-1 0,0 0 0 15,1-1 6-15,-1-1-3 0,-2 1 1 16,3-2-3-16,3 0-2 0,-4 0 1 0,3 0 2 15,-1 0 2-15,-1-2-3 0,3 2-1 16,-1-2-1-16,1 1-3 0,-2 0 2 16,3 1 2-16,-7-2 2 0,9 1-2 0,-7-1-2 15,4 1 2-15,3 1 0 0,-5-2 0 16,3 2-2-16,-3-1-1 0,5-1 4 16,-3-1-1-16,3 2 5 0,1-1-1 15,-1-1 0-15,4-1 0 0,-1 0 1 0,-1 0-2 16,6 0-2-16,-7-2-1 0,3 1 3 15,2-1-3-15,-3 0 3 0,1 0 0 16,-2 0-1-16,1 2-7 0,1-3 4 16,-2 2 1-16,-3 0-2 0,5 1 4 0,-5-1-2 15,1 1 0-15,-1-1 0 0,1 1 0 16,0 1 2-16,1-2 0 0,-1 2-2 16,-1-1-2-16,-3 0 0 0,1 0 2 15,-2 0 0-15,1-1 0 0,1 0 0 0,-1 1 4 16,-3-2-2-16,5 2-2 0,-7-2-2 15,2-1 0-15,0 3 6 0,-3-3-2 16,3 1 0-16,0-2-3 0,-3 2-2 0,3-1-5 16,-4-1-28-16,2-1-86 0,-1-1-167 15,-5-1-169-15,6-1-133 0,-6 0-57 16,4-1 53-16,-6-2 134 0,4 1 179 16</inkml:trace>
  <inkml:trace contextRef="#ctx0" brushRef="#br0" timeOffset="24855.93">19094 9453 28 0,'-4'-3'242'16,"0"1"-35"-16,4 1-26 0,-2-1-18 16,2 2-12-16,-5-3-13 0,5 3-9 0,-2-1-10 15,2 1-18-15,0 0-12 0,0 0-2 16,0 1 13-16,0 1 19 0,0-1 11 16,0 2 10-16,2 0 13 0,3 0 5 15,-5 1-4-15,2 1-20 0,-2 1-26 0,4-1-22 16,0 2-22-16,-2-1-14 0,2 1-12 15,-2 0-3-15,2 0-7 0,0 1-5 16,-1-1-8-16,1 2-4 0,0 0-3 16,-2 1-1-16,2 0 0 0,-4-2 1 0,2 3-2 15,2-2-6-15,-4 0 14 0,4 1 22 16,-4 1 28-16,0-2 5 0,0 2 4 16,0-2-2-16,0 1 0 0,0-1 0 0,-4 0 3 15,0 0-2-15,2 0-2 0,2 0 4 16,-6 0 3-16,2 0 3 0,-3-1 3 15,3-1 7-15,0-1 3 0,-2 2-10 16,4-4-16-16,-6 2-17 0,6-1-17 0,-5-1-7 16,-1-2-11-16,6 1-10 0,-6-2-14 15,6 0-11-15,-4-1-49 0,1 0-91 16,1 0-101-16,-2-1-133 0,4 0-159 16,-6 1-151-16,2-2-96 0,-1 1 80 0,1-1 164 15,-2 2 215-15</inkml:trace>
  <inkml:trace contextRef="#ctx0" brushRef="#br0" timeOffset="35227.93">18182 7402 28 0,'0'-1'98'0,"0"-1"6"0,0 0 16 16,4 0-71-16,-4 0-45 0,0-1-36 15,5 2 59-15,-5-1 30 0,0-1 23 16,0 2 10-16,0-1 6 0,0 0 2 16,0 1 5-16,0 1 4 0,0-1 1 0,0 1 4 15,-5 0 4-15,5 0 4 0,0 0-5 16,0 0-19-16,-4 0-23 0,4 1-23 16,0 0-11-16,-2 1-10 0,-2 1 5 15,2 0 6-15,-2 0 7 0,-2 2-5 0,2-1-7 16,-3 4-9-16,1-2-5 0,-2 3-7 15,2 0-2-15,-5 0-3 0,3 1-1 16,-2 2 3-16,2 0 6 0,-1 0 14 0,-1 2 18 16,-5-1 3-16,7 1-3 0,-2-1-5 15,-5 2 2-15,3 0-3 0,-2 0-13 16,3 0-3-16,-5 0-8 0,3 0 0 16,1 2-1-16,-3-1-2 0,-1 1-2 0,3 0 3 15,-5 3 7-15,1 0 6 0,1-1-1 16,-1 2-8-16,5 2-7 0,-3-2-2 0,-1 0 0 15,3 0-1-15,-1 1-3 16,2-1 8-16,-1 0 16 0,-1 0 15 0,1-1 1 16,-1 1-8-16,1-2-13 0,-1-1-10 15,2 2-5-15,-3-2-7 0,3 0 2 0,-3 1-2 16,7-1 4-16,-7 0-4 0,3 0 1 16,2-1-5-16,-5 1-1 0,7-2 0 15,-2 2 0-15,-5-2 1 0,5 0 3 16,2-3-1-16,-3 2 1 0,5-2-3 0,-4 1 1 15,-1-2 0-15,1 2 12 0,0-2 12 16,-1 1 9-16,3-1-3 0,-2 2-14 16,-1-2-5-16,5 1-4 0,-4-1-3 0,0 0 1 15,3 0 0-15,-3 0 0 0,4 0-5 16,-5 0 0-16,5 0-6 0,-4 0 6 16,4-1 1-16,-3-1 14 0,3-1 7 15,0 0 4-15,2-1-4 0,-2 1-6 0,2-3-7 16,-3 1-11-16,5-1 0 0,-2-1 1 15,0 1 2-15,2-2-3 0,2-1-3 16,-4 2 2-16,2-2 1 0,2 1 4 16,-4-1-15-16,-1 0 4 0,5-1-1 0,0-1 13 15,0 1-2-15,0 1-3 0,0-3-24 16,0-2-94-16,5 1-191 0,-1-2-210 16,2-2-195-16,-4-1 16 0,6-1 123 15,-6-1 224-15</inkml:trace>
</inkml:ink>
</file>

<file path=ppt/ink/ink2.xml><?xml version="1.0" encoding="utf-8"?>
<inkml:ink xmlns:inkml="http://www.w3.org/2003/InkML">
  <inkml:definitions>
    <inkml:context xml:id="ctx0">
      <inkml:inkSource xml:id="inkSrc0">
        <inkml:traceFormat>
          <inkml:channel name="X" type="integer" max="24780" units="in"/>
          <inkml:channel name="Y" type="integer" max="18630" units="in"/>
          <inkml:channel name="F" type="integer" max="255" units="dev"/>
        </inkml:traceFormat>
        <inkml:channelProperties>
          <inkml:channelProperty channel="X" name="resolution" value="3003.63647" units="1/in"/>
          <inkml:channelProperty channel="Y" name="resolution" value="3010.66577" units="1/in"/>
          <inkml:channelProperty channel="F" name="resolution" value="INF" units="1/dev"/>
        </inkml:channelProperties>
      </inkml:inkSource>
      <inkml:timestamp xml:id="ts0" timeString="2015-02-26T23:15:53.359"/>
    </inkml:context>
    <inkml:brush xml:id="br0">
      <inkml:brushProperty name="width" value="0.05292" units="cm"/>
      <inkml:brushProperty name="height" value="0.05292" units="cm"/>
      <inkml:brushProperty name="color" value="#800080"/>
      <inkml:brushProperty name="fitToCurve" value="1"/>
      <inkml:brushProperty name="ignorePressure" value="1"/>
    </inkml:brush>
  </inkml:definitions>
  <inkml:trace contextRef="#ctx0" brushRef="#br0">29 53 7,'0'0'27,"0"0"1,0 0 0,-8 7-16,8-7-2,0 0-2,0 0-3,0 0-1,0 0-1,0 0-1,0 0 1,0 0-1,0 0-1,9 0 1,-9 0-2,0 0 1,0 0 0,0 0-1,0 0 2,0 0-1,0 0 1,0 0 0,0 0 1,0 0-1,0 0 0,0 0 0,-2-11-1,2 11 0,0 0-1,0 0 0,2-10 1,-2 10-1,0 0 0,11 2 0,-11-2 0,9 3 0,-9-3 0,0 0 1,0 0 0,0 0 1,0 0-1,0 0 2,-14 4-2,5-9 1,9 5-1,-14-15 1,14 15-2,-12-14 1,12 14-1,2-9 0,-2 9 0,0 0 1,16-6-1,-16 6 0,16 6 0,-16-6 1,15 9 0,-15-9 0,6 12-1,-6-12-2,-9 10-18,9-10-14,-15 3-1,6-8-3,9 5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D3FDBC0-E0F4-890F-6630-1FFDF3098624}"/>
              </a:ext>
            </a:extLst>
          </p:cNvPr>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24" tIns="46512" rIns="93024" bIns="46512" numCol="1" anchor="t" anchorCtr="0" compatLnSpc="1">
            <a:prstTxWarp prst="textNoShape">
              <a:avLst/>
            </a:prstTxWarp>
          </a:bodyPr>
          <a:lstStyle>
            <a:lvl1pPr>
              <a:defRPr sz="1200"/>
            </a:lvl1pPr>
          </a:lstStyle>
          <a:p>
            <a:pPr>
              <a:defRPr/>
            </a:pPr>
            <a:endParaRPr lang="en-US"/>
          </a:p>
        </p:txBody>
      </p:sp>
      <p:sp>
        <p:nvSpPr>
          <p:cNvPr id="9219" name="Rectangle 3">
            <a:extLst>
              <a:ext uri="{FF2B5EF4-FFF2-40B4-BE49-F238E27FC236}">
                <a16:creationId xmlns:a16="http://schemas.microsoft.com/office/drawing/2014/main" id="{0BA3D6CF-1620-66E6-0101-A4F443CF18DB}"/>
              </a:ext>
            </a:extLst>
          </p:cNvPr>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3024" tIns="46512" rIns="93024" bIns="46512" numCol="1" anchor="t" anchorCtr="0" compatLnSpc="1">
            <a:prstTxWarp prst="textNoShape">
              <a:avLst/>
            </a:prstTxWarp>
          </a:bodyPr>
          <a:lstStyle>
            <a:lvl1pPr algn="r">
              <a:defRPr sz="1200"/>
            </a:lvl1pPr>
          </a:lstStyle>
          <a:p>
            <a:pPr>
              <a:defRPr/>
            </a:pPr>
            <a:endParaRPr lang="en-US"/>
          </a:p>
        </p:txBody>
      </p:sp>
      <p:sp>
        <p:nvSpPr>
          <p:cNvPr id="13316" name="Rectangle 4">
            <a:extLst>
              <a:ext uri="{FF2B5EF4-FFF2-40B4-BE49-F238E27FC236}">
                <a16:creationId xmlns:a16="http://schemas.microsoft.com/office/drawing/2014/main" id="{45956345-581C-BCAA-E066-79F40324A7FD}"/>
              </a:ext>
            </a:extLst>
          </p:cNvPr>
          <p:cNvSpPr>
            <a:spLocks noGrp="1" noRot="1" noChangeAspect="1" noChangeArrowheads="1" noTextEdit="1"/>
          </p:cNvSpPr>
          <p:nvPr>
            <p:ph type="sldImg" idx="2"/>
          </p:nvPr>
        </p:nvSpPr>
        <p:spPr bwMode="auto">
          <a:xfrm>
            <a:off x="404813" y="696913"/>
            <a:ext cx="6188075"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BB5969D1-9EFA-8FB5-C2E7-2BCE423EB754}"/>
              </a:ext>
            </a:extLst>
          </p:cNvPr>
          <p:cNvSpPr>
            <a:spLocks noGrp="1" noChangeArrowheads="1"/>
          </p:cNvSpPr>
          <p:nvPr>
            <p:ph type="body" sz="quarter" idx="3"/>
          </p:nvPr>
        </p:nvSpPr>
        <p:spPr bwMode="auto">
          <a:xfrm>
            <a:off x="931863" y="4410075"/>
            <a:ext cx="5133975" cy="4176713"/>
          </a:xfrm>
          <a:prstGeom prst="rect">
            <a:avLst/>
          </a:prstGeom>
          <a:noFill/>
          <a:ln w="9525">
            <a:noFill/>
            <a:miter lim="800000"/>
            <a:headEnd/>
            <a:tailEnd/>
          </a:ln>
          <a:effectLst/>
        </p:spPr>
        <p:txBody>
          <a:bodyPr vert="horz" wrap="square" lIns="93024" tIns="46512" rIns="93024" bIns="4651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066A61E7-3808-D3EB-CB21-2D86AB74B4BC}"/>
              </a:ext>
            </a:extLst>
          </p:cNvPr>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square" lIns="93024" tIns="46512" rIns="93024" bIns="46512" numCol="1" anchor="b" anchorCtr="0" compatLnSpc="1">
            <a:prstTxWarp prst="textNoShape">
              <a:avLst/>
            </a:prstTxWarp>
          </a:bodyPr>
          <a:lstStyle>
            <a:lvl1pPr>
              <a:defRPr sz="1200"/>
            </a:lvl1pPr>
          </a:lstStyle>
          <a:p>
            <a:pPr>
              <a:defRPr/>
            </a:pPr>
            <a:endParaRPr lang="en-US"/>
          </a:p>
        </p:txBody>
      </p:sp>
      <p:sp>
        <p:nvSpPr>
          <p:cNvPr id="9223" name="Rectangle 7">
            <a:extLst>
              <a:ext uri="{FF2B5EF4-FFF2-40B4-BE49-F238E27FC236}">
                <a16:creationId xmlns:a16="http://schemas.microsoft.com/office/drawing/2014/main" id="{866E1D01-6B3E-2149-B55B-763A72315C04}"/>
              </a:ext>
            </a:extLst>
          </p:cNvPr>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square" lIns="93024" tIns="46512" rIns="93024" bIns="46512" numCol="1" anchor="b" anchorCtr="0" compatLnSpc="1">
            <a:prstTxWarp prst="textNoShape">
              <a:avLst/>
            </a:prstTxWarp>
          </a:bodyPr>
          <a:lstStyle>
            <a:lvl1pPr algn="r">
              <a:defRPr sz="1200"/>
            </a:lvl1pPr>
          </a:lstStyle>
          <a:p>
            <a:fld id="{54AA33E8-CCAA-485C-8A2D-D81201239E6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1D607BD1-82A3-BEE0-45B2-879C06EC8979}"/>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2E26FBC8-2C22-63AB-0BEF-87132053DB2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38FBF9E4-9216-EE45-DC14-438114CE96F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30F6245-A5DC-417D-A2EF-E4E703EAD992}"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9AB3EF15-49B6-B49A-5C41-598843B58356}"/>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18A4CF51-1B6D-7011-FCC1-3ADF15B6681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4820" name="Slide Number Placeholder 3">
            <a:extLst>
              <a:ext uri="{FF2B5EF4-FFF2-40B4-BE49-F238E27FC236}">
                <a16:creationId xmlns:a16="http://schemas.microsoft.com/office/drawing/2014/main" id="{B9806A3C-A99D-18E9-6A5D-660071AC38A8}"/>
              </a:ext>
            </a:extLst>
          </p:cNvPr>
          <p:cNvSpPr txBox="1">
            <a:spLocks noGrp="1"/>
          </p:cNvSpPr>
          <p:nvPr/>
        </p:nvSpPr>
        <p:spPr bwMode="auto">
          <a:xfrm>
            <a:off x="3965575" y="8820150"/>
            <a:ext cx="30321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24" tIns="46512" rIns="93024" bIns="46512"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fld id="{86DF9F3A-1BD6-41F8-81B3-E83C042256A2}" type="slidenum">
              <a:rPr lang="en-US" altLang="en-US" sz="1200"/>
              <a:pPr algn="r"/>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58B3CA9-1240-DEAA-57A6-CBB7EA90DCC9}"/>
              </a:ext>
            </a:extLst>
          </p:cNvPr>
          <p:cNvSpPr>
            <a:spLocks noGrp="1" noRot="1" noChangeAspect="1" noTextEdit="1"/>
          </p:cNvSpPr>
          <p:nvPr>
            <p:ph type="sldImg"/>
          </p:nvPr>
        </p:nvSpPr>
        <p:spPr>
          <a:ln/>
        </p:spPr>
      </p:sp>
      <p:sp>
        <p:nvSpPr>
          <p:cNvPr id="37891" name="Notes Placeholder 2">
            <a:extLst>
              <a:ext uri="{FF2B5EF4-FFF2-40B4-BE49-F238E27FC236}">
                <a16:creationId xmlns:a16="http://schemas.microsoft.com/office/drawing/2014/main" id="{83A4BB38-6348-304E-78BE-0A9C3CFB5B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7892" name="Slide Number Placeholder 3">
            <a:extLst>
              <a:ext uri="{FF2B5EF4-FFF2-40B4-BE49-F238E27FC236}">
                <a16:creationId xmlns:a16="http://schemas.microsoft.com/office/drawing/2014/main" id="{369C71F7-1290-B1AE-E26A-A9A8CA27F0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4538" indent="-285750">
              <a:defRPr sz="2400">
                <a:solidFill>
                  <a:schemeClr val="tx1"/>
                </a:solidFill>
                <a:latin typeface="Times New Roman" panose="02020603050405020304" pitchFamily="18" charset="0"/>
              </a:defRPr>
            </a:lvl2pPr>
            <a:lvl3pPr marL="1144588" indent="-228600">
              <a:defRPr sz="2400">
                <a:solidFill>
                  <a:schemeClr val="tx1"/>
                </a:solidFill>
                <a:latin typeface="Times New Roman" panose="02020603050405020304" pitchFamily="18" charset="0"/>
              </a:defRPr>
            </a:lvl3pPr>
            <a:lvl4pPr marL="1603375" indent="-228600">
              <a:defRPr sz="2400">
                <a:solidFill>
                  <a:schemeClr val="tx1"/>
                </a:solidFill>
                <a:latin typeface="Times New Roman" panose="02020603050405020304" pitchFamily="18" charset="0"/>
              </a:defRPr>
            </a:lvl4pPr>
            <a:lvl5pPr marL="2060575" indent="-228600">
              <a:defRPr sz="2400">
                <a:solidFill>
                  <a:schemeClr val="tx1"/>
                </a:solidFill>
                <a:latin typeface="Times New Roman" panose="02020603050405020304" pitchFamily="18" charset="0"/>
              </a:defRPr>
            </a:lvl5pPr>
            <a:lvl6pPr marL="2517775" indent="-228600" eaLnBrk="0" fontAlgn="base" hangingPunct="0">
              <a:spcBef>
                <a:spcPct val="0"/>
              </a:spcBef>
              <a:spcAft>
                <a:spcPct val="0"/>
              </a:spcAft>
              <a:defRPr sz="2400">
                <a:solidFill>
                  <a:schemeClr val="tx1"/>
                </a:solidFill>
                <a:latin typeface="Times New Roman" panose="02020603050405020304" pitchFamily="18" charset="0"/>
              </a:defRPr>
            </a:lvl6pPr>
            <a:lvl7pPr marL="2974975" indent="-228600" eaLnBrk="0" fontAlgn="base" hangingPunct="0">
              <a:spcBef>
                <a:spcPct val="0"/>
              </a:spcBef>
              <a:spcAft>
                <a:spcPct val="0"/>
              </a:spcAft>
              <a:defRPr sz="2400">
                <a:solidFill>
                  <a:schemeClr val="tx1"/>
                </a:solidFill>
                <a:latin typeface="Times New Roman" panose="02020603050405020304" pitchFamily="18" charset="0"/>
              </a:defRPr>
            </a:lvl7pPr>
            <a:lvl8pPr marL="3432175" indent="-228600" eaLnBrk="0" fontAlgn="base" hangingPunct="0">
              <a:spcBef>
                <a:spcPct val="0"/>
              </a:spcBef>
              <a:spcAft>
                <a:spcPct val="0"/>
              </a:spcAft>
              <a:defRPr sz="2400">
                <a:solidFill>
                  <a:schemeClr val="tx1"/>
                </a:solidFill>
                <a:latin typeface="Times New Roman" panose="02020603050405020304" pitchFamily="18" charset="0"/>
              </a:defRPr>
            </a:lvl8pPr>
            <a:lvl9pPr marL="3889375"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8160DCF-1692-4DC3-8724-F85DD9FE1392}" type="slidenum">
              <a:rPr lang="en-US" altLang="en-US" sz="1300"/>
              <a:pPr/>
              <a:t>11</a:t>
            </a:fld>
            <a:endParaRPr lang="en-US" altLang="en-US" sz="1300"/>
          </a:p>
        </p:txBody>
      </p:sp>
    </p:spTree>
    <p:extLst>
      <p:ext uri="{BB962C8B-B14F-4D97-AF65-F5344CB8AC3E}">
        <p14:creationId xmlns:p14="http://schemas.microsoft.com/office/powerpoint/2010/main" val="993411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8A6FDB5C-96FE-149D-1F69-C126704C2B21}"/>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40030C8C-0DDA-614F-ECEC-B90397769EA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8916" name="Slide Number Placeholder 3">
            <a:extLst>
              <a:ext uri="{FF2B5EF4-FFF2-40B4-BE49-F238E27FC236}">
                <a16:creationId xmlns:a16="http://schemas.microsoft.com/office/drawing/2014/main" id="{2E264F6D-8630-0323-FFEA-533230BA2C0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9967B28-494A-402A-913A-068BA78DBDF7}" type="slidenum">
              <a:rPr lang="en-US" altLang="en-US" sz="1200"/>
              <a:pPr/>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B8D359DF-75D6-5803-3108-F9AD0EC3E6AC}"/>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08A2BB9D-DC8F-EC3B-0213-B95155D8EC6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0964" name="Slide Number Placeholder 3">
            <a:extLst>
              <a:ext uri="{FF2B5EF4-FFF2-40B4-BE49-F238E27FC236}">
                <a16:creationId xmlns:a16="http://schemas.microsoft.com/office/drawing/2014/main" id="{CE5BEEBC-49E5-2C91-82D0-B9B4B79D187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841043B-8D3F-455C-8102-27EDF9228C20}" type="slidenum">
              <a:rPr lang="en-US" altLang="en-US" sz="1200"/>
              <a:pPr/>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0C28A2A5-84CF-C7CC-FCAE-3C07970B87BE}"/>
              </a:ext>
            </a:extLst>
          </p:cNvPr>
          <p:cNvSpPr>
            <a:spLocks noGrp="1" noRot="1" noChangeAspect="1" noChangeArrowheads="1" noTextEdit="1"/>
          </p:cNvSpPr>
          <p:nvPr>
            <p:ph type="sldImg"/>
          </p:nvPr>
        </p:nvSpPr>
        <p:spPr>
          <a:ln/>
        </p:spPr>
      </p:sp>
      <p:sp>
        <p:nvSpPr>
          <p:cNvPr id="43011" name="Notes Placeholder 2">
            <a:extLst>
              <a:ext uri="{FF2B5EF4-FFF2-40B4-BE49-F238E27FC236}">
                <a16:creationId xmlns:a16="http://schemas.microsoft.com/office/drawing/2014/main" id="{0BA99EB6-ACC1-B2A5-099F-CC22BD9BE00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2" name="Slide Number Placeholder 3">
            <a:extLst>
              <a:ext uri="{FF2B5EF4-FFF2-40B4-BE49-F238E27FC236}">
                <a16:creationId xmlns:a16="http://schemas.microsoft.com/office/drawing/2014/main" id="{28A65BB8-7AD2-7B20-4814-78DD88523B8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3947DD5-0519-427C-B989-2A098639B22E}" type="slidenum">
              <a:rPr lang="en-US" altLang="en-US" sz="1200"/>
              <a:pPr/>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1C529F45-29F3-60FF-AFE6-408815D7A09D}"/>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DE0A5D75-7C62-8A65-BD2D-FD4184D4E09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0" name="Slide Number Placeholder 3">
            <a:extLst>
              <a:ext uri="{FF2B5EF4-FFF2-40B4-BE49-F238E27FC236}">
                <a16:creationId xmlns:a16="http://schemas.microsoft.com/office/drawing/2014/main" id="{307DAEF9-33A1-0741-D55A-00121B54DB0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9F13D01-D608-4964-9F24-A2198F65D776}" type="slidenum">
              <a:rPr lang="en-US" altLang="en-US" sz="1200"/>
              <a:pPr/>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58B3CA9-1240-DEAA-57A6-CBB7EA90DCC9}"/>
              </a:ext>
            </a:extLst>
          </p:cNvPr>
          <p:cNvSpPr>
            <a:spLocks noGrp="1" noRot="1" noChangeAspect="1" noTextEdit="1"/>
          </p:cNvSpPr>
          <p:nvPr>
            <p:ph type="sldImg"/>
          </p:nvPr>
        </p:nvSpPr>
        <p:spPr>
          <a:ln/>
        </p:spPr>
      </p:sp>
      <p:sp>
        <p:nvSpPr>
          <p:cNvPr id="37891" name="Notes Placeholder 2">
            <a:extLst>
              <a:ext uri="{FF2B5EF4-FFF2-40B4-BE49-F238E27FC236}">
                <a16:creationId xmlns:a16="http://schemas.microsoft.com/office/drawing/2014/main" id="{83A4BB38-6348-304E-78BE-0A9C3CFB5B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7892" name="Slide Number Placeholder 3">
            <a:extLst>
              <a:ext uri="{FF2B5EF4-FFF2-40B4-BE49-F238E27FC236}">
                <a16:creationId xmlns:a16="http://schemas.microsoft.com/office/drawing/2014/main" id="{369C71F7-1290-B1AE-E26A-A9A8CA27F0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4538" indent="-285750">
              <a:defRPr sz="2400">
                <a:solidFill>
                  <a:schemeClr val="tx1"/>
                </a:solidFill>
                <a:latin typeface="Times New Roman" panose="02020603050405020304" pitchFamily="18" charset="0"/>
              </a:defRPr>
            </a:lvl2pPr>
            <a:lvl3pPr marL="1144588" indent="-228600">
              <a:defRPr sz="2400">
                <a:solidFill>
                  <a:schemeClr val="tx1"/>
                </a:solidFill>
                <a:latin typeface="Times New Roman" panose="02020603050405020304" pitchFamily="18" charset="0"/>
              </a:defRPr>
            </a:lvl3pPr>
            <a:lvl4pPr marL="1603375" indent="-228600">
              <a:defRPr sz="2400">
                <a:solidFill>
                  <a:schemeClr val="tx1"/>
                </a:solidFill>
                <a:latin typeface="Times New Roman" panose="02020603050405020304" pitchFamily="18" charset="0"/>
              </a:defRPr>
            </a:lvl4pPr>
            <a:lvl5pPr marL="2060575" indent="-228600">
              <a:defRPr sz="2400">
                <a:solidFill>
                  <a:schemeClr val="tx1"/>
                </a:solidFill>
                <a:latin typeface="Times New Roman" panose="02020603050405020304" pitchFamily="18" charset="0"/>
              </a:defRPr>
            </a:lvl5pPr>
            <a:lvl6pPr marL="2517775" indent="-228600" eaLnBrk="0" fontAlgn="base" hangingPunct="0">
              <a:spcBef>
                <a:spcPct val="0"/>
              </a:spcBef>
              <a:spcAft>
                <a:spcPct val="0"/>
              </a:spcAft>
              <a:defRPr sz="2400">
                <a:solidFill>
                  <a:schemeClr val="tx1"/>
                </a:solidFill>
                <a:latin typeface="Times New Roman" panose="02020603050405020304" pitchFamily="18" charset="0"/>
              </a:defRPr>
            </a:lvl6pPr>
            <a:lvl7pPr marL="2974975" indent="-228600" eaLnBrk="0" fontAlgn="base" hangingPunct="0">
              <a:spcBef>
                <a:spcPct val="0"/>
              </a:spcBef>
              <a:spcAft>
                <a:spcPct val="0"/>
              </a:spcAft>
              <a:defRPr sz="2400">
                <a:solidFill>
                  <a:schemeClr val="tx1"/>
                </a:solidFill>
                <a:latin typeface="Times New Roman" panose="02020603050405020304" pitchFamily="18" charset="0"/>
              </a:defRPr>
            </a:lvl7pPr>
            <a:lvl8pPr marL="3432175" indent="-228600" eaLnBrk="0" fontAlgn="base" hangingPunct="0">
              <a:spcBef>
                <a:spcPct val="0"/>
              </a:spcBef>
              <a:spcAft>
                <a:spcPct val="0"/>
              </a:spcAft>
              <a:defRPr sz="2400">
                <a:solidFill>
                  <a:schemeClr val="tx1"/>
                </a:solidFill>
                <a:latin typeface="Times New Roman" panose="02020603050405020304" pitchFamily="18" charset="0"/>
              </a:defRPr>
            </a:lvl8pPr>
            <a:lvl9pPr marL="3889375"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8160DCF-1692-4DC3-8724-F85DD9FE1392}" type="slidenum">
              <a:rPr lang="en-US" altLang="en-US" sz="1300"/>
              <a:pPr/>
              <a:t>16</a:t>
            </a:fld>
            <a:endParaRPr lang="en-US" altLang="en-US" sz="1300"/>
          </a:p>
        </p:txBody>
      </p:sp>
    </p:spTree>
    <p:extLst>
      <p:ext uri="{BB962C8B-B14F-4D97-AF65-F5344CB8AC3E}">
        <p14:creationId xmlns:p14="http://schemas.microsoft.com/office/powerpoint/2010/main" val="2515110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323AC107-7FB8-4E3E-DA55-9434C7D7C543}"/>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D14AF710-38F8-07AF-B599-294E3265F12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1204" name="Slide Number Placeholder 3">
            <a:extLst>
              <a:ext uri="{FF2B5EF4-FFF2-40B4-BE49-F238E27FC236}">
                <a16:creationId xmlns:a16="http://schemas.microsoft.com/office/drawing/2014/main" id="{59F14AB0-02FD-B9E2-22D0-8D706F13AAA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160A99E-83E3-44C3-879D-F098D90D4F60}" type="slidenum">
              <a:rPr lang="en-US" altLang="en-US" sz="1200"/>
              <a:pPr/>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E6E5A78-B496-8E23-725B-236E5DB86739}"/>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02A303DF-071C-5F18-68EB-5565BFE3E7F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3252" name="Slide Number Placeholder 3">
            <a:extLst>
              <a:ext uri="{FF2B5EF4-FFF2-40B4-BE49-F238E27FC236}">
                <a16:creationId xmlns:a16="http://schemas.microsoft.com/office/drawing/2014/main" id="{36518A25-12EC-546A-E1ED-D2F4F851A5B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BAE4D27-3797-4968-87D8-D9F93E2DF385}" type="slidenum">
              <a:rPr lang="en-US" altLang="en-US" sz="1200"/>
              <a:pPr/>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58B3CA9-1240-DEAA-57A6-CBB7EA90DCC9}"/>
              </a:ext>
            </a:extLst>
          </p:cNvPr>
          <p:cNvSpPr>
            <a:spLocks noGrp="1" noRot="1" noChangeAspect="1" noTextEdit="1"/>
          </p:cNvSpPr>
          <p:nvPr>
            <p:ph type="sldImg"/>
          </p:nvPr>
        </p:nvSpPr>
        <p:spPr>
          <a:ln/>
        </p:spPr>
      </p:sp>
      <p:sp>
        <p:nvSpPr>
          <p:cNvPr id="37891" name="Notes Placeholder 2">
            <a:extLst>
              <a:ext uri="{FF2B5EF4-FFF2-40B4-BE49-F238E27FC236}">
                <a16:creationId xmlns:a16="http://schemas.microsoft.com/office/drawing/2014/main" id="{83A4BB38-6348-304E-78BE-0A9C3CFB5B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7892" name="Slide Number Placeholder 3">
            <a:extLst>
              <a:ext uri="{FF2B5EF4-FFF2-40B4-BE49-F238E27FC236}">
                <a16:creationId xmlns:a16="http://schemas.microsoft.com/office/drawing/2014/main" id="{369C71F7-1290-B1AE-E26A-A9A8CA27F0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4538" indent="-285750">
              <a:defRPr sz="2400">
                <a:solidFill>
                  <a:schemeClr val="tx1"/>
                </a:solidFill>
                <a:latin typeface="Times New Roman" panose="02020603050405020304" pitchFamily="18" charset="0"/>
              </a:defRPr>
            </a:lvl2pPr>
            <a:lvl3pPr marL="1144588" indent="-228600">
              <a:defRPr sz="2400">
                <a:solidFill>
                  <a:schemeClr val="tx1"/>
                </a:solidFill>
                <a:latin typeface="Times New Roman" panose="02020603050405020304" pitchFamily="18" charset="0"/>
              </a:defRPr>
            </a:lvl3pPr>
            <a:lvl4pPr marL="1603375" indent="-228600">
              <a:defRPr sz="2400">
                <a:solidFill>
                  <a:schemeClr val="tx1"/>
                </a:solidFill>
                <a:latin typeface="Times New Roman" panose="02020603050405020304" pitchFamily="18" charset="0"/>
              </a:defRPr>
            </a:lvl4pPr>
            <a:lvl5pPr marL="2060575" indent="-228600">
              <a:defRPr sz="2400">
                <a:solidFill>
                  <a:schemeClr val="tx1"/>
                </a:solidFill>
                <a:latin typeface="Times New Roman" panose="02020603050405020304" pitchFamily="18" charset="0"/>
              </a:defRPr>
            </a:lvl5pPr>
            <a:lvl6pPr marL="2517775" indent="-228600" eaLnBrk="0" fontAlgn="base" hangingPunct="0">
              <a:spcBef>
                <a:spcPct val="0"/>
              </a:spcBef>
              <a:spcAft>
                <a:spcPct val="0"/>
              </a:spcAft>
              <a:defRPr sz="2400">
                <a:solidFill>
                  <a:schemeClr val="tx1"/>
                </a:solidFill>
                <a:latin typeface="Times New Roman" panose="02020603050405020304" pitchFamily="18" charset="0"/>
              </a:defRPr>
            </a:lvl6pPr>
            <a:lvl7pPr marL="2974975" indent="-228600" eaLnBrk="0" fontAlgn="base" hangingPunct="0">
              <a:spcBef>
                <a:spcPct val="0"/>
              </a:spcBef>
              <a:spcAft>
                <a:spcPct val="0"/>
              </a:spcAft>
              <a:defRPr sz="2400">
                <a:solidFill>
                  <a:schemeClr val="tx1"/>
                </a:solidFill>
                <a:latin typeface="Times New Roman" panose="02020603050405020304" pitchFamily="18" charset="0"/>
              </a:defRPr>
            </a:lvl7pPr>
            <a:lvl8pPr marL="3432175" indent="-228600" eaLnBrk="0" fontAlgn="base" hangingPunct="0">
              <a:spcBef>
                <a:spcPct val="0"/>
              </a:spcBef>
              <a:spcAft>
                <a:spcPct val="0"/>
              </a:spcAft>
              <a:defRPr sz="2400">
                <a:solidFill>
                  <a:schemeClr val="tx1"/>
                </a:solidFill>
                <a:latin typeface="Times New Roman" panose="02020603050405020304" pitchFamily="18" charset="0"/>
              </a:defRPr>
            </a:lvl8pPr>
            <a:lvl9pPr marL="3889375"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8160DCF-1692-4DC3-8724-F85DD9FE1392}" type="slidenum">
              <a:rPr lang="en-US" altLang="en-US" sz="1300"/>
              <a:pPr/>
              <a:t>19</a:t>
            </a:fld>
            <a:endParaRPr lang="en-US" altLang="en-US" sz="1300"/>
          </a:p>
        </p:txBody>
      </p:sp>
    </p:spTree>
    <p:extLst>
      <p:ext uri="{BB962C8B-B14F-4D97-AF65-F5344CB8AC3E}">
        <p14:creationId xmlns:p14="http://schemas.microsoft.com/office/powerpoint/2010/main" val="1575824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32033299-0C48-DA42-8AE5-77F51CE822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4538" indent="-285750">
              <a:defRPr sz="2400">
                <a:solidFill>
                  <a:schemeClr val="tx1"/>
                </a:solidFill>
                <a:latin typeface="Times New Roman" panose="02020603050405020304" pitchFamily="18" charset="0"/>
              </a:defRPr>
            </a:lvl2pPr>
            <a:lvl3pPr marL="1144588" indent="-228600">
              <a:defRPr sz="2400">
                <a:solidFill>
                  <a:schemeClr val="tx1"/>
                </a:solidFill>
                <a:latin typeface="Times New Roman" panose="02020603050405020304" pitchFamily="18" charset="0"/>
              </a:defRPr>
            </a:lvl3pPr>
            <a:lvl4pPr marL="1603375" indent="-228600">
              <a:defRPr sz="2400">
                <a:solidFill>
                  <a:schemeClr val="tx1"/>
                </a:solidFill>
                <a:latin typeface="Times New Roman" panose="02020603050405020304" pitchFamily="18" charset="0"/>
              </a:defRPr>
            </a:lvl4pPr>
            <a:lvl5pPr marL="2060575" indent="-228600">
              <a:defRPr sz="2400">
                <a:solidFill>
                  <a:schemeClr val="tx1"/>
                </a:solidFill>
                <a:latin typeface="Times New Roman" panose="02020603050405020304" pitchFamily="18" charset="0"/>
              </a:defRPr>
            </a:lvl5pPr>
            <a:lvl6pPr marL="2517775" indent="-228600" eaLnBrk="0" fontAlgn="base" hangingPunct="0">
              <a:spcBef>
                <a:spcPct val="0"/>
              </a:spcBef>
              <a:spcAft>
                <a:spcPct val="0"/>
              </a:spcAft>
              <a:defRPr sz="2400">
                <a:solidFill>
                  <a:schemeClr val="tx1"/>
                </a:solidFill>
                <a:latin typeface="Times New Roman" panose="02020603050405020304" pitchFamily="18" charset="0"/>
              </a:defRPr>
            </a:lvl6pPr>
            <a:lvl7pPr marL="2974975" indent="-228600" eaLnBrk="0" fontAlgn="base" hangingPunct="0">
              <a:spcBef>
                <a:spcPct val="0"/>
              </a:spcBef>
              <a:spcAft>
                <a:spcPct val="0"/>
              </a:spcAft>
              <a:defRPr sz="2400">
                <a:solidFill>
                  <a:schemeClr val="tx1"/>
                </a:solidFill>
                <a:latin typeface="Times New Roman" panose="02020603050405020304" pitchFamily="18" charset="0"/>
              </a:defRPr>
            </a:lvl7pPr>
            <a:lvl8pPr marL="3432175" indent="-228600" eaLnBrk="0" fontAlgn="base" hangingPunct="0">
              <a:spcBef>
                <a:spcPct val="0"/>
              </a:spcBef>
              <a:spcAft>
                <a:spcPct val="0"/>
              </a:spcAft>
              <a:defRPr sz="2400">
                <a:solidFill>
                  <a:schemeClr val="tx1"/>
                </a:solidFill>
                <a:latin typeface="Times New Roman" panose="02020603050405020304" pitchFamily="18" charset="0"/>
              </a:defRPr>
            </a:lvl8pPr>
            <a:lvl9pPr marL="3889375"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2ED666B-5A2E-49E2-BC4B-C6FF2C6BFDCC}" type="slidenum">
              <a:rPr lang="en-US" altLang="en-US" sz="1300"/>
              <a:pPr/>
              <a:t>2</a:t>
            </a:fld>
            <a:endParaRPr lang="en-US" altLang="en-US" sz="1300"/>
          </a:p>
        </p:txBody>
      </p:sp>
      <p:sp>
        <p:nvSpPr>
          <p:cNvPr id="18435" name="Rectangle 2">
            <a:extLst>
              <a:ext uri="{FF2B5EF4-FFF2-40B4-BE49-F238E27FC236}">
                <a16:creationId xmlns:a16="http://schemas.microsoft.com/office/drawing/2014/main" id="{82DD4EBE-D986-4FD9-12EB-B9E5AE327312}"/>
              </a:ext>
            </a:extLst>
          </p:cNvPr>
          <p:cNvSpPr>
            <a:spLocks noGrp="1" noRot="1" noChangeAspect="1" noChangeArrowheads="1" noTextEdit="1"/>
          </p:cNvSpPr>
          <p:nvPr>
            <p:ph type="sldImg"/>
          </p:nvPr>
        </p:nvSpPr>
        <p:spPr>
          <a:xfrm>
            <a:off x="406400" y="698500"/>
            <a:ext cx="6197600" cy="3486150"/>
          </a:xfrm>
          <a:ln/>
        </p:spPr>
      </p:sp>
      <p:sp>
        <p:nvSpPr>
          <p:cNvPr id="18436" name="Rectangle 3">
            <a:extLst>
              <a:ext uri="{FF2B5EF4-FFF2-40B4-BE49-F238E27FC236}">
                <a16:creationId xmlns:a16="http://schemas.microsoft.com/office/drawing/2014/main" id="{82EB1194-4964-1812-A958-A73A1519C7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16867C88-5C1B-EF85-6698-8C9752E7D01E}"/>
              </a:ext>
            </a:extLst>
          </p:cNvPr>
          <p:cNvSpPr>
            <a:spLocks noGrp="1" noRot="1" noChangeAspect="1" noChangeArrowheads="1" noTextEdit="1"/>
          </p:cNvSpPr>
          <p:nvPr>
            <p:ph type="sldImg"/>
          </p:nvPr>
        </p:nvSpPr>
        <p:spPr>
          <a:ln/>
        </p:spPr>
      </p:sp>
      <p:sp>
        <p:nvSpPr>
          <p:cNvPr id="57347" name="Notes Placeholder 2">
            <a:extLst>
              <a:ext uri="{FF2B5EF4-FFF2-40B4-BE49-F238E27FC236}">
                <a16:creationId xmlns:a16="http://schemas.microsoft.com/office/drawing/2014/main" id="{FF7AE6E5-41C5-129B-D974-5FBF582FCC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7348" name="Slide Number Placeholder 3">
            <a:extLst>
              <a:ext uri="{FF2B5EF4-FFF2-40B4-BE49-F238E27FC236}">
                <a16:creationId xmlns:a16="http://schemas.microsoft.com/office/drawing/2014/main" id="{8ACFC385-A6D0-2BFE-3D21-89CCAC0E6C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D811CEC-1193-477E-8FE2-6F37A788D3DD}" type="slidenum">
              <a:rPr lang="en-US" altLang="en-US" sz="1200"/>
              <a:pPr/>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D799205B-0147-C5E0-9736-D8C093704B04}"/>
              </a:ext>
            </a:extLst>
          </p:cNvPr>
          <p:cNvSpPr>
            <a:spLocks noGrp="1" noRot="1" noChangeAspect="1" noChangeArrowheads="1" noTextEdit="1"/>
          </p:cNvSpPr>
          <p:nvPr>
            <p:ph type="sldImg"/>
          </p:nvPr>
        </p:nvSpPr>
        <p:spPr>
          <a:ln/>
        </p:spPr>
      </p:sp>
      <p:sp>
        <p:nvSpPr>
          <p:cNvPr id="59395" name="Notes Placeholder 2">
            <a:extLst>
              <a:ext uri="{FF2B5EF4-FFF2-40B4-BE49-F238E27FC236}">
                <a16:creationId xmlns:a16="http://schemas.microsoft.com/office/drawing/2014/main" id="{7323D33A-6121-DE59-3E2E-857F474C1FC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9396" name="Slide Number Placeholder 3">
            <a:extLst>
              <a:ext uri="{FF2B5EF4-FFF2-40B4-BE49-F238E27FC236}">
                <a16:creationId xmlns:a16="http://schemas.microsoft.com/office/drawing/2014/main" id="{32B8A7A9-BFF9-A06E-62C4-7CFF932E8BC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D3B74E3-E7A5-4452-8736-553A05B8D07F}" type="slidenum">
              <a:rPr lang="en-US" altLang="en-US" sz="1200"/>
              <a:pPr/>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CF2E2D-9D99-C736-1959-EAF0DF470FEA}"/>
            </a:ext>
          </a:extLst>
        </p:cNvPr>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1CD22085-2951-FDE9-C8FF-3AEE87578D16}"/>
              </a:ext>
            </a:extLst>
          </p:cNvPr>
          <p:cNvSpPr>
            <a:spLocks noGrp="1" noRot="1" noChangeAspect="1" noChangeArrowheads="1" noTextEdit="1"/>
          </p:cNvSpPr>
          <p:nvPr>
            <p:ph type="sldImg"/>
          </p:nvPr>
        </p:nvSpPr>
        <p:spPr>
          <a:ln/>
        </p:spPr>
      </p:sp>
      <p:sp>
        <p:nvSpPr>
          <p:cNvPr id="61443" name="Notes Placeholder 2">
            <a:extLst>
              <a:ext uri="{FF2B5EF4-FFF2-40B4-BE49-F238E27FC236}">
                <a16:creationId xmlns:a16="http://schemas.microsoft.com/office/drawing/2014/main" id="{662A85BA-0A78-2F17-1FE2-8C16915A81A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1444" name="Slide Number Placeholder 3">
            <a:extLst>
              <a:ext uri="{FF2B5EF4-FFF2-40B4-BE49-F238E27FC236}">
                <a16:creationId xmlns:a16="http://schemas.microsoft.com/office/drawing/2014/main" id="{BC8A4F99-FC01-49DD-8C1A-02DAC1CFBFF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98554D4-6142-4B5C-8E4D-E6788B56FB84}" type="slidenum">
              <a:rPr lang="en-US" altLang="en-US" sz="1200"/>
              <a:pPr/>
              <a:t>22</a:t>
            </a:fld>
            <a:endParaRPr lang="en-US" altLang="en-US" sz="1200"/>
          </a:p>
        </p:txBody>
      </p:sp>
    </p:spTree>
    <p:extLst>
      <p:ext uri="{BB962C8B-B14F-4D97-AF65-F5344CB8AC3E}">
        <p14:creationId xmlns:p14="http://schemas.microsoft.com/office/powerpoint/2010/main" val="10872338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45482-2B57-A952-CB0D-BAE7243B5C95}"/>
            </a:ext>
          </a:extLst>
        </p:cNvPr>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A1124385-C7FB-D78C-B487-EFF612C6B12C}"/>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B4F08177-8139-1798-F000-DC13F4B4BD7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5540" name="Slide Number Placeholder 3">
            <a:extLst>
              <a:ext uri="{FF2B5EF4-FFF2-40B4-BE49-F238E27FC236}">
                <a16:creationId xmlns:a16="http://schemas.microsoft.com/office/drawing/2014/main" id="{5D6DB28F-2DD1-CC3B-68A9-AA71177315E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1D8AC7F-2376-4013-A19D-3300B670EA40}" type="slidenum">
              <a:rPr lang="en-US" altLang="en-US" sz="1200"/>
              <a:pPr/>
              <a:t>23</a:t>
            </a:fld>
            <a:endParaRPr lang="en-US" altLang="en-US" sz="1200"/>
          </a:p>
        </p:txBody>
      </p:sp>
    </p:spTree>
    <p:extLst>
      <p:ext uri="{BB962C8B-B14F-4D97-AF65-F5344CB8AC3E}">
        <p14:creationId xmlns:p14="http://schemas.microsoft.com/office/powerpoint/2010/main" val="1625815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58B3CA9-1240-DEAA-57A6-CBB7EA90DCC9}"/>
              </a:ext>
            </a:extLst>
          </p:cNvPr>
          <p:cNvSpPr>
            <a:spLocks noGrp="1" noRot="1" noChangeAspect="1" noTextEdit="1"/>
          </p:cNvSpPr>
          <p:nvPr>
            <p:ph type="sldImg"/>
          </p:nvPr>
        </p:nvSpPr>
        <p:spPr>
          <a:ln/>
        </p:spPr>
      </p:sp>
      <p:sp>
        <p:nvSpPr>
          <p:cNvPr id="37891" name="Notes Placeholder 2">
            <a:extLst>
              <a:ext uri="{FF2B5EF4-FFF2-40B4-BE49-F238E27FC236}">
                <a16:creationId xmlns:a16="http://schemas.microsoft.com/office/drawing/2014/main" id="{83A4BB38-6348-304E-78BE-0A9C3CFB5B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7892" name="Slide Number Placeholder 3">
            <a:extLst>
              <a:ext uri="{FF2B5EF4-FFF2-40B4-BE49-F238E27FC236}">
                <a16:creationId xmlns:a16="http://schemas.microsoft.com/office/drawing/2014/main" id="{369C71F7-1290-B1AE-E26A-A9A8CA27F0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4538" indent="-285750">
              <a:defRPr sz="2400">
                <a:solidFill>
                  <a:schemeClr val="tx1"/>
                </a:solidFill>
                <a:latin typeface="Times New Roman" panose="02020603050405020304" pitchFamily="18" charset="0"/>
              </a:defRPr>
            </a:lvl2pPr>
            <a:lvl3pPr marL="1144588" indent="-228600">
              <a:defRPr sz="2400">
                <a:solidFill>
                  <a:schemeClr val="tx1"/>
                </a:solidFill>
                <a:latin typeface="Times New Roman" panose="02020603050405020304" pitchFamily="18" charset="0"/>
              </a:defRPr>
            </a:lvl3pPr>
            <a:lvl4pPr marL="1603375" indent="-228600">
              <a:defRPr sz="2400">
                <a:solidFill>
                  <a:schemeClr val="tx1"/>
                </a:solidFill>
                <a:latin typeface="Times New Roman" panose="02020603050405020304" pitchFamily="18" charset="0"/>
              </a:defRPr>
            </a:lvl4pPr>
            <a:lvl5pPr marL="2060575" indent="-228600">
              <a:defRPr sz="2400">
                <a:solidFill>
                  <a:schemeClr val="tx1"/>
                </a:solidFill>
                <a:latin typeface="Times New Roman" panose="02020603050405020304" pitchFamily="18" charset="0"/>
              </a:defRPr>
            </a:lvl5pPr>
            <a:lvl6pPr marL="2517775" indent="-228600" eaLnBrk="0" fontAlgn="base" hangingPunct="0">
              <a:spcBef>
                <a:spcPct val="0"/>
              </a:spcBef>
              <a:spcAft>
                <a:spcPct val="0"/>
              </a:spcAft>
              <a:defRPr sz="2400">
                <a:solidFill>
                  <a:schemeClr val="tx1"/>
                </a:solidFill>
                <a:latin typeface="Times New Roman" panose="02020603050405020304" pitchFamily="18" charset="0"/>
              </a:defRPr>
            </a:lvl6pPr>
            <a:lvl7pPr marL="2974975" indent="-228600" eaLnBrk="0" fontAlgn="base" hangingPunct="0">
              <a:spcBef>
                <a:spcPct val="0"/>
              </a:spcBef>
              <a:spcAft>
                <a:spcPct val="0"/>
              </a:spcAft>
              <a:defRPr sz="2400">
                <a:solidFill>
                  <a:schemeClr val="tx1"/>
                </a:solidFill>
                <a:latin typeface="Times New Roman" panose="02020603050405020304" pitchFamily="18" charset="0"/>
              </a:defRPr>
            </a:lvl7pPr>
            <a:lvl8pPr marL="3432175" indent="-228600" eaLnBrk="0" fontAlgn="base" hangingPunct="0">
              <a:spcBef>
                <a:spcPct val="0"/>
              </a:spcBef>
              <a:spcAft>
                <a:spcPct val="0"/>
              </a:spcAft>
              <a:defRPr sz="2400">
                <a:solidFill>
                  <a:schemeClr val="tx1"/>
                </a:solidFill>
                <a:latin typeface="Times New Roman" panose="02020603050405020304" pitchFamily="18" charset="0"/>
              </a:defRPr>
            </a:lvl8pPr>
            <a:lvl9pPr marL="3889375"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8160DCF-1692-4DC3-8724-F85DD9FE1392}" type="slidenum">
              <a:rPr lang="en-US" altLang="en-US" sz="1300"/>
              <a:pPr/>
              <a:t>24</a:t>
            </a:fld>
            <a:endParaRPr lang="en-US" altLang="en-US" sz="1300"/>
          </a:p>
        </p:txBody>
      </p:sp>
    </p:spTree>
    <p:extLst>
      <p:ext uri="{BB962C8B-B14F-4D97-AF65-F5344CB8AC3E}">
        <p14:creationId xmlns:p14="http://schemas.microsoft.com/office/powerpoint/2010/main" val="14321501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5D9A83E5-A5AF-AF31-6C0B-FF6EE2B83947}"/>
              </a:ext>
            </a:extLst>
          </p:cNvPr>
          <p:cNvSpPr>
            <a:spLocks noGrp="1" noRot="1" noChangeAspect="1" noChangeArrowheads="1" noTextEdit="1"/>
          </p:cNvSpPr>
          <p:nvPr>
            <p:ph type="sldImg"/>
          </p:nvPr>
        </p:nvSpPr>
        <p:spPr>
          <a:ln/>
        </p:spPr>
      </p:sp>
      <p:sp>
        <p:nvSpPr>
          <p:cNvPr id="71683" name="Notes Placeholder 2">
            <a:extLst>
              <a:ext uri="{FF2B5EF4-FFF2-40B4-BE49-F238E27FC236}">
                <a16:creationId xmlns:a16="http://schemas.microsoft.com/office/drawing/2014/main" id="{5699B25A-8F02-20C0-9021-2CB7555EF7C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684" name="Slide Number Placeholder 3">
            <a:extLst>
              <a:ext uri="{FF2B5EF4-FFF2-40B4-BE49-F238E27FC236}">
                <a16:creationId xmlns:a16="http://schemas.microsoft.com/office/drawing/2014/main" id="{71F0C52E-621E-9611-FD06-2FDAAE56A23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CFBCF1F-5BB6-46D2-96F2-4584E2A3A86F}" type="slidenum">
              <a:rPr lang="en-US" altLang="en-US" sz="1200"/>
              <a:pPr/>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A4F9670C-C668-E1E6-17DB-E7660EEBE07E}"/>
              </a:ext>
            </a:extLst>
          </p:cNvPr>
          <p:cNvSpPr>
            <a:spLocks noGrp="1" noRot="1" noChangeAspect="1" noChangeArrowheads="1" noTextEdit="1"/>
          </p:cNvSpPr>
          <p:nvPr>
            <p:ph type="sldImg"/>
          </p:nvPr>
        </p:nvSpPr>
        <p:spPr>
          <a:ln/>
        </p:spPr>
      </p:sp>
      <p:sp>
        <p:nvSpPr>
          <p:cNvPr id="73731" name="Notes Placeholder 2">
            <a:extLst>
              <a:ext uri="{FF2B5EF4-FFF2-40B4-BE49-F238E27FC236}">
                <a16:creationId xmlns:a16="http://schemas.microsoft.com/office/drawing/2014/main" id="{7C1F991B-29A7-46BE-42FC-5431012A035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Slide Number Placeholder 3">
            <a:extLst>
              <a:ext uri="{FF2B5EF4-FFF2-40B4-BE49-F238E27FC236}">
                <a16:creationId xmlns:a16="http://schemas.microsoft.com/office/drawing/2014/main" id="{37623A9F-DA79-F0B5-B2DB-EB0B9D2D898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BBDC37A-3B45-40C2-8090-14D75CAC9B56}" type="slidenum">
              <a:rPr lang="en-US" altLang="en-US" sz="1200"/>
              <a:pPr/>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15B84D0-D1B9-3245-B93C-C464DFA04685}"/>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6B8D3934-B536-DD79-123E-E4872F85266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9940" name="Slide Number Placeholder 3">
            <a:extLst>
              <a:ext uri="{FF2B5EF4-FFF2-40B4-BE49-F238E27FC236}">
                <a16:creationId xmlns:a16="http://schemas.microsoft.com/office/drawing/2014/main" id="{7AE88ED2-A13C-5C44-DE1D-2E04DBD5099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4538" indent="-285750">
              <a:defRPr sz="2400">
                <a:solidFill>
                  <a:schemeClr val="tx1"/>
                </a:solidFill>
                <a:latin typeface="Times New Roman" panose="02020603050405020304" pitchFamily="18" charset="0"/>
              </a:defRPr>
            </a:lvl2pPr>
            <a:lvl3pPr marL="1144588" indent="-228600">
              <a:defRPr sz="2400">
                <a:solidFill>
                  <a:schemeClr val="tx1"/>
                </a:solidFill>
                <a:latin typeface="Times New Roman" panose="02020603050405020304" pitchFamily="18" charset="0"/>
              </a:defRPr>
            </a:lvl3pPr>
            <a:lvl4pPr marL="1603375" indent="-228600">
              <a:defRPr sz="2400">
                <a:solidFill>
                  <a:schemeClr val="tx1"/>
                </a:solidFill>
                <a:latin typeface="Times New Roman" panose="02020603050405020304" pitchFamily="18" charset="0"/>
              </a:defRPr>
            </a:lvl4pPr>
            <a:lvl5pPr marL="2060575" indent="-228600">
              <a:defRPr sz="2400">
                <a:solidFill>
                  <a:schemeClr val="tx1"/>
                </a:solidFill>
                <a:latin typeface="Times New Roman" panose="02020603050405020304" pitchFamily="18" charset="0"/>
              </a:defRPr>
            </a:lvl5pPr>
            <a:lvl6pPr marL="2517775" indent="-228600" eaLnBrk="0" fontAlgn="base" hangingPunct="0">
              <a:spcBef>
                <a:spcPct val="0"/>
              </a:spcBef>
              <a:spcAft>
                <a:spcPct val="0"/>
              </a:spcAft>
              <a:defRPr sz="2400">
                <a:solidFill>
                  <a:schemeClr val="tx1"/>
                </a:solidFill>
                <a:latin typeface="Times New Roman" panose="02020603050405020304" pitchFamily="18" charset="0"/>
              </a:defRPr>
            </a:lvl6pPr>
            <a:lvl7pPr marL="2974975" indent="-228600" eaLnBrk="0" fontAlgn="base" hangingPunct="0">
              <a:spcBef>
                <a:spcPct val="0"/>
              </a:spcBef>
              <a:spcAft>
                <a:spcPct val="0"/>
              </a:spcAft>
              <a:defRPr sz="2400">
                <a:solidFill>
                  <a:schemeClr val="tx1"/>
                </a:solidFill>
                <a:latin typeface="Times New Roman" panose="02020603050405020304" pitchFamily="18" charset="0"/>
              </a:defRPr>
            </a:lvl7pPr>
            <a:lvl8pPr marL="3432175" indent="-228600" eaLnBrk="0" fontAlgn="base" hangingPunct="0">
              <a:spcBef>
                <a:spcPct val="0"/>
              </a:spcBef>
              <a:spcAft>
                <a:spcPct val="0"/>
              </a:spcAft>
              <a:defRPr sz="2400">
                <a:solidFill>
                  <a:schemeClr val="tx1"/>
                </a:solidFill>
                <a:latin typeface="Times New Roman" panose="02020603050405020304" pitchFamily="18" charset="0"/>
              </a:defRPr>
            </a:lvl8pPr>
            <a:lvl9pPr marL="3889375"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210449F-CF2C-4431-BCF4-0CE095ED4D36}" type="slidenum">
              <a:rPr lang="en-US" altLang="en-US" sz="1300"/>
              <a:pPr/>
              <a:t>27</a:t>
            </a:fld>
            <a:endParaRPr lang="en-US" altLang="en-US" sz="1300"/>
          </a:p>
        </p:txBody>
      </p:sp>
    </p:spTree>
    <p:extLst>
      <p:ext uri="{BB962C8B-B14F-4D97-AF65-F5344CB8AC3E}">
        <p14:creationId xmlns:p14="http://schemas.microsoft.com/office/powerpoint/2010/main" val="23804501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059E4121-8B54-CD3B-5248-CC2F6860484D}"/>
              </a:ext>
            </a:extLst>
          </p:cNvPr>
          <p:cNvSpPr>
            <a:spLocks noGrp="1" noRot="1" noChangeAspect="1" noChangeArrowheads="1" noTextEdit="1"/>
          </p:cNvSpPr>
          <p:nvPr>
            <p:ph type="sldImg"/>
          </p:nvPr>
        </p:nvSpPr>
        <p:spPr>
          <a:ln/>
        </p:spPr>
      </p:sp>
      <p:sp>
        <p:nvSpPr>
          <p:cNvPr id="77827" name="Notes Placeholder 2">
            <a:extLst>
              <a:ext uri="{FF2B5EF4-FFF2-40B4-BE49-F238E27FC236}">
                <a16:creationId xmlns:a16="http://schemas.microsoft.com/office/drawing/2014/main" id="{54E5DE3A-4180-AAB8-8DB9-50821101F07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7828" name="Slide Number Placeholder 3">
            <a:extLst>
              <a:ext uri="{FF2B5EF4-FFF2-40B4-BE49-F238E27FC236}">
                <a16:creationId xmlns:a16="http://schemas.microsoft.com/office/drawing/2014/main" id="{71695D29-2B13-1706-C282-8E995278FC5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1C1B6D7-0F33-4E2C-AB47-9EA5E327410E}" type="slidenum">
              <a:rPr lang="en-US" altLang="en-US" sz="1200"/>
              <a:pPr/>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09D66B13-8F84-7E24-2468-F46862B72C43}"/>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3BF0C42D-0315-3463-2CC7-0DE03CE4B5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9876" name="Slide Number Placeholder 3">
            <a:extLst>
              <a:ext uri="{FF2B5EF4-FFF2-40B4-BE49-F238E27FC236}">
                <a16:creationId xmlns:a16="http://schemas.microsoft.com/office/drawing/2014/main" id="{715F75C0-9182-63DF-7036-1522EA8DA9E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B45F4CA-0B56-4585-AD72-2D0981C42428}" type="slidenum">
              <a:rPr lang="en-US" altLang="en-US" sz="1200"/>
              <a:pPr/>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F93CBF84-D33B-F3CA-9541-28DA2F69E1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4538" indent="-285750">
              <a:defRPr sz="2400">
                <a:solidFill>
                  <a:schemeClr val="tx1"/>
                </a:solidFill>
                <a:latin typeface="Times New Roman" panose="02020603050405020304" pitchFamily="18" charset="0"/>
              </a:defRPr>
            </a:lvl2pPr>
            <a:lvl3pPr marL="1144588" indent="-228600">
              <a:defRPr sz="2400">
                <a:solidFill>
                  <a:schemeClr val="tx1"/>
                </a:solidFill>
                <a:latin typeface="Times New Roman" panose="02020603050405020304" pitchFamily="18" charset="0"/>
              </a:defRPr>
            </a:lvl3pPr>
            <a:lvl4pPr marL="1603375" indent="-228600">
              <a:defRPr sz="2400">
                <a:solidFill>
                  <a:schemeClr val="tx1"/>
                </a:solidFill>
                <a:latin typeface="Times New Roman" panose="02020603050405020304" pitchFamily="18" charset="0"/>
              </a:defRPr>
            </a:lvl4pPr>
            <a:lvl5pPr marL="2060575" indent="-228600">
              <a:defRPr sz="2400">
                <a:solidFill>
                  <a:schemeClr val="tx1"/>
                </a:solidFill>
                <a:latin typeface="Times New Roman" panose="02020603050405020304" pitchFamily="18" charset="0"/>
              </a:defRPr>
            </a:lvl5pPr>
            <a:lvl6pPr marL="2517775" indent="-228600" eaLnBrk="0" fontAlgn="base" hangingPunct="0">
              <a:spcBef>
                <a:spcPct val="0"/>
              </a:spcBef>
              <a:spcAft>
                <a:spcPct val="0"/>
              </a:spcAft>
              <a:defRPr sz="2400">
                <a:solidFill>
                  <a:schemeClr val="tx1"/>
                </a:solidFill>
                <a:latin typeface="Times New Roman" panose="02020603050405020304" pitchFamily="18" charset="0"/>
              </a:defRPr>
            </a:lvl6pPr>
            <a:lvl7pPr marL="2974975" indent="-228600" eaLnBrk="0" fontAlgn="base" hangingPunct="0">
              <a:spcBef>
                <a:spcPct val="0"/>
              </a:spcBef>
              <a:spcAft>
                <a:spcPct val="0"/>
              </a:spcAft>
              <a:defRPr sz="2400">
                <a:solidFill>
                  <a:schemeClr val="tx1"/>
                </a:solidFill>
                <a:latin typeface="Times New Roman" panose="02020603050405020304" pitchFamily="18" charset="0"/>
              </a:defRPr>
            </a:lvl7pPr>
            <a:lvl8pPr marL="3432175" indent="-228600" eaLnBrk="0" fontAlgn="base" hangingPunct="0">
              <a:spcBef>
                <a:spcPct val="0"/>
              </a:spcBef>
              <a:spcAft>
                <a:spcPct val="0"/>
              </a:spcAft>
              <a:defRPr sz="2400">
                <a:solidFill>
                  <a:schemeClr val="tx1"/>
                </a:solidFill>
                <a:latin typeface="Times New Roman" panose="02020603050405020304" pitchFamily="18" charset="0"/>
              </a:defRPr>
            </a:lvl8pPr>
            <a:lvl9pPr marL="3889375"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55FCDB2-1B74-4701-B423-FF02DD2C8C15}" type="slidenum">
              <a:rPr lang="en-US" altLang="en-US" sz="1300"/>
              <a:pPr/>
              <a:t>3</a:t>
            </a:fld>
            <a:endParaRPr lang="en-US" altLang="en-US" sz="1300"/>
          </a:p>
        </p:txBody>
      </p:sp>
      <p:sp>
        <p:nvSpPr>
          <p:cNvPr id="20483" name="Rectangle 2">
            <a:extLst>
              <a:ext uri="{FF2B5EF4-FFF2-40B4-BE49-F238E27FC236}">
                <a16:creationId xmlns:a16="http://schemas.microsoft.com/office/drawing/2014/main" id="{A85465D6-9343-2402-5026-1E4BCC162AF9}"/>
              </a:ext>
            </a:extLst>
          </p:cNvPr>
          <p:cNvSpPr>
            <a:spLocks noGrp="1" noRot="1" noChangeAspect="1" noChangeArrowheads="1" noTextEdit="1"/>
          </p:cNvSpPr>
          <p:nvPr>
            <p:ph type="sldImg"/>
          </p:nvPr>
        </p:nvSpPr>
        <p:spPr>
          <a:xfrm>
            <a:off x="406400" y="698500"/>
            <a:ext cx="6197600" cy="3486150"/>
          </a:xfrm>
          <a:ln/>
        </p:spPr>
      </p:sp>
      <p:sp>
        <p:nvSpPr>
          <p:cNvPr id="20484" name="Rectangle 3">
            <a:extLst>
              <a:ext uri="{FF2B5EF4-FFF2-40B4-BE49-F238E27FC236}">
                <a16:creationId xmlns:a16="http://schemas.microsoft.com/office/drawing/2014/main" id="{2DED6C2F-899E-BF01-1F96-A77ED37EF2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15B84D0-D1B9-3245-B93C-C464DFA04685}"/>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6B8D3934-B536-DD79-123E-E4872F85266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9940" name="Slide Number Placeholder 3">
            <a:extLst>
              <a:ext uri="{FF2B5EF4-FFF2-40B4-BE49-F238E27FC236}">
                <a16:creationId xmlns:a16="http://schemas.microsoft.com/office/drawing/2014/main" id="{7AE88ED2-A13C-5C44-DE1D-2E04DBD5099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4538" indent="-285750">
              <a:defRPr sz="2400">
                <a:solidFill>
                  <a:schemeClr val="tx1"/>
                </a:solidFill>
                <a:latin typeface="Times New Roman" panose="02020603050405020304" pitchFamily="18" charset="0"/>
              </a:defRPr>
            </a:lvl2pPr>
            <a:lvl3pPr marL="1144588" indent="-228600">
              <a:defRPr sz="2400">
                <a:solidFill>
                  <a:schemeClr val="tx1"/>
                </a:solidFill>
                <a:latin typeface="Times New Roman" panose="02020603050405020304" pitchFamily="18" charset="0"/>
              </a:defRPr>
            </a:lvl3pPr>
            <a:lvl4pPr marL="1603375" indent="-228600">
              <a:defRPr sz="2400">
                <a:solidFill>
                  <a:schemeClr val="tx1"/>
                </a:solidFill>
                <a:latin typeface="Times New Roman" panose="02020603050405020304" pitchFamily="18" charset="0"/>
              </a:defRPr>
            </a:lvl4pPr>
            <a:lvl5pPr marL="2060575" indent="-228600">
              <a:defRPr sz="2400">
                <a:solidFill>
                  <a:schemeClr val="tx1"/>
                </a:solidFill>
                <a:latin typeface="Times New Roman" panose="02020603050405020304" pitchFamily="18" charset="0"/>
              </a:defRPr>
            </a:lvl5pPr>
            <a:lvl6pPr marL="2517775" indent="-228600" eaLnBrk="0" fontAlgn="base" hangingPunct="0">
              <a:spcBef>
                <a:spcPct val="0"/>
              </a:spcBef>
              <a:spcAft>
                <a:spcPct val="0"/>
              </a:spcAft>
              <a:defRPr sz="2400">
                <a:solidFill>
                  <a:schemeClr val="tx1"/>
                </a:solidFill>
                <a:latin typeface="Times New Roman" panose="02020603050405020304" pitchFamily="18" charset="0"/>
              </a:defRPr>
            </a:lvl6pPr>
            <a:lvl7pPr marL="2974975" indent="-228600" eaLnBrk="0" fontAlgn="base" hangingPunct="0">
              <a:spcBef>
                <a:spcPct val="0"/>
              </a:spcBef>
              <a:spcAft>
                <a:spcPct val="0"/>
              </a:spcAft>
              <a:defRPr sz="2400">
                <a:solidFill>
                  <a:schemeClr val="tx1"/>
                </a:solidFill>
                <a:latin typeface="Times New Roman" panose="02020603050405020304" pitchFamily="18" charset="0"/>
              </a:defRPr>
            </a:lvl7pPr>
            <a:lvl8pPr marL="3432175" indent="-228600" eaLnBrk="0" fontAlgn="base" hangingPunct="0">
              <a:spcBef>
                <a:spcPct val="0"/>
              </a:spcBef>
              <a:spcAft>
                <a:spcPct val="0"/>
              </a:spcAft>
              <a:defRPr sz="2400">
                <a:solidFill>
                  <a:schemeClr val="tx1"/>
                </a:solidFill>
                <a:latin typeface="Times New Roman" panose="02020603050405020304" pitchFamily="18" charset="0"/>
              </a:defRPr>
            </a:lvl8pPr>
            <a:lvl9pPr marL="3889375"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210449F-CF2C-4431-BCF4-0CE095ED4D36}" type="slidenum">
              <a:rPr lang="en-US" altLang="en-US" sz="1300"/>
              <a:pPr/>
              <a:t>30</a:t>
            </a:fld>
            <a:endParaRPr lang="en-US" altLang="en-US" sz="1300"/>
          </a:p>
        </p:txBody>
      </p:sp>
    </p:spTree>
    <p:extLst>
      <p:ext uri="{BB962C8B-B14F-4D97-AF65-F5344CB8AC3E}">
        <p14:creationId xmlns:p14="http://schemas.microsoft.com/office/powerpoint/2010/main" val="23533568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66FF21DD-0FE2-1056-0C09-48CDE2D3BE08}"/>
              </a:ext>
            </a:extLst>
          </p:cNvPr>
          <p:cNvSpPr>
            <a:spLocks noGrp="1" noRot="1" noChangeAspect="1" noChangeArrowheads="1" noTextEdit="1"/>
          </p:cNvSpPr>
          <p:nvPr>
            <p:ph type="sldImg"/>
          </p:nvPr>
        </p:nvSpPr>
        <p:spPr>
          <a:ln/>
        </p:spPr>
      </p:sp>
      <p:sp>
        <p:nvSpPr>
          <p:cNvPr id="86019" name="Notes Placeholder 2">
            <a:extLst>
              <a:ext uri="{FF2B5EF4-FFF2-40B4-BE49-F238E27FC236}">
                <a16:creationId xmlns:a16="http://schemas.microsoft.com/office/drawing/2014/main" id="{0763FF84-181F-CC49-8E4A-6AF14B55F63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6020" name="Slide Number Placeholder 3">
            <a:extLst>
              <a:ext uri="{FF2B5EF4-FFF2-40B4-BE49-F238E27FC236}">
                <a16:creationId xmlns:a16="http://schemas.microsoft.com/office/drawing/2014/main" id="{9BD1D988-2784-EDB7-81D6-C851B9C4C06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57EF4FC-1FCC-4124-B843-CCD1978EBF3D}" type="slidenum">
              <a:rPr lang="en-US" altLang="en-US" sz="1200"/>
              <a:pPr/>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D646842A-8471-12DD-B8FE-F36FF61D6DAD}"/>
              </a:ext>
            </a:extLst>
          </p:cNvPr>
          <p:cNvSpPr>
            <a:spLocks noGrp="1" noRot="1" noChangeAspect="1" noChangeArrowheads="1" noTextEdit="1"/>
          </p:cNvSpPr>
          <p:nvPr>
            <p:ph type="sldImg"/>
          </p:nvPr>
        </p:nvSpPr>
        <p:spPr>
          <a:ln/>
        </p:spPr>
      </p:sp>
      <p:sp>
        <p:nvSpPr>
          <p:cNvPr id="88067" name="Notes Placeholder 2">
            <a:extLst>
              <a:ext uri="{FF2B5EF4-FFF2-40B4-BE49-F238E27FC236}">
                <a16:creationId xmlns:a16="http://schemas.microsoft.com/office/drawing/2014/main" id="{FEB7128C-441D-8C42-8769-97CD2C6CFA5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8068" name="Slide Number Placeholder 3">
            <a:extLst>
              <a:ext uri="{FF2B5EF4-FFF2-40B4-BE49-F238E27FC236}">
                <a16:creationId xmlns:a16="http://schemas.microsoft.com/office/drawing/2014/main" id="{33F229B9-3573-5117-D445-A640014E7A0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FBA8CB9-B341-49C2-AC1B-C5D6890E0D24}" type="slidenum">
              <a:rPr lang="en-US" altLang="en-US" sz="1200"/>
              <a:pPr/>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13A597-3B6F-8B5C-B0B5-FDB6C90ECA99}"/>
            </a:ext>
          </a:extLst>
        </p:cNvPr>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0F004E43-6C53-B617-DE52-55486CC5331B}"/>
              </a:ext>
            </a:extLst>
          </p:cNvPr>
          <p:cNvSpPr>
            <a:spLocks noGrp="1" noRot="1" noChangeAspect="1" noChangeArrowheads="1" noTextEdit="1"/>
          </p:cNvSpPr>
          <p:nvPr>
            <p:ph type="sldImg"/>
          </p:nvPr>
        </p:nvSpPr>
        <p:spPr>
          <a:ln/>
        </p:spPr>
      </p:sp>
      <p:sp>
        <p:nvSpPr>
          <p:cNvPr id="88067" name="Notes Placeholder 2">
            <a:extLst>
              <a:ext uri="{FF2B5EF4-FFF2-40B4-BE49-F238E27FC236}">
                <a16:creationId xmlns:a16="http://schemas.microsoft.com/office/drawing/2014/main" id="{1292A25F-78E8-F583-6844-37860185194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8068" name="Slide Number Placeholder 3">
            <a:extLst>
              <a:ext uri="{FF2B5EF4-FFF2-40B4-BE49-F238E27FC236}">
                <a16:creationId xmlns:a16="http://schemas.microsoft.com/office/drawing/2014/main" id="{589DC85F-A9B1-7337-684E-EE87EFF3FA5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FBA8CB9-B341-49C2-AC1B-C5D6890E0D24}" type="slidenum">
              <a:rPr lang="en-US" altLang="en-US" sz="1200"/>
              <a:pPr/>
              <a:t>33</a:t>
            </a:fld>
            <a:endParaRPr lang="en-US" altLang="en-US" sz="1200"/>
          </a:p>
        </p:txBody>
      </p:sp>
    </p:spTree>
    <p:extLst>
      <p:ext uri="{BB962C8B-B14F-4D97-AF65-F5344CB8AC3E}">
        <p14:creationId xmlns:p14="http://schemas.microsoft.com/office/powerpoint/2010/main" val="37326159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D126EB-6234-41F3-5C4E-DE685FF64929}"/>
            </a:ext>
          </a:extLst>
        </p:cNvPr>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5C22A6D4-83AD-4B5D-1FA0-7F5C420763F8}"/>
              </a:ext>
            </a:extLst>
          </p:cNvPr>
          <p:cNvSpPr>
            <a:spLocks noGrp="1" noRot="1" noChangeAspect="1" noChangeArrowheads="1" noTextEdit="1"/>
          </p:cNvSpPr>
          <p:nvPr>
            <p:ph type="sldImg"/>
          </p:nvPr>
        </p:nvSpPr>
        <p:spPr>
          <a:ln/>
        </p:spPr>
      </p:sp>
      <p:sp>
        <p:nvSpPr>
          <p:cNvPr id="88067" name="Notes Placeholder 2">
            <a:extLst>
              <a:ext uri="{FF2B5EF4-FFF2-40B4-BE49-F238E27FC236}">
                <a16:creationId xmlns:a16="http://schemas.microsoft.com/office/drawing/2014/main" id="{DFCA2973-BD1D-AC82-F9E7-5989796BC5C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8068" name="Slide Number Placeholder 3">
            <a:extLst>
              <a:ext uri="{FF2B5EF4-FFF2-40B4-BE49-F238E27FC236}">
                <a16:creationId xmlns:a16="http://schemas.microsoft.com/office/drawing/2014/main" id="{7C831002-ACF2-133F-5FE6-0FF3D319A56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FBA8CB9-B341-49C2-AC1B-C5D6890E0D24}" type="slidenum">
              <a:rPr lang="en-US" altLang="en-US" sz="1200"/>
              <a:pPr/>
              <a:t>34</a:t>
            </a:fld>
            <a:endParaRPr lang="en-US" altLang="en-US" sz="1200"/>
          </a:p>
        </p:txBody>
      </p:sp>
    </p:spTree>
    <p:extLst>
      <p:ext uri="{BB962C8B-B14F-4D97-AF65-F5344CB8AC3E}">
        <p14:creationId xmlns:p14="http://schemas.microsoft.com/office/powerpoint/2010/main" val="16078358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15B84D0-D1B9-3245-B93C-C464DFA04685}"/>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6B8D3934-B536-DD79-123E-E4872F85266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9940" name="Slide Number Placeholder 3">
            <a:extLst>
              <a:ext uri="{FF2B5EF4-FFF2-40B4-BE49-F238E27FC236}">
                <a16:creationId xmlns:a16="http://schemas.microsoft.com/office/drawing/2014/main" id="{7AE88ED2-A13C-5C44-DE1D-2E04DBD5099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4538" indent="-285750">
              <a:defRPr sz="2400">
                <a:solidFill>
                  <a:schemeClr val="tx1"/>
                </a:solidFill>
                <a:latin typeface="Times New Roman" panose="02020603050405020304" pitchFamily="18" charset="0"/>
              </a:defRPr>
            </a:lvl2pPr>
            <a:lvl3pPr marL="1144588" indent="-228600">
              <a:defRPr sz="2400">
                <a:solidFill>
                  <a:schemeClr val="tx1"/>
                </a:solidFill>
                <a:latin typeface="Times New Roman" panose="02020603050405020304" pitchFamily="18" charset="0"/>
              </a:defRPr>
            </a:lvl3pPr>
            <a:lvl4pPr marL="1603375" indent="-228600">
              <a:defRPr sz="2400">
                <a:solidFill>
                  <a:schemeClr val="tx1"/>
                </a:solidFill>
                <a:latin typeface="Times New Roman" panose="02020603050405020304" pitchFamily="18" charset="0"/>
              </a:defRPr>
            </a:lvl4pPr>
            <a:lvl5pPr marL="2060575" indent="-228600">
              <a:defRPr sz="2400">
                <a:solidFill>
                  <a:schemeClr val="tx1"/>
                </a:solidFill>
                <a:latin typeface="Times New Roman" panose="02020603050405020304" pitchFamily="18" charset="0"/>
              </a:defRPr>
            </a:lvl5pPr>
            <a:lvl6pPr marL="2517775" indent="-228600" eaLnBrk="0" fontAlgn="base" hangingPunct="0">
              <a:spcBef>
                <a:spcPct val="0"/>
              </a:spcBef>
              <a:spcAft>
                <a:spcPct val="0"/>
              </a:spcAft>
              <a:defRPr sz="2400">
                <a:solidFill>
                  <a:schemeClr val="tx1"/>
                </a:solidFill>
                <a:latin typeface="Times New Roman" panose="02020603050405020304" pitchFamily="18" charset="0"/>
              </a:defRPr>
            </a:lvl6pPr>
            <a:lvl7pPr marL="2974975" indent="-228600" eaLnBrk="0" fontAlgn="base" hangingPunct="0">
              <a:spcBef>
                <a:spcPct val="0"/>
              </a:spcBef>
              <a:spcAft>
                <a:spcPct val="0"/>
              </a:spcAft>
              <a:defRPr sz="2400">
                <a:solidFill>
                  <a:schemeClr val="tx1"/>
                </a:solidFill>
                <a:latin typeface="Times New Roman" panose="02020603050405020304" pitchFamily="18" charset="0"/>
              </a:defRPr>
            </a:lvl7pPr>
            <a:lvl8pPr marL="3432175" indent="-228600" eaLnBrk="0" fontAlgn="base" hangingPunct="0">
              <a:spcBef>
                <a:spcPct val="0"/>
              </a:spcBef>
              <a:spcAft>
                <a:spcPct val="0"/>
              </a:spcAft>
              <a:defRPr sz="2400">
                <a:solidFill>
                  <a:schemeClr val="tx1"/>
                </a:solidFill>
                <a:latin typeface="Times New Roman" panose="02020603050405020304" pitchFamily="18" charset="0"/>
              </a:defRPr>
            </a:lvl8pPr>
            <a:lvl9pPr marL="3889375"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210449F-CF2C-4431-BCF4-0CE095ED4D36}" type="slidenum">
              <a:rPr lang="en-US" altLang="en-US" sz="1300"/>
              <a:pPr/>
              <a:t>35</a:t>
            </a:fld>
            <a:endParaRPr lang="en-US" altLang="en-US" sz="1300"/>
          </a:p>
        </p:txBody>
      </p:sp>
    </p:spTree>
    <p:extLst>
      <p:ext uri="{BB962C8B-B14F-4D97-AF65-F5344CB8AC3E}">
        <p14:creationId xmlns:p14="http://schemas.microsoft.com/office/powerpoint/2010/main" val="18732088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696B5E1B-CFD5-C1F5-066F-60BB9BCDA28A}"/>
              </a:ext>
            </a:extLst>
          </p:cNvPr>
          <p:cNvSpPr>
            <a:spLocks noGrp="1" noRot="1" noChangeAspect="1" noChangeArrowheads="1" noTextEdit="1"/>
          </p:cNvSpPr>
          <p:nvPr>
            <p:ph type="sldImg"/>
          </p:nvPr>
        </p:nvSpPr>
        <p:spPr>
          <a:ln/>
        </p:spPr>
      </p:sp>
      <p:sp>
        <p:nvSpPr>
          <p:cNvPr id="94211" name="Notes Placeholder 2">
            <a:extLst>
              <a:ext uri="{FF2B5EF4-FFF2-40B4-BE49-F238E27FC236}">
                <a16:creationId xmlns:a16="http://schemas.microsoft.com/office/drawing/2014/main" id="{66F493BE-6F41-8AD3-D08D-6523F3B9AB9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4212" name="Slide Number Placeholder 3">
            <a:extLst>
              <a:ext uri="{FF2B5EF4-FFF2-40B4-BE49-F238E27FC236}">
                <a16:creationId xmlns:a16="http://schemas.microsoft.com/office/drawing/2014/main" id="{B70B728A-BF1F-944F-6C62-266A19E32AA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238A477-5C64-47C5-9F7A-489C5AF0A27F}" type="slidenum">
              <a:rPr lang="en-US" altLang="en-US" sz="1200"/>
              <a:pPr/>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A484A048-692A-3B71-BB37-717606C294A8}"/>
              </a:ext>
            </a:extLst>
          </p:cNvPr>
          <p:cNvSpPr>
            <a:spLocks noGrp="1" noRot="1" noChangeAspect="1" noChangeArrowheads="1" noTextEdit="1"/>
          </p:cNvSpPr>
          <p:nvPr>
            <p:ph type="sldImg"/>
          </p:nvPr>
        </p:nvSpPr>
        <p:spPr>
          <a:ln/>
        </p:spPr>
      </p:sp>
      <p:sp>
        <p:nvSpPr>
          <p:cNvPr id="96259" name="Notes Placeholder 2">
            <a:extLst>
              <a:ext uri="{FF2B5EF4-FFF2-40B4-BE49-F238E27FC236}">
                <a16:creationId xmlns:a16="http://schemas.microsoft.com/office/drawing/2014/main" id="{3B6376F6-3437-CFB6-4C79-3E781273A7D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6260" name="Slide Number Placeholder 3">
            <a:extLst>
              <a:ext uri="{FF2B5EF4-FFF2-40B4-BE49-F238E27FC236}">
                <a16:creationId xmlns:a16="http://schemas.microsoft.com/office/drawing/2014/main" id="{1C3D6625-416F-1E59-0669-020511C94CF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4DCDD40-69D8-49D9-B75F-92CD7D8CE2A8}" type="slidenum">
              <a:rPr lang="en-US" altLang="en-US" sz="1200"/>
              <a:pPr/>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F77EA-951B-0014-8A0C-4B10D63ECCDE}"/>
            </a:ext>
          </a:extLst>
        </p:cNvPr>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289190E3-EDD6-9F9A-D70E-E49C2DA22994}"/>
              </a:ext>
            </a:extLst>
          </p:cNvPr>
          <p:cNvSpPr>
            <a:spLocks noGrp="1" noRot="1" noChangeAspect="1" noChangeArrowheads="1" noTextEdit="1"/>
          </p:cNvSpPr>
          <p:nvPr>
            <p:ph type="sldImg"/>
          </p:nvPr>
        </p:nvSpPr>
        <p:spPr>
          <a:ln/>
        </p:spPr>
      </p:sp>
      <p:sp>
        <p:nvSpPr>
          <p:cNvPr id="96259" name="Notes Placeholder 2">
            <a:extLst>
              <a:ext uri="{FF2B5EF4-FFF2-40B4-BE49-F238E27FC236}">
                <a16:creationId xmlns:a16="http://schemas.microsoft.com/office/drawing/2014/main" id="{69F0F8DA-06E7-72FA-50AE-1D5574C65E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6260" name="Slide Number Placeholder 3">
            <a:extLst>
              <a:ext uri="{FF2B5EF4-FFF2-40B4-BE49-F238E27FC236}">
                <a16:creationId xmlns:a16="http://schemas.microsoft.com/office/drawing/2014/main" id="{44E76073-DAAE-DAB3-986E-B0589197CAF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4DCDD40-69D8-49D9-B75F-92CD7D8CE2A8}" type="slidenum">
              <a:rPr lang="en-US" altLang="en-US" sz="1200"/>
              <a:pPr/>
              <a:t>38</a:t>
            </a:fld>
            <a:endParaRPr lang="en-US" altLang="en-US" sz="1200"/>
          </a:p>
        </p:txBody>
      </p:sp>
    </p:spTree>
    <p:extLst>
      <p:ext uri="{BB962C8B-B14F-4D97-AF65-F5344CB8AC3E}">
        <p14:creationId xmlns:p14="http://schemas.microsoft.com/office/powerpoint/2010/main" val="42615088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D73A8B06-7708-127E-0D44-CE206B456A7A}"/>
              </a:ext>
            </a:extLst>
          </p:cNvPr>
          <p:cNvSpPr>
            <a:spLocks noGrp="1" noRot="1" noChangeAspect="1" noChangeArrowheads="1" noTextEdit="1"/>
          </p:cNvSpPr>
          <p:nvPr>
            <p:ph type="sldImg"/>
          </p:nvPr>
        </p:nvSpPr>
        <p:spPr>
          <a:ln/>
        </p:spPr>
      </p:sp>
      <p:sp>
        <p:nvSpPr>
          <p:cNvPr id="98307" name="Notes Placeholder 2">
            <a:extLst>
              <a:ext uri="{FF2B5EF4-FFF2-40B4-BE49-F238E27FC236}">
                <a16:creationId xmlns:a16="http://schemas.microsoft.com/office/drawing/2014/main" id="{53D3561F-2D8E-BE14-B6B5-CEC086A4B15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8308" name="Slide Number Placeholder 3">
            <a:extLst>
              <a:ext uri="{FF2B5EF4-FFF2-40B4-BE49-F238E27FC236}">
                <a16:creationId xmlns:a16="http://schemas.microsoft.com/office/drawing/2014/main" id="{7C417A56-BA31-FDDB-5721-F61CB9E0096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2DE0619-3A01-49D3-A36D-AE4DE1652F02}" type="slidenum">
              <a:rPr lang="en-US" altLang="en-US" sz="1200"/>
              <a:pPr/>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B26925D-26D7-675D-EB70-DD0A25F429A2}"/>
              </a:ext>
            </a:extLst>
          </p:cNvPr>
          <p:cNvSpPr>
            <a:spLocks noGrp="1" noRot="1" noChangeAspect="1" noTextEdit="1"/>
          </p:cNvSpPr>
          <p:nvPr>
            <p:ph type="sldImg"/>
          </p:nvPr>
        </p:nvSpPr>
        <p:spPr>
          <a:ln/>
        </p:spPr>
      </p:sp>
      <p:sp>
        <p:nvSpPr>
          <p:cNvPr id="35843" name="Notes Placeholder 2">
            <a:extLst>
              <a:ext uri="{FF2B5EF4-FFF2-40B4-BE49-F238E27FC236}">
                <a16:creationId xmlns:a16="http://schemas.microsoft.com/office/drawing/2014/main" id="{9A3246BD-A6D6-B405-16F6-392D24D6329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5844" name="Slide Number Placeholder 3">
            <a:extLst>
              <a:ext uri="{FF2B5EF4-FFF2-40B4-BE49-F238E27FC236}">
                <a16:creationId xmlns:a16="http://schemas.microsoft.com/office/drawing/2014/main" id="{FE200A4A-9627-4A7D-3C2C-5C35A2E4D1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4538" indent="-285750">
              <a:defRPr sz="2400">
                <a:solidFill>
                  <a:schemeClr val="tx1"/>
                </a:solidFill>
                <a:latin typeface="Times New Roman" panose="02020603050405020304" pitchFamily="18" charset="0"/>
              </a:defRPr>
            </a:lvl2pPr>
            <a:lvl3pPr marL="1144588" indent="-228600">
              <a:defRPr sz="2400">
                <a:solidFill>
                  <a:schemeClr val="tx1"/>
                </a:solidFill>
                <a:latin typeface="Times New Roman" panose="02020603050405020304" pitchFamily="18" charset="0"/>
              </a:defRPr>
            </a:lvl3pPr>
            <a:lvl4pPr marL="1603375" indent="-228600">
              <a:defRPr sz="2400">
                <a:solidFill>
                  <a:schemeClr val="tx1"/>
                </a:solidFill>
                <a:latin typeface="Times New Roman" panose="02020603050405020304" pitchFamily="18" charset="0"/>
              </a:defRPr>
            </a:lvl4pPr>
            <a:lvl5pPr marL="2060575" indent="-228600">
              <a:defRPr sz="2400">
                <a:solidFill>
                  <a:schemeClr val="tx1"/>
                </a:solidFill>
                <a:latin typeface="Times New Roman" panose="02020603050405020304" pitchFamily="18" charset="0"/>
              </a:defRPr>
            </a:lvl5pPr>
            <a:lvl6pPr marL="2517775" indent="-228600" eaLnBrk="0" fontAlgn="base" hangingPunct="0">
              <a:spcBef>
                <a:spcPct val="0"/>
              </a:spcBef>
              <a:spcAft>
                <a:spcPct val="0"/>
              </a:spcAft>
              <a:defRPr sz="2400">
                <a:solidFill>
                  <a:schemeClr val="tx1"/>
                </a:solidFill>
                <a:latin typeface="Times New Roman" panose="02020603050405020304" pitchFamily="18" charset="0"/>
              </a:defRPr>
            </a:lvl6pPr>
            <a:lvl7pPr marL="2974975" indent="-228600" eaLnBrk="0" fontAlgn="base" hangingPunct="0">
              <a:spcBef>
                <a:spcPct val="0"/>
              </a:spcBef>
              <a:spcAft>
                <a:spcPct val="0"/>
              </a:spcAft>
              <a:defRPr sz="2400">
                <a:solidFill>
                  <a:schemeClr val="tx1"/>
                </a:solidFill>
                <a:latin typeface="Times New Roman" panose="02020603050405020304" pitchFamily="18" charset="0"/>
              </a:defRPr>
            </a:lvl7pPr>
            <a:lvl8pPr marL="3432175" indent="-228600" eaLnBrk="0" fontAlgn="base" hangingPunct="0">
              <a:spcBef>
                <a:spcPct val="0"/>
              </a:spcBef>
              <a:spcAft>
                <a:spcPct val="0"/>
              </a:spcAft>
              <a:defRPr sz="2400">
                <a:solidFill>
                  <a:schemeClr val="tx1"/>
                </a:solidFill>
                <a:latin typeface="Times New Roman" panose="02020603050405020304" pitchFamily="18" charset="0"/>
              </a:defRPr>
            </a:lvl8pPr>
            <a:lvl9pPr marL="3889375"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A5FA679-DF55-4238-B0ED-2286B87538EE}" type="slidenum">
              <a:rPr lang="en-US" altLang="en-US" sz="1300"/>
              <a:pPr/>
              <a:t>4</a:t>
            </a:fld>
            <a:endParaRPr lang="en-US" altLang="en-US" sz="13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58B3CA9-1240-DEAA-57A6-CBB7EA90DCC9}"/>
              </a:ext>
            </a:extLst>
          </p:cNvPr>
          <p:cNvSpPr>
            <a:spLocks noGrp="1" noRot="1" noChangeAspect="1" noTextEdit="1"/>
          </p:cNvSpPr>
          <p:nvPr>
            <p:ph type="sldImg"/>
          </p:nvPr>
        </p:nvSpPr>
        <p:spPr>
          <a:ln/>
        </p:spPr>
      </p:sp>
      <p:sp>
        <p:nvSpPr>
          <p:cNvPr id="37891" name="Notes Placeholder 2">
            <a:extLst>
              <a:ext uri="{FF2B5EF4-FFF2-40B4-BE49-F238E27FC236}">
                <a16:creationId xmlns:a16="http://schemas.microsoft.com/office/drawing/2014/main" id="{83A4BB38-6348-304E-78BE-0A9C3CFB5B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7892" name="Slide Number Placeholder 3">
            <a:extLst>
              <a:ext uri="{FF2B5EF4-FFF2-40B4-BE49-F238E27FC236}">
                <a16:creationId xmlns:a16="http://schemas.microsoft.com/office/drawing/2014/main" id="{369C71F7-1290-B1AE-E26A-A9A8CA27F0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4538" indent="-285750">
              <a:defRPr sz="2400">
                <a:solidFill>
                  <a:schemeClr val="tx1"/>
                </a:solidFill>
                <a:latin typeface="Times New Roman" panose="02020603050405020304" pitchFamily="18" charset="0"/>
              </a:defRPr>
            </a:lvl2pPr>
            <a:lvl3pPr marL="1144588" indent="-228600">
              <a:defRPr sz="2400">
                <a:solidFill>
                  <a:schemeClr val="tx1"/>
                </a:solidFill>
                <a:latin typeface="Times New Roman" panose="02020603050405020304" pitchFamily="18" charset="0"/>
              </a:defRPr>
            </a:lvl3pPr>
            <a:lvl4pPr marL="1603375" indent="-228600">
              <a:defRPr sz="2400">
                <a:solidFill>
                  <a:schemeClr val="tx1"/>
                </a:solidFill>
                <a:latin typeface="Times New Roman" panose="02020603050405020304" pitchFamily="18" charset="0"/>
              </a:defRPr>
            </a:lvl4pPr>
            <a:lvl5pPr marL="2060575" indent="-228600">
              <a:defRPr sz="2400">
                <a:solidFill>
                  <a:schemeClr val="tx1"/>
                </a:solidFill>
                <a:latin typeface="Times New Roman" panose="02020603050405020304" pitchFamily="18" charset="0"/>
              </a:defRPr>
            </a:lvl5pPr>
            <a:lvl6pPr marL="2517775" indent="-228600" eaLnBrk="0" fontAlgn="base" hangingPunct="0">
              <a:spcBef>
                <a:spcPct val="0"/>
              </a:spcBef>
              <a:spcAft>
                <a:spcPct val="0"/>
              </a:spcAft>
              <a:defRPr sz="2400">
                <a:solidFill>
                  <a:schemeClr val="tx1"/>
                </a:solidFill>
                <a:latin typeface="Times New Roman" panose="02020603050405020304" pitchFamily="18" charset="0"/>
              </a:defRPr>
            </a:lvl6pPr>
            <a:lvl7pPr marL="2974975" indent="-228600" eaLnBrk="0" fontAlgn="base" hangingPunct="0">
              <a:spcBef>
                <a:spcPct val="0"/>
              </a:spcBef>
              <a:spcAft>
                <a:spcPct val="0"/>
              </a:spcAft>
              <a:defRPr sz="2400">
                <a:solidFill>
                  <a:schemeClr val="tx1"/>
                </a:solidFill>
                <a:latin typeface="Times New Roman" panose="02020603050405020304" pitchFamily="18" charset="0"/>
              </a:defRPr>
            </a:lvl7pPr>
            <a:lvl8pPr marL="3432175" indent="-228600" eaLnBrk="0" fontAlgn="base" hangingPunct="0">
              <a:spcBef>
                <a:spcPct val="0"/>
              </a:spcBef>
              <a:spcAft>
                <a:spcPct val="0"/>
              </a:spcAft>
              <a:defRPr sz="2400">
                <a:solidFill>
                  <a:schemeClr val="tx1"/>
                </a:solidFill>
                <a:latin typeface="Times New Roman" panose="02020603050405020304" pitchFamily="18" charset="0"/>
              </a:defRPr>
            </a:lvl8pPr>
            <a:lvl9pPr marL="3889375"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8160DCF-1692-4DC3-8724-F85DD9FE1392}" type="slidenum">
              <a:rPr lang="en-US" altLang="en-US" sz="1300"/>
              <a:pPr/>
              <a:t>5</a:t>
            </a:fld>
            <a:endParaRPr lang="en-US" altLang="en-US"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15B84D0-D1B9-3245-B93C-C464DFA04685}"/>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6B8D3934-B536-DD79-123E-E4872F85266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9940" name="Slide Number Placeholder 3">
            <a:extLst>
              <a:ext uri="{FF2B5EF4-FFF2-40B4-BE49-F238E27FC236}">
                <a16:creationId xmlns:a16="http://schemas.microsoft.com/office/drawing/2014/main" id="{7AE88ED2-A13C-5C44-DE1D-2E04DBD5099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4538" indent="-285750">
              <a:defRPr sz="2400">
                <a:solidFill>
                  <a:schemeClr val="tx1"/>
                </a:solidFill>
                <a:latin typeface="Times New Roman" panose="02020603050405020304" pitchFamily="18" charset="0"/>
              </a:defRPr>
            </a:lvl2pPr>
            <a:lvl3pPr marL="1144588" indent="-228600">
              <a:defRPr sz="2400">
                <a:solidFill>
                  <a:schemeClr val="tx1"/>
                </a:solidFill>
                <a:latin typeface="Times New Roman" panose="02020603050405020304" pitchFamily="18" charset="0"/>
              </a:defRPr>
            </a:lvl3pPr>
            <a:lvl4pPr marL="1603375" indent="-228600">
              <a:defRPr sz="2400">
                <a:solidFill>
                  <a:schemeClr val="tx1"/>
                </a:solidFill>
                <a:latin typeface="Times New Roman" panose="02020603050405020304" pitchFamily="18" charset="0"/>
              </a:defRPr>
            </a:lvl4pPr>
            <a:lvl5pPr marL="2060575" indent="-228600">
              <a:defRPr sz="2400">
                <a:solidFill>
                  <a:schemeClr val="tx1"/>
                </a:solidFill>
                <a:latin typeface="Times New Roman" panose="02020603050405020304" pitchFamily="18" charset="0"/>
              </a:defRPr>
            </a:lvl5pPr>
            <a:lvl6pPr marL="2517775" indent="-228600" eaLnBrk="0" fontAlgn="base" hangingPunct="0">
              <a:spcBef>
                <a:spcPct val="0"/>
              </a:spcBef>
              <a:spcAft>
                <a:spcPct val="0"/>
              </a:spcAft>
              <a:defRPr sz="2400">
                <a:solidFill>
                  <a:schemeClr val="tx1"/>
                </a:solidFill>
                <a:latin typeface="Times New Roman" panose="02020603050405020304" pitchFamily="18" charset="0"/>
              </a:defRPr>
            </a:lvl6pPr>
            <a:lvl7pPr marL="2974975" indent="-228600" eaLnBrk="0" fontAlgn="base" hangingPunct="0">
              <a:spcBef>
                <a:spcPct val="0"/>
              </a:spcBef>
              <a:spcAft>
                <a:spcPct val="0"/>
              </a:spcAft>
              <a:defRPr sz="2400">
                <a:solidFill>
                  <a:schemeClr val="tx1"/>
                </a:solidFill>
                <a:latin typeface="Times New Roman" panose="02020603050405020304" pitchFamily="18" charset="0"/>
              </a:defRPr>
            </a:lvl7pPr>
            <a:lvl8pPr marL="3432175" indent="-228600" eaLnBrk="0" fontAlgn="base" hangingPunct="0">
              <a:spcBef>
                <a:spcPct val="0"/>
              </a:spcBef>
              <a:spcAft>
                <a:spcPct val="0"/>
              </a:spcAft>
              <a:defRPr sz="2400">
                <a:solidFill>
                  <a:schemeClr val="tx1"/>
                </a:solidFill>
                <a:latin typeface="Times New Roman" panose="02020603050405020304" pitchFamily="18" charset="0"/>
              </a:defRPr>
            </a:lvl8pPr>
            <a:lvl9pPr marL="3889375"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210449F-CF2C-4431-BCF4-0CE095ED4D36}" type="slidenum">
              <a:rPr lang="en-US" altLang="en-US" sz="1300"/>
              <a:pPr/>
              <a:t>6</a:t>
            </a:fld>
            <a:endParaRPr lang="en-US" altLang="en-US"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0D0BBC3A-66B5-A11F-4119-685E84194F35}"/>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102EEA8D-22A4-DC00-578C-77F3C8EB2F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Slide Number Placeholder 3">
            <a:extLst>
              <a:ext uri="{FF2B5EF4-FFF2-40B4-BE49-F238E27FC236}">
                <a16:creationId xmlns:a16="http://schemas.microsoft.com/office/drawing/2014/main" id="{1C08C679-FBE0-E1D4-A686-0DDA66DF7FA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CE04866-BE11-4272-AFCE-75110347FDB5}" type="slidenum">
              <a:rPr lang="en-US" altLang="en-US" sz="1200"/>
              <a:pPr/>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46AA01D4-9129-4AA7-6F35-5E47161CD5A3}"/>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7510B7D6-D96A-29DD-3FF0-CBC7E0F2108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Slide Number Placeholder 3">
            <a:extLst>
              <a:ext uri="{FF2B5EF4-FFF2-40B4-BE49-F238E27FC236}">
                <a16:creationId xmlns:a16="http://schemas.microsoft.com/office/drawing/2014/main" id="{1EA6106E-FEB4-561F-55AF-FF02EF3E62D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05818DB-B710-40C8-BB07-AEC28E2E08A4}" type="slidenum">
              <a:rPr lang="en-US" altLang="en-US" sz="1200"/>
              <a:pPr/>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FA4D3C51-3931-7094-EC28-C6249E1F2234}"/>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FC50764D-00B1-5677-FB93-4D6014BA23F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2772" name="Slide Number Placeholder 3">
            <a:extLst>
              <a:ext uri="{FF2B5EF4-FFF2-40B4-BE49-F238E27FC236}">
                <a16:creationId xmlns:a16="http://schemas.microsoft.com/office/drawing/2014/main" id="{EBCC1AEC-4FF3-0B86-E6EC-54E07591B0CF}"/>
              </a:ext>
            </a:extLst>
          </p:cNvPr>
          <p:cNvSpPr txBox="1">
            <a:spLocks noGrp="1"/>
          </p:cNvSpPr>
          <p:nvPr/>
        </p:nvSpPr>
        <p:spPr bwMode="auto">
          <a:xfrm>
            <a:off x="3965575" y="8820150"/>
            <a:ext cx="30321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24" tIns="46512" rIns="93024" bIns="46512"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fld id="{C1DCC1EB-05BB-4CDF-9584-14A2C5DCC265}" type="slidenum">
              <a:rPr lang="en-US" altLang="en-US" sz="1200"/>
              <a:pPr algn="r"/>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a:extLst>
              <a:ext uri="{FF2B5EF4-FFF2-40B4-BE49-F238E27FC236}">
                <a16:creationId xmlns:a16="http://schemas.microsoft.com/office/drawing/2014/main" id="{43B17CAD-B5E5-35A7-CEB5-FF3B775C59B8}"/>
              </a:ext>
            </a:extLst>
          </p:cNvPr>
          <p:cNvSpPr>
            <a:spLocks noGrp="1"/>
          </p:cNvSpPr>
          <p:nvPr>
            <p:ph type="ftr" sz="quarter" idx="10"/>
          </p:nvPr>
        </p:nvSpPr>
        <p:spPr/>
        <p:txBody>
          <a:bodyPr/>
          <a:lstStyle>
            <a:lvl1pPr>
              <a:defRPr/>
            </a:lvl1pPr>
          </a:lstStyle>
          <a:p>
            <a:pPr>
              <a:defRPr/>
            </a:pPr>
            <a:r>
              <a:rPr lang="en-US"/>
              <a:t>Models of Robot Manipulation - EE 543 </a:t>
            </a:r>
            <a:r>
              <a:rPr lang="en-US" b="0">
                <a:latin typeface="Times New Roman" pitchFamily="18" charset="0"/>
              </a:rPr>
              <a:t>- </a:t>
            </a:r>
            <a:r>
              <a:rPr lang="en-US"/>
              <a:t>Department of Electrical Engineering -</a:t>
            </a:r>
            <a:r>
              <a:rPr lang="en-US" b="0">
                <a:latin typeface="Times New Roman" pitchFamily="18" charset="0"/>
              </a:rPr>
              <a:t> </a:t>
            </a:r>
            <a:r>
              <a:rPr lang="en-US"/>
              <a:t>University of Washington</a:t>
            </a:r>
            <a:endParaRPr lang="en-US">
              <a:solidFill>
                <a:schemeClr val="tx1"/>
              </a:solidFill>
            </a:endParaRPr>
          </a:p>
        </p:txBody>
      </p:sp>
    </p:spTree>
    <p:extLst>
      <p:ext uri="{BB962C8B-B14F-4D97-AF65-F5344CB8AC3E}">
        <p14:creationId xmlns:p14="http://schemas.microsoft.com/office/powerpoint/2010/main" val="1491503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A3CBF93E-E3F2-B66D-2A70-E342AFF80A0B}"/>
              </a:ext>
            </a:extLst>
          </p:cNvPr>
          <p:cNvSpPr>
            <a:spLocks noGrp="1"/>
          </p:cNvSpPr>
          <p:nvPr>
            <p:ph type="ftr" sz="quarter" idx="10"/>
          </p:nvPr>
        </p:nvSpPr>
        <p:spPr/>
        <p:txBody>
          <a:bodyPr/>
          <a:lstStyle>
            <a:lvl1pPr>
              <a:defRPr/>
            </a:lvl1pPr>
          </a:lstStyle>
          <a:p>
            <a:pPr>
              <a:defRPr/>
            </a:pPr>
            <a:r>
              <a:rPr lang="en-US"/>
              <a:t>Models of Robot Manipulation - EE 543 </a:t>
            </a:r>
            <a:r>
              <a:rPr lang="en-US" b="0">
                <a:latin typeface="Times New Roman" pitchFamily="18" charset="0"/>
              </a:rPr>
              <a:t>- </a:t>
            </a:r>
            <a:r>
              <a:rPr lang="en-US"/>
              <a:t>Department of Electrical Engineering -</a:t>
            </a:r>
            <a:r>
              <a:rPr lang="en-US" b="0">
                <a:latin typeface="Times New Roman" pitchFamily="18" charset="0"/>
              </a:rPr>
              <a:t> </a:t>
            </a:r>
            <a:r>
              <a:rPr lang="en-US"/>
              <a:t>University of Washington</a:t>
            </a:r>
            <a:endParaRPr lang="en-US">
              <a:solidFill>
                <a:schemeClr val="tx1"/>
              </a:solidFill>
            </a:endParaRPr>
          </a:p>
        </p:txBody>
      </p:sp>
    </p:spTree>
    <p:extLst>
      <p:ext uri="{BB962C8B-B14F-4D97-AF65-F5344CB8AC3E}">
        <p14:creationId xmlns:p14="http://schemas.microsoft.com/office/powerpoint/2010/main" val="13910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381000"/>
            <a:ext cx="25908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381000"/>
            <a:ext cx="75692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F6426698-7CC9-1832-727A-4C8D5E05E192}"/>
              </a:ext>
            </a:extLst>
          </p:cNvPr>
          <p:cNvSpPr>
            <a:spLocks noGrp="1"/>
          </p:cNvSpPr>
          <p:nvPr>
            <p:ph type="ftr" sz="quarter" idx="10"/>
          </p:nvPr>
        </p:nvSpPr>
        <p:spPr/>
        <p:txBody>
          <a:bodyPr/>
          <a:lstStyle>
            <a:lvl1pPr>
              <a:defRPr/>
            </a:lvl1pPr>
          </a:lstStyle>
          <a:p>
            <a:pPr>
              <a:defRPr/>
            </a:pPr>
            <a:r>
              <a:rPr lang="en-US"/>
              <a:t>Models of Robot Manipulation - EE 543 </a:t>
            </a:r>
            <a:r>
              <a:rPr lang="en-US" b="0">
                <a:latin typeface="Times New Roman" pitchFamily="18" charset="0"/>
              </a:rPr>
              <a:t>- </a:t>
            </a:r>
            <a:r>
              <a:rPr lang="en-US"/>
              <a:t>Department of Electrical Engineering -</a:t>
            </a:r>
            <a:r>
              <a:rPr lang="en-US" b="0">
                <a:latin typeface="Times New Roman" pitchFamily="18" charset="0"/>
              </a:rPr>
              <a:t> </a:t>
            </a:r>
            <a:r>
              <a:rPr lang="en-US"/>
              <a:t>University of Washington</a:t>
            </a:r>
            <a:endParaRPr lang="en-US">
              <a:solidFill>
                <a:schemeClr val="tx1"/>
              </a:solidFill>
            </a:endParaRPr>
          </a:p>
        </p:txBody>
      </p:sp>
    </p:spTree>
    <p:extLst>
      <p:ext uri="{BB962C8B-B14F-4D97-AF65-F5344CB8AC3E}">
        <p14:creationId xmlns:p14="http://schemas.microsoft.com/office/powerpoint/2010/main" val="4227387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AECB39F5-E93D-6285-CCBC-F10D3FC0D7BD}"/>
              </a:ext>
            </a:extLst>
          </p:cNvPr>
          <p:cNvSpPr>
            <a:spLocks noGrp="1"/>
          </p:cNvSpPr>
          <p:nvPr>
            <p:ph type="ftr" sz="quarter" idx="10"/>
          </p:nvPr>
        </p:nvSpPr>
        <p:spPr/>
        <p:txBody>
          <a:bodyPr/>
          <a:lstStyle>
            <a:lvl1pPr>
              <a:defRPr/>
            </a:lvl1pPr>
          </a:lstStyle>
          <a:p>
            <a:pPr>
              <a:defRPr/>
            </a:pPr>
            <a:r>
              <a:rPr lang="en-US"/>
              <a:t>Models of Robot Manipulation - EE 543 </a:t>
            </a:r>
            <a:r>
              <a:rPr lang="en-US" b="0">
                <a:latin typeface="Times New Roman" pitchFamily="18" charset="0"/>
              </a:rPr>
              <a:t>- </a:t>
            </a:r>
            <a:r>
              <a:rPr lang="en-US"/>
              <a:t>Department of Electrical Engineering -</a:t>
            </a:r>
            <a:r>
              <a:rPr lang="en-US" b="0">
                <a:latin typeface="Times New Roman" pitchFamily="18" charset="0"/>
              </a:rPr>
              <a:t> </a:t>
            </a:r>
            <a:r>
              <a:rPr lang="en-US"/>
              <a:t>University of Washington</a:t>
            </a:r>
            <a:endParaRPr lang="en-US">
              <a:solidFill>
                <a:schemeClr val="tx1"/>
              </a:solidFill>
            </a:endParaRPr>
          </a:p>
        </p:txBody>
      </p:sp>
    </p:spTree>
    <p:extLst>
      <p:ext uri="{BB962C8B-B14F-4D97-AF65-F5344CB8AC3E}">
        <p14:creationId xmlns:p14="http://schemas.microsoft.com/office/powerpoint/2010/main" val="23072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a:extLst>
              <a:ext uri="{FF2B5EF4-FFF2-40B4-BE49-F238E27FC236}">
                <a16:creationId xmlns:a16="http://schemas.microsoft.com/office/drawing/2014/main" id="{0677EC0D-194B-F032-EF7F-30B4411F7C5B}"/>
              </a:ext>
            </a:extLst>
          </p:cNvPr>
          <p:cNvSpPr>
            <a:spLocks noGrp="1"/>
          </p:cNvSpPr>
          <p:nvPr>
            <p:ph type="ftr" sz="quarter" idx="10"/>
          </p:nvPr>
        </p:nvSpPr>
        <p:spPr/>
        <p:txBody>
          <a:bodyPr/>
          <a:lstStyle>
            <a:lvl1pPr>
              <a:defRPr/>
            </a:lvl1pPr>
          </a:lstStyle>
          <a:p>
            <a:pPr>
              <a:defRPr/>
            </a:pPr>
            <a:r>
              <a:rPr lang="en-US"/>
              <a:t>Models of Robot Manipulation - EE 543 </a:t>
            </a:r>
            <a:r>
              <a:rPr lang="en-US" b="0">
                <a:latin typeface="Times New Roman" pitchFamily="18" charset="0"/>
              </a:rPr>
              <a:t>- </a:t>
            </a:r>
            <a:r>
              <a:rPr lang="en-US"/>
              <a:t>Department of Electrical Engineering -</a:t>
            </a:r>
            <a:r>
              <a:rPr lang="en-US" b="0">
                <a:latin typeface="Times New Roman" pitchFamily="18" charset="0"/>
              </a:rPr>
              <a:t> </a:t>
            </a:r>
            <a:r>
              <a:rPr lang="en-US"/>
              <a:t>University of Washington</a:t>
            </a:r>
            <a:endParaRPr lang="en-US">
              <a:solidFill>
                <a:schemeClr val="tx1"/>
              </a:solidFill>
            </a:endParaRPr>
          </a:p>
        </p:txBody>
      </p:sp>
    </p:spTree>
    <p:extLst>
      <p:ext uri="{BB962C8B-B14F-4D97-AF65-F5344CB8AC3E}">
        <p14:creationId xmlns:p14="http://schemas.microsoft.com/office/powerpoint/2010/main" val="84570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371600"/>
            <a:ext cx="508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71600"/>
            <a:ext cx="508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F750448-BCD6-C36F-7608-BDBBD0589DE1}"/>
              </a:ext>
            </a:extLst>
          </p:cNvPr>
          <p:cNvSpPr>
            <a:spLocks noGrp="1"/>
          </p:cNvSpPr>
          <p:nvPr>
            <p:ph type="ftr" sz="quarter" idx="10"/>
          </p:nvPr>
        </p:nvSpPr>
        <p:spPr/>
        <p:txBody>
          <a:bodyPr/>
          <a:lstStyle>
            <a:lvl1pPr>
              <a:defRPr/>
            </a:lvl1pPr>
          </a:lstStyle>
          <a:p>
            <a:pPr>
              <a:defRPr/>
            </a:pPr>
            <a:r>
              <a:rPr lang="en-US"/>
              <a:t>Models of Robot Manipulation - EE 543 </a:t>
            </a:r>
            <a:r>
              <a:rPr lang="en-US" b="0">
                <a:latin typeface="Times New Roman" pitchFamily="18" charset="0"/>
              </a:rPr>
              <a:t>- </a:t>
            </a:r>
            <a:r>
              <a:rPr lang="en-US"/>
              <a:t>Department of Electrical Engineering -</a:t>
            </a:r>
            <a:r>
              <a:rPr lang="en-US" b="0">
                <a:latin typeface="Times New Roman" pitchFamily="18" charset="0"/>
              </a:rPr>
              <a:t> </a:t>
            </a:r>
            <a:r>
              <a:rPr lang="en-US"/>
              <a:t>University of Washington</a:t>
            </a:r>
            <a:endParaRPr lang="en-US">
              <a:solidFill>
                <a:schemeClr val="tx1"/>
              </a:solidFill>
            </a:endParaRPr>
          </a:p>
        </p:txBody>
      </p:sp>
    </p:spTree>
    <p:extLst>
      <p:ext uri="{BB962C8B-B14F-4D97-AF65-F5344CB8AC3E}">
        <p14:creationId xmlns:p14="http://schemas.microsoft.com/office/powerpoint/2010/main" val="2285608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F0320F6C-70CC-467F-C927-2936F9AF2FE6}"/>
              </a:ext>
            </a:extLst>
          </p:cNvPr>
          <p:cNvSpPr>
            <a:spLocks noGrp="1"/>
          </p:cNvSpPr>
          <p:nvPr>
            <p:ph type="ftr" sz="quarter" idx="10"/>
          </p:nvPr>
        </p:nvSpPr>
        <p:spPr/>
        <p:txBody>
          <a:bodyPr/>
          <a:lstStyle>
            <a:lvl1pPr>
              <a:defRPr/>
            </a:lvl1pPr>
          </a:lstStyle>
          <a:p>
            <a:pPr>
              <a:defRPr/>
            </a:pPr>
            <a:r>
              <a:rPr lang="en-US"/>
              <a:t>Models of Robot Manipulation - EE 543 </a:t>
            </a:r>
            <a:r>
              <a:rPr lang="en-US" b="0">
                <a:latin typeface="Times New Roman" pitchFamily="18" charset="0"/>
              </a:rPr>
              <a:t>- </a:t>
            </a:r>
            <a:r>
              <a:rPr lang="en-US"/>
              <a:t>Department of Electrical Engineering -</a:t>
            </a:r>
            <a:r>
              <a:rPr lang="en-US" b="0">
                <a:latin typeface="Times New Roman" pitchFamily="18" charset="0"/>
              </a:rPr>
              <a:t> </a:t>
            </a:r>
            <a:r>
              <a:rPr lang="en-US"/>
              <a:t>University of Washington</a:t>
            </a:r>
            <a:endParaRPr lang="en-US">
              <a:solidFill>
                <a:schemeClr val="tx1"/>
              </a:solidFill>
            </a:endParaRPr>
          </a:p>
        </p:txBody>
      </p:sp>
    </p:spTree>
    <p:extLst>
      <p:ext uri="{BB962C8B-B14F-4D97-AF65-F5344CB8AC3E}">
        <p14:creationId xmlns:p14="http://schemas.microsoft.com/office/powerpoint/2010/main" val="1987961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0439294D-3F1C-2186-B744-4D743F705BC6}"/>
              </a:ext>
            </a:extLst>
          </p:cNvPr>
          <p:cNvSpPr>
            <a:spLocks noGrp="1"/>
          </p:cNvSpPr>
          <p:nvPr>
            <p:ph type="ftr" sz="quarter" idx="10"/>
          </p:nvPr>
        </p:nvSpPr>
        <p:spPr/>
        <p:txBody>
          <a:bodyPr/>
          <a:lstStyle>
            <a:lvl1pPr>
              <a:defRPr/>
            </a:lvl1pPr>
          </a:lstStyle>
          <a:p>
            <a:pPr>
              <a:defRPr/>
            </a:pPr>
            <a:r>
              <a:rPr lang="en-US"/>
              <a:t>Models of Robot Manipulation - EE 543 </a:t>
            </a:r>
            <a:r>
              <a:rPr lang="en-US" b="0">
                <a:latin typeface="Times New Roman" pitchFamily="18" charset="0"/>
              </a:rPr>
              <a:t>- </a:t>
            </a:r>
            <a:r>
              <a:rPr lang="en-US"/>
              <a:t>Department of Electrical Engineering -</a:t>
            </a:r>
            <a:r>
              <a:rPr lang="en-US" b="0">
                <a:latin typeface="Times New Roman" pitchFamily="18" charset="0"/>
              </a:rPr>
              <a:t> </a:t>
            </a:r>
            <a:r>
              <a:rPr lang="en-US"/>
              <a:t>University of Washington</a:t>
            </a:r>
            <a:endParaRPr lang="en-US">
              <a:solidFill>
                <a:schemeClr val="tx1"/>
              </a:solidFill>
            </a:endParaRPr>
          </a:p>
        </p:txBody>
      </p:sp>
    </p:spTree>
    <p:extLst>
      <p:ext uri="{BB962C8B-B14F-4D97-AF65-F5344CB8AC3E}">
        <p14:creationId xmlns:p14="http://schemas.microsoft.com/office/powerpoint/2010/main" val="2589040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3134EF1-D9DC-4378-98E8-B0C8124F9249}"/>
              </a:ext>
            </a:extLst>
          </p:cNvPr>
          <p:cNvSpPr>
            <a:spLocks noGrp="1"/>
          </p:cNvSpPr>
          <p:nvPr>
            <p:ph type="ftr" sz="quarter" idx="10"/>
          </p:nvPr>
        </p:nvSpPr>
        <p:spPr/>
        <p:txBody>
          <a:bodyPr/>
          <a:lstStyle>
            <a:lvl1pPr>
              <a:defRPr/>
            </a:lvl1pPr>
          </a:lstStyle>
          <a:p>
            <a:pPr>
              <a:defRPr/>
            </a:pPr>
            <a:r>
              <a:rPr lang="en-US"/>
              <a:t>Models of Robot Manipulation - EE 543 </a:t>
            </a:r>
            <a:r>
              <a:rPr lang="en-US" b="0">
                <a:latin typeface="Times New Roman" pitchFamily="18" charset="0"/>
              </a:rPr>
              <a:t>- </a:t>
            </a:r>
            <a:r>
              <a:rPr lang="en-US"/>
              <a:t>Department of Electrical Engineering -</a:t>
            </a:r>
            <a:r>
              <a:rPr lang="en-US" b="0">
                <a:latin typeface="Times New Roman" pitchFamily="18" charset="0"/>
              </a:rPr>
              <a:t> </a:t>
            </a:r>
            <a:r>
              <a:rPr lang="en-US"/>
              <a:t>University of Washington</a:t>
            </a:r>
            <a:endParaRPr lang="en-US">
              <a:solidFill>
                <a:schemeClr val="tx1"/>
              </a:solidFill>
            </a:endParaRPr>
          </a:p>
        </p:txBody>
      </p:sp>
    </p:spTree>
    <p:extLst>
      <p:ext uri="{BB962C8B-B14F-4D97-AF65-F5344CB8AC3E}">
        <p14:creationId xmlns:p14="http://schemas.microsoft.com/office/powerpoint/2010/main" val="752144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47E2873B-A1E8-2511-8FC6-8DC4E71D1EF8}"/>
              </a:ext>
            </a:extLst>
          </p:cNvPr>
          <p:cNvSpPr>
            <a:spLocks noGrp="1"/>
          </p:cNvSpPr>
          <p:nvPr>
            <p:ph type="ftr" sz="quarter" idx="10"/>
          </p:nvPr>
        </p:nvSpPr>
        <p:spPr/>
        <p:txBody>
          <a:bodyPr/>
          <a:lstStyle>
            <a:lvl1pPr>
              <a:defRPr/>
            </a:lvl1pPr>
          </a:lstStyle>
          <a:p>
            <a:pPr>
              <a:defRPr/>
            </a:pPr>
            <a:r>
              <a:rPr lang="en-US"/>
              <a:t>Models of Robot Manipulation - EE 543 </a:t>
            </a:r>
            <a:r>
              <a:rPr lang="en-US" b="0">
                <a:latin typeface="Times New Roman" pitchFamily="18" charset="0"/>
              </a:rPr>
              <a:t>- </a:t>
            </a:r>
            <a:r>
              <a:rPr lang="en-US"/>
              <a:t>Department of Electrical Engineering -</a:t>
            </a:r>
            <a:r>
              <a:rPr lang="en-US" b="0">
                <a:latin typeface="Times New Roman" pitchFamily="18" charset="0"/>
              </a:rPr>
              <a:t> </a:t>
            </a:r>
            <a:r>
              <a:rPr lang="en-US"/>
              <a:t>University of Washington</a:t>
            </a:r>
            <a:endParaRPr lang="en-US">
              <a:solidFill>
                <a:schemeClr val="tx1"/>
              </a:solidFill>
            </a:endParaRPr>
          </a:p>
        </p:txBody>
      </p:sp>
    </p:spTree>
    <p:extLst>
      <p:ext uri="{BB962C8B-B14F-4D97-AF65-F5344CB8AC3E}">
        <p14:creationId xmlns:p14="http://schemas.microsoft.com/office/powerpoint/2010/main" val="3117944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6F6CABA5-C68E-E08A-2589-598C44F4D1A9}"/>
              </a:ext>
            </a:extLst>
          </p:cNvPr>
          <p:cNvSpPr>
            <a:spLocks noGrp="1"/>
          </p:cNvSpPr>
          <p:nvPr>
            <p:ph type="ftr" sz="quarter" idx="10"/>
          </p:nvPr>
        </p:nvSpPr>
        <p:spPr/>
        <p:txBody>
          <a:bodyPr/>
          <a:lstStyle>
            <a:lvl1pPr>
              <a:defRPr/>
            </a:lvl1pPr>
          </a:lstStyle>
          <a:p>
            <a:pPr>
              <a:defRPr/>
            </a:pPr>
            <a:r>
              <a:rPr lang="en-US"/>
              <a:t>Models of Robot Manipulation - EE 543 </a:t>
            </a:r>
            <a:r>
              <a:rPr lang="en-US" b="0">
                <a:latin typeface="Times New Roman" pitchFamily="18" charset="0"/>
              </a:rPr>
              <a:t>- </a:t>
            </a:r>
            <a:r>
              <a:rPr lang="en-US"/>
              <a:t>Department of Electrical Engineering -</a:t>
            </a:r>
            <a:r>
              <a:rPr lang="en-US" b="0">
                <a:latin typeface="Times New Roman" pitchFamily="18" charset="0"/>
              </a:rPr>
              <a:t> </a:t>
            </a:r>
            <a:r>
              <a:rPr lang="en-US"/>
              <a:t>University of Washington</a:t>
            </a:r>
            <a:endParaRPr lang="en-US">
              <a:solidFill>
                <a:schemeClr val="tx1"/>
              </a:solidFill>
            </a:endParaRPr>
          </a:p>
        </p:txBody>
      </p:sp>
    </p:spTree>
    <p:extLst>
      <p:ext uri="{BB962C8B-B14F-4D97-AF65-F5344CB8AC3E}">
        <p14:creationId xmlns:p14="http://schemas.microsoft.com/office/powerpoint/2010/main" val="149181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E55D5CE-7E04-187F-C81E-0344C9C8BE21}"/>
              </a:ext>
            </a:extLst>
          </p:cNvPr>
          <p:cNvSpPr>
            <a:spLocks noGrp="1" noChangeArrowheads="1"/>
          </p:cNvSpPr>
          <p:nvPr>
            <p:ph type="title"/>
          </p:nvPr>
        </p:nvSpPr>
        <p:spPr bwMode="auto">
          <a:xfrm>
            <a:off x="1930400" y="381000"/>
            <a:ext cx="934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D93F975-DAE9-83B6-B907-E4D0193EFBB0}"/>
              </a:ext>
            </a:extLst>
          </p:cNvPr>
          <p:cNvSpPr>
            <a:spLocks noGrp="1" noChangeArrowheads="1"/>
          </p:cNvSpPr>
          <p:nvPr>
            <p:ph type="body" idx="1"/>
          </p:nvPr>
        </p:nvSpPr>
        <p:spPr bwMode="auto">
          <a:xfrm>
            <a:off x="914400" y="1371600"/>
            <a:ext cx="10363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a:extLst>
              <a:ext uri="{FF2B5EF4-FFF2-40B4-BE49-F238E27FC236}">
                <a16:creationId xmlns:a16="http://schemas.microsoft.com/office/drawing/2014/main" id="{948F1BF7-8422-AB2F-B714-6EF1A167475A}"/>
              </a:ext>
            </a:extLst>
          </p:cNvPr>
          <p:cNvSpPr>
            <a:spLocks noGrp="1" noChangeArrowheads="1"/>
          </p:cNvSpPr>
          <p:nvPr>
            <p:ph type="ftr" sz="quarter" idx="3"/>
          </p:nvPr>
        </p:nvSpPr>
        <p:spPr bwMode="auto">
          <a:xfrm>
            <a:off x="2336800" y="6248400"/>
            <a:ext cx="904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99"/>
                </a:solidFill>
                <a:latin typeface="+mn-lt"/>
              </a:defRPr>
            </a:lvl1pPr>
          </a:lstStyle>
          <a:p>
            <a:pPr>
              <a:defRPr/>
            </a:pPr>
            <a:r>
              <a:rPr lang="en-US"/>
              <a:t>Models of Robot Manipulation - EE 543 - Department of Electrical Engineering - University of Washington</a:t>
            </a:r>
          </a:p>
        </p:txBody>
      </p:sp>
      <p:sp>
        <p:nvSpPr>
          <p:cNvPr id="2" name="Line 7">
            <a:extLst>
              <a:ext uri="{FF2B5EF4-FFF2-40B4-BE49-F238E27FC236}">
                <a16:creationId xmlns:a16="http://schemas.microsoft.com/office/drawing/2014/main" id="{A6A84C38-D18B-C089-F2DB-52A84E5D74E9}"/>
              </a:ext>
            </a:extLst>
          </p:cNvPr>
          <p:cNvSpPr>
            <a:spLocks noChangeShapeType="1"/>
          </p:cNvSpPr>
          <p:nvPr/>
        </p:nvSpPr>
        <p:spPr bwMode="auto">
          <a:xfrm>
            <a:off x="914400" y="6172200"/>
            <a:ext cx="10363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0" name="Line 8">
            <a:extLst>
              <a:ext uri="{FF2B5EF4-FFF2-40B4-BE49-F238E27FC236}">
                <a16:creationId xmlns:a16="http://schemas.microsoft.com/office/drawing/2014/main" id="{69C4095B-5CB7-DE8B-844F-7CC299269EB9}"/>
              </a:ext>
            </a:extLst>
          </p:cNvPr>
          <p:cNvSpPr>
            <a:spLocks noChangeShapeType="1"/>
          </p:cNvSpPr>
          <p:nvPr/>
        </p:nvSpPr>
        <p:spPr bwMode="auto">
          <a:xfrm>
            <a:off x="1930400" y="1219200"/>
            <a:ext cx="9347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Rectangle 10">
            <a:extLst>
              <a:ext uri="{FF2B5EF4-FFF2-40B4-BE49-F238E27FC236}">
                <a16:creationId xmlns:a16="http://schemas.microsoft.com/office/drawing/2014/main" id="{56750932-2657-8960-9529-94A5DDEB9398}"/>
              </a:ext>
            </a:extLst>
          </p:cNvPr>
          <p:cNvSpPr>
            <a:spLocks noChangeArrowheads="1"/>
          </p:cNvSpPr>
          <p:nvPr/>
        </p:nvSpPr>
        <p:spPr bwMode="auto">
          <a:xfrm>
            <a:off x="508000" y="381000"/>
            <a:ext cx="1219200" cy="762000"/>
          </a:xfrm>
          <a:prstGeom prst="rect">
            <a:avLst/>
          </a:prstGeom>
          <a:noFill/>
          <a:ln>
            <a:noFill/>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pic>
        <p:nvPicPr>
          <p:cNvPr id="1032" name="Picture 19" descr="F:\Users\JR\Projects\EE543\Graphics\coworker1.gif">
            <a:extLst>
              <a:ext uri="{FF2B5EF4-FFF2-40B4-BE49-F238E27FC236}">
                <a16:creationId xmlns:a16="http://schemas.microsoft.com/office/drawing/2014/main" id="{7B700278-79DD-1535-0344-7E47E9A94C3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47738" y="354013"/>
            <a:ext cx="84137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hf sldNum="0" hdr="0" dt="0"/>
  <p:txStyles>
    <p:titleStyle>
      <a:lvl1pPr algn="ctr" rtl="0" eaLnBrk="0" fontAlgn="base" hangingPunct="0">
        <a:spcBef>
          <a:spcPct val="0"/>
        </a:spcBef>
        <a:spcAft>
          <a:spcPct val="0"/>
        </a:spcAft>
        <a:defRPr sz="2000" b="1">
          <a:solidFill>
            <a:srgbClr val="000099"/>
          </a:solidFill>
          <a:latin typeface="+mj-lt"/>
          <a:ea typeface="+mj-ea"/>
          <a:cs typeface="+mj-cs"/>
        </a:defRPr>
      </a:lvl1pPr>
      <a:lvl2pPr algn="ctr" rtl="0" eaLnBrk="0" fontAlgn="base" hangingPunct="0">
        <a:spcBef>
          <a:spcPct val="0"/>
        </a:spcBef>
        <a:spcAft>
          <a:spcPct val="0"/>
        </a:spcAft>
        <a:defRPr sz="2000" b="1">
          <a:solidFill>
            <a:srgbClr val="000099"/>
          </a:solidFill>
          <a:latin typeface="Arial" charset="0"/>
        </a:defRPr>
      </a:lvl2pPr>
      <a:lvl3pPr algn="ctr" rtl="0" eaLnBrk="0" fontAlgn="base" hangingPunct="0">
        <a:spcBef>
          <a:spcPct val="0"/>
        </a:spcBef>
        <a:spcAft>
          <a:spcPct val="0"/>
        </a:spcAft>
        <a:defRPr sz="2000" b="1">
          <a:solidFill>
            <a:srgbClr val="000099"/>
          </a:solidFill>
          <a:latin typeface="Arial" charset="0"/>
        </a:defRPr>
      </a:lvl3pPr>
      <a:lvl4pPr algn="ctr" rtl="0" eaLnBrk="0" fontAlgn="base" hangingPunct="0">
        <a:spcBef>
          <a:spcPct val="0"/>
        </a:spcBef>
        <a:spcAft>
          <a:spcPct val="0"/>
        </a:spcAft>
        <a:defRPr sz="2000" b="1">
          <a:solidFill>
            <a:srgbClr val="000099"/>
          </a:solidFill>
          <a:latin typeface="Arial" charset="0"/>
        </a:defRPr>
      </a:lvl4pPr>
      <a:lvl5pPr algn="ctr" rtl="0" eaLnBrk="0" fontAlgn="base" hangingPunct="0">
        <a:spcBef>
          <a:spcPct val="0"/>
        </a:spcBef>
        <a:spcAft>
          <a:spcPct val="0"/>
        </a:spcAft>
        <a:defRPr sz="2000" b="1">
          <a:solidFill>
            <a:srgbClr val="000099"/>
          </a:solidFill>
          <a:latin typeface="Arial" charset="0"/>
        </a:defRPr>
      </a:lvl5pPr>
      <a:lvl6pPr marL="457200" algn="ctr" rtl="0" eaLnBrk="0" fontAlgn="base" hangingPunct="0">
        <a:spcBef>
          <a:spcPct val="0"/>
        </a:spcBef>
        <a:spcAft>
          <a:spcPct val="0"/>
        </a:spcAft>
        <a:defRPr sz="2000" b="1">
          <a:solidFill>
            <a:srgbClr val="000099"/>
          </a:solidFill>
          <a:latin typeface="Arial" charset="0"/>
        </a:defRPr>
      </a:lvl6pPr>
      <a:lvl7pPr marL="914400" algn="ctr" rtl="0" eaLnBrk="0" fontAlgn="base" hangingPunct="0">
        <a:spcBef>
          <a:spcPct val="0"/>
        </a:spcBef>
        <a:spcAft>
          <a:spcPct val="0"/>
        </a:spcAft>
        <a:defRPr sz="2000" b="1">
          <a:solidFill>
            <a:srgbClr val="000099"/>
          </a:solidFill>
          <a:latin typeface="Arial" charset="0"/>
        </a:defRPr>
      </a:lvl7pPr>
      <a:lvl8pPr marL="1371600" algn="ctr" rtl="0" eaLnBrk="0" fontAlgn="base" hangingPunct="0">
        <a:spcBef>
          <a:spcPct val="0"/>
        </a:spcBef>
        <a:spcAft>
          <a:spcPct val="0"/>
        </a:spcAft>
        <a:defRPr sz="2000" b="1">
          <a:solidFill>
            <a:srgbClr val="000099"/>
          </a:solidFill>
          <a:latin typeface="Arial" charset="0"/>
        </a:defRPr>
      </a:lvl8pPr>
      <a:lvl9pPr marL="1828800" algn="ctr" rtl="0" eaLnBrk="0" fontAlgn="base" hangingPunct="0">
        <a:spcBef>
          <a:spcPct val="0"/>
        </a:spcBef>
        <a:spcAft>
          <a:spcPct val="0"/>
        </a:spcAft>
        <a:defRPr sz="2000" b="1">
          <a:solidFill>
            <a:srgbClr val="000099"/>
          </a:solidFill>
          <a:latin typeface="Arial" charset="0"/>
        </a:defRPr>
      </a:lvl9pPr>
    </p:titleStyle>
    <p:body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3.png"/><Relationship Id="rId5" Type="http://schemas.openxmlformats.org/officeDocument/2006/relationships/customXml" Target="../ink/ink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notesSlide" Target="../notesSlides/notesSlide11.xml"/><Relationship Id="rId7" Type="http://schemas.openxmlformats.org/officeDocument/2006/relationships/image" Target="../media/image31.png"/><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0.png"/><Relationship Id="rId11" Type="http://schemas.openxmlformats.org/officeDocument/2006/relationships/image" Target="../media/image14.png"/><Relationship Id="rId5" Type="http://schemas.openxmlformats.org/officeDocument/2006/relationships/image" Target="../media/image29.png"/><Relationship Id="rId10" Type="http://schemas.openxmlformats.org/officeDocument/2006/relationships/image" Target="../media/image6.wmf"/><Relationship Id="rId4" Type="http://schemas.openxmlformats.org/officeDocument/2006/relationships/image" Target="../media/image28.png"/><Relationship Id="rId9"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image" Target="../media/image50.png"/><Relationship Id="rId7"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2.pn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2.jpe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53.png"/><Relationship Id="rId5" Type="http://schemas.openxmlformats.org/officeDocument/2006/relationships/image" Target="../media/image51.pn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notesSlide" Target="../notesSlides/notesSlide16.xml"/><Relationship Id="rId7" Type="http://schemas.openxmlformats.org/officeDocument/2006/relationships/image" Target="../media/image31.png"/><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0.png"/><Relationship Id="rId11" Type="http://schemas.openxmlformats.org/officeDocument/2006/relationships/image" Target="../media/image56.png"/><Relationship Id="rId5" Type="http://schemas.openxmlformats.org/officeDocument/2006/relationships/image" Target="../media/image29.png"/><Relationship Id="rId10" Type="http://schemas.openxmlformats.org/officeDocument/2006/relationships/image" Target="../media/image6.wmf"/><Relationship Id="rId4" Type="http://schemas.openxmlformats.org/officeDocument/2006/relationships/image" Target="../media/image28.png"/><Relationship Id="rId9"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8" Type="http://schemas.openxmlformats.org/officeDocument/2006/relationships/image" Target="../media/image60.png"/><Relationship Id="rId3" Type="http://schemas.openxmlformats.org/officeDocument/2006/relationships/image" Target="../media/image16.png"/><Relationship Id="rId7" Type="http://schemas.openxmlformats.org/officeDocument/2006/relationships/image" Target="../media/image59.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58.png"/><Relationship Id="rId5" Type="http://schemas.openxmlformats.org/officeDocument/2006/relationships/image" Target="../media/image57.pn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2.png"/><Relationship Id="rId5" Type="http://schemas.openxmlformats.org/officeDocument/2006/relationships/image" Target="../media/image2.jpeg"/><Relationship Id="rId4" Type="http://schemas.openxmlformats.org/officeDocument/2006/relationships/image" Target="../media/image61.png"/></Relationships>
</file>

<file path=ppt/slides/_rels/slide19.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notesSlide" Target="../notesSlides/notesSlide19.xml"/><Relationship Id="rId7" Type="http://schemas.openxmlformats.org/officeDocument/2006/relationships/image" Target="../media/image31.png"/><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0.png"/><Relationship Id="rId11" Type="http://schemas.openxmlformats.org/officeDocument/2006/relationships/image" Target="../media/image63.png"/><Relationship Id="rId5" Type="http://schemas.openxmlformats.org/officeDocument/2006/relationships/image" Target="../media/image29.png"/><Relationship Id="rId10" Type="http://schemas.openxmlformats.org/officeDocument/2006/relationships/image" Target="../media/image6.wmf"/><Relationship Id="rId4" Type="http://schemas.openxmlformats.org/officeDocument/2006/relationships/image" Target="../media/image28.png"/><Relationship Id="rId9"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ustomXml" Target="../ink/ink1.xml"/><Relationship Id="rId10" Type="http://schemas.openxmlformats.org/officeDocument/2006/relationships/image" Target="../media/image2.jpeg"/><Relationship Id="rId4" Type="http://schemas.openxmlformats.org/officeDocument/2006/relationships/image" Target="../media/image4.png"/><Relationship Id="rId9"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5.png"/><Relationship Id="rId5" Type="http://schemas.openxmlformats.org/officeDocument/2006/relationships/image" Target="../media/image15.pn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7.png"/><Relationship Id="rId5" Type="http://schemas.openxmlformats.org/officeDocument/2006/relationships/image" Target="../media/image66.pn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69.png"/><Relationship Id="rId5" Type="http://schemas.openxmlformats.org/officeDocument/2006/relationships/image" Target="../media/image68.png"/><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70.png"/><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notesSlide" Target="../notesSlides/notesSlide24.xml"/><Relationship Id="rId7" Type="http://schemas.openxmlformats.org/officeDocument/2006/relationships/image" Target="../media/image31.png"/><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0.png"/><Relationship Id="rId11" Type="http://schemas.openxmlformats.org/officeDocument/2006/relationships/image" Target="../media/image71.png"/><Relationship Id="rId5" Type="http://schemas.openxmlformats.org/officeDocument/2006/relationships/image" Target="../media/image29.png"/><Relationship Id="rId10" Type="http://schemas.openxmlformats.org/officeDocument/2006/relationships/image" Target="../media/image6.wmf"/><Relationship Id="rId4" Type="http://schemas.openxmlformats.org/officeDocument/2006/relationships/image" Target="../media/image28.png"/><Relationship Id="rId9"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image" Target="../media/image72.png"/><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74.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61.png"/><Relationship Id="rId5" Type="http://schemas.openxmlformats.org/officeDocument/2006/relationships/image" Target="../media/image2.jpeg"/><Relationship Id="rId4" Type="http://schemas.openxmlformats.org/officeDocument/2006/relationships/image" Target="../media/image75.png"/></Relationships>
</file>

<file path=ppt/slides/_rels/slide27.xml.rels><?xml version="1.0" encoding="UTF-8" standalone="yes"?>
<Relationships xmlns="http://schemas.openxmlformats.org/package/2006/relationships"><Relationship Id="rId3" Type="http://schemas.openxmlformats.org/officeDocument/2006/relationships/image" Target="../media/image76.png"/><Relationship Id="rId7"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28.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79.png"/><Relationship Id="rId5" Type="http://schemas.openxmlformats.org/officeDocument/2006/relationships/image" Target="../media/image78.png"/><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77.png"/><Relationship Id="rId7" Type="http://schemas.openxmlformats.org/officeDocument/2006/relationships/image" Target="../media/image82.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81.png"/><Relationship Id="rId5" Type="http://schemas.openxmlformats.org/officeDocument/2006/relationships/image" Target="../media/image80.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83.png"/><Relationship Id="rId7"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31.xml.rels><?xml version="1.0" encoding="UTF-8" standalone="yes"?>
<Relationships xmlns="http://schemas.openxmlformats.org/package/2006/relationships"><Relationship Id="rId3" Type="http://schemas.openxmlformats.org/officeDocument/2006/relationships/image" Target="../media/image84.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79.png"/><Relationship Id="rId5" Type="http://schemas.openxmlformats.org/officeDocument/2006/relationships/image" Target="../media/image85.png"/><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84.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87.png"/><Relationship Id="rId5" Type="http://schemas.openxmlformats.org/officeDocument/2006/relationships/image" Target="../media/image86.png"/><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88.pn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89.png"/></Relationships>
</file>

<file path=ppt/slides/_rels/slide35.xml.rels><?xml version="1.0" encoding="UTF-8" standalone="yes"?>
<Relationships xmlns="http://schemas.openxmlformats.org/package/2006/relationships"><Relationship Id="rId3" Type="http://schemas.openxmlformats.org/officeDocument/2006/relationships/image" Target="../media/image90.png"/><Relationship Id="rId7"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91.png"/><Relationship Id="rId5" Type="http://schemas.openxmlformats.org/officeDocument/2006/relationships/image" Target="../media/image36.png"/><Relationship Id="rId4" Type="http://schemas.openxmlformats.org/officeDocument/2006/relationships/image" Target="../media/image35.png"/></Relationships>
</file>

<file path=ppt/slides/_rels/slide36.xml.rels><?xml version="1.0" encoding="UTF-8" standalone="yes"?>
<Relationships xmlns="http://schemas.openxmlformats.org/package/2006/relationships"><Relationship Id="rId8" Type="http://schemas.openxmlformats.org/officeDocument/2006/relationships/image" Target="../media/image96.png"/><Relationship Id="rId3" Type="http://schemas.openxmlformats.org/officeDocument/2006/relationships/image" Target="../media/image92.png"/><Relationship Id="rId7" Type="http://schemas.openxmlformats.org/officeDocument/2006/relationships/image" Target="../media/image95.pn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94.png"/><Relationship Id="rId5" Type="http://schemas.openxmlformats.org/officeDocument/2006/relationships/image" Target="../media/image93.png"/><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650.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660.png"/></Relationships>
</file>

<file path=ppt/slides/_rels/slide38.xml.rels><?xml version="1.0" encoding="UTF-8" standalone="yes"?>
<Relationships xmlns="http://schemas.openxmlformats.org/package/2006/relationships"><Relationship Id="rId3" Type="http://schemas.openxmlformats.org/officeDocument/2006/relationships/image" Target="../media/image950.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23.png"/><Relationship Id="rId7"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image" Target="../media/image865.png"/><Relationship Id="rId5" Type="http://schemas.openxmlformats.org/officeDocument/2006/relationships/image" Target="../media/image725.png"/><Relationship Id="rId4" Type="http://schemas.openxmlformats.org/officeDocument/2006/relationships/image" Target="../media/image724.png"/></Relationships>
</file>

<file path=ppt/slides/_rels/slide4.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6.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18.png"/><Relationship Id="rId5" Type="http://schemas.openxmlformats.org/officeDocument/2006/relationships/image" Target="../media/image21.png"/><Relationship Id="rId15" Type="http://schemas.openxmlformats.org/officeDocument/2006/relationships/image" Target="../media/image27.png"/><Relationship Id="rId10" Type="http://schemas.openxmlformats.org/officeDocument/2006/relationships/image" Target="../media/image1710.png"/><Relationship Id="rId4" Type="http://schemas.openxmlformats.org/officeDocument/2006/relationships/image" Target="../media/image5.jpeg"/><Relationship Id="rId9" Type="http://schemas.openxmlformats.org/officeDocument/2006/relationships/image" Target="../media/image230.png"/><Relationship Id="rId14"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notesSlide" Target="../notesSlides/notesSlide5.xml"/><Relationship Id="rId7" Type="http://schemas.openxmlformats.org/officeDocument/2006/relationships/image" Target="../media/image31.png"/><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0.png"/><Relationship Id="rId11" Type="http://schemas.openxmlformats.org/officeDocument/2006/relationships/image" Target="../media/image33.png"/><Relationship Id="rId5" Type="http://schemas.openxmlformats.org/officeDocument/2006/relationships/image" Target="../media/image29.png"/><Relationship Id="rId10" Type="http://schemas.openxmlformats.org/officeDocument/2006/relationships/image" Target="../media/image6.wmf"/><Relationship Id="rId4" Type="http://schemas.openxmlformats.org/officeDocument/2006/relationships/image" Target="../media/image28.png"/><Relationship Id="rId9"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34.png"/><Relationship Id="rId7"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8" Type="http://schemas.openxmlformats.org/officeDocument/2006/relationships/image" Target="../media/image360.png"/><Relationship Id="rId13" Type="http://schemas.openxmlformats.org/officeDocument/2006/relationships/image" Target="../media/image41.png"/><Relationship Id="rId18" Type="http://schemas.openxmlformats.org/officeDocument/2006/relationships/image" Target="../media/image46.png"/><Relationship Id="rId3" Type="http://schemas.openxmlformats.org/officeDocument/2006/relationships/image" Target="../media/image2.jpeg"/><Relationship Id="rId7" Type="http://schemas.openxmlformats.org/officeDocument/2006/relationships/image" Target="../media/image350.png"/><Relationship Id="rId12" Type="http://schemas.openxmlformats.org/officeDocument/2006/relationships/image" Target="../media/image40.png"/><Relationship Id="rId17" Type="http://schemas.openxmlformats.org/officeDocument/2006/relationships/image" Target="../media/image45.png"/><Relationship Id="rId2" Type="http://schemas.openxmlformats.org/officeDocument/2006/relationships/notesSlide" Target="../notesSlides/notesSlide9.xml"/><Relationship Id="rId16" Type="http://schemas.openxmlformats.org/officeDocument/2006/relationships/image" Target="../media/image44.png"/><Relationship Id="rId20" Type="http://schemas.openxmlformats.org/officeDocument/2006/relationships/image" Target="../media/image48.png"/><Relationship Id="rId1" Type="http://schemas.openxmlformats.org/officeDocument/2006/relationships/slideLayout" Target="../slideLayouts/slideLayout2.xml"/><Relationship Id="rId6" Type="http://schemas.openxmlformats.org/officeDocument/2006/relationships/image" Target="../media/image340.png"/><Relationship Id="rId11" Type="http://schemas.openxmlformats.org/officeDocument/2006/relationships/image" Target="../media/image39.png"/><Relationship Id="rId5" Type="http://schemas.openxmlformats.org/officeDocument/2006/relationships/image" Target="../media/image330.png"/><Relationship Id="rId15" Type="http://schemas.openxmlformats.org/officeDocument/2006/relationships/image" Target="../media/image43.png"/><Relationship Id="rId10" Type="http://schemas.openxmlformats.org/officeDocument/2006/relationships/image" Target="../media/image38.png"/><Relationship Id="rId19" Type="http://schemas.openxmlformats.org/officeDocument/2006/relationships/image" Target="../media/image47.png"/><Relationship Id="rId4" Type="http://schemas.openxmlformats.org/officeDocument/2006/relationships/image" Target="../media/image260.png"/><Relationship Id="rId9" Type="http://schemas.openxmlformats.org/officeDocument/2006/relationships/image" Target="../media/image370.png"/><Relationship Id="rId14" Type="http://schemas.openxmlformats.org/officeDocument/2006/relationships/image" Target="../media/image4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26D627A-8629-E216-CF2F-0C0267EC3D6C}"/>
              </a:ext>
            </a:extLst>
          </p:cNvPr>
          <p:cNvSpPr>
            <a:spLocks noGrp="1" noChangeArrowheads="1"/>
          </p:cNvSpPr>
          <p:nvPr>
            <p:ph type="ctrTitle"/>
          </p:nvPr>
        </p:nvSpPr>
        <p:spPr>
          <a:xfrm>
            <a:off x="2209800" y="2286000"/>
            <a:ext cx="7772400" cy="1143000"/>
          </a:xfrm>
        </p:spPr>
        <p:txBody>
          <a:bodyPr/>
          <a:lstStyle/>
          <a:p>
            <a:r>
              <a:rPr lang="en-US" altLang="en-US"/>
              <a:t>Manipulator Dynamics 3</a:t>
            </a:r>
            <a:br>
              <a:rPr lang="en-US" altLang="en-US"/>
            </a:br>
            <a:endParaRPr lang="en-US" altLang="en-US"/>
          </a:p>
        </p:txBody>
      </p:sp>
      <p:sp>
        <p:nvSpPr>
          <p:cNvPr id="15363" name="Rectangle 3">
            <a:extLst>
              <a:ext uri="{FF2B5EF4-FFF2-40B4-BE49-F238E27FC236}">
                <a16:creationId xmlns:a16="http://schemas.microsoft.com/office/drawing/2014/main" id="{9260ECE3-D37A-F6A1-FA3E-9F1090CA9910}"/>
              </a:ext>
            </a:extLst>
          </p:cNvPr>
          <p:cNvSpPr>
            <a:spLocks noGrp="1" noChangeArrowheads="1"/>
          </p:cNvSpPr>
          <p:nvPr>
            <p:ph type="subTitle" idx="1"/>
          </p:nvPr>
        </p:nvSpPr>
        <p:spPr/>
        <p:txBody>
          <a:bodyPr/>
          <a:lstStyle/>
          <a:p>
            <a:r>
              <a:rPr lang="en-US" altLang="en-US"/>
              <a:t>Iterative Newton – Euler  Equations</a:t>
            </a:r>
          </a:p>
          <a:p>
            <a:r>
              <a:rPr lang="en-US" altLang="en-US"/>
              <a:t>2R Example    </a:t>
            </a:r>
          </a:p>
        </p:txBody>
      </p:sp>
      <p:sp>
        <p:nvSpPr>
          <p:cNvPr id="7" name="Footer Placeholder 2">
            <a:extLst>
              <a:ext uri="{FF2B5EF4-FFF2-40B4-BE49-F238E27FC236}">
                <a16:creationId xmlns:a16="http://schemas.microsoft.com/office/drawing/2014/main" id="{38E48EB1-A5C5-6E6C-0AD9-ED00B9BBAF20}"/>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15365" name="Picture 2" descr="http://brand.ucla.edu/wp-content/uploads/2013/08/ucla-logotype-main-11.jpg">
            <a:extLst>
              <a:ext uri="{FF2B5EF4-FFF2-40B4-BE49-F238E27FC236}">
                <a16:creationId xmlns:a16="http://schemas.microsoft.com/office/drawing/2014/main" id="{51D28D80-ECD6-B4BD-D851-8E12A4A6AC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E285AE37-E9FC-B7B2-E01C-893B303F5362}"/>
              </a:ext>
            </a:extLst>
          </p:cNvPr>
          <p:cNvSpPr>
            <a:spLocks noGrp="1" noChangeArrowheads="1"/>
          </p:cNvSpPr>
          <p:nvPr>
            <p:ph type="title" idx="4294967295"/>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33795" name="Rectangle 3">
                <a:extLst>
                  <a:ext uri="{FF2B5EF4-FFF2-40B4-BE49-F238E27FC236}">
                    <a16:creationId xmlns:a16="http://schemas.microsoft.com/office/drawing/2014/main" id="{4B5FF7D9-C931-C7C1-9909-D8EFDBEC51F2}"/>
                  </a:ext>
                </a:extLst>
              </p:cNvPr>
              <p:cNvSpPr>
                <a:spLocks noGrp="1" noChangeArrowheads="1"/>
              </p:cNvSpPr>
              <p:nvPr>
                <p:ph type="body" idx="4294967295"/>
              </p:nvPr>
            </p:nvSpPr>
            <p:spPr>
              <a:xfrm>
                <a:off x="914400" y="1312863"/>
                <a:ext cx="10363200" cy="5045734"/>
              </a:xfrm>
            </p:spPr>
            <p:txBody>
              <a:bodyPr/>
              <a:lstStyle/>
              <a:p>
                <a:r>
                  <a:rPr lang="en-US" altLang="en-US" dirty="0">
                    <a:latin typeface="+mj-lt"/>
                  </a:rPr>
                  <a:t>No External force/torque on the end effector </a:t>
                </a:r>
              </a:p>
              <a:p>
                <a:pPr marL="2286000" lvl="5" indent="0">
                  <a:buNone/>
                </a:pPr>
                <a:r>
                  <a:rPr lang="en-US" altLang="en-US" sz="2000" dirty="0"/>
                  <a:t>                 </a:t>
                </a:r>
                <a14:m>
                  <m:oMath xmlns:m="http://schemas.openxmlformats.org/officeDocument/2006/math">
                    <m:d>
                      <m:dPr>
                        <m:begChr m:val="{"/>
                        <m:endChr m:val=""/>
                        <m:ctrlPr>
                          <a:rPr lang="en-US" altLang="en-US" sz="2000" i="1" smtClean="0">
                            <a:latin typeface="Cambria Math" panose="02040503050406030204" pitchFamily="18" charset="0"/>
                          </a:rPr>
                        </m:ctrlPr>
                      </m:dPr>
                      <m:e>
                        <m:eqArr>
                          <m:eqArrPr>
                            <m:ctrlPr>
                              <a:rPr lang="en-US" altLang="en-US" sz="2000" i="1" smtClean="0">
                                <a:latin typeface="Cambria Math" panose="02040503050406030204" pitchFamily="18" charset="0"/>
                              </a:rPr>
                            </m:ctrlPr>
                          </m:eqArrPr>
                          <m:e>
                            <m:sSub>
                              <m:sSubPr>
                                <m:ctrlPr>
                                  <a:rPr lang="en-US" altLang="en-US" sz="2000" b="0" i="1" smtClean="0">
                                    <a:latin typeface="Cambria Math" panose="02040503050406030204" pitchFamily="18" charset="0"/>
                                  </a:rPr>
                                </m:ctrlPr>
                              </m:sSubPr>
                              <m:e>
                                <m:r>
                                  <a:rPr lang="en-US" altLang="en-US" sz="2000" b="0" i="1" smtClean="0">
                                    <a:latin typeface="Cambria Math" panose="02040503050406030204" pitchFamily="18" charset="0"/>
                                  </a:rPr>
                                  <m:t>𝑓</m:t>
                                </m:r>
                              </m:e>
                              <m:sub>
                                <m:r>
                                  <a:rPr lang="en-US" altLang="en-US" sz="2000" b="0" i="1" smtClean="0">
                                    <a:latin typeface="Cambria Math" panose="02040503050406030204" pitchFamily="18" charset="0"/>
                                  </a:rPr>
                                  <m:t>3</m:t>
                                </m:r>
                              </m:sub>
                            </m:sSub>
                            <m:r>
                              <a:rPr lang="en-US" altLang="en-US" sz="2000" b="0" i="1" smtClean="0">
                                <a:latin typeface="Cambria Math" panose="02040503050406030204" pitchFamily="18" charset="0"/>
                              </a:rPr>
                              <m:t>=0</m:t>
                            </m:r>
                          </m:e>
                          <m:e>
                            <m:sSub>
                              <m:sSubPr>
                                <m:ctrlPr>
                                  <a:rPr lang="en-US" altLang="en-US" sz="2000" b="0" i="1" smtClean="0">
                                    <a:latin typeface="Cambria Math" panose="02040503050406030204" pitchFamily="18" charset="0"/>
                                  </a:rPr>
                                </m:ctrlPr>
                              </m:sSubPr>
                              <m:e>
                                <m:r>
                                  <a:rPr lang="en-US" altLang="en-US" sz="2000" b="0" i="1" smtClean="0">
                                    <a:latin typeface="Cambria Math" panose="02040503050406030204" pitchFamily="18" charset="0"/>
                                  </a:rPr>
                                  <m:t>𝑛</m:t>
                                </m:r>
                              </m:e>
                              <m:sub>
                                <m:r>
                                  <a:rPr lang="en-US" altLang="en-US" sz="2000" b="0" i="1" smtClean="0">
                                    <a:latin typeface="Cambria Math" panose="02040503050406030204" pitchFamily="18" charset="0"/>
                                  </a:rPr>
                                  <m:t>3</m:t>
                                </m:r>
                              </m:sub>
                            </m:sSub>
                            <m:r>
                              <a:rPr lang="en-US" altLang="en-US" sz="2000" b="0" i="1" smtClean="0">
                                <a:latin typeface="Cambria Math" panose="02040503050406030204" pitchFamily="18" charset="0"/>
                              </a:rPr>
                              <m:t>=0</m:t>
                            </m:r>
                          </m:e>
                        </m:eqArr>
                      </m:e>
                    </m:d>
                  </m:oMath>
                </a14:m>
                <a:endParaRPr lang="en-US" altLang="en-US" sz="2000" dirty="0">
                  <a:latin typeface="+mj-lt"/>
                </a:endParaRPr>
              </a:p>
              <a:p>
                <a:r>
                  <a:rPr lang="en-US" altLang="en-US" dirty="0">
                    <a:latin typeface="+mj-lt"/>
                  </a:rPr>
                  <a:t>The base of the robot is not rotating</a:t>
                </a:r>
              </a:p>
              <a:p>
                <a:pPr marL="2286000" lvl="5" indent="0">
                  <a:buNone/>
                </a:pPr>
                <a14:m>
                  <m:oMathPara xmlns:m="http://schemas.openxmlformats.org/officeDocument/2006/math">
                    <m:oMathParaPr>
                      <m:jc m:val="centerGroup"/>
                    </m:oMathParaPr>
                    <m:oMath xmlns:m="http://schemas.openxmlformats.org/officeDocument/2006/math">
                      <m:d>
                        <m:dPr>
                          <m:begChr m:val="{"/>
                          <m:endChr m:val=""/>
                          <m:ctrlPr>
                            <a:rPr lang="en-US" altLang="en-US" sz="2000" i="1" smtClean="0">
                              <a:latin typeface="Cambria Math" panose="02040503050406030204" pitchFamily="18" charset="0"/>
                            </a:rPr>
                          </m:ctrlPr>
                        </m:dPr>
                        <m:e>
                          <m:eqArr>
                            <m:eqArrPr>
                              <m:ctrlPr>
                                <a:rPr lang="en-US" altLang="en-US" sz="2000" i="1" smtClean="0">
                                  <a:latin typeface="Cambria Math" panose="02040503050406030204" pitchFamily="18" charset="0"/>
                                </a:rPr>
                              </m:ctrlPr>
                            </m:eqArrPr>
                            <m:e>
                              <m:sSub>
                                <m:sSubPr>
                                  <m:ctrlPr>
                                    <a:rPr lang="en-US" altLang="en-US" sz="2000" b="0" i="1" smtClean="0">
                                      <a:latin typeface="Cambria Math" panose="02040503050406030204" pitchFamily="18" charset="0"/>
                                    </a:rPr>
                                  </m:ctrlPr>
                                </m:sSubPr>
                                <m:e>
                                  <m:r>
                                    <a:rPr lang="en-US" altLang="en-US" sz="2000" b="0" i="1" smtClean="0">
                                      <a:latin typeface="Cambria Math" panose="02040503050406030204" pitchFamily="18" charset="0"/>
                                      <a:ea typeface="Cambria Math" panose="02040503050406030204" pitchFamily="18" charset="0"/>
                                    </a:rPr>
                                    <m:t>𝜔</m:t>
                                  </m:r>
                                </m:e>
                                <m:sub>
                                  <m:r>
                                    <a:rPr lang="en-US" altLang="en-US" sz="2000" b="0" i="1" smtClean="0">
                                      <a:latin typeface="Cambria Math" panose="02040503050406030204" pitchFamily="18" charset="0"/>
                                    </a:rPr>
                                    <m:t>0</m:t>
                                  </m:r>
                                </m:sub>
                              </m:sSub>
                              <m:r>
                                <a:rPr lang="en-US" altLang="en-US" sz="2000" b="0" i="1" smtClean="0">
                                  <a:latin typeface="Cambria Math" panose="02040503050406030204" pitchFamily="18" charset="0"/>
                                </a:rPr>
                                <m:t>=0</m:t>
                              </m:r>
                            </m:e>
                            <m:e>
                              <m:acc>
                                <m:accPr>
                                  <m:chr m:val="̇"/>
                                  <m:ctrlPr>
                                    <a:rPr lang="en-US" altLang="en-US" sz="2000" b="0" i="1" smtClean="0">
                                      <a:latin typeface="Cambria Math" panose="02040503050406030204" pitchFamily="18" charset="0"/>
                                    </a:rPr>
                                  </m:ctrlPr>
                                </m:accPr>
                                <m:e>
                                  <m:sSub>
                                    <m:sSubPr>
                                      <m:ctrlPr>
                                        <a:rPr lang="en-US" altLang="en-US" sz="2000" b="0" i="1" smtClean="0">
                                          <a:latin typeface="Cambria Math" panose="02040503050406030204" pitchFamily="18" charset="0"/>
                                        </a:rPr>
                                      </m:ctrlPr>
                                    </m:sSubPr>
                                    <m:e>
                                      <m:r>
                                        <a:rPr lang="en-US" altLang="en-US" sz="2000" i="1">
                                          <a:latin typeface="Cambria Math" panose="02040503050406030204" pitchFamily="18" charset="0"/>
                                          <a:ea typeface="Cambria Math" panose="02040503050406030204" pitchFamily="18" charset="0"/>
                                        </a:rPr>
                                        <m:t>𝜔</m:t>
                                      </m:r>
                                    </m:e>
                                    <m:sub>
                                      <m:r>
                                        <a:rPr lang="en-US" altLang="en-US" sz="2000" b="0" i="1" smtClean="0">
                                          <a:latin typeface="Cambria Math" panose="02040503050406030204" pitchFamily="18" charset="0"/>
                                        </a:rPr>
                                        <m:t>0</m:t>
                                      </m:r>
                                    </m:sub>
                                  </m:sSub>
                                </m:e>
                              </m:acc>
                              <m:r>
                                <a:rPr lang="en-US" altLang="en-US" sz="2000" b="0" i="1" smtClean="0">
                                  <a:latin typeface="Cambria Math" panose="02040503050406030204" pitchFamily="18" charset="0"/>
                                </a:rPr>
                                <m:t>=0</m:t>
                              </m:r>
                            </m:e>
                          </m:eqArr>
                        </m:e>
                      </m:d>
                    </m:oMath>
                  </m:oMathPara>
                </a14:m>
                <a:endParaRPr lang="en-US" altLang="en-US" sz="2000" dirty="0">
                  <a:latin typeface="+mj-lt"/>
                </a:endParaRPr>
              </a:p>
              <a:p>
                <a:r>
                  <a:rPr lang="en-US" altLang="en-US" dirty="0">
                    <a:latin typeface="+mj-lt"/>
                  </a:rPr>
                  <a:t>To include gravity</a:t>
                </a:r>
              </a:p>
              <a:p>
                <a:pPr marL="2286000" lvl="5" indent="0">
                  <a:buNone/>
                </a:pPr>
                <a14:m>
                  <m:oMathPara xmlns:m="http://schemas.openxmlformats.org/officeDocument/2006/math">
                    <m:oMathParaPr>
                      <m:jc m:val="centerGroup"/>
                    </m:oMathParaPr>
                    <m:oMath xmlns:m="http://schemas.openxmlformats.org/officeDocument/2006/math">
                      <m:sPre>
                        <m:sPrePr>
                          <m:ctrlPr>
                            <a:rPr lang="en-US" altLang="en-US" sz="2000" i="1">
                              <a:latin typeface="Cambria Math" panose="02040503050406030204" pitchFamily="18" charset="0"/>
                            </a:rPr>
                          </m:ctrlPr>
                        </m:sPrePr>
                        <m:sub>
                          <m:r>
                            <a:rPr lang="en-US" altLang="en-US" sz="2000" b="0" i="1" smtClean="0">
                              <a:latin typeface="Cambria Math" panose="02040503050406030204" pitchFamily="18" charset="0"/>
                            </a:rPr>
                            <m:t> </m:t>
                          </m:r>
                        </m:sub>
                        <m:sup>
                          <m:r>
                            <a:rPr lang="en-US" sz="2000" i="1">
                              <a:latin typeface="Cambria Math" panose="02040503050406030204" pitchFamily="18" charset="0"/>
                            </a:rPr>
                            <m:t>0</m:t>
                          </m:r>
                        </m:sup>
                        <m:e>
                          <m:sSub>
                            <m:sSubPr>
                              <m:ctrlPr>
                                <a:rPr lang="en-US" altLang="en-US" sz="2000" i="1">
                                  <a:latin typeface="Cambria Math" panose="02040503050406030204" pitchFamily="18" charset="0"/>
                                </a:rPr>
                              </m:ctrlPr>
                            </m:sSubPr>
                            <m:e>
                              <m:acc>
                                <m:accPr>
                                  <m:chr m:val="̇"/>
                                  <m:ctrlPr>
                                    <a:rPr lang="en-US" altLang="en-US" sz="2000" i="1">
                                      <a:latin typeface="Cambria Math" panose="02040503050406030204" pitchFamily="18" charset="0"/>
                                    </a:rPr>
                                  </m:ctrlPr>
                                </m:accPr>
                                <m:e>
                                  <m:r>
                                    <a:rPr lang="en-US" altLang="en-US" sz="2000" i="1">
                                      <a:latin typeface="Cambria Math" panose="02040503050406030204" pitchFamily="18" charset="0"/>
                                    </a:rPr>
                                    <m:t>𝑉</m:t>
                                  </m:r>
                                </m:e>
                              </m:acc>
                            </m:e>
                            <m:sub>
                              <m:r>
                                <a:rPr lang="en-US" altLang="en-US" sz="2000" i="1">
                                  <a:latin typeface="Cambria Math" panose="02040503050406030204" pitchFamily="18" charset="0"/>
                                </a:rPr>
                                <m:t>0</m:t>
                              </m:r>
                            </m:sub>
                          </m:sSub>
                        </m:e>
                      </m:sPre>
                      <m:r>
                        <a:rPr lang="en-US" altLang="en-US" sz="2000" i="1">
                          <a:latin typeface="Cambria Math" panose="02040503050406030204" pitchFamily="18" charset="0"/>
                        </a:rPr>
                        <m:t>=</m:t>
                      </m:r>
                      <m:r>
                        <a:rPr lang="en-US" altLang="en-US" sz="2000" i="1">
                          <a:latin typeface="Cambria Math" panose="02040503050406030204" pitchFamily="18" charset="0"/>
                        </a:rPr>
                        <m:t>𝑔</m:t>
                      </m:r>
                      <m:r>
                        <a:rPr lang="en-US" altLang="en-US" sz="2000" i="1">
                          <a:latin typeface="Cambria Math" panose="02040503050406030204" pitchFamily="18" charset="0"/>
                        </a:rPr>
                        <m:t> </m:t>
                      </m:r>
                      <m:acc>
                        <m:accPr>
                          <m:chr m:val="̂"/>
                          <m:ctrlPr>
                            <a:rPr lang="en-US" altLang="en-US" sz="2000" i="1">
                              <a:latin typeface="Cambria Math" panose="02040503050406030204" pitchFamily="18" charset="0"/>
                            </a:rPr>
                          </m:ctrlPr>
                        </m:accPr>
                        <m:e>
                          <m:sSub>
                            <m:sSubPr>
                              <m:ctrlPr>
                                <a:rPr lang="en-US" altLang="en-US" sz="2000" i="1">
                                  <a:latin typeface="Cambria Math" panose="02040503050406030204" pitchFamily="18" charset="0"/>
                                </a:rPr>
                              </m:ctrlPr>
                            </m:sSubPr>
                            <m:e>
                              <m:r>
                                <a:rPr lang="en-US" altLang="en-US" sz="2000" i="1">
                                  <a:latin typeface="Cambria Math" panose="02040503050406030204" pitchFamily="18" charset="0"/>
                                </a:rPr>
                                <m:t>𝑌</m:t>
                              </m:r>
                            </m:e>
                            <m:sub>
                              <m:r>
                                <a:rPr lang="en-US" altLang="en-US" sz="2000" i="1">
                                  <a:latin typeface="Cambria Math" panose="02040503050406030204" pitchFamily="18" charset="0"/>
                                </a:rPr>
                                <m:t>0</m:t>
                              </m:r>
                            </m:sub>
                          </m:sSub>
                        </m:e>
                      </m:acc>
                      <m:r>
                        <a:rPr lang="en-US" altLang="en-US" sz="2000" b="0" i="1" smtClean="0">
                          <a:latin typeface="Cambria Math" panose="02040503050406030204" pitchFamily="18" charset="0"/>
                        </a:rPr>
                        <m:t>= </m:t>
                      </m:r>
                      <m:d>
                        <m:dPr>
                          <m:begChr m:val="["/>
                          <m:endChr m:val="]"/>
                          <m:ctrlPr>
                            <a:rPr lang="en-US" altLang="en-US" sz="2000" b="0" i="1" smtClean="0">
                              <a:latin typeface="Cambria Math" panose="02040503050406030204" pitchFamily="18" charset="0"/>
                            </a:rPr>
                          </m:ctrlPr>
                        </m:dPr>
                        <m:e>
                          <m:m>
                            <m:mPr>
                              <m:mcs>
                                <m:mc>
                                  <m:mcPr>
                                    <m:count m:val="1"/>
                                    <m:mcJc m:val="center"/>
                                  </m:mcPr>
                                </m:mc>
                              </m:mcs>
                              <m:ctrlPr>
                                <a:rPr lang="en-US" altLang="en-US" sz="2000" b="0" i="1" smtClean="0">
                                  <a:latin typeface="Cambria Math" panose="02040503050406030204" pitchFamily="18" charset="0"/>
                                </a:rPr>
                              </m:ctrlPr>
                            </m:mPr>
                            <m:mr>
                              <m:e>
                                <m:r>
                                  <m:rPr>
                                    <m:brk m:alnAt="7"/>
                                  </m:rPr>
                                  <a:rPr lang="en-US" altLang="en-US" sz="2000" b="0" i="1" smtClean="0">
                                    <a:latin typeface="Cambria Math" panose="02040503050406030204" pitchFamily="18" charset="0"/>
                                  </a:rPr>
                                  <m:t>0</m:t>
                                </m:r>
                              </m:e>
                            </m:mr>
                            <m:mr>
                              <m:e>
                                <m:r>
                                  <a:rPr lang="en-US" altLang="en-US" sz="2000" b="0" i="1" smtClean="0">
                                    <a:latin typeface="Cambria Math" panose="02040503050406030204" pitchFamily="18" charset="0"/>
                                  </a:rPr>
                                  <m:t>𝑔</m:t>
                                </m:r>
                              </m:e>
                            </m:mr>
                            <m:mr>
                              <m:e>
                                <m:r>
                                  <a:rPr lang="en-US" altLang="en-US" sz="2000" b="0" i="1" smtClean="0">
                                    <a:latin typeface="Cambria Math" panose="02040503050406030204" pitchFamily="18" charset="0"/>
                                  </a:rPr>
                                  <m:t>0</m:t>
                                </m:r>
                              </m:e>
                            </m:mr>
                          </m:m>
                        </m:e>
                      </m:d>
                    </m:oMath>
                  </m:oMathPara>
                </a14:m>
                <a:endParaRPr lang="en-US" altLang="en-US" sz="2000" dirty="0"/>
              </a:p>
            </p:txBody>
          </p:sp>
        </mc:Choice>
        <mc:Fallback xmlns="">
          <p:sp>
            <p:nvSpPr>
              <p:cNvPr id="33795" name="Rectangle 3">
                <a:extLst>
                  <a:ext uri="{FF2B5EF4-FFF2-40B4-BE49-F238E27FC236}">
                    <a16:creationId xmlns:a16="http://schemas.microsoft.com/office/drawing/2014/main" id="{4B5FF7D9-C931-C7C1-9909-D8EFDBEC51F2}"/>
                  </a:ext>
                </a:extLst>
              </p:cNvPr>
              <p:cNvSpPr>
                <a:spLocks noGrp="1" noRot="1" noChangeAspect="1" noMove="1" noResize="1" noEditPoints="1" noAdjustHandles="1" noChangeArrowheads="1" noChangeShapeType="1" noTextEdit="1"/>
              </p:cNvSpPr>
              <p:nvPr>
                <p:ph type="body" idx="4294967295"/>
              </p:nvPr>
            </p:nvSpPr>
            <p:spPr>
              <a:xfrm>
                <a:off x="914400" y="1312863"/>
                <a:ext cx="10363200" cy="5045734"/>
              </a:xfrm>
              <a:blipFill>
                <a:blip r:embed="rId3"/>
                <a:stretch>
                  <a:fillRect l="-235" t="-362"/>
                </a:stretch>
              </a:blipFill>
            </p:spPr>
            <p:txBody>
              <a:bodyPr/>
              <a:lstStyle/>
              <a:p>
                <a:r>
                  <a:rPr lang="en-US">
                    <a:noFill/>
                  </a:rPr>
                  <a:t> </a:t>
                </a:r>
              </a:p>
            </p:txBody>
          </p:sp>
        </mc:Fallback>
      </mc:AlternateContent>
      <p:sp>
        <p:nvSpPr>
          <p:cNvPr id="7" name="Footer Placeholder 2">
            <a:extLst>
              <a:ext uri="{FF2B5EF4-FFF2-40B4-BE49-F238E27FC236}">
                <a16:creationId xmlns:a16="http://schemas.microsoft.com/office/drawing/2014/main" id="{6652B8FF-C344-67BB-1345-9D728C84918A}"/>
              </a:ext>
            </a:extLst>
          </p:cNvPr>
          <p:cNvSpPr txBox="1">
            <a:spLocks noGrp="1"/>
          </p:cNvSpPr>
          <p:nvPr/>
        </p:nvSpPr>
        <p:spPr bwMode="auto">
          <a:xfrm>
            <a:off x="2227263" y="6248400"/>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263D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33797" name="Picture 2" descr="http://brand.ucla.edu/wp-content/uploads/2013/08/ucla-logotype-main-11.jpg">
            <a:extLst>
              <a:ext uri="{FF2B5EF4-FFF2-40B4-BE49-F238E27FC236}">
                <a16:creationId xmlns:a16="http://schemas.microsoft.com/office/drawing/2014/main" id="{71E5948F-1F93-7F65-EBDB-1774C03321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96375"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p14="http://schemas.microsoft.com/office/powerpoint/2010/main">
        <mc:Choice Requires="p14">
          <p:contentPart p14:bwMode="auto" r:id="rId5">
            <p14:nvContentPartPr>
              <p14:cNvPr id="126982" name="Ink 6">
                <a:extLst>
                  <a:ext uri="{FF2B5EF4-FFF2-40B4-BE49-F238E27FC236}">
                    <a16:creationId xmlns:a16="http://schemas.microsoft.com/office/drawing/2014/main" id="{58229172-9903-17F9-4124-E8D65A9F8830}"/>
                  </a:ext>
                </a:extLst>
              </p14:cNvPr>
              <p14:cNvContentPartPr>
                <a14:cpLocks xmlns:a14="http://schemas.microsoft.com/office/drawing/2010/main" noRot="1" noChangeAspect="1" noEditPoints="1" noChangeArrowheads="1" noChangeShapeType="1"/>
              </p14:cNvContentPartPr>
              <p14:nvPr/>
            </p14:nvContentPartPr>
            <p14:xfrm>
              <a:off x="2336800" y="1539876"/>
              <a:ext cx="20638" cy="22225"/>
            </p14:xfrm>
          </p:contentPart>
        </mc:Choice>
        <mc:Fallback xmlns="">
          <p:pic>
            <p:nvPicPr>
              <p:cNvPr id="126982" name="Ink 6">
                <a:extLst>
                  <a:ext uri="{FF2B5EF4-FFF2-40B4-BE49-F238E27FC236}">
                    <a16:creationId xmlns:a16="http://schemas.microsoft.com/office/drawing/2014/main" id="{58229172-9903-17F9-4124-E8D65A9F8830}"/>
                  </a:ext>
                </a:extLst>
              </p:cNvPr>
              <p:cNvPicPr>
                <a:picLocks noRot="1" noChangeAspect="1" noEditPoints="1" noChangeArrowheads="1" noChangeShapeType="1"/>
              </p:cNvPicPr>
              <p:nvPr/>
            </p:nvPicPr>
            <p:blipFill>
              <a:blip r:embed="rId6"/>
              <a:stretch>
                <a:fillRect/>
              </a:stretch>
            </p:blipFill>
            <p:spPr>
              <a:xfrm>
                <a:off x="2327548" y="1530403"/>
                <a:ext cx="39141" cy="41171"/>
              </a:xfrm>
              <a:prstGeom prst="rect">
                <a:avLst/>
              </a:prstGeom>
            </p:spPr>
          </p:pic>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5D73FD-0A8D-D350-E574-552471F1FC16}"/>
              </a:ext>
            </a:extLst>
          </p:cNvPr>
          <p:cNvSpPr>
            <a:spLocks noChangeArrowheads="1"/>
          </p:cNvSpPr>
          <p:nvPr/>
        </p:nvSpPr>
        <p:spPr bwMode="auto">
          <a:xfrm>
            <a:off x="1992313" y="2454275"/>
            <a:ext cx="8074025" cy="1898650"/>
          </a:xfrm>
          <a:prstGeom prst="rect">
            <a:avLst/>
          </a:prstGeom>
          <a:solidFill>
            <a:srgbClr val="FFFF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 name="Right Arrow 2">
            <a:extLst>
              <a:ext uri="{FF2B5EF4-FFF2-40B4-BE49-F238E27FC236}">
                <a16:creationId xmlns:a16="http://schemas.microsoft.com/office/drawing/2014/main" id="{585AEF3E-C98A-E594-7059-F614D797441B}"/>
              </a:ext>
            </a:extLst>
          </p:cNvPr>
          <p:cNvSpPr>
            <a:spLocks noChangeArrowheads="1"/>
          </p:cNvSpPr>
          <p:nvPr/>
        </p:nvSpPr>
        <p:spPr bwMode="auto">
          <a:xfrm>
            <a:off x="1339850" y="3113088"/>
            <a:ext cx="652463" cy="541337"/>
          </a:xfrm>
          <a:prstGeom prst="rightArrow">
            <a:avLst>
              <a:gd name="adj1" fmla="val 50000"/>
              <a:gd name="adj2" fmla="val 49997"/>
            </a:avLst>
          </a:prstGeom>
          <a:solidFill>
            <a:srgbClr val="FF33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4" name="Rectangle 17">
            <a:extLst>
              <a:ext uri="{FF2B5EF4-FFF2-40B4-BE49-F238E27FC236}">
                <a16:creationId xmlns:a16="http://schemas.microsoft.com/office/drawing/2014/main" id="{CACF25EC-6968-7E89-7C59-1BF3A7722CB4}"/>
              </a:ext>
            </a:extLst>
          </p:cNvPr>
          <p:cNvSpPr>
            <a:spLocks noChangeArrowheads="1"/>
          </p:cNvSpPr>
          <p:nvPr/>
        </p:nvSpPr>
        <p:spPr bwMode="auto">
          <a:xfrm>
            <a:off x="1930400" y="1395413"/>
            <a:ext cx="8147050" cy="319087"/>
          </a:xfrm>
          <a:prstGeom prst="rect">
            <a:avLst/>
          </a:prstGeom>
          <a:solidFill>
            <a:srgbClr val="FFFF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5" name="Right Arrow 18">
            <a:extLst>
              <a:ext uri="{FF2B5EF4-FFF2-40B4-BE49-F238E27FC236}">
                <a16:creationId xmlns:a16="http://schemas.microsoft.com/office/drawing/2014/main" id="{E8CA49CD-2362-2CD8-7162-274583A875C8}"/>
              </a:ext>
            </a:extLst>
          </p:cNvPr>
          <p:cNvSpPr>
            <a:spLocks noChangeArrowheads="1"/>
          </p:cNvSpPr>
          <p:nvPr/>
        </p:nvSpPr>
        <p:spPr bwMode="auto">
          <a:xfrm>
            <a:off x="1282700" y="1300163"/>
            <a:ext cx="652463" cy="539750"/>
          </a:xfrm>
          <a:prstGeom prst="rightArrow">
            <a:avLst>
              <a:gd name="adj1" fmla="val 50000"/>
              <a:gd name="adj2" fmla="val 50144"/>
            </a:avLst>
          </a:prstGeom>
          <a:solidFill>
            <a:srgbClr val="FF33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6866" name="Rectangle 2">
            <a:extLst>
              <a:ext uri="{FF2B5EF4-FFF2-40B4-BE49-F238E27FC236}">
                <a16:creationId xmlns:a16="http://schemas.microsoft.com/office/drawing/2014/main" id="{74D690F3-3D87-0027-D4A5-3D6144ED7F01}"/>
              </a:ext>
            </a:extLst>
          </p:cNvPr>
          <p:cNvSpPr>
            <a:spLocks noGrp="1" noChangeArrowheads="1"/>
          </p:cNvSpPr>
          <p:nvPr>
            <p:ph type="title"/>
          </p:nvPr>
        </p:nvSpPr>
        <p:spPr/>
        <p:txBody>
          <a:bodyPr/>
          <a:lstStyle/>
          <a:p>
            <a:r>
              <a:rPr lang="en-US" altLang="en-US"/>
              <a:t>Iterative Newton-Euler Equations - Solution Procedure</a:t>
            </a:r>
            <a:br>
              <a:rPr lang="en-US" altLang="en-US"/>
            </a:br>
            <a:r>
              <a:rPr lang="en-US" altLang="en-US"/>
              <a:t>Phase 1: Outward Iteration </a:t>
            </a:r>
          </a:p>
        </p:txBody>
      </p:sp>
      <p:sp>
        <p:nvSpPr>
          <p:cNvPr id="105475" name="Rectangle 3">
            <a:extLst>
              <a:ext uri="{FF2B5EF4-FFF2-40B4-BE49-F238E27FC236}">
                <a16:creationId xmlns:a16="http://schemas.microsoft.com/office/drawing/2014/main" id="{5C7F8C05-965A-47EF-1691-61D81C936A66}"/>
              </a:ext>
            </a:extLst>
          </p:cNvPr>
          <p:cNvSpPr>
            <a:spLocks noGrp="1" noChangeArrowheads="1"/>
          </p:cNvSpPr>
          <p:nvPr>
            <p:ph type="body" idx="1"/>
          </p:nvPr>
        </p:nvSpPr>
        <p:spPr/>
        <p:txBody>
          <a:bodyPr/>
          <a:lstStyle/>
          <a:p>
            <a:pPr>
              <a:defRPr/>
            </a:pPr>
            <a:endParaRPr lang="en-US" altLang="en-US" b="1" dirty="0"/>
          </a:p>
          <a:p>
            <a:pPr>
              <a:defRPr/>
            </a:pPr>
            <a:endParaRPr lang="en-US" altLang="en-US" b="1" dirty="0"/>
          </a:p>
          <a:p>
            <a:pPr>
              <a:defRPr/>
            </a:pPr>
            <a:r>
              <a:rPr lang="en-US" altLang="en-US" dirty="0"/>
              <a:t>Calculate the link velocities and accelerations iteratively from the robot’s base to the end effector </a:t>
            </a:r>
          </a:p>
          <a:p>
            <a:pPr>
              <a:defRPr/>
            </a:pPr>
            <a:endParaRPr lang="en-US" altLang="en-US" dirty="0"/>
          </a:p>
          <a:p>
            <a:pPr>
              <a:defRPr/>
            </a:pPr>
            <a:endParaRPr lang="en-US" altLang="en-US" dirty="0"/>
          </a:p>
          <a:p>
            <a:pPr>
              <a:defRPr/>
            </a:pPr>
            <a:endParaRPr lang="en-US" altLang="en-US" b="1" dirty="0"/>
          </a:p>
          <a:p>
            <a:pPr>
              <a:defRPr/>
            </a:pPr>
            <a:endParaRPr lang="en-US" altLang="en-US" b="1" dirty="0"/>
          </a:p>
          <a:p>
            <a:pPr>
              <a:defRPr/>
            </a:pPr>
            <a:endParaRPr lang="en-US" altLang="en-US" b="1" dirty="0"/>
          </a:p>
          <a:p>
            <a:pPr>
              <a:defRPr/>
            </a:pPr>
            <a:endParaRPr lang="en-US" altLang="en-US" b="1" dirty="0"/>
          </a:p>
          <a:p>
            <a:pPr marL="0" indent="0">
              <a:buFontTx/>
              <a:buNone/>
              <a:defRPr/>
            </a:pPr>
            <a:endParaRPr lang="en-US" altLang="en-US" b="1" dirty="0"/>
          </a:p>
          <a:p>
            <a:pPr>
              <a:defRPr/>
            </a:pPr>
            <a:endParaRPr lang="en-US" altLang="en-US" b="1" dirty="0"/>
          </a:p>
          <a:p>
            <a:pPr>
              <a:defRPr/>
            </a:pPr>
            <a:r>
              <a:rPr lang="en-US" altLang="en-US" dirty="0"/>
              <a:t>Calculate the force and torques applied on the CM of each link using the Newton and Euler equations  </a:t>
            </a:r>
          </a:p>
          <a:p>
            <a:pPr>
              <a:defRPr/>
            </a:pPr>
            <a:endParaRPr lang="en-US" altLang="en-US" dirty="0"/>
          </a:p>
        </p:txBody>
      </p:sp>
      <mc:AlternateContent xmlns:mc="http://schemas.openxmlformats.org/markup-compatibility/2006" xmlns:a14="http://schemas.microsoft.com/office/drawing/2010/main">
        <mc:Choice Requires="a14">
          <p:sp>
            <p:nvSpPr>
              <p:cNvPr id="36868" name="Object 4">
                <a:extLst>
                  <a:ext uri="{FF2B5EF4-FFF2-40B4-BE49-F238E27FC236}">
                    <a16:creationId xmlns:a16="http://schemas.microsoft.com/office/drawing/2014/main" id="{3F9FC59B-C6FF-BFF6-8C69-E6004AD69592}"/>
                  </a:ext>
                </a:extLst>
              </p:cNvPr>
              <p:cNvSpPr txBox="1"/>
              <p:nvPr/>
            </p:nvSpPr>
            <p:spPr bwMode="auto">
              <a:xfrm>
                <a:off x="2546350" y="2540000"/>
                <a:ext cx="3717511" cy="401638"/>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𝜃</m:t>
                              </m:r>
                            </m:e>
                          </m:acc>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𝑍</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68" name="Object 4">
                <a:extLst>
                  <a:ext uri="{FF2B5EF4-FFF2-40B4-BE49-F238E27FC236}">
                    <a16:creationId xmlns:a16="http://schemas.microsoft.com/office/drawing/2014/main" id="{3F9FC59B-C6FF-BFF6-8C69-E6004AD69592}"/>
                  </a:ext>
                </a:extLst>
              </p:cNvPr>
              <p:cNvSpPr txBox="1">
                <a:spLocks noRot="1" noChangeAspect="1" noMove="1" noResize="1" noEditPoints="1" noAdjustHandles="1" noChangeArrowheads="1" noChangeShapeType="1" noTextEdit="1"/>
              </p:cNvSpPr>
              <p:nvPr/>
            </p:nvSpPr>
            <p:spPr bwMode="auto">
              <a:xfrm>
                <a:off x="2546350" y="2540000"/>
                <a:ext cx="3717511" cy="401638"/>
              </a:xfrm>
              <a:prstGeom prst="rect">
                <a:avLst/>
              </a:prstGeom>
              <a:blipFill>
                <a:blip r:embed="rId4"/>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69" name="Object 4">
                <a:extLst>
                  <a:ext uri="{FF2B5EF4-FFF2-40B4-BE49-F238E27FC236}">
                    <a16:creationId xmlns:a16="http://schemas.microsoft.com/office/drawing/2014/main" id="{9A59DE71-9C5A-FB6D-4C79-90B31A95A3FB}"/>
                  </a:ext>
                </a:extLst>
              </p:cNvPr>
              <p:cNvSpPr txBox="1"/>
              <p:nvPr/>
            </p:nvSpPr>
            <p:spPr bwMode="auto">
              <a:xfrm>
                <a:off x="2546349" y="3017838"/>
                <a:ext cx="6390033" cy="40005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ea typeface="Cambria Math" panose="02040503050406030204" pitchFamily="18" charset="0"/>
                                    </a:rPr>
                                    <m:t>𝜔</m:t>
                                  </m:r>
                                </m:e>
                              </m:acc>
                            </m:e>
                          </m:sPre>
                        </m:e>
                        <m:sub>
                          <m:r>
                            <a:rPr lang="en-US" sz="1400" i="1">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ea typeface="Cambria Math" panose="02040503050406030204" pitchFamily="18" charset="0"/>
                                    </a:rPr>
                                    <m:t>𝜔</m:t>
                                  </m:r>
                                </m:e>
                              </m:acc>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𝜃</m:t>
                              </m:r>
                            </m:e>
                          </m:acc>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𝑍</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𝜃</m:t>
                              </m:r>
                            </m:e>
                          </m:acc>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𝑍</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69" name="Object 4">
                <a:extLst>
                  <a:ext uri="{FF2B5EF4-FFF2-40B4-BE49-F238E27FC236}">
                    <a16:creationId xmlns:a16="http://schemas.microsoft.com/office/drawing/2014/main" id="{9A59DE71-9C5A-FB6D-4C79-90B31A95A3FB}"/>
                  </a:ext>
                </a:extLst>
              </p:cNvPr>
              <p:cNvSpPr txBox="1">
                <a:spLocks noRot="1" noChangeAspect="1" noMove="1" noResize="1" noEditPoints="1" noAdjustHandles="1" noChangeArrowheads="1" noChangeShapeType="1" noTextEdit="1"/>
              </p:cNvSpPr>
              <p:nvPr/>
            </p:nvSpPr>
            <p:spPr bwMode="auto">
              <a:xfrm>
                <a:off x="2546349" y="3017838"/>
                <a:ext cx="6390033" cy="400050"/>
              </a:xfrm>
              <a:prstGeom prst="rect">
                <a:avLst/>
              </a:prstGeom>
              <a:blipFill>
                <a:blip r:embed="rId5"/>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70" name="Object 4">
                <a:extLst>
                  <a:ext uri="{FF2B5EF4-FFF2-40B4-BE49-F238E27FC236}">
                    <a16:creationId xmlns:a16="http://schemas.microsoft.com/office/drawing/2014/main" id="{7B32F936-7777-16E2-0DD5-9E739EE972C2}"/>
                  </a:ext>
                </a:extLst>
              </p:cNvPr>
              <p:cNvSpPr txBox="1"/>
              <p:nvPr/>
            </p:nvSpPr>
            <p:spPr bwMode="auto">
              <a:xfrm>
                <a:off x="2593975" y="3478212"/>
                <a:ext cx="6187616" cy="377825"/>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b="0" i="1" smtClean="0">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acc>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oMath>
                  </m:oMathPara>
                </a14:m>
                <a:endParaRPr lang="en-US" sz="1400" dirty="0"/>
              </a:p>
            </p:txBody>
          </p:sp>
        </mc:Choice>
        <mc:Fallback xmlns="">
          <p:sp>
            <p:nvSpPr>
              <p:cNvPr id="36870" name="Object 4">
                <a:extLst>
                  <a:ext uri="{FF2B5EF4-FFF2-40B4-BE49-F238E27FC236}">
                    <a16:creationId xmlns:a16="http://schemas.microsoft.com/office/drawing/2014/main" id="{7B32F936-7777-16E2-0DD5-9E739EE972C2}"/>
                  </a:ext>
                </a:extLst>
              </p:cNvPr>
              <p:cNvSpPr txBox="1">
                <a:spLocks noRot="1" noChangeAspect="1" noMove="1" noResize="1" noEditPoints="1" noAdjustHandles="1" noChangeArrowheads="1" noChangeShapeType="1" noTextEdit="1"/>
              </p:cNvSpPr>
              <p:nvPr/>
            </p:nvSpPr>
            <p:spPr bwMode="auto">
              <a:xfrm>
                <a:off x="2593975" y="3478212"/>
                <a:ext cx="6187616" cy="377825"/>
              </a:xfrm>
              <a:prstGeom prst="rect">
                <a:avLst/>
              </a:prstGeom>
              <a:blipFill>
                <a:blip r:embed="rId6"/>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71" name="Object 4">
                <a:extLst>
                  <a:ext uri="{FF2B5EF4-FFF2-40B4-BE49-F238E27FC236}">
                    <a16:creationId xmlns:a16="http://schemas.microsoft.com/office/drawing/2014/main" id="{3E7C7000-3172-EB76-1FA4-13EA4CD1E2FE}"/>
                  </a:ext>
                </a:extLst>
              </p:cNvPr>
              <p:cNvSpPr txBox="1"/>
              <p:nvPr/>
            </p:nvSpPr>
            <p:spPr bwMode="auto">
              <a:xfrm>
                <a:off x="2593975" y="3973513"/>
                <a:ext cx="7837950" cy="379412"/>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ea typeface="Cambria Math" panose="02040503050406030204" pitchFamily="18" charset="0"/>
                                    </a:rPr>
                                    <m:t>𝜔</m:t>
                                  </m:r>
                                </m:e>
                              </m:acc>
                            </m:e>
                          </m:sPre>
                        </m:e>
                        <m:sub>
                          <m:r>
                            <a:rPr lang="en-US" sz="1400" b="0" i="1" smtClean="0">
                              <a:solidFill>
                                <a:srgbClr val="000000"/>
                              </a:solidFill>
                              <a:latin typeface="Cambria Math" panose="02040503050406030204" pitchFamily="18" charset="0"/>
                              <a:ea typeface="Cambria Math" panose="02040503050406030204" pitchFamily="18" charset="0"/>
                            </a:rPr>
                            <m:t>𝑖</m:t>
                          </m:r>
                          <m:r>
                            <a:rPr lang="en-US" sz="1400" b="0" i="1" smtClean="0">
                              <a:solidFill>
                                <a:srgbClr val="000000"/>
                              </a:solidFill>
                              <a:latin typeface="Cambria Math" panose="02040503050406030204" pitchFamily="18" charset="0"/>
                              <a:ea typeface="Cambria Math" panose="02040503050406030204" pitchFamily="18" charset="0"/>
                            </a:rPr>
                            <m:t>+1</m:t>
                          </m:r>
                        </m:sub>
                      </m:sSub>
                      <m:r>
                        <a:rPr lang="en-US" sz="1400" i="1">
                          <a:solidFill>
                            <a:srgbClr val="000000"/>
                          </a:solidFill>
                          <a:latin typeface="Cambria Math" panose="02040503050406030204" pitchFamily="18" charset="0"/>
                        </a:rPr>
                        <m:t>× </m:t>
                      </m:r>
                      <m:sSub>
                        <m:sSubPr>
                          <m:ctrlPr>
                            <a:rPr lang="en-US" sz="1400" i="1">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71" name="Object 4">
                <a:extLst>
                  <a:ext uri="{FF2B5EF4-FFF2-40B4-BE49-F238E27FC236}">
                    <a16:creationId xmlns:a16="http://schemas.microsoft.com/office/drawing/2014/main" id="{3E7C7000-3172-EB76-1FA4-13EA4CD1E2FE}"/>
                  </a:ext>
                </a:extLst>
              </p:cNvPr>
              <p:cNvSpPr txBox="1">
                <a:spLocks noRot="1" noChangeAspect="1" noMove="1" noResize="1" noEditPoints="1" noAdjustHandles="1" noChangeArrowheads="1" noChangeShapeType="1" noTextEdit="1"/>
              </p:cNvSpPr>
              <p:nvPr/>
            </p:nvSpPr>
            <p:spPr bwMode="auto">
              <a:xfrm>
                <a:off x="2593975" y="3973513"/>
                <a:ext cx="7837950" cy="379412"/>
              </a:xfrm>
              <a:prstGeom prst="rect">
                <a:avLst/>
              </a:prstGeom>
              <a:blipFill>
                <a:blip r:embed="rId7"/>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72" name="Object 4">
                <a:extLst>
                  <a:ext uri="{FF2B5EF4-FFF2-40B4-BE49-F238E27FC236}">
                    <a16:creationId xmlns:a16="http://schemas.microsoft.com/office/drawing/2014/main" id="{9A7E321E-7217-F303-577A-5C3E0A17F030}"/>
                  </a:ext>
                </a:extLst>
              </p:cNvPr>
              <p:cNvSpPr txBox="1"/>
              <p:nvPr/>
            </p:nvSpPr>
            <p:spPr bwMode="auto">
              <a:xfrm>
                <a:off x="2606675" y="5100638"/>
                <a:ext cx="2632351" cy="37941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𝐹</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72" name="Object 4">
                <a:extLst>
                  <a:ext uri="{FF2B5EF4-FFF2-40B4-BE49-F238E27FC236}">
                    <a16:creationId xmlns:a16="http://schemas.microsoft.com/office/drawing/2014/main" id="{9A7E321E-7217-F303-577A-5C3E0A17F030}"/>
                  </a:ext>
                </a:extLst>
              </p:cNvPr>
              <p:cNvSpPr txBox="1">
                <a:spLocks noRot="1" noChangeAspect="1" noMove="1" noResize="1" noEditPoints="1" noAdjustHandles="1" noChangeArrowheads="1" noChangeShapeType="1" noTextEdit="1"/>
              </p:cNvSpPr>
              <p:nvPr/>
            </p:nvSpPr>
            <p:spPr bwMode="auto">
              <a:xfrm>
                <a:off x="2606675" y="5100638"/>
                <a:ext cx="2632351" cy="379412"/>
              </a:xfrm>
              <a:prstGeom prst="rect">
                <a:avLst/>
              </a:prstGeom>
              <a:blipFill>
                <a:blip r:embed="rId8"/>
                <a:stretch>
                  <a:fillRect/>
                </a:stretch>
              </a:blipFill>
              <a:ln>
                <a:noFill/>
              </a:ln>
              <a:effectLst/>
            </p:spPr>
            <p:txBody>
              <a:bodyPr/>
              <a:lstStyle/>
              <a:p>
                <a:r>
                  <a:rPr lang="en-US">
                    <a:noFill/>
                  </a:rPr>
                  <a:t> </a:t>
                </a:r>
              </a:p>
            </p:txBody>
          </p:sp>
        </mc:Fallback>
      </mc:AlternateContent>
      <p:graphicFrame>
        <p:nvGraphicFramePr>
          <p:cNvPr id="36873" name="Object 4">
            <a:extLst>
              <a:ext uri="{FF2B5EF4-FFF2-40B4-BE49-F238E27FC236}">
                <a16:creationId xmlns:a16="http://schemas.microsoft.com/office/drawing/2014/main" id="{62421E40-440A-92DB-C1AC-1D2067809EB6}"/>
              </a:ext>
            </a:extLst>
          </p:cNvPr>
          <p:cNvGraphicFramePr>
            <a:graphicFrameLocks noChangeAspect="1"/>
          </p:cNvGraphicFramePr>
          <p:nvPr/>
        </p:nvGraphicFramePr>
        <p:xfrm>
          <a:off x="2651125" y="5568950"/>
          <a:ext cx="5728432" cy="439738"/>
        </p:xfrm>
        <a:graphic>
          <a:graphicData uri="http://schemas.openxmlformats.org/presentationml/2006/ole">
            <mc:AlternateContent xmlns:mc="http://schemas.openxmlformats.org/markup-compatibility/2006">
              <mc:Choice xmlns:v="urn:schemas-microsoft-com:vml" Requires="v">
                <p:oleObj spid="_x0000_s2050" name="Equation" r:id="rId9" imgW="2514600" imgH="279400" progId="Equation.3">
                  <p:embed/>
                </p:oleObj>
              </mc:Choice>
              <mc:Fallback>
                <p:oleObj name="Equation" r:id="rId9" imgW="2514600" imgH="279400" progId="Equation.3">
                  <p:embed/>
                  <p:pic>
                    <p:nvPicPr>
                      <p:cNvPr id="36873" name="Object 4">
                        <a:extLst>
                          <a:ext uri="{FF2B5EF4-FFF2-40B4-BE49-F238E27FC236}">
                            <a16:creationId xmlns:a16="http://schemas.microsoft.com/office/drawing/2014/main" id="{62421E40-440A-92DB-C1AC-1D2067809EB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51125" y="5568950"/>
                        <a:ext cx="5728432" cy="439738"/>
                      </a:xfrm>
                      <a:prstGeom prst="rect">
                        <a:avLst/>
                      </a:prstGeom>
                      <a:no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36874" name="Object 4">
                <a:extLst>
                  <a:ext uri="{FF2B5EF4-FFF2-40B4-BE49-F238E27FC236}">
                    <a16:creationId xmlns:a16="http://schemas.microsoft.com/office/drawing/2014/main" id="{11604A6C-65D7-85D7-D0DF-D62F71D619AB}"/>
                  </a:ext>
                </a:extLst>
              </p:cNvPr>
              <p:cNvSpPr txBox="1"/>
              <p:nvPr/>
            </p:nvSpPr>
            <p:spPr bwMode="auto">
              <a:xfrm>
                <a:off x="2143125" y="1423988"/>
                <a:ext cx="2946400" cy="322262"/>
              </a:xfrm>
              <a:prstGeom prst="rect">
                <a:avLst/>
              </a:prstGeom>
              <a:noFill/>
              <a:ln>
                <a:noFill/>
              </a:ln>
              <a:effectLst/>
            </p:spPr>
            <p:txBody>
              <a:bodyPr>
                <a:normAutofit fontScale="62500" lnSpcReduction="20000"/>
              </a:bodyPr>
              <a:lstStyle/>
              <a:p>
                <a:pPr/>
                <a14:m>
                  <m:oMathPara xmlns:m="http://schemas.openxmlformats.org/officeDocument/2006/math">
                    <m:oMathParaPr>
                      <m:jc m:val="left"/>
                    </m:oMathParaPr>
                    <m:oMath xmlns:m="http://schemas.openxmlformats.org/officeDocument/2006/math">
                      <m:r>
                        <m:rPr>
                          <m:nor/>
                        </m:rPr>
                        <a:rPr lang="en-US" i="0" smtClean="0">
                          <a:solidFill>
                            <a:srgbClr val="000000"/>
                          </a:solidFill>
                          <a:latin typeface="Cambria Math" panose="02040503050406030204" pitchFamily="18" charset="0"/>
                        </a:rPr>
                        <m:t>Outward</m:t>
                      </m:r>
                      <m:r>
                        <m:rPr>
                          <m:nor/>
                        </m:rPr>
                        <a:rPr lang="en-US" i="0" smtClean="0">
                          <a:solidFill>
                            <a:srgbClr val="000000"/>
                          </a:solidFill>
                          <a:latin typeface="Cambria Math" panose="02040503050406030204" pitchFamily="18" charset="0"/>
                        </a:rPr>
                        <m:t> </m:t>
                      </m:r>
                      <m:r>
                        <m:rPr>
                          <m:nor/>
                        </m:rPr>
                        <a:rPr lang="en-US" i="0" smtClean="0">
                          <a:solidFill>
                            <a:srgbClr val="000000"/>
                          </a:solidFill>
                          <a:latin typeface="Cambria Math" panose="02040503050406030204" pitchFamily="18" charset="0"/>
                        </a:rPr>
                        <m:t>Iteration</m:t>
                      </m:r>
                      <m:r>
                        <m:rPr>
                          <m:nor/>
                        </m:rPr>
                        <a:rPr lang="en-US" i="0"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𝑖</m:t>
                      </m:r>
                      <m:r>
                        <a:rPr lang="en-US" b="0" i="1" smtClean="0">
                          <a:solidFill>
                            <a:srgbClr val="000000"/>
                          </a:solidFill>
                          <a:latin typeface="Cambria Math" panose="02040503050406030204" pitchFamily="18" charset="0"/>
                        </a:rPr>
                        <m:t>=0</m:t>
                      </m:r>
                    </m:oMath>
                  </m:oMathPara>
                </a14:m>
                <a:endParaRPr lang="en-US" dirty="0"/>
              </a:p>
            </p:txBody>
          </p:sp>
        </mc:Choice>
        <mc:Fallback xmlns="">
          <p:sp>
            <p:nvSpPr>
              <p:cNvPr id="36874" name="Object 4">
                <a:extLst>
                  <a:ext uri="{FF2B5EF4-FFF2-40B4-BE49-F238E27FC236}">
                    <a16:creationId xmlns:a16="http://schemas.microsoft.com/office/drawing/2014/main" id="{11604A6C-65D7-85D7-D0DF-D62F71D619AB}"/>
                  </a:ext>
                </a:extLst>
              </p:cNvPr>
              <p:cNvSpPr txBox="1">
                <a:spLocks noRot="1" noChangeAspect="1" noMove="1" noResize="1" noEditPoints="1" noAdjustHandles="1" noChangeArrowheads="1" noChangeShapeType="1" noTextEdit="1"/>
              </p:cNvSpPr>
              <p:nvPr/>
            </p:nvSpPr>
            <p:spPr bwMode="auto">
              <a:xfrm>
                <a:off x="2143125" y="1423988"/>
                <a:ext cx="2946400" cy="322262"/>
              </a:xfrm>
              <a:prstGeom prst="rect">
                <a:avLst/>
              </a:prstGeom>
              <a:blipFill>
                <a:blip r:embed="rId11"/>
                <a:stretch>
                  <a:fillRect/>
                </a:stretch>
              </a:blipFill>
              <a:ln>
                <a:noFill/>
              </a:ln>
              <a:effectLst/>
            </p:spPr>
            <p:txBody>
              <a:bodyPr/>
              <a:lstStyle/>
              <a:p>
                <a:r>
                  <a:rPr lang="en-US">
                    <a:noFill/>
                  </a:rPr>
                  <a:t> </a:t>
                </a:r>
              </a:p>
            </p:txBody>
          </p:sp>
        </mc:Fallback>
      </mc:AlternateContent>
      <p:sp>
        <p:nvSpPr>
          <p:cNvPr id="36875" name="Rectangle 8">
            <a:extLst>
              <a:ext uri="{FF2B5EF4-FFF2-40B4-BE49-F238E27FC236}">
                <a16:creationId xmlns:a16="http://schemas.microsoft.com/office/drawing/2014/main" id="{5AC323D0-6C9E-E6E9-49BE-9A2DCE1232C9}"/>
              </a:ext>
            </a:extLst>
          </p:cNvPr>
          <p:cNvSpPr>
            <a:spLocks noChangeArrowheads="1"/>
          </p:cNvSpPr>
          <p:nvPr/>
        </p:nvSpPr>
        <p:spPr bwMode="auto">
          <a:xfrm>
            <a:off x="1282700" y="1814513"/>
            <a:ext cx="9251950" cy="2597150"/>
          </a:xfrm>
          <a:prstGeom prst="rect">
            <a:avLst/>
          </a:prstGeom>
          <a:noFill/>
          <a:ln w="2857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6876" name="Rectangle 8">
            <a:extLst>
              <a:ext uri="{FF2B5EF4-FFF2-40B4-BE49-F238E27FC236}">
                <a16:creationId xmlns:a16="http://schemas.microsoft.com/office/drawing/2014/main" id="{F4A81A21-C3B0-F771-C7D3-09F4C154DCBA}"/>
              </a:ext>
            </a:extLst>
          </p:cNvPr>
          <p:cNvSpPr>
            <a:spLocks noChangeArrowheads="1"/>
          </p:cNvSpPr>
          <p:nvPr/>
        </p:nvSpPr>
        <p:spPr bwMode="auto">
          <a:xfrm>
            <a:off x="1282700" y="4525963"/>
            <a:ext cx="9251950" cy="1570037"/>
          </a:xfrm>
          <a:prstGeom prst="rect">
            <a:avLst/>
          </a:prstGeom>
          <a:noFill/>
          <a:ln w="2857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6877" name="Rectangle 8">
            <a:extLst>
              <a:ext uri="{FF2B5EF4-FFF2-40B4-BE49-F238E27FC236}">
                <a16:creationId xmlns:a16="http://schemas.microsoft.com/office/drawing/2014/main" id="{32A04930-069B-ACF6-427B-559EAB9F8EA1}"/>
              </a:ext>
            </a:extLst>
          </p:cNvPr>
          <p:cNvSpPr>
            <a:spLocks noChangeArrowheads="1"/>
          </p:cNvSpPr>
          <p:nvPr/>
        </p:nvSpPr>
        <p:spPr bwMode="auto">
          <a:xfrm>
            <a:off x="869950" y="1371600"/>
            <a:ext cx="9928225" cy="4772025"/>
          </a:xfrm>
          <a:prstGeom prst="rect">
            <a:avLst/>
          </a:prstGeom>
          <a:noFill/>
          <a:ln w="2857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16" name="Footer Placeholder 2">
            <a:extLst>
              <a:ext uri="{FF2B5EF4-FFF2-40B4-BE49-F238E27FC236}">
                <a16:creationId xmlns:a16="http://schemas.microsoft.com/office/drawing/2014/main" id="{89B7823D-246A-B586-1B3C-2EA477BCE515}"/>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36879" name="Picture 2" descr="http://brand.ucla.edu/wp-content/uploads/2013/08/ucla-logotype-main-11.jpg">
            <a:extLst>
              <a:ext uri="{FF2B5EF4-FFF2-40B4-BE49-F238E27FC236}">
                <a16:creationId xmlns:a16="http://schemas.microsoft.com/office/drawing/2014/main" id="{1A07B3A7-4FCE-7A88-8DD5-4B2FCD5698D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59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9E7BB2EE-40B7-3EA8-CF66-A5FD8D7033A7}"/>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37891" name="Rectangle 3">
                <a:extLst>
                  <a:ext uri="{FF2B5EF4-FFF2-40B4-BE49-F238E27FC236}">
                    <a16:creationId xmlns:a16="http://schemas.microsoft.com/office/drawing/2014/main" id="{1E934BD9-D94D-D188-1018-EB40B04050CE}"/>
                  </a:ext>
                </a:extLst>
              </p:cNvPr>
              <p:cNvSpPr>
                <a:spLocks noGrp="1" noChangeArrowheads="1"/>
              </p:cNvSpPr>
              <p:nvPr>
                <p:ph type="body" idx="1"/>
              </p:nvPr>
            </p:nvSpPr>
            <p:spPr/>
            <p:txBody>
              <a:bodyPr/>
              <a:lstStyle/>
              <a:p>
                <a:r>
                  <a:rPr lang="en-US" altLang="en-US" dirty="0"/>
                  <a:t>Outward Iteration </a:t>
                </a:r>
                <a14:m>
                  <m:oMath xmlns:m="http://schemas.openxmlformats.org/officeDocument/2006/math">
                    <m:r>
                      <a:rPr lang="en-US" sz="1600" i="1" smtClean="0">
                        <a:solidFill>
                          <a:srgbClr val="000000"/>
                        </a:solidFill>
                        <a:latin typeface="Cambria Math" panose="02040503050406030204" pitchFamily="18" charset="0"/>
                      </a:rPr>
                      <m:t>𝑖</m:t>
                    </m:r>
                    <m:r>
                      <a:rPr lang="en-US" sz="1600" i="1" smtClean="0">
                        <a:solidFill>
                          <a:srgbClr val="000000"/>
                        </a:solidFill>
                        <a:latin typeface="Cambria Math" panose="02040503050406030204" pitchFamily="18" charset="0"/>
                      </a:rPr>
                      <m:t>=0</m:t>
                    </m:r>
                  </m:oMath>
                </a14:m>
                <a:endParaRPr lang="en-US" sz="1600" dirty="0"/>
              </a:p>
              <a:p>
                <a:endParaRPr lang="en-US" altLang="en-US" dirty="0"/>
              </a:p>
            </p:txBody>
          </p:sp>
        </mc:Choice>
        <mc:Fallback xmlns="">
          <p:sp>
            <p:nvSpPr>
              <p:cNvPr id="37891" name="Rectangle 3">
                <a:extLst>
                  <a:ext uri="{FF2B5EF4-FFF2-40B4-BE49-F238E27FC236}">
                    <a16:creationId xmlns:a16="http://schemas.microsoft.com/office/drawing/2014/main" id="{1E934BD9-D94D-D188-1018-EB40B04050CE}"/>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p:sp>
        <p:nvSpPr>
          <p:cNvPr id="14" name="Footer Placeholder 2">
            <a:extLst>
              <a:ext uri="{FF2B5EF4-FFF2-40B4-BE49-F238E27FC236}">
                <a16:creationId xmlns:a16="http://schemas.microsoft.com/office/drawing/2014/main" id="{879B37A3-C51A-0D5F-BBE6-B3663D4C100C}"/>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37901" name="Picture 2" descr="http://brand.ucla.edu/wp-content/uploads/2013/08/ucla-logotype-main-11.jpg">
            <a:extLst>
              <a:ext uri="{FF2B5EF4-FFF2-40B4-BE49-F238E27FC236}">
                <a16:creationId xmlns:a16="http://schemas.microsoft.com/office/drawing/2014/main" id="{5FC1B2C4-CCA9-93CB-2FD5-145B87F7C0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F6330DC8-1668-D5ED-415B-8ECAB2E049E8}"/>
                  </a:ext>
                </a:extLst>
              </p:cNvPr>
              <p:cNvSpPr txBox="1"/>
              <p:nvPr/>
            </p:nvSpPr>
            <p:spPr>
              <a:xfrm>
                <a:off x="4084199" y="3005246"/>
                <a:ext cx="4030591" cy="117384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𝜔</m:t>
                              </m:r>
                            </m:e>
                          </m:sPre>
                        </m:e>
                        <m:sub>
                          <m:r>
                            <a:rPr lang="en-US" i="1">
                              <a:solidFill>
                                <a:srgbClr val="000000"/>
                              </a:solidFill>
                              <a:latin typeface="Cambria Math" panose="02040503050406030204" pitchFamily="18" charset="0"/>
                            </a:rPr>
                            <m:t>1</m:t>
                          </m:r>
                        </m:sub>
                      </m:sSub>
                      <m:r>
                        <a:rPr lang="en-US" b="0" i="1" smtClean="0">
                          <a:latin typeface="Cambria Math" panose="02040503050406030204" pitchFamily="18" charset="0"/>
                        </a:rPr>
                        <m:t>= </m:t>
                      </m:r>
                      <m:sPre>
                        <m:sPrePr>
                          <m:ctrlPr>
                            <a:rPr lang="en-US" b="0" i="1" smtClean="0">
                              <a:latin typeface="Cambria Math" panose="02040503050406030204" pitchFamily="18" charset="0"/>
                            </a:rPr>
                          </m:ctrlPr>
                        </m:sPrePr>
                        <m:sub>
                          <m:r>
                            <a:rPr lang="en-US" b="0" i="1" smtClean="0">
                              <a:latin typeface="Cambria Math" panose="02040503050406030204" pitchFamily="18" charset="0"/>
                            </a:rPr>
                            <m:t>0</m:t>
                          </m:r>
                        </m:sub>
                        <m:sup>
                          <m:r>
                            <a:rPr lang="en-US" b="0" i="1" smtClean="0">
                              <a:latin typeface="Cambria Math" panose="02040503050406030204" pitchFamily="18" charset="0"/>
                            </a:rPr>
                            <m:t>1</m:t>
                          </m:r>
                        </m:sup>
                        <m:e>
                          <m:r>
                            <a:rPr lang="en-US" b="0" i="1" smtClean="0">
                              <a:latin typeface="Cambria Math" panose="02040503050406030204" pitchFamily="18" charset="0"/>
                            </a:rPr>
                            <m:t>𝑅</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 </m:t>
                                  </m:r>
                                </m:sub>
                                <m:sup>
                                  <m:r>
                                    <a:rPr lang="en-US" b="0" i="1" smtClean="0">
                                      <a:solidFill>
                                        <a:srgbClr val="000000"/>
                                      </a:solidFill>
                                      <a:latin typeface="Cambria Math" panose="02040503050406030204" pitchFamily="18" charset="0"/>
                                    </a:rPr>
                                    <m:t>0</m:t>
                                  </m:r>
                                </m:sup>
                                <m:e>
                                  <m:r>
                                    <a:rPr lang="en-US" i="1">
                                      <a:solidFill>
                                        <a:srgbClr val="000000"/>
                                      </a:solidFill>
                                      <a:latin typeface="Cambria Math" panose="02040503050406030204" pitchFamily="18" charset="0"/>
                                    </a:rPr>
                                    <m:t>𝜔</m:t>
                                  </m:r>
                                </m:e>
                              </m:sPre>
                            </m:e>
                            <m:sub>
                              <m:r>
                                <a:rPr lang="en-US" b="0" i="1" smtClean="0">
                                  <a:solidFill>
                                    <a:srgbClr val="000000"/>
                                  </a:solidFill>
                                  <a:latin typeface="Cambria Math" panose="02040503050406030204" pitchFamily="18" charset="0"/>
                                </a:rPr>
                                <m:t>0</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i="1" smtClean="0">
                                      <a:latin typeface="Cambria Math" panose="02040503050406030204" pitchFamily="18" charset="0"/>
                                    </a:rPr>
                                    <m:t>𝜃</m:t>
                                  </m:r>
                                </m:e>
                              </m:acc>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𝑍</m:t>
                                  </m:r>
                                </m:e>
                              </m:acc>
                            </m:e>
                            <m:sub>
                              <m:r>
                                <a:rPr lang="en-US" b="0" i="1" smtClean="0">
                                  <a:latin typeface="Cambria Math" panose="02040503050406030204" pitchFamily="18" charset="0"/>
                                </a:rPr>
                                <m:t>1</m:t>
                              </m:r>
                            </m:sub>
                          </m:sSub>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m>
                                <m:mPr>
                                  <m:mcs>
                                    <m:mc>
                                      <m:mcPr>
                                        <m:count m:val="1"/>
                                        <m:mcJc m:val="center"/>
                                      </m:mcPr>
                                    </m:mc>
                                  </m:mcs>
                                  <m:ctrlPr>
                                    <a:rPr lang="en-US" b="0" i="1" smtClean="0">
                                      <a:latin typeface="Cambria Math" panose="02040503050406030204" pitchFamily="18" charset="0"/>
                                    </a:rPr>
                                  </m:ctrlPr>
                                </m:mPr>
                                <m:mr>
                                  <m:e>
                                    <m:r>
                                      <m:rPr>
                                        <m:brk m:alnAt="7"/>
                                      </m:rPr>
                                      <a:rPr lang="en-US" b="0" i="1" smtClean="0">
                                        <a:latin typeface="Cambria Math" panose="02040503050406030204" pitchFamily="18" charset="0"/>
                                      </a:rPr>
                                      <m:t>0</m:t>
                                    </m:r>
                                  </m:e>
                                </m:mr>
                                <m:mr>
                                  <m:e>
                                    <m:r>
                                      <a:rPr lang="en-US" b="0" i="1" smtClean="0">
                                        <a:latin typeface="Cambria Math" panose="02040503050406030204" pitchFamily="18" charset="0"/>
                                      </a:rPr>
                                      <m:t>0</m:t>
                                    </m:r>
                                  </m:e>
                                </m:mr>
                                <m:mr>
                                  <m:e>
                                    <m:sSub>
                                      <m:sSubPr>
                                        <m:ctrlPr>
                                          <a:rPr lang="en-US" b="0" i="1"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i="1" smtClean="0">
                                                <a:latin typeface="Cambria Math" panose="02040503050406030204" pitchFamily="18" charset="0"/>
                                              </a:rPr>
                                              <m:t>𝜃</m:t>
                                            </m:r>
                                          </m:e>
                                        </m:acc>
                                      </m:e>
                                      <m:sub>
                                        <m:r>
                                          <a:rPr lang="en-US" b="0" i="1" smtClean="0">
                                            <a:latin typeface="Cambria Math" panose="02040503050406030204" pitchFamily="18" charset="0"/>
                                          </a:rPr>
                                          <m:t>1</m:t>
                                        </m:r>
                                      </m:sub>
                                    </m:sSub>
                                  </m:e>
                                </m:mr>
                              </m:m>
                            </m:e>
                          </m:d>
                        </m:e>
                      </m:sPre>
                    </m:oMath>
                  </m:oMathPara>
                </a14:m>
                <a:endParaRPr lang="en-US" dirty="0"/>
              </a:p>
            </p:txBody>
          </p:sp>
        </mc:Choice>
        <mc:Fallback xmlns="">
          <p:sp>
            <p:nvSpPr>
              <p:cNvPr id="2" name="TextBox 1">
                <a:extLst>
                  <a:ext uri="{FF2B5EF4-FFF2-40B4-BE49-F238E27FC236}">
                    <a16:creationId xmlns:a16="http://schemas.microsoft.com/office/drawing/2014/main" id="{F6330DC8-1668-D5ED-415B-8ECAB2E049E8}"/>
                  </a:ext>
                </a:extLst>
              </p:cNvPr>
              <p:cNvSpPr txBox="1">
                <a:spLocks noRot="1" noChangeAspect="1" noMove="1" noResize="1" noEditPoints="1" noAdjustHandles="1" noChangeArrowheads="1" noChangeShapeType="1" noTextEdit="1"/>
              </p:cNvSpPr>
              <p:nvPr/>
            </p:nvSpPr>
            <p:spPr>
              <a:xfrm>
                <a:off x="4084199" y="3005246"/>
                <a:ext cx="4030591" cy="1173847"/>
              </a:xfrm>
              <a:prstGeom prst="rect">
                <a:avLst/>
              </a:prstGeom>
              <a:blipFill>
                <a:blip r:embed="rId6"/>
                <a:stretch>
                  <a:fillRect/>
                </a:stretch>
              </a:blipFill>
            </p:spPr>
            <p:txBody>
              <a:bodyPr/>
              <a:lstStyle/>
              <a:p>
                <a:r>
                  <a:rPr lang="en-US">
                    <a:noFill/>
                  </a:rPr>
                  <a:t> </a:t>
                </a:r>
              </a:p>
            </p:txBody>
          </p:sp>
        </mc:Fallback>
      </mc:AlternateContent>
      <p:cxnSp>
        <p:nvCxnSpPr>
          <p:cNvPr id="5" name="Straight Connector 4">
            <a:extLst>
              <a:ext uri="{FF2B5EF4-FFF2-40B4-BE49-F238E27FC236}">
                <a16:creationId xmlns:a16="http://schemas.microsoft.com/office/drawing/2014/main" id="{9D38A334-EAC7-56D8-9D98-0770142A0012}"/>
              </a:ext>
            </a:extLst>
          </p:cNvPr>
          <p:cNvCxnSpPr>
            <a:cxnSpLocks/>
          </p:cNvCxnSpPr>
          <p:nvPr/>
        </p:nvCxnSpPr>
        <p:spPr bwMode="auto">
          <a:xfrm flipH="1">
            <a:off x="5562808" y="3222751"/>
            <a:ext cx="304766" cy="738835"/>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7" name="TextBox 6">
            <a:extLst>
              <a:ext uri="{FF2B5EF4-FFF2-40B4-BE49-F238E27FC236}">
                <a16:creationId xmlns:a16="http://schemas.microsoft.com/office/drawing/2014/main" id="{BE1A0E42-DF03-05B9-60CB-CF7BEA4AEA97}"/>
              </a:ext>
            </a:extLst>
          </p:cNvPr>
          <p:cNvSpPr txBox="1"/>
          <p:nvPr/>
        </p:nvSpPr>
        <p:spPr>
          <a:xfrm>
            <a:off x="5715191" y="2749551"/>
            <a:ext cx="314325" cy="461665"/>
          </a:xfrm>
          <a:prstGeom prst="rect">
            <a:avLst/>
          </a:prstGeom>
          <a:noFill/>
        </p:spPr>
        <p:txBody>
          <a:bodyPr wrap="square" rtlCol="0">
            <a:spAutoFit/>
          </a:bodyPr>
          <a:lstStyle/>
          <a:p>
            <a:r>
              <a:rPr lang="en-US" dirty="0">
                <a:solidFill>
                  <a:srgbClr val="FF0000"/>
                </a:solidFill>
              </a:rPr>
              <a:t>0</a:t>
            </a:r>
          </a:p>
        </p:txBody>
      </p:sp>
      <mc:AlternateContent xmlns:mc="http://schemas.openxmlformats.org/markup-compatibility/2006" xmlns:a14="http://schemas.microsoft.com/office/drawing/2010/main">
        <mc:Choice Requires="a14">
          <p:sp>
            <p:nvSpPr>
              <p:cNvPr id="3" name="Object 4">
                <a:extLst>
                  <a:ext uri="{FF2B5EF4-FFF2-40B4-BE49-F238E27FC236}">
                    <a16:creationId xmlns:a16="http://schemas.microsoft.com/office/drawing/2014/main" id="{CE3D0678-183F-AD02-AD3F-660D1E8E8FD4}"/>
                  </a:ext>
                </a:extLst>
              </p:cNvPr>
              <p:cNvSpPr txBox="1"/>
              <p:nvPr/>
            </p:nvSpPr>
            <p:spPr bwMode="auto">
              <a:xfrm>
                <a:off x="3821697" y="2019247"/>
                <a:ext cx="4918042" cy="401638"/>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𝑖</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𝑅</m:t>
                          </m:r>
                        </m:e>
                      </m:sPr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𝜃</m:t>
                              </m:r>
                            </m:e>
                          </m:acc>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𝑍</m:t>
                                  </m:r>
                                </m:e>
                              </m:acc>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oMath>
                  </m:oMathPara>
                </a14:m>
                <a:endParaRPr lang="en-US" sz="2000" dirty="0"/>
              </a:p>
            </p:txBody>
          </p:sp>
        </mc:Choice>
        <mc:Fallback xmlns="">
          <p:sp>
            <p:nvSpPr>
              <p:cNvPr id="3" name="Object 4">
                <a:extLst>
                  <a:ext uri="{FF2B5EF4-FFF2-40B4-BE49-F238E27FC236}">
                    <a16:creationId xmlns:a16="http://schemas.microsoft.com/office/drawing/2014/main" id="{CE3D0678-183F-AD02-AD3F-660D1E8E8FD4}"/>
                  </a:ext>
                </a:extLst>
              </p:cNvPr>
              <p:cNvSpPr txBox="1">
                <a:spLocks noRot="1" noChangeAspect="1" noMove="1" noResize="1" noEditPoints="1" noAdjustHandles="1" noChangeArrowheads="1" noChangeShapeType="1" noTextEdit="1"/>
              </p:cNvSpPr>
              <p:nvPr/>
            </p:nvSpPr>
            <p:spPr bwMode="auto">
              <a:xfrm>
                <a:off x="3821697" y="2019247"/>
                <a:ext cx="4918042" cy="401638"/>
              </a:xfrm>
              <a:prstGeom prst="rect">
                <a:avLst/>
              </a:prstGeom>
              <a:blipFill>
                <a:blip r:embed="rId7"/>
                <a:stretch>
                  <a:fillRect b="-12121"/>
                </a:stretch>
              </a:blipFill>
              <a:ln>
                <a:noFill/>
              </a:ln>
              <a:effectLst/>
            </p:spPr>
            <p:txBody>
              <a:bodyPr/>
              <a:lstStyle/>
              <a:p>
                <a:r>
                  <a:rPr lang="en-US">
                    <a:noFill/>
                  </a:rPr>
                  <a:t> </a:t>
                </a:r>
              </a:p>
            </p:txBody>
          </p:sp>
        </mc:Fallback>
      </mc:AlternateContent>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9939" name="Rectangle 3">
                <a:extLst>
                  <a:ext uri="{FF2B5EF4-FFF2-40B4-BE49-F238E27FC236}">
                    <a16:creationId xmlns:a16="http://schemas.microsoft.com/office/drawing/2014/main" id="{5947ECFB-0E63-9080-7E3F-A830AC3B4B2B}"/>
                  </a:ext>
                </a:extLst>
              </p:cNvPr>
              <p:cNvSpPr>
                <a:spLocks noGrp="1" noChangeArrowheads="1"/>
              </p:cNvSpPr>
              <p:nvPr>
                <p:ph type="body" idx="1"/>
              </p:nvPr>
            </p:nvSpPr>
            <p:spPr/>
            <p:txBody>
              <a:bodyPr/>
              <a:lstStyle/>
              <a:p>
                <a:r>
                  <a:rPr lang="en-US" altLang="en-US" dirty="0"/>
                  <a:t>Outward Iteration </a:t>
                </a:r>
                <a14:m>
                  <m:oMath xmlns:m="http://schemas.openxmlformats.org/officeDocument/2006/math">
                    <m:r>
                      <a:rPr lang="en-US" sz="1600" i="1" smtClean="0">
                        <a:solidFill>
                          <a:srgbClr val="000000"/>
                        </a:solidFill>
                        <a:latin typeface="Cambria Math" panose="02040503050406030204" pitchFamily="18" charset="0"/>
                      </a:rPr>
                      <m:t>𝑖</m:t>
                    </m:r>
                    <m:r>
                      <a:rPr lang="en-US" sz="1600" i="1" smtClean="0">
                        <a:solidFill>
                          <a:srgbClr val="000000"/>
                        </a:solidFill>
                        <a:latin typeface="Cambria Math" panose="02040503050406030204" pitchFamily="18" charset="0"/>
                      </a:rPr>
                      <m:t>=0</m:t>
                    </m:r>
                  </m:oMath>
                </a14:m>
                <a:r>
                  <a:rPr lang="en-US" altLang="en-US" dirty="0"/>
                  <a:t> </a:t>
                </a:r>
              </a:p>
            </p:txBody>
          </p:sp>
        </mc:Choice>
        <mc:Fallback xmlns="">
          <p:sp>
            <p:nvSpPr>
              <p:cNvPr id="39939" name="Rectangle 3">
                <a:extLst>
                  <a:ext uri="{FF2B5EF4-FFF2-40B4-BE49-F238E27FC236}">
                    <a16:creationId xmlns:a16="http://schemas.microsoft.com/office/drawing/2014/main" id="{5947ECFB-0E63-9080-7E3F-A830AC3B4B2B}"/>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Object 4">
                <a:extLst>
                  <a:ext uri="{FF2B5EF4-FFF2-40B4-BE49-F238E27FC236}">
                    <a16:creationId xmlns:a16="http://schemas.microsoft.com/office/drawing/2014/main" id="{8A321CFF-5479-EA74-2832-36EC80AA2A05}"/>
                  </a:ext>
                </a:extLst>
              </p:cNvPr>
              <p:cNvSpPr txBox="1"/>
              <p:nvPr/>
            </p:nvSpPr>
            <p:spPr bwMode="auto">
              <a:xfrm>
                <a:off x="2782341" y="2576387"/>
                <a:ext cx="7401361" cy="1182572"/>
              </a:xfrm>
              <a:prstGeom prst="rect">
                <a:avLst/>
              </a:prstGeom>
              <a:noFill/>
              <a:ln>
                <a:noFill/>
              </a:ln>
              <a:effectLst/>
            </p:spPr>
            <p:txBody>
              <a:bodyPr>
                <a:noAutofit/>
              </a:bodyPr>
              <a:lstStyle/>
              <a:p>
                <a14:m>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ea typeface="Cambria Math" panose="02040503050406030204" pitchFamily="18" charset="0"/>
                                  </a:rPr>
                                  <m:t>𝜔</m:t>
                                </m:r>
                              </m:e>
                            </m:acc>
                          </m:e>
                        </m:sPre>
                      </m:e>
                      <m:sub>
                        <m:r>
                          <a:rPr lang="en-US" sz="2000" b="0" i="1" smtClean="0">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0</m:t>
                        </m:r>
                      </m:sub>
                      <m:sup>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𝑅</m:t>
                        </m:r>
                      </m:e>
                    </m:sPr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0</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ea typeface="Cambria Math" panose="02040503050406030204" pitchFamily="18" charset="0"/>
                                  </a:rPr>
                                  <m:t>𝜔</m:t>
                                </m:r>
                              </m:e>
                            </m:acc>
                          </m:e>
                        </m:sPre>
                      </m:e>
                      <m:sub>
                        <m:r>
                          <a:rPr lang="en-US" sz="2000" b="0" i="1" smtClean="0">
                            <a:solidFill>
                              <a:srgbClr val="000000"/>
                            </a:solidFill>
                            <a:latin typeface="Cambria Math" panose="02040503050406030204" pitchFamily="18" charset="0"/>
                            <a:ea typeface="Cambria Math" panose="02040503050406030204" pitchFamily="18" charset="0"/>
                          </a:rPr>
                          <m:t>0</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0</m:t>
                        </m:r>
                      </m:sub>
                      <m:sup>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𝑅</m:t>
                        </m:r>
                      </m:e>
                    </m:sPr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0</m:t>
                            </m:r>
                          </m:sup>
                          <m:e>
                            <m:r>
                              <a:rPr lang="en-US" sz="2000" i="1">
                                <a:solidFill>
                                  <a:srgbClr val="000000"/>
                                </a:solidFill>
                                <a:latin typeface="Cambria Math" panose="02040503050406030204" pitchFamily="18" charset="0"/>
                              </a:rPr>
                              <m:t>𝜔</m:t>
                            </m:r>
                          </m:e>
                        </m:sPre>
                      </m:e>
                      <m:sub>
                        <m:r>
                          <a:rPr lang="en-US" sz="2000" b="0" i="1" smtClean="0">
                            <a:solidFill>
                              <a:srgbClr val="000000"/>
                            </a:solidFill>
                            <a:latin typeface="Cambria Math" panose="02040503050406030204" pitchFamily="18" charset="0"/>
                          </a:rPr>
                          <m:t>0</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𝜃</m:t>
                            </m:r>
                          </m:e>
                        </m:acc>
                      </m:e>
                      <m:sub>
                        <m:r>
                          <a:rPr lang="en-US" sz="2000" i="1">
                            <a:solidFill>
                              <a:srgbClr val="000000"/>
                            </a:solidFill>
                            <a:latin typeface="Cambria Math" panose="02040503050406030204" pitchFamily="18" charset="0"/>
                          </a:rPr>
                          <m:t>1</m:t>
                        </m:r>
                      </m:sub>
                    </m:sSub>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𝑍</m:t>
                                </m:r>
                              </m:e>
                            </m:acc>
                          </m:e>
                        </m:sPre>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𝜃</m:t>
                            </m:r>
                          </m:e>
                        </m:acc>
                      </m:e>
                      <m:sub>
                        <m:r>
                          <a:rPr lang="en-US" sz="2000" i="1">
                            <a:solidFill>
                              <a:srgbClr val="000000"/>
                            </a:solidFill>
                            <a:latin typeface="Cambria Math" panose="02040503050406030204" pitchFamily="18" charset="0"/>
                          </a:rPr>
                          <m:t>1</m:t>
                        </m:r>
                      </m:sub>
                    </m:sSub>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𝑍</m:t>
                                </m:r>
                              </m:e>
                            </m:acc>
                          </m:e>
                        </m:sPre>
                      </m:e>
                      <m:sub>
                        <m:r>
                          <a:rPr lang="en-US" sz="2000" i="1">
                            <a:solidFill>
                              <a:srgbClr val="000000"/>
                            </a:solidFill>
                            <a:latin typeface="Cambria Math" panose="02040503050406030204" pitchFamily="18" charset="0"/>
                          </a:rPr>
                          <m:t>1</m:t>
                        </m:r>
                      </m:sub>
                    </m:sSub>
                  </m:oMath>
                </a14:m>
                <a:r>
                  <a:rPr lang="en-US" sz="2000" dirty="0"/>
                  <a:t>=</a:t>
                </a:r>
                <a:r>
                  <a:rPr lang="en-US" sz="2000" dirty="0">
                    <a:solidFill>
                      <a:srgbClr val="000000"/>
                    </a:solidFill>
                  </a:rPr>
                  <a:t> </a:t>
                </a:r>
                <a14:m>
                  <m:oMath xmlns:m="http://schemas.openxmlformats.org/officeDocument/2006/math">
                    <m:sSub>
                      <m:sSubPr>
                        <m:ctrlPr>
                          <a:rPr lang="en-US" sz="2000" i="1">
                            <a:solidFill>
                              <a:srgbClr val="000000"/>
                            </a:solidFill>
                            <a:latin typeface="Cambria Math" panose="02040503050406030204" pitchFamily="18" charset="0"/>
                          </a:rPr>
                        </m:ctrlPr>
                      </m:sSubPr>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𝜃</m:t>
                            </m:r>
                          </m:e>
                        </m:acc>
                      </m:e>
                      <m:sub>
                        <m:r>
                          <a:rPr lang="en-US" sz="2000" i="1">
                            <a:solidFill>
                              <a:srgbClr val="000000"/>
                            </a:solidFill>
                            <a:latin typeface="Cambria Math" panose="02040503050406030204" pitchFamily="18" charset="0"/>
                          </a:rPr>
                          <m:t>1</m:t>
                        </m:r>
                      </m:sub>
                    </m:sSub>
                  </m:oMath>
                </a14:m>
                <a:r>
                  <a:rPr lang="en-US" sz="2000" dirty="0"/>
                  <a:t>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m:rPr>
                                  <m:brk m:alnAt="7"/>
                                </m:rPr>
                                <a:rPr lang="en-US" sz="2000" i="1">
                                  <a:latin typeface="Cambria Math" panose="02040503050406030204" pitchFamily="18" charset="0"/>
                                </a:rPr>
                                <m:t>0</m:t>
                              </m:r>
                            </m:e>
                          </m:mr>
                          <m:mr>
                            <m:e>
                              <m:r>
                                <a:rPr lang="en-US" sz="2000" i="1">
                                  <a:latin typeface="Cambria Math" panose="02040503050406030204" pitchFamily="18" charset="0"/>
                                </a:rPr>
                                <m:t>0</m:t>
                              </m:r>
                            </m:e>
                          </m:mr>
                          <m:mr>
                            <m:e>
                              <m:r>
                                <a:rPr lang="en-US" sz="2000" b="0" i="1" smtClean="0">
                                  <a:latin typeface="Cambria Math" panose="02040503050406030204" pitchFamily="18" charset="0"/>
                                </a:rPr>
                                <m:t>1</m:t>
                              </m:r>
                            </m:e>
                          </m:mr>
                        </m:m>
                      </m:e>
                    </m:d>
                    <m:r>
                      <a:rPr lang="en-US" sz="2000" i="1">
                        <a:latin typeface="Cambria Math" panose="02040503050406030204" pitchFamily="18" charset="0"/>
                      </a:rPr>
                      <m:t> </m:t>
                    </m:r>
                  </m:oMath>
                </a14:m>
                <a:r>
                  <a:rPr lang="en-US" sz="2000" dirty="0"/>
                  <a:t>=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m:rPr>
                                  <m:brk m:alnAt="7"/>
                                </m:rPr>
                                <a:rPr lang="en-US" sz="2000" i="1">
                                  <a:latin typeface="Cambria Math" panose="02040503050406030204" pitchFamily="18" charset="0"/>
                                </a:rPr>
                                <m:t>0</m:t>
                              </m:r>
                            </m:e>
                          </m:mr>
                          <m:mr>
                            <m:e>
                              <m:r>
                                <a:rPr lang="en-US" sz="2000" i="1">
                                  <a:latin typeface="Cambria Math" panose="02040503050406030204" pitchFamily="18" charset="0"/>
                                </a:rPr>
                                <m:t>0</m:t>
                              </m:r>
                            </m:e>
                          </m:mr>
                          <m:mr>
                            <m:e>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e>
                          </m:mr>
                        </m:m>
                      </m:e>
                    </m:d>
                  </m:oMath>
                </a14:m>
                <a:endParaRPr lang="en-US" sz="2000" dirty="0"/>
              </a:p>
            </p:txBody>
          </p:sp>
        </mc:Choice>
        <mc:Fallback xmlns="">
          <p:sp>
            <p:nvSpPr>
              <p:cNvPr id="8" name="Object 4">
                <a:extLst>
                  <a:ext uri="{FF2B5EF4-FFF2-40B4-BE49-F238E27FC236}">
                    <a16:creationId xmlns:a16="http://schemas.microsoft.com/office/drawing/2014/main" id="{8A321CFF-5479-EA74-2832-36EC80AA2A05}"/>
                  </a:ext>
                </a:extLst>
              </p:cNvPr>
              <p:cNvSpPr txBox="1">
                <a:spLocks noRot="1" noChangeAspect="1" noMove="1" noResize="1" noEditPoints="1" noAdjustHandles="1" noChangeArrowheads="1" noChangeShapeType="1" noTextEdit="1"/>
              </p:cNvSpPr>
              <p:nvPr/>
            </p:nvSpPr>
            <p:spPr bwMode="auto">
              <a:xfrm>
                <a:off x="2782341" y="2576387"/>
                <a:ext cx="7401361" cy="1182572"/>
              </a:xfrm>
              <a:prstGeom prst="rect">
                <a:avLst/>
              </a:prstGeom>
              <a:blipFill>
                <a:blip r:embed="rId4"/>
                <a:stretch>
                  <a:fillRect/>
                </a:stretch>
              </a:blipFill>
              <a:ln>
                <a:noFill/>
              </a:ln>
              <a:effectLst/>
            </p:spPr>
            <p:txBody>
              <a:bodyPr/>
              <a:lstStyle/>
              <a:p>
                <a:r>
                  <a:rPr lang="en-US">
                    <a:noFill/>
                  </a:rPr>
                  <a:t> </a:t>
                </a:r>
              </a:p>
            </p:txBody>
          </p:sp>
        </mc:Fallback>
      </mc:AlternateContent>
      <p:sp>
        <p:nvSpPr>
          <p:cNvPr id="39938" name="Rectangle 2">
            <a:extLst>
              <a:ext uri="{FF2B5EF4-FFF2-40B4-BE49-F238E27FC236}">
                <a16:creationId xmlns:a16="http://schemas.microsoft.com/office/drawing/2014/main" id="{105F02D0-6DB1-6F6C-C1EF-ACDB5E81B28F}"/>
              </a:ext>
            </a:extLst>
          </p:cNvPr>
          <p:cNvSpPr>
            <a:spLocks noGrp="1" noChangeArrowheads="1"/>
          </p:cNvSpPr>
          <p:nvPr>
            <p:ph type="title"/>
          </p:nvPr>
        </p:nvSpPr>
        <p:spPr/>
        <p:txBody>
          <a:bodyPr/>
          <a:lstStyle/>
          <a:p>
            <a:r>
              <a:rPr lang="en-US" altLang="en-US"/>
              <a:t>Iterative Newton-Euler Equations - 2R Robot Example </a:t>
            </a:r>
          </a:p>
        </p:txBody>
      </p:sp>
      <p:sp>
        <p:nvSpPr>
          <p:cNvPr id="18" name="Footer Placeholder 2">
            <a:extLst>
              <a:ext uri="{FF2B5EF4-FFF2-40B4-BE49-F238E27FC236}">
                <a16:creationId xmlns:a16="http://schemas.microsoft.com/office/drawing/2014/main" id="{F49AB82A-CFFD-1BC5-76A0-0F6B98E05C65}"/>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39953" name="Picture 2" descr="http://brand.ucla.edu/wp-content/uploads/2013/08/ucla-logotype-main-11.jpg">
            <a:extLst>
              <a:ext uri="{FF2B5EF4-FFF2-40B4-BE49-F238E27FC236}">
                <a16:creationId xmlns:a16="http://schemas.microsoft.com/office/drawing/2014/main" id="{715F1105-5AA7-E565-44CF-E2BBDDF5E83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a:extLst>
              <a:ext uri="{FF2B5EF4-FFF2-40B4-BE49-F238E27FC236}">
                <a16:creationId xmlns:a16="http://schemas.microsoft.com/office/drawing/2014/main" id="{A7A69271-475E-BCCE-578C-4FEE03FDD21C}"/>
              </a:ext>
            </a:extLst>
          </p:cNvPr>
          <p:cNvCxnSpPr>
            <a:cxnSpLocks/>
          </p:cNvCxnSpPr>
          <p:nvPr/>
        </p:nvCxnSpPr>
        <p:spPr bwMode="auto">
          <a:xfrm flipH="1">
            <a:off x="4017599" y="2763867"/>
            <a:ext cx="304766" cy="738835"/>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 name="Straight Connector 3">
            <a:extLst>
              <a:ext uri="{FF2B5EF4-FFF2-40B4-BE49-F238E27FC236}">
                <a16:creationId xmlns:a16="http://schemas.microsoft.com/office/drawing/2014/main" id="{B0368D59-BC7D-CD35-6D0B-8E15939D8649}"/>
              </a:ext>
            </a:extLst>
          </p:cNvPr>
          <p:cNvCxnSpPr>
            <a:cxnSpLocks/>
          </p:cNvCxnSpPr>
          <p:nvPr/>
        </p:nvCxnSpPr>
        <p:spPr bwMode="auto">
          <a:xfrm flipH="1">
            <a:off x="5051629" y="2749551"/>
            <a:ext cx="304766" cy="738835"/>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5" name="TextBox 4">
            <a:extLst>
              <a:ext uri="{FF2B5EF4-FFF2-40B4-BE49-F238E27FC236}">
                <a16:creationId xmlns:a16="http://schemas.microsoft.com/office/drawing/2014/main" id="{D224914E-23F0-85A9-B031-16CF22EF7EEF}"/>
              </a:ext>
            </a:extLst>
          </p:cNvPr>
          <p:cNvSpPr txBox="1"/>
          <p:nvPr/>
        </p:nvSpPr>
        <p:spPr>
          <a:xfrm>
            <a:off x="4186663" y="2345555"/>
            <a:ext cx="314325" cy="461665"/>
          </a:xfrm>
          <a:prstGeom prst="rect">
            <a:avLst/>
          </a:prstGeom>
          <a:noFill/>
        </p:spPr>
        <p:txBody>
          <a:bodyPr wrap="square" rtlCol="0">
            <a:spAutoFit/>
          </a:bodyPr>
          <a:lstStyle/>
          <a:p>
            <a:r>
              <a:rPr lang="en-US" dirty="0">
                <a:solidFill>
                  <a:srgbClr val="FF0000"/>
                </a:solidFill>
              </a:rPr>
              <a:t>0</a:t>
            </a:r>
          </a:p>
        </p:txBody>
      </p:sp>
      <p:sp>
        <p:nvSpPr>
          <p:cNvPr id="6" name="TextBox 5">
            <a:extLst>
              <a:ext uri="{FF2B5EF4-FFF2-40B4-BE49-F238E27FC236}">
                <a16:creationId xmlns:a16="http://schemas.microsoft.com/office/drawing/2014/main" id="{86655249-066B-41D8-9563-4805B87F87CA}"/>
              </a:ext>
            </a:extLst>
          </p:cNvPr>
          <p:cNvSpPr txBox="1"/>
          <p:nvPr/>
        </p:nvSpPr>
        <p:spPr>
          <a:xfrm>
            <a:off x="5190497" y="2345555"/>
            <a:ext cx="314325" cy="461665"/>
          </a:xfrm>
          <a:prstGeom prst="rect">
            <a:avLst/>
          </a:prstGeom>
          <a:noFill/>
        </p:spPr>
        <p:txBody>
          <a:bodyPr wrap="square" rtlCol="0">
            <a:spAutoFit/>
          </a:bodyPr>
          <a:lstStyle/>
          <a:p>
            <a:r>
              <a:rPr lang="en-US" dirty="0">
                <a:solidFill>
                  <a:srgbClr val="FF0000"/>
                </a:solidFill>
              </a:rPr>
              <a:t>0</a:t>
            </a:r>
          </a:p>
        </p:txBody>
      </p:sp>
      <mc:AlternateContent xmlns:mc="http://schemas.openxmlformats.org/markup-compatibility/2006" xmlns:a14="http://schemas.microsoft.com/office/drawing/2010/main">
        <mc:Choice Requires="a14">
          <p:sp>
            <p:nvSpPr>
              <p:cNvPr id="7" name="Object 4">
                <a:extLst>
                  <a:ext uri="{FF2B5EF4-FFF2-40B4-BE49-F238E27FC236}">
                    <a16:creationId xmlns:a16="http://schemas.microsoft.com/office/drawing/2014/main" id="{A61C10AC-8B11-80E2-1E93-14757B4AF743}"/>
                  </a:ext>
                </a:extLst>
              </p:cNvPr>
              <p:cNvSpPr txBox="1"/>
              <p:nvPr/>
            </p:nvSpPr>
            <p:spPr bwMode="auto">
              <a:xfrm>
                <a:off x="2204651" y="1831205"/>
                <a:ext cx="7401361" cy="40005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b="0" i="1" smtClean="0">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ea typeface="Cambria Math" panose="02040503050406030204" pitchFamily="18" charset="0"/>
                                    </a:rPr>
                                    <m:t>𝜔</m:t>
                                  </m:r>
                                </m:e>
                              </m:acc>
                            </m:e>
                          </m:sPre>
                        </m:e>
                        <m:sub>
                          <m:r>
                            <a:rPr lang="en-US" sz="2000" i="1">
                              <a:solidFill>
                                <a:srgbClr val="000000"/>
                              </a:solidFill>
                              <a:latin typeface="Cambria Math" panose="02040503050406030204" pitchFamily="18" charset="0"/>
                            </a:rPr>
                            <m:t>𝑖</m:t>
                          </m:r>
                          <m:r>
                            <a:rPr lang="en-US" sz="2000" b="0" i="1" smtClean="0">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𝑖</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𝑅</m:t>
                          </m:r>
                        </m:e>
                      </m:sPr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ea typeface="Cambria Math" panose="02040503050406030204" pitchFamily="18" charset="0"/>
                                    </a:rPr>
                                    <m:t>𝜔</m:t>
                                  </m:r>
                                </m:e>
                              </m:acc>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𝑖</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𝑅</m:t>
                          </m:r>
                        </m:e>
                      </m:sPr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𝜃</m:t>
                              </m:r>
                            </m:e>
                          </m:acc>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𝑍</m:t>
                                  </m:r>
                                </m:e>
                              </m:acc>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𝜃</m:t>
                              </m:r>
                            </m:e>
                          </m:acc>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𝑍</m:t>
                                  </m:r>
                                </m:e>
                              </m:acc>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oMath>
                  </m:oMathPara>
                </a14:m>
                <a:endParaRPr lang="en-US" sz="2000" dirty="0"/>
              </a:p>
            </p:txBody>
          </p:sp>
        </mc:Choice>
        <mc:Fallback xmlns="">
          <p:sp>
            <p:nvSpPr>
              <p:cNvPr id="7" name="Object 4">
                <a:extLst>
                  <a:ext uri="{FF2B5EF4-FFF2-40B4-BE49-F238E27FC236}">
                    <a16:creationId xmlns:a16="http://schemas.microsoft.com/office/drawing/2014/main" id="{A61C10AC-8B11-80E2-1E93-14757B4AF743}"/>
                  </a:ext>
                </a:extLst>
              </p:cNvPr>
              <p:cNvSpPr txBox="1">
                <a:spLocks noRot="1" noChangeAspect="1" noMove="1" noResize="1" noEditPoints="1" noAdjustHandles="1" noChangeArrowheads="1" noChangeShapeType="1" noTextEdit="1"/>
              </p:cNvSpPr>
              <p:nvPr/>
            </p:nvSpPr>
            <p:spPr bwMode="auto">
              <a:xfrm>
                <a:off x="2204651" y="1831205"/>
                <a:ext cx="7401361" cy="400050"/>
              </a:xfrm>
              <a:prstGeom prst="rect">
                <a:avLst/>
              </a:prstGeom>
              <a:blipFill>
                <a:blip r:embed="rId6"/>
                <a:stretch>
                  <a:fillRect b="-12121"/>
                </a:stretch>
              </a:blipFill>
              <a:ln>
                <a:noFill/>
              </a:ln>
              <a:effectLst/>
            </p:spPr>
            <p:txBody>
              <a:bodyPr/>
              <a:lstStyle/>
              <a:p>
                <a:r>
                  <a:rPr lang="en-US">
                    <a:noFill/>
                  </a:rPr>
                  <a:t> </a:t>
                </a:r>
              </a:p>
            </p:txBody>
          </p:sp>
        </mc:Fallback>
      </mc:AlternateContent>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DC8E2EB-C5FB-1963-1709-07EAE5760463}"/>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41987" name="Rectangle 3">
                <a:extLst>
                  <a:ext uri="{FF2B5EF4-FFF2-40B4-BE49-F238E27FC236}">
                    <a16:creationId xmlns:a16="http://schemas.microsoft.com/office/drawing/2014/main" id="{5DFCB162-C3CB-E131-4C46-F37400B129AF}"/>
                  </a:ext>
                </a:extLst>
              </p:cNvPr>
              <p:cNvSpPr>
                <a:spLocks noGrp="1" noChangeArrowheads="1"/>
              </p:cNvSpPr>
              <p:nvPr>
                <p:ph type="body" idx="1"/>
              </p:nvPr>
            </p:nvSpPr>
            <p:spPr>
              <a:xfrm>
                <a:off x="1079386" y="1219200"/>
                <a:ext cx="10363200" cy="4724400"/>
              </a:xfrm>
            </p:spPr>
            <p:txBody>
              <a:bodyPr/>
              <a:lstStyle/>
              <a:p>
                <a:r>
                  <a:rPr lang="en-US" altLang="en-US" dirty="0"/>
                  <a:t>Outward Iteration </a:t>
                </a:r>
                <a14:m>
                  <m:oMath xmlns:m="http://schemas.openxmlformats.org/officeDocument/2006/math">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=0</m:t>
                    </m:r>
                  </m:oMath>
                </a14:m>
                <a:endParaRPr lang="en-US" dirty="0"/>
              </a:p>
              <a:p>
                <a:endParaRPr lang="en-US" altLang="en-US" dirty="0"/>
              </a:p>
            </p:txBody>
          </p:sp>
        </mc:Choice>
        <mc:Fallback xmlns="">
          <p:sp>
            <p:nvSpPr>
              <p:cNvPr id="41987" name="Rectangle 3">
                <a:extLst>
                  <a:ext uri="{FF2B5EF4-FFF2-40B4-BE49-F238E27FC236}">
                    <a16:creationId xmlns:a16="http://schemas.microsoft.com/office/drawing/2014/main" id="{5DFCB162-C3CB-E131-4C46-F37400B129AF}"/>
                  </a:ext>
                </a:extLst>
              </p:cNvPr>
              <p:cNvSpPr>
                <a:spLocks noGrp="1" noRot="1" noChangeAspect="1" noMove="1" noResize="1" noEditPoints="1" noAdjustHandles="1" noChangeArrowheads="1" noChangeShapeType="1" noTextEdit="1"/>
              </p:cNvSpPr>
              <p:nvPr>
                <p:ph type="body" idx="1"/>
              </p:nvPr>
            </p:nvSpPr>
            <p:spPr>
              <a:xfrm>
                <a:off x="1079386" y="1219200"/>
                <a:ext cx="10363200" cy="4724400"/>
              </a:xfrm>
              <a:blipFill>
                <a:blip r:embed="rId3"/>
                <a:stretch>
                  <a:fillRect l="-235" t="-387"/>
                </a:stretch>
              </a:blipFill>
            </p:spPr>
            <p:txBody>
              <a:bodyPr/>
              <a:lstStyle/>
              <a:p>
                <a:r>
                  <a:rPr lang="en-US">
                    <a:noFill/>
                  </a:rPr>
                  <a:t> </a:t>
                </a:r>
              </a:p>
            </p:txBody>
          </p:sp>
        </mc:Fallback>
      </mc:AlternateContent>
      <p:sp>
        <p:nvSpPr>
          <p:cNvPr id="29" name="Footer Placeholder 2">
            <a:extLst>
              <a:ext uri="{FF2B5EF4-FFF2-40B4-BE49-F238E27FC236}">
                <a16:creationId xmlns:a16="http://schemas.microsoft.com/office/drawing/2014/main" id="{34DDF574-E609-B46C-F2D5-A1DC6A1FE66A}"/>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42012" name="Picture 2" descr="http://brand.ucla.edu/wp-content/uploads/2013/08/ucla-logotype-main-11.jpg">
            <a:extLst>
              <a:ext uri="{FF2B5EF4-FFF2-40B4-BE49-F238E27FC236}">
                <a16:creationId xmlns:a16="http://schemas.microsoft.com/office/drawing/2014/main" id="{1433301A-1C32-C8CB-809D-C8A8ED2A39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a:extLst>
              <a:ext uri="{FF2B5EF4-FFF2-40B4-BE49-F238E27FC236}">
                <a16:creationId xmlns:a16="http://schemas.microsoft.com/office/drawing/2014/main" id="{7E991E78-8AEC-531A-82A3-2EAABB93E3D6}"/>
              </a:ext>
            </a:extLst>
          </p:cNvPr>
          <p:cNvCxnSpPr>
            <a:cxnSpLocks/>
          </p:cNvCxnSpPr>
          <p:nvPr/>
        </p:nvCxnSpPr>
        <p:spPr bwMode="auto">
          <a:xfrm flipH="1">
            <a:off x="3030882" y="3554282"/>
            <a:ext cx="304766" cy="738835"/>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 name="Straight Connector 3">
            <a:extLst>
              <a:ext uri="{FF2B5EF4-FFF2-40B4-BE49-F238E27FC236}">
                <a16:creationId xmlns:a16="http://schemas.microsoft.com/office/drawing/2014/main" id="{79053792-4BA5-8D70-DAF6-0365EA63C7E6}"/>
              </a:ext>
            </a:extLst>
          </p:cNvPr>
          <p:cNvCxnSpPr>
            <a:cxnSpLocks/>
          </p:cNvCxnSpPr>
          <p:nvPr/>
        </p:nvCxnSpPr>
        <p:spPr bwMode="auto">
          <a:xfrm flipH="1">
            <a:off x="4428022" y="3574335"/>
            <a:ext cx="304766" cy="738835"/>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5" name="Straight Connector 4">
            <a:extLst>
              <a:ext uri="{FF2B5EF4-FFF2-40B4-BE49-F238E27FC236}">
                <a16:creationId xmlns:a16="http://schemas.microsoft.com/office/drawing/2014/main" id="{70B32A3D-DB8B-6960-FC1F-D88F7E9ACFB2}"/>
              </a:ext>
            </a:extLst>
          </p:cNvPr>
          <p:cNvCxnSpPr>
            <a:cxnSpLocks/>
          </p:cNvCxnSpPr>
          <p:nvPr/>
        </p:nvCxnSpPr>
        <p:spPr bwMode="auto">
          <a:xfrm flipH="1">
            <a:off x="5439527" y="3536195"/>
            <a:ext cx="304766" cy="738835"/>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7" name="TextBox 6">
            <a:extLst>
              <a:ext uri="{FF2B5EF4-FFF2-40B4-BE49-F238E27FC236}">
                <a16:creationId xmlns:a16="http://schemas.microsoft.com/office/drawing/2014/main" id="{AD54CA3F-1797-2984-DC44-2E40CCBA425C}"/>
              </a:ext>
            </a:extLst>
          </p:cNvPr>
          <p:cNvSpPr txBox="1"/>
          <p:nvPr/>
        </p:nvSpPr>
        <p:spPr>
          <a:xfrm>
            <a:off x="3202229" y="3113781"/>
            <a:ext cx="314325" cy="461665"/>
          </a:xfrm>
          <a:prstGeom prst="rect">
            <a:avLst/>
          </a:prstGeom>
          <a:noFill/>
        </p:spPr>
        <p:txBody>
          <a:bodyPr wrap="square" rtlCol="0">
            <a:spAutoFit/>
          </a:bodyPr>
          <a:lstStyle/>
          <a:p>
            <a:r>
              <a:rPr lang="en-US" dirty="0">
                <a:solidFill>
                  <a:srgbClr val="FF0000"/>
                </a:solidFill>
              </a:rPr>
              <a:t>0</a:t>
            </a:r>
          </a:p>
        </p:txBody>
      </p:sp>
      <p:sp>
        <p:nvSpPr>
          <p:cNvPr id="8" name="TextBox 7">
            <a:extLst>
              <a:ext uri="{FF2B5EF4-FFF2-40B4-BE49-F238E27FC236}">
                <a16:creationId xmlns:a16="http://schemas.microsoft.com/office/drawing/2014/main" id="{FA86BEEB-2947-61A9-40CE-84958957E3EC}"/>
              </a:ext>
            </a:extLst>
          </p:cNvPr>
          <p:cNvSpPr txBox="1"/>
          <p:nvPr/>
        </p:nvSpPr>
        <p:spPr>
          <a:xfrm>
            <a:off x="4614670" y="3114358"/>
            <a:ext cx="314325" cy="461665"/>
          </a:xfrm>
          <a:prstGeom prst="rect">
            <a:avLst/>
          </a:prstGeom>
          <a:noFill/>
        </p:spPr>
        <p:txBody>
          <a:bodyPr wrap="square" rtlCol="0">
            <a:spAutoFit/>
          </a:bodyPr>
          <a:lstStyle/>
          <a:p>
            <a:r>
              <a:rPr lang="en-US" dirty="0">
                <a:solidFill>
                  <a:srgbClr val="FF0000"/>
                </a:solidFill>
              </a:rPr>
              <a:t>0</a:t>
            </a:r>
          </a:p>
        </p:txBody>
      </p:sp>
      <p:sp>
        <p:nvSpPr>
          <p:cNvPr id="9" name="TextBox 8">
            <a:extLst>
              <a:ext uri="{FF2B5EF4-FFF2-40B4-BE49-F238E27FC236}">
                <a16:creationId xmlns:a16="http://schemas.microsoft.com/office/drawing/2014/main" id="{97AC0A66-8273-1685-9040-7F21102FEC0F}"/>
              </a:ext>
            </a:extLst>
          </p:cNvPr>
          <p:cNvSpPr txBox="1"/>
          <p:nvPr/>
        </p:nvSpPr>
        <p:spPr>
          <a:xfrm>
            <a:off x="5613698" y="3112670"/>
            <a:ext cx="314325" cy="461665"/>
          </a:xfrm>
          <a:prstGeom prst="rect">
            <a:avLst/>
          </a:prstGeom>
          <a:noFill/>
        </p:spPr>
        <p:txBody>
          <a:bodyPr wrap="square" rtlCol="0">
            <a:spAutoFit/>
          </a:bodyPr>
          <a:lstStyle/>
          <a:p>
            <a:r>
              <a:rPr lang="en-US" dirty="0">
                <a:solidFill>
                  <a:srgbClr val="FF0000"/>
                </a:solidFill>
              </a:rPr>
              <a:t>0</a:t>
            </a:r>
          </a:p>
        </p:txBody>
      </p:sp>
      <mc:AlternateContent xmlns:mc="http://schemas.openxmlformats.org/markup-compatibility/2006" xmlns:a14="http://schemas.microsoft.com/office/drawing/2010/main">
        <mc:Choice Requires="a14">
          <p:sp>
            <p:nvSpPr>
              <p:cNvPr id="6" name="Object 4">
                <a:extLst>
                  <a:ext uri="{FF2B5EF4-FFF2-40B4-BE49-F238E27FC236}">
                    <a16:creationId xmlns:a16="http://schemas.microsoft.com/office/drawing/2014/main" id="{E67959A2-DCD9-767A-5F2F-0B215061ED92}"/>
                  </a:ext>
                </a:extLst>
              </p:cNvPr>
              <p:cNvSpPr txBox="1"/>
              <p:nvPr/>
            </p:nvSpPr>
            <p:spPr bwMode="auto">
              <a:xfrm>
                <a:off x="2826332" y="1867003"/>
                <a:ext cx="7349212" cy="377825"/>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b="0" i="1" smtClean="0">
                                      <a:solidFill>
                                        <a:srgbClr val="000000"/>
                                      </a:solidFill>
                                      <a:latin typeface="Cambria Math" panose="02040503050406030204" pitchFamily="18" charset="0"/>
                                    </a:rPr>
                                    <m:t>𝑣</m:t>
                                  </m:r>
                                </m:e>
                              </m:acc>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𝑖</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𝑅</m:t>
                          </m:r>
                        </m:e>
                      </m:sPre>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acc>
                            <m:accPr>
                              <m:chr m:val="̇"/>
                              <m:ctrlPr>
                                <a:rPr lang="en-US" sz="2000" i="1">
                                  <a:solidFill>
                                    <a:srgbClr val="000000"/>
                                  </a:solidFill>
                                  <a:latin typeface="Cambria Math" panose="02040503050406030204" pitchFamily="18" charset="0"/>
                                </a:rPr>
                              </m:ctrlPr>
                            </m:acc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𝜔</m:t>
                                  </m:r>
                                </m:e>
                              </m:sPre>
                            </m:e>
                          </m:acc>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 × </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 × (</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 × </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𝑣</m:t>
                                  </m:r>
                                </m:e>
                              </m:acc>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oMath>
                  </m:oMathPara>
                </a14:m>
                <a:endParaRPr lang="en-US" sz="2000" dirty="0"/>
              </a:p>
            </p:txBody>
          </p:sp>
        </mc:Choice>
        <mc:Fallback xmlns="">
          <p:sp>
            <p:nvSpPr>
              <p:cNvPr id="6" name="Object 4">
                <a:extLst>
                  <a:ext uri="{FF2B5EF4-FFF2-40B4-BE49-F238E27FC236}">
                    <a16:creationId xmlns:a16="http://schemas.microsoft.com/office/drawing/2014/main" id="{E67959A2-DCD9-767A-5F2F-0B215061ED92}"/>
                  </a:ext>
                </a:extLst>
              </p:cNvPr>
              <p:cNvSpPr txBox="1">
                <a:spLocks noRot="1" noChangeAspect="1" noMove="1" noResize="1" noEditPoints="1" noAdjustHandles="1" noChangeArrowheads="1" noChangeShapeType="1" noTextEdit="1"/>
              </p:cNvSpPr>
              <p:nvPr/>
            </p:nvSpPr>
            <p:spPr bwMode="auto">
              <a:xfrm>
                <a:off x="2826332" y="1867003"/>
                <a:ext cx="7349212" cy="377825"/>
              </a:xfrm>
              <a:prstGeom prst="rect">
                <a:avLst/>
              </a:prstGeom>
              <a:blipFill>
                <a:blip r:embed="rId5"/>
                <a:stretch>
                  <a:fillRect b="-37097"/>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Object 4">
                <a:extLst>
                  <a:ext uri="{FF2B5EF4-FFF2-40B4-BE49-F238E27FC236}">
                    <a16:creationId xmlns:a16="http://schemas.microsoft.com/office/drawing/2014/main" id="{18011526-685F-43CF-AA48-B103EF25435B}"/>
                  </a:ext>
                </a:extLst>
              </p:cNvPr>
              <p:cNvSpPr txBox="1"/>
              <p:nvPr/>
            </p:nvSpPr>
            <p:spPr bwMode="auto">
              <a:xfrm>
                <a:off x="1786125" y="3429000"/>
                <a:ext cx="9429627" cy="1141516"/>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b="0" i="1" smtClean="0">
                                      <a:solidFill>
                                        <a:srgbClr val="000000"/>
                                      </a:solidFill>
                                      <a:latin typeface="Cambria Math" panose="02040503050406030204" pitchFamily="18" charset="0"/>
                                    </a:rPr>
                                    <m:t>𝑣</m:t>
                                  </m:r>
                                </m:e>
                              </m:acc>
                            </m:e>
                          </m:sPre>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0</m:t>
                          </m:r>
                        </m:sub>
                        <m:sup>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𝑅</m:t>
                          </m:r>
                        </m:e>
                      </m:sPre>
                      <m:d>
                        <m:dPr>
                          <m:ctrlPr>
                            <a:rPr lang="en-US" sz="2000" i="1">
                              <a:solidFill>
                                <a:srgbClr val="000000"/>
                              </a:solidFill>
                              <a:latin typeface="Cambria Math" panose="02040503050406030204" pitchFamily="18" charset="0"/>
                            </a:rPr>
                          </m:ctrlPr>
                        </m:dPr>
                        <m:e>
                          <m:acc>
                            <m:accPr>
                              <m:chr m:val="̇"/>
                              <m:ctrlPr>
                                <a:rPr lang="en-US" sz="2000" i="1" smtClean="0">
                                  <a:solidFill>
                                    <a:srgbClr val="000000"/>
                                  </a:solidFill>
                                  <a:latin typeface="Cambria Math" panose="02040503050406030204" pitchFamily="18" charset="0"/>
                                </a:rPr>
                              </m:ctrlPr>
                            </m:acc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0</m:t>
                                      </m:r>
                                    </m:sup>
                                    <m:e>
                                      <m:r>
                                        <a:rPr lang="en-US" sz="2000" i="1">
                                          <a:solidFill>
                                            <a:srgbClr val="000000"/>
                                          </a:solidFill>
                                          <a:latin typeface="Cambria Math" panose="02040503050406030204" pitchFamily="18" charset="0"/>
                                        </a:rPr>
                                        <m:t>𝜔</m:t>
                                      </m:r>
                                    </m:e>
                                  </m:sPre>
                                </m:e>
                                <m:sub>
                                  <m:r>
                                    <a:rPr lang="en-US" sz="2000" b="0" i="1" smtClean="0">
                                      <a:solidFill>
                                        <a:srgbClr val="000000"/>
                                      </a:solidFill>
                                      <a:latin typeface="Cambria Math" panose="02040503050406030204" pitchFamily="18" charset="0"/>
                                    </a:rPr>
                                    <m:t>0</m:t>
                                  </m:r>
                                </m:sub>
                              </m:sSub>
                            </m:e>
                          </m:acc>
                          <m:r>
                            <a:rPr lang="en-US" sz="2000" i="1">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0</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0</m:t>
                                  </m:r>
                                </m:sup>
                                <m:e>
                                  <m:r>
                                    <a:rPr lang="en-US" sz="2000" i="1">
                                      <a:solidFill>
                                        <a:srgbClr val="000000"/>
                                      </a:solidFill>
                                      <a:latin typeface="Cambria Math" panose="02040503050406030204" pitchFamily="18" charset="0"/>
                                    </a:rPr>
                                    <m:t>𝜔</m:t>
                                  </m:r>
                                </m:e>
                              </m:sPre>
                            </m:e>
                            <m:sub>
                              <m:r>
                                <a:rPr lang="en-US" sz="2000" b="0" i="1" smtClean="0">
                                  <a:solidFill>
                                    <a:srgbClr val="000000"/>
                                  </a:solidFill>
                                  <a:latin typeface="Cambria Math" panose="02040503050406030204" pitchFamily="18" charset="0"/>
                                </a:rPr>
                                <m:t>0</m:t>
                              </m:r>
                            </m:sub>
                          </m:sSub>
                          <m:r>
                            <a:rPr lang="en-US" sz="2000" i="1">
                              <a:solidFill>
                                <a:srgbClr val="000000"/>
                              </a:solidFill>
                              <a:latin typeface="Cambria Math" panose="02040503050406030204" pitchFamily="18" charset="0"/>
                            </a:rPr>
                            <m:t> × </m:t>
                          </m:r>
                          <m:d>
                            <m:dPr>
                              <m:ctrlPr>
                                <a:rPr lang="en-US" sz="2000" i="1">
                                  <a:solidFill>
                                    <a:srgbClr val="000000"/>
                                  </a:solidFill>
                                  <a:latin typeface="Cambria Math" panose="02040503050406030204" pitchFamily="18" charset="0"/>
                                </a:rPr>
                              </m:ctrlPr>
                            </m:d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0</m:t>
                                      </m:r>
                                    </m:sup>
                                    <m:e>
                                      <m:r>
                                        <a:rPr lang="en-US" sz="2000" i="1">
                                          <a:solidFill>
                                            <a:srgbClr val="000000"/>
                                          </a:solidFill>
                                          <a:latin typeface="Cambria Math" panose="02040503050406030204" pitchFamily="18" charset="0"/>
                                        </a:rPr>
                                        <m:t>𝜔</m:t>
                                      </m:r>
                                    </m:e>
                                  </m:sPre>
                                </m:e>
                                <m:sub>
                                  <m:r>
                                    <a:rPr lang="en-US" sz="2000" b="0" i="1" smtClean="0">
                                      <a:solidFill>
                                        <a:srgbClr val="000000"/>
                                      </a:solidFill>
                                      <a:latin typeface="Cambria Math" panose="02040503050406030204" pitchFamily="18" charset="0"/>
                                    </a:rPr>
                                    <m:t>0</m:t>
                                  </m:r>
                                </m:sub>
                              </m:sSub>
                              <m:r>
                                <a:rPr lang="en-US" sz="2000" i="1">
                                  <a:solidFill>
                                    <a:srgbClr val="000000"/>
                                  </a:solidFill>
                                  <a:latin typeface="Cambria Math" panose="02040503050406030204" pitchFamily="18" charset="0"/>
                                </a:rPr>
                                <m:t> × </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0</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1</m:t>
                                  </m:r>
                                </m:sub>
                              </m:sSub>
                            </m:e>
                          </m:d>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0</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𝑣</m:t>
                                      </m:r>
                                    </m:e>
                                  </m:acc>
                                </m:e>
                              </m:sPre>
                            </m:e>
                            <m:sub>
                              <m:r>
                                <a:rPr lang="en-US" sz="2000" b="0" i="1" smtClean="0">
                                  <a:solidFill>
                                    <a:srgbClr val="000000"/>
                                  </a:solidFill>
                                  <a:latin typeface="Cambria Math" panose="02040503050406030204" pitchFamily="18" charset="0"/>
                                </a:rPr>
                                <m:t>0</m:t>
                              </m:r>
                            </m:sub>
                          </m:sSub>
                        </m:e>
                      </m:d>
                      <m:r>
                        <a:rPr lang="en-US" sz="2000" b="0" i="1" smtClean="0">
                          <a:solidFill>
                            <a:srgbClr val="000000"/>
                          </a:solidFill>
                          <a:latin typeface="Cambria Math" panose="02040503050406030204" pitchFamily="18" charset="0"/>
                        </a:rPr>
                        <m:t>=</m:t>
                      </m:r>
                      <m:d>
                        <m:dPr>
                          <m:begChr m:val="["/>
                          <m:endChr m:val="]"/>
                          <m:ctrlPr>
                            <a:rPr lang="en-US" sz="2000" i="1">
                              <a:latin typeface="Cambria Math" panose="02040503050406030204" pitchFamily="18" charset="0"/>
                            </a:rPr>
                          </m:ctrlPr>
                        </m:dPr>
                        <m:e>
                          <m:m>
                            <m:mPr>
                              <m:mcs>
                                <m:mc>
                                  <m:mcPr>
                                    <m:count m:val="3"/>
                                    <m:mcJc m:val="center"/>
                                  </m:mcPr>
                                </m:mc>
                              </m:mcs>
                              <m:ctrlPr>
                                <a:rPr lang="en-US" sz="2000" i="1">
                                  <a:latin typeface="Cambria Math" panose="02040503050406030204" pitchFamily="18" charset="0"/>
                                </a:rPr>
                              </m:ctrlPr>
                            </m:mPr>
                            <m:mr>
                              <m:e>
                                <m:sSub>
                                  <m:sSubPr>
                                    <m:ctrlPr>
                                      <a:rPr lang="en-US" sz="2000" i="1">
                                        <a:latin typeface="Cambria Math" panose="02040503050406030204" pitchFamily="18" charset="0"/>
                                      </a:rPr>
                                    </m:ctrlPr>
                                  </m:sSubPr>
                                  <m:e>
                                    <m:r>
                                      <m:rPr>
                                        <m:brk m:alnAt="7"/>
                                      </m:rPr>
                                      <a:rPr lang="en-US" sz="2000" i="1">
                                        <a:latin typeface="Cambria Math" panose="02040503050406030204" pitchFamily="18" charset="0"/>
                                      </a:rPr>
                                      <m:t>𝑐</m:t>
                                    </m:r>
                                  </m:e>
                                  <m:sub>
                                    <m:r>
                                      <m:rPr>
                                        <m:brk m:alnAt="7"/>
                                      </m:rPr>
                                      <a:rPr lang="en-US" sz="2000" i="1">
                                        <a:latin typeface="Cambria Math" panose="02040503050406030204" pitchFamily="18" charset="0"/>
                                      </a:rPr>
                                      <m:t>1</m:t>
                                    </m:r>
                                  </m:sub>
                                </m:sSub>
                              </m:e>
                              <m:e>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1</m:t>
                                    </m:r>
                                  </m:sub>
                                </m:sSub>
                              </m:e>
                              <m:e>
                                <m:r>
                                  <a:rPr lang="en-US" sz="2000" i="1">
                                    <a:latin typeface="Cambria Math" panose="02040503050406030204" pitchFamily="18" charset="0"/>
                                  </a:rPr>
                                  <m:t>0</m:t>
                                </m:r>
                              </m:e>
                            </m:mr>
                            <m:mr>
                              <m:e>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1</m:t>
                                    </m:r>
                                  </m:sub>
                                </m:sSub>
                              </m:e>
                              <m:e>
                                <m:sSub>
                                  <m:sSubPr>
                                    <m:ctrlPr>
                                      <a:rPr lang="en-US" sz="2000" i="1">
                                        <a:latin typeface="Cambria Math" panose="02040503050406030204" pitchFamily="18" charset="0"/>
                                      </a:rPr>
                                    </m:ctrlPr>
                                  </m:sSubPr>
                                  <m:e>
                                    <m:r>
                                      <a:rPr lang="en-US" sz="2000" i="1">
                                        <a:latin typeface="Cambria Math" panose="02040503050406030204" pitchFamily="18" charset="0"/>
                                      </a:rPr>
                                      <m:t>𝑐</m:t>
                                    </m:r>
                                  </m:e>
                                  <m:sub>
                                    <m:r>
                                      <a:rPr lang="en-US" sz="2000" i="1">
                                        <a:latin typeface="Cambria Math" panose="02040503050406030204" pitchFamily="18" charset="0"/>
                                      </a:rPr>
                                      <m:t>1</m:t>
                                    </m:r>
                                  </m:sub>
                                </m:sSub>
                              </m:e>
                              <m:e>
                                <m:r>
                                  <a:rPr lang="en-US" sz="2000" i="1">
                                    <a:latin typeface="Cambria Math" panose="02040503050406030204" pitchFamily="18" charset="0"/>
                                  </a:rPr>
                                  <m:t>0</m:t>
                                </m:r>
                              </m:e>
                            </m:mr>
                            <m:mr>
                              <m:e>
                                <m:r>
                                  <a:rPr lang="en-US" sz="2000" i="1">
                                    <a:latin typeface="Cambria Math" panose="02040503050406030204" pitchFamily="18" charset="0"/>
                                  </a:rPr>
                                  <m:t>0</m:t>
                                </m:r>
                              </m:e>
                              <m:e>
                                <m:r>
                                  <a:rPr lang="en-US" sz="2000" i="1">
                                    <a:latin typeface="Cambria Math" panose="02040503050406030204" pitchFamily="18" charset="0"/>
                                  </a:rPr>
                                  <m:t>0</m:t>
                                </m:r>
                              </m:e>
                              <m:e>
                                <m:r>
                                  <a:rPr lang="en-US" sz="2000" i="1">
                                    <a:latin typeface="Cambria Math" panose="02040503050406030204" pitchFamily="18" charset="0"/>
                                  </a:rPr>
                                  <m:t>1</m:t>
                                </m:r>
                              </m:e>
                            </m:mr>
                          </m:m>
                        </m:e>
                      </m:d>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m:rPr>
                                    <m:brk m:alnAt="7"/>
                                  </m:rPr>
                                  <a:rPr lang="en-US" sz="2000" i="1">
                                    <a:latin typeface="Cambria Math" panose="02040503050406030204" pitchFamily="18" charset="0"/>
                                  </a:rPr>
                                  <m:t>0</m:t>
                                </m:r>
                              </m:e>
                            </m:mr>
                            <m:mr>
                              <m:e>
                                <m:r>
                                  <a:rPr lang="en-US" sz="2000" i="1">
                                    <a:latin typeface="Cambria Math" panose="02040503050406030204" pitchFamily="18" charset="0"/>
                                  </a:rPr>
                                  <m:t>𝑔</m:t>
                                </m:r>
                              </m:e>
                            </m:mr>
                            <m:mr>
                              <m:e>
                                <m:r>
                                  <a:rPr lang="en-US" sz="2000" i="1">
                                    <a:latin typeface="Cambria Math" panose="02040503050406030204" pitchFamily="18" charset="0"/>
                                  </a:rPr>
                                  <m:t>0</m:t>
                                </m:r>
                              </m:e>
                            </m:mr>
                          </m:m>
                        </m:e>
                      </m:d>
                      <m:r>
                        <m:rPr>
                          <m:nor/>
                        </m:rPr>
                        <a:rPr lang="en-US" sz="2000" dirty="0"/>
                        <m:t> = </m:t>
                      </m:r>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m:rPr>
                                    <m:brk m:alnAt="7"/>
                                  </m:rPr>
                                  <a:rPr lang="en-US" sz="2000" i="1">
                                    <a:latin typeface="Cambria Math" panose="02040503050406030204" pitchFamily="18" charset="0"/>
                                  </a:rPr>
                                  <m:t>𝑔</m:t>
                                </m:r>
                                <m:sSub>
                                  <m:sSubPr>
                                    <m:ctrlPr>
                                      <a:rPr lang="en-US" sz="2000" i="1">
                                        <a:latin typeface="Cambria Math" panose="02040503050406030204" pitchFamily="18" charset="0"/>
                                      </a:rPr>
                                    </m:ctrlPr>
                                  </m:sSubPr>
                                  <m:e>
                                    <m:r>
                                      <m:rPr>
                                        <m:brk m:alnAt="7"/>
                                      </m:rPr>
                                      <a:rPr lang="en-US" sz="2000" i="1">
                                        <a:latin typeface="Cambria Math" panose="02040503050406030204" pitchFamily="18" charset="0"/>
                                      </a:rPr>
                                      <m:t>𝑠</m:t>
                                    </m:r>
                                  </m:e>
                                  <m:sub>
                                    <m:r>
                                      <m:rPr>
                                        <m:brk m:alnAt="7"/>
                                      </m:rPr>
                                      <a:rPr lang="en-US" sz="2000" i="1">
                                        <a:latin typeface="Cambria Math" panose="02040503050406030204" pitchFamily="18" charset="0"/>
                                      </a:rPr>
                                      <m:t>1</m:t>
                                    </m:r>
                                  </m:sub>
                                </m:sSub>
                              </m:e>
                            </m:mr>
                            <m:mr>
                              <m:e>
                                <m:r>
                                  <a:rPr lang="en-US" sz="2000" i="1">
                                    <a:latin typeface="Cambria Math" panose="02040503050406030204" pitchFamily="18" charset="0"/>
                                  </a:rPr>
                                  <m:t>𝑔</m:t>
                                </m:r>
                                <m:sSub>
                                  <m:sSubPr>
                                    <m:ctrlPr>
                                      <a:rPr lang="en-US" sz="2000" i="1">
                                        <a:latin typeface="Cambria Math" panose="02040503050406030204" pitchFamily="18" charset="0"/>
                                      </a:rPr>
                                    </m:ctrlPr>
                                  </m:sSubPr>
                                  <m:e>
                                    <m:r>
                                      <a:rPr lang="en-US" sz="2000" i="1">
                                        <a:latin typeface="Cambria Math" panose="02040503050406030204" pitchFamily="18" charset="0"/>
                                      </a:rPr>
                                      <m:t>𝑐</m:t>
                                    </m:r>
                                  </m:e>
                                  <m:sub>
                                    <m:r>
                                      <a:rPr lang="en-US" sz="2000" i="1">
                                        <a:latin typeface="Cambria Math" panose="02040503050406030204" pitchFamily="18" charset="0"/>
                                      </a:rPr>
                                      <m:t>1</m:t>
                                    </m:r>
                                  </m:sub>
                                </m:sSub>
                              </m:e>
                            </m:mr>
                            <m:mr>
                              <m:e>
                                <m:r>
                                  <a:rPr lang="en-US" sz="2000" i="1">
                                    <a:latin typeface="Cambria Math" panose="02040503050406030204" pitchFamily="18" charset="0"/>
                                  </a:rPr>
                                  <m:t>0</m:t>
                                </m:r>
                              </m:e>
                            </m:mr>
                          </m:m>
                        </m:e>
                      </m:d>
                    </m:oMath>
                  </m:oMathPara>
                </a14:m>
                <a:endParaRPr lang="en-US" sz="2000" dirty="0"/>
              </a:p>
            </p:txBody>
          </p:sp>
        </mc:Choice>
        <mc:Fallback xmlns="">
          <p:sp>
            <p:nvSpPr>
              <p:cNvPr id="10" name="Object 4">
                <a:extLst>
                  <a:ext uri="{FF2B5EF4-FFF2-40B4-BE49-F238E27FC236}">
                    <a16:creationId xmlns:a16="http://schemas.microsoft.com/office/drawing/2014/main" id="{18011526-685F-43CF-AA48-B103EF25435B}"/>
                  </a:ext>
                </a:extLst>
              </p:cNvPr>
              <p:cNvSpPr txBox="1">
                <a:spLocks noRot="1" noChangeAspect="1" noMove="1" noResize="1" noEditPoints="1" noAdjustHandles="1" noChangeArrowheads="1" noChangeShapeType="1" noTextEdit="1"/>
              </p:cNvSpPr>
              <p:nvPr/>
            </p:nvSpPr>
            <p:spPr bwMode="auto">
              <a:xfrm>
                <a:off x="1786125" y="3429000"/>
                <a:ext cx="9429627" cy="1141516"/>
              </a:xfrm>
              <a:prstGeom prst="rect">
                <a:avLst/>
              </a:prstGeom>
              <a:blipFill>
                <a:blip r:embed="rId6"/>
                <a:stretch>
                  <a:fillRect/>
                </a:stretch>
              </a:blipFill>
              <a:ln>
                <a:noFill/>
              </a:ln>
              <a:effectLst/>
            </p:spPr>
            <p:txBody>
              <a:bodyPr/>
              <a:lstStyle/>
              <a:p>
                <a:r>
                  <a:rPr lang="en-US">
                    <a:noFill/>
                  </a:rPr>
                  <a:t> </a:t>
                </a:r>
              </a:p>
            </p:txBody>
          </p:sp>
        </mc:Fallback>
      </mc:AlternateContent>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F0C9219-D152-74EC-954B-23AE93E0817B}"/>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44035" name="Rectangle 3">
                <a:extLst>
                  <a:ext uri="{FF2B5EF4-FFF2-40B4-BE49-F238E27FC236}">
                    <a16:creationId xmlns:a16="http://schemas.microsoft.com/office/drawing/2014/main" id="{50C6B60B-E7A2-245F-EA1C-C25A6742EB93}"/>
                  </a:ext>
                </a:extLst>
              </p:cNvPr>
              <p:cNvSpPr>
                <a:spLocks noGrp="1" noChangeArrowheads="1"/>
              </p:cNvSpPr>
              <p:nvPr>
                <p:ph type="body" idx="1"/>
              </p:nvPr>
            </p:nvSpPr>
            <p:spPr/>
            <p:txBody>
              <a:bodyPr/>
              <a:lstStyle/>
              <a:p>
                <a:r>
                  <a:rPr lang="en-US" altLang="en-US" dirty="0"/>
                  <a:t>Outward Iteration </a:t>
                </a:r>
                <a14:m>
                  <m:oMath xmlns:m="http://schemas.openxmlformats.org/officeDocument/2006/math">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=0</m:t>
                    </m:r>
                  </m:oMath>
                </a14:m>
                <a:endParaRPr lang="en-US" dirty="0"/>
              </a:p>
              <a:p>
                <a:endParaRPr lang="en-US" altLang="en-US" dirty="0"/>
              </a:p>
            </p:txBody>
          </p:sp>
        </mc:Choice>
        <mc:Fallback xmlns="">
          <p:sp>
            <p:nvSpPr>
              <p:cNvPr id="44035" name="Rectangle 3">
                <a:extLst>
                  <a:ext uri="{FF2B5EF4-FFF2-40B4-BE49-F238E27FC236}">
                    <a16:creationId xmlns:a16="http://schemas.microsoft.com/office/drawing/2014/main" id="{50C6B60B-E7A2-245F-EA1C-C25A6742EB93}"/>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p:sp>
        <p:nvSpPr>
          <p:cNvPr id="50" name="Footer Placeholder 2">
            <a:extLst>
              <a:ext uri="{FF2B5EF4-FFF2-40B4-BE49-F238E27FC236}">
                <a16:creationId xmlns:a16="http://schemas.microsoft.com/office/drawing/2014/main" id="{66935B25-8751-2945-2BAD-56109BC65135}"/>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44081" name="Picture 2" descr="http://brand.ucla.edu/wp-content/uploads/2013/08/ucla-logotype-main-11.jpg">
            <a:extLst>
              <a:ext uri="{FF2B5EF4-FFF2-40B4-BE49-F238E27FC236}">
                <a16:creationId xmlns:a16="http://schemas.microsoft.com/office/drawing/2014/main" id="{4A9347C4-06A6-8E68-8379-396A96C1D4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61B34EF7-4C01-55B6-6B99-440844CB8CC1}"/>
                  </a:ext>
                </a:extLst>
              </p:cNvPr>
              <p:cNvSpPr txBox="1"/>
              <p:nvPr/>
            </p:nvSpPr>
            <p:spPr>
              <a:xfrm>
                <a:off x="1486505" y="2696613"/>
                <a:ext cx="9544047" cy="351320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solidFill>
                                <a:srgbClr val="000000"/>
                              </a:solidFill>
                              <a:latin typeface="Cambria Math" panose="02040503050406030204" pitchFamily="18" charset="0"/>
                            </a:rPr>
                          </m:ctrlPr>
                        </m:sSub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𝑣</m:t>
                                      </m:r>
                                    </m:e>
                                  </m:acc>
                                </m:e>
                              </m:sPre>
                            </m:e>
                            <m:sub>
                              <m:r>
                                <a:rPr lang="en-US" sz="2000" i="1">
                                  <a:solidFill>
                                    <a:srgbClr val="000000"/>
                                  </a:solidFill>
                                  <a:latin typeface="Cambria Math" panose="02040503050406030204" pitchFamily="18" charset="0"/>
                                </a:rPr>
                                <m:t>𝐶</m:t>
                              </m:r>
                            </m:sub>
                          </m:sSub>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ea typeface="Cambria Math" panose="02040503050406030204" pitchFamily="18" charset="0"/>
                                    </a:rPr>
                                    <m:t>𝜔</m:t>
                                  </m:r>
                                </m:e>
                              </m:acc>
                            </m:e>
                          </m:sPre>
                        </m:e>
                        <m:sub>
                          <m:r>
                            <a:rPr lang="en-US" sz="2000" i="1">
                              <a:solidFill>
                                <a:srgbClr val="000000"/>
                              </a:solidFill>
                              <a:latin typeface="Cambria Math" panose="02040503050406030204" pitchFamily="18" charset="0"/>
                              <a:ea typeface="Cambria Math" panose="02040503050406030204" pitchFamily="18" charset="0"/>
                            </a:rPr>
                            <m:t>1</m:t>
                          </m:r>
                        </m:sub>
                      </m:sSub>
                      <m:r>
                        <a:rPr lang="en-US" sz="2000" i="1">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𝐶</m:t>
                              </m:r>
                            </m:sub>
                          </m:sSub>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× </m:t>
                      </m:r>
                      <m:d>
                        <m:dPr>
                          <m:ctrlPr>
                            <a:rPr lang="en-US" sz="2000" i="1">
                              <a:solidFill>
                                <a:srgbClr val="000000"/>
                              </a:solidFill>
                              <a:latin typeface="Cambria Math" panose="02040503050406030204" pitchFamily="18" charset="0"/>
                            </a:rPr>
                          </m:ctrlPr>
                        </m:d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𝐶</m:t>
                                  </m:r>
                                </m:sub>
                              </m:sSub>
                            </m:e>
                            <m:sub>
                              <m:r>
                                <a:rPr lang="en-US" sz="2000" i="1">
                                  <a:solidFill>
                                    <a:srgbClr val="000000"/>
                                  </a:solidFill>
                                  <a:latin typeface="Cambria Math" panose="02040503050406030204" pitchFamily="18" charset="0"/>
                                </a:rPr>
                                <m:t>1</m:t>
                              </m:r>
                            </m:sub>
                          </m:sSub>
                        </m:e>
                      </m:d>
                      <m:r>
                        <a:rPr lang="en-US" sz="2000" i="1">
                          <a:solidFill>
                            <a:srgbClr val="000000"/>
                          </a:solidFill>
                          <a:latin typeface="Cambria Math" panose="02040503050406030204" pitchFamily="18" charset="0"/>
                        </a:rPr>
                        <m:t> + </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𝑣</m:t>
                                  </m:r>
                                </m:e>
                              </m:acc>
                            </m:e>
                          </m:sPre>
                        </m:e>
                        <m:sub>
                          <m:r>
                            <a:rPr lang="en-US" sz="2000" i="1">
                              <a:solidFill>
                                <a:srgbClr val="000000"/>
                              </a:solidFill>
                              <a:latin typeface="Cambria Math" panose="02040503050406030204" pitchFamily="18" charset="0"/>
                            </a:rPr>
                            <m:t>1</m:t>
                          </m:r>
                        </m:sub>
                      </m:sSub>
                      <m:r>
                        <a:rPr lang="en-US" sz="2000" b="0" i="1" smtClean="0">
                          <a:latin typeface="Cambria Math" panose="02040503050406030204" pitchFamily="18" charset="0"/>
                        </a:rPr>
                        <m:t>=</m:t>
                      </m:r>
                    </m:oMath>
                  </m:oMathPara>
                </a14:m>
                <a:endParaRPr lang="en-US" sz="2000" b="0" i="1" dirty="0">
                  <a:latin typeface="Cambria Math" panose="02040503050406030204" pitchFamily="18" charset="0"/>
                </a:endParaRPr>
              </a:p>
              <a:p>
                <a14:m>
                  <m:oMath xmlns:m="http://schemas.openxmlformats.org/officeDocument/2006/math">
                    <m:d>
                      <m:dPr>
                        <m:begChr m:val="|"/>
                        <m:endChr m:val="|"/>
                        <m:ctrlPr>
                          <a:rPr lang="en-US" sz="2000" b="0" i="1" smtClean="0">
                            <a:latin typeface="Cambria Math" panose="02040503050406030204" pitchFamily="18" charset="0"/>
                          </a:rPr>
                        </m:ctrlPr>
                      </m:dPr>
                      <m:e>
                        <m:m>
                          <m:mPr>
                            <m:mcs>
                              <m:mc>
                                <m:mcPr>
                                  <m:count m:val="3"/>
                                  <m:mcJc m:val="center"/>
                                </m:mcPr>
                              </m:mc>
                            </m:mcs>
                            <m:ctrlPr>
                              <a:rPr lang="en-US" sz="2000" b="0" i="1" smtClean="0">
                                <a:latin typeface="Cambria Math" panose="02040503050406030204" pitchFamily="18" charset="0"/>
                              </a:rPr>
                            </m:ctrlPr>
                          </m:mPr>
                          <m:mr>
                            <m:e>
                              <m:r>
                                <m:rPr>
                                  <m:brk m:alnAt="7"/>
                                </m:rPr>
                                <a:rPr lang="en-US" sz="2000" b="0" i="1" smtClean="0">
                                  <a:latin typeface="Cambria Math" panose="02040503050406030204" pitchFamily="18" charset="0"/>
                                </a:rPr>
                                <m:t>𝑖</m:t>
                              </m:r>
                            </m:e>
                            <m:e>
                              <m:r>
                                <a:rPr lang="en-US" sz="2000" b="0" i="1" smtClean="0">
                                  <a:latin typeface="Cambria Math" panose="02040503050406030204" pitchFamily="18" charset="0"/>
                                </a:rPr>
                                <m:t>𝑗</m:t>
                              </m:r>
                            </m:e>
                            <m:e>
                              <m:r>
                                <a:rPr lang="en-US" sz="2000" b="0" i="1" smtClean="0">
                                  <a:latin typeface="Cambria Math" panose="02040503050406030204" pitchFamily="18" charset="0"/>
                                </a:rPr>
                                <m:t>𝑘</m:t>
                              </m:r>
                            </m:e>
                          </m:mr>
                          <m:mr>
                            <m:e>
                              <m:r>
                                <a:rPr lang="en-US" sz="2000" b="0" i="1" smtClean="0">
                                  <a:latin typeface="Cambria Math" panose="02040503050406030204" pitchFamily="18" charset="0"/>
                                </a:rPr>
                                <m:t>0</m:t>
                              </m:r>
                            </m:e>
                            <m:e>
                              <m:r>
                                <a:rPr lang="en-US" sz="2000" b="0" i="1" smtClean="0">
                                  <a:latin typeface="Cambria Math" panose="02040503050406030204" pitchFamily="18" charset="0"/>
                                </a:rPr>
                                <m:t>0</m:t>
                              </m:r>
                            </m:e>
                            <m:e>
                              <m:sSub>
                                <m:sSubPr>
                                  <m:ctrlPr>
                                    <a:rPr lang="en-US" sz="2000" b="0" i="1" smtClean="0">
                                      <a:latin typeface="Cambria Math" panose="02040503050406030204" pitchFamily="18" charset="0"/>
                                    </a:rPr>
                                  </m:ctrlPr>
                                </m:sSubPr>
                                <m:e>
                                  <m:acc>
                                    <m:accPr>
                                      <m:chr m:val="̈"/>
                                      <m:ctrlPr>
                                        <a:rPr lang="en-US" sz="2000" b="0" i="1" smtClean="0">
                                          <a:latin typeface="Cambria Math" panose="02040503050406030204" pitchFamily="18" charset="0"/>
                                        </a:rPr>
                                      </m:ctrlPr>
                                    </m:accPr>
                                    <m:e>
                                      <m:r>
                                        <a:rPr lang="en-US" sz="2000" i="1" smtClean="0">
                                          <a:latin typeface="Cambria Math" panose="02040503050406030204" pitchFamily="18" charset="0"/>
                                        </a:rPr>
                                        <m:t>𝜃</m:t>
                                      </m:r>
                                    </m:e>
                                  </m:acc>
                                </m:e>
                                <m:sub>
                                  <m:r>
                                    <a:rPr lang="en-US" sz="2000" b="0" i="1" smtClean="0">
                                      <a:latin typeface="Cambria Math" panose="02040503050406030204" pitchFamily="18" charset="0"/>
                                    </a:rPr>
                                    <m:t>1</m:t>
                                  </m:r>
                                </m:sub>
                              </m:sSub>
                            </m:e>
                          </m:mr>
                          <m:m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𝐿</m:t>
                                  </m:r>
                                </m:e>
                                <m:sub>
                                  <m:r>
                                    <a:rPr lang="en-US" sz="2000" b="0" i="1" smtClean="0">
                                      <a:latin typeface="Cambria Math" panose="02040503050406030204" pitchFamily="18" charset="0"/>
                                    </a:rPr>
                                    <m:t>1</m:t>
                                  </m:r>
                                </m:sub>
                              </m:sSub>
                            </m:e>
                            <m:e>
                              <m:r>
                                <a:rPr lang="en-US" sz="2000" b="0" i="1" smtClean="0">
                                  <a:latin typeface="Cambria Math" panose="02040503050406030204" pitchFamily="18" charset="0"/>
                                </a:rPr>
                                <m:t>0</m:t>
                              </m:r>
                            </m:e>
                            <m:e>
                              <m:r>
                                <a:rPr lang="en-US" sz="2000" b="0" i="1" smtClean="0">
                                  <a:latin typeface="Cambria Math" panose="02040503050406030204" pitchFamily="18" charset="0"/>
                                </a:rPr>
                                <m:t>0</m:t>
                              </m:r>
                            </m:e>
                          </m:mr>
                        </m:m>
                      </m:e>
                    </m:d>
                    <m:r>
                      <a:rPr lang="en-US" sz="2000" b="0" i="1" smtClean="0">
                        <a:latin typeface="Cambria Math" panose="02040503050406030204" pitchFamily="18" charset="0"/>
                      </a:rPr>
                      <m:t>+</m:t>
                    </m:r>
                    <m:sPre>
                      <m:sPrePr>
                        <m:ctrlPr>
                          <a:rPr lang="en-US" sz="2000" i="1" smtClean="0">
                            <a:latin typeface="Cambria Math" panose="02040503050406030204" pitchFamily="18" charset="0"/>
                          </a:rPr>
                        </m:ctrlPr>
                      </m:sPrePr>
                      <m:sub>
                        <m:r>
                          <a:rPr lang="en-US" sz="2000" b="0" i="1" smtClean="0">
                            <a:latin typeface="Cambria Math" panose="02040503050406030204" pitchFamily="18" charset="0"/>
                          </a:rPr>
                          <m:t> </m:t>
                        </m:r>
                      </m:sub>
                      <m:sup>
                        <m:r>
                          <a:rPr lang="en-US" sz="2000" b="0" i="1" smtClean="0">
                            <a:latin typeface="Cambria Math" panose="02040503050406030204" pitchFamily="18" charset="0"/>
                          </a:rPr>
                          <m:t> </m:t>
                        </m:r>
                      </m:sup>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d>
                          <m:dPr>
                            <m:begChr m:val="|"/>
                            <m:endChr m:val="|"/>
                            <m:ctrlPr>
                              <a:rPr lang="en-US" sz="2000" i="1">
                                <a:latin typeface="Cambria Math" panose="02040503050406030204" pitchFamily="18" charset="0"/>
                              </a:rPr>
                            </m:ctrlPr>
                          </m:dPr>
                          <m:e>
                            <m:m>
                              <m:mPr>
                                <m:mcs>
                                  <m:mc>
                                    <m:mcPr>
                                      <m:count m:val="3"/>
                                      <m:mcJc m:val="center"/>
                                    </m:mcPr>
                                  </m:mc>
                                </m:mcs>
                                <m:ctrlPr>
                                  <a:rPr lang="en-US" sz="2000" i="1">
                                    <a:latin typeface="Cambria Math" panose="02040503050406030204" pitchFamily="18" charset="0"/>
                                  </a:rPr>
                                </m:ctrlPr>
                              </m:mPr>
                              <m:mr>
                                <m:e>
                                  <m:r>
                                    <m:rPr>
                                      <m:brk m:alnAt="7"/>
                                    </m:rPr>
                                    <a:rPr lang="en-US" sz="2000" b="0" i="1" smtClean="0">
                                      <a:latin typeface="Cambria Math" panose="02040503050406030204" pitchFamily="18" charset="0"/>
                                    </a:rPr>
                                    <m:t>𝑖</m:t>
                                  </m:r>
                                </m:e>
                                <m:e>
                                  <m:r>
                                    <a:rPr lang="en-US" sz="2000" b="0" i="1" smtClean="0">
                                      <a:latin typeface="Cambria Math" panose="02040503050406030204" pitchFamily="18" charset="0"/>
                                    </a:rPr>
                                    <m:t>𝑗</m:t>
                                  </m:r>
                                </m:e>
                                <m:e>
                                  <m:r>
                                    <a:rPr lang="en-US" sz="2000" b="0" i="1" smtClean="0">
                                      <a:latin typeface="Cambria Math" panose="02040503050406030204" pitchFamily="18" charset="0"/>
                                    </a:rPr>
                                    <m:t>𝑘</m:t>
                                  </m:r>
                                </m:e>
                              </m:mr>
                              <m:mr>
                                <m:e>
                                  <m:r>
                                    <a:rPr lang="en-US" sz="2000" i="1">
                                      <a:latin typeface="Cambria Math" panose="02040503050406030204" pitchFamily="18" charset="0"/>
                                    </a:rPr>
                                    <m:t>0</m:t>
                                  </m:r>
                                </m:e>
                                <m:e>
                                  <m:r>
                                    <a:rPr lang="en-US" sz="2000" i="1">
                                      <a:latin typeface="Cambria Math" panose="02040503050406030204" pitchFamily="18" charset="0"/>
                                    </a:rPr>
                                    <m:t>0</m:t>
                                  </m:r>
                                </m:e>
                                <m:e>
                                  <m:sSub>
                                    <m:sSubPr>
                                      <m:ctrlPr>
                                        <a:rPr lang="en-US" sz="2000" i="1">
                                          <a:latin typeface="Cambria Math" panose="02040503050406030204" pitchFamily="18" charset="0"/>
                                        </a:rPr>
                                      </m:ctrlPr>
                                    </m:sSubPr>
                                    <m:e>
                                      <m:acc>
                                        <m:accPr>
                                          <m:chr m:val="̇"/>
                                          <m:ctrlPr>
                                            <a:rPr lang="en-US" sz="2000" i="1" smtClean="0">
                                              <a:latin typeface="Cambria Math" panose="02040503050406030204" pitchFamily="18" charset="0"/>
                                            </a:rPr>
                                          </m:ctrlPr>
                                        </m:accPr>
                                        <m:e>
                                          <m:r>
                                            <a:rPr lang="en-US" sz="2000" i="1" smtClean="0">
                                              <a:latin typeface="Cambria Math" panose="02040503050406030204" pitchFamily="18" charset="0"/>
                                            </a:rPr>
                                            <m:t>𝜃</m:t>
                                          </m:r>
                                        </m:e>
                                      </m:acc>
                                    </m:e>
                                    <m:sub>
                                      <m:r>
                                        <a:rPr lang="en-US" sz="2000" i="1">
                                          <a:latin typeface="Cambria Math" panose="02040503050406030204" pitchFamily="18" charset="0"/>
                                        </a:rPr>
                                        <m:t>1</m:t>
                                      </m:r>
                                    </m:sub>
                                  </m:sSub>
                                </m:e>
                              </m:mr>
                              <m:mr>
                                <m:e>
                                  <m:sSub>
                                    <m:sSubPr>
                                      <m:ctrlPr>
                                        <a:rPr lang="en-US" sz="2000" i="1">
                                          <a:latin typeface="Cambria Math" panose="02040503050406030204" pitchFamily="18" charset="0"/>
                                        </a:rPr>
                                      </m:ctrlPr>
                                    </m:sSubPr>
                                    <m:e>
                                      <m:r>
                                        <a:rPr lang="en-US" sz="2000" i="1">
                                          <a:latin typeface="Cambria Math" panose="02040503050406030204" pitchFamily="18" charset="0"/>
                                        </a:rPr>
                                        <m:t>𝐿</m:t>
                                      </m:r>
                                    </m:e>
                                    <m:sub>
                                      <m:r>
                                        <a:rPr lang="en-US" sz="2000" i="1">
                                          <a:latin typeface="Cambria Math" panose="02040503050406030204" pitchFamily="18" charset="0"/>
                                        </a:rPr>
                                        <m:t>1</m:t>
                                      </m:r>
                                    </m:sub>
                                  </m:sSub>
                                </m:e>
                                <m:e>
                                  <m:r>
                                    <a:rPr lang="en-US" sz="2000" i="1">
                                      <a:latin typeface="Cambria Math" panose="02040503050406030204" pitchFamily="18" charset="0"/>
                                    </a:rPr>
                                    <m:t>0</m:t>
                                  </m:r>
                                </m:e>
                                <m:e>
                                  <m:r>
                                    <a:rPr lang="en-US" sz="2000" i="1">
                                      <a:latin typeface="Cambria Math" panose="02040503050406030204" pitchFamily="18" charset="0"/>
                                    </a:rPr>
                                    <m:t>0</m:t>
                                  </m:r>
                                </m:e>
                              </m:mr>
                            </m:m>
                          </m:e>
                        </m:d>
                      </m:e>
                    </m:sPre>
                  </m:oMath>
                </a14:m>
                <a:r>
                  <a:rPr lang="en-US" sz="2000" dirty="0"/>
                  <a:t> +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m:rPr>
                                  <m:brk m:alnAt="7"/>
                                </m:rPr>
                                <a:rPr lang="en-US" sz="2000" b="0" i="1" smtClean="0">
                                  <a:latin typeface="Cambria Math" panose="02040503050406030204" pitchFamily="18" charset="0"/>
                                </a:rPr>
                                <m:t>𝑔</m:t>
                              </m:r>
                              <m:sSub>
                                <m:sSubPr>
                                  <m:ctrlPr>
                                    <a:rPr lang="en-US" sz="2000" b="0" i="1" smtClean="0">
                                      <a:latin typeface="Cambria Math" panose="02040503050406030204" pitchFamily="18" charset="0"/>
                                    </a:rPr>
                                  </m:ctrlPr>
                                </m:sSubPr>
                                <m:e>
                                  <m:r>
                                    <m:rPr>
                                      <m:brk m:alnAt="7"/>
                                    </m:rPr>
                                    <a:rPr lang="en-US" sz="2000" b="0" i="1" smtClean="0">
                                      <a:latin typeface="Cambria Math" panose="02040503050406030204" pitchFamily="18" charset="0"/>
                                    </a:rPr>
                                    <m:t>𝑠</m:t>
                                  </m:r>
                                </m:e>
                                <m:sub>
                                  <m:r>
                                    <m:rPr>
                                      <m:brk m:alnAt="7"/>
                                    </m:rPr>
                                    <a:rPr lang="en-US" sz="2000" b="0" i="1" smtClean="0">
                                      <a:latin typeface="Cambria Math" panose="02040503050406030204" pitchFamily="18" charset="0"/>
                                    </a:rPr>
                                    <m:t>1</m:t>
                                  </m:r>
                                </m:sub>
                              </m:sSub>
                            </m:e>
                          </m:mr>
                          <m:mr>
                            <m:e>
                              <m:r>
                                <a:rPr lang="en-US" sz="2000" i="1">
                                  <a:latin typeface="Cambria Math" panose="02040503050406030204" pitchFamily="18" charset="0"/>
                                </a:rPr>
                                <m:t>𝑔</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𝑐</m:t>
                                  </m:r>
                                </m:e>
                                <m:sub>
                                  <m:r>
                                    <a:rPr lang="en-US" sz="2000" b="0" i="1" smtClean="0">
                                      <a:latin typeface="Cambria Math" panose="02040503050406030204" pitchFamily="18" charset="0"/>
                                    </a:rPr>
                                    <m:t>1</m:t>
                                  </m:r>
                                </m:sub>
                              </m:sSub>
                            </m:e>
                          </m:mr>
                          <m:mr>
                            <m:e>
                              <m:r>
                                <a:rPr lang="en-US" sz="2000" i="1">
                                  <a:latin typeface="Cambria Math" panose="02040503050406030204" pitchFamily="18" charset="0"/>
                                </a:rPr>
                                <m:t>0</m:t>
                              </m:r>
                            </m:e>
                          </m:mr>
                        </m:m>
                      </m:e>
                    </m:d>
                  </m:oMath>
                </a14:m>
                <a:r>
                  <a:rPr lang="en-US" sz="2000" dirty="0"/>
                  <a:t> = </a:t>
                </a:r>
              </a:p>
              <a:p>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a:rPr lang="en-US" sz="2000" b="0" i="1" smtClean="0">
                                  <a:latin typeface="Cambria Math" panose="02040503050406030204" pitchFamily="18" charset="0"/>
                                </a:rPr>
                                <m:t>0</m:t>
                              </m:r>
                            </m:e>
                          </m:mr>
                          <m:m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𝐿</m:t>
                                  </m:r>
                                </m:e>
                                <m:sub>
                                  <m:r>
                                    <a:rPr lang="en-US" sz="2000" b="0" i="1" smtClean="0">
                                      <a:latin typeface="Cambria Math" panose="02040503050406030204" pitchFamily="18" charset="0"/>
                                    </a:rPr>
                                    <m:t>1</m:t>
                                  </m:r>
                                </m:sub>
                              </m:sSub>
                              <m:sSub>
                                <m:sSubPr>
                                  <m:ctrlPr>
                                    <a:rPr lang="en-US" sz="2000" b="0" i="1" smtClean="0">
                                      <a:latin typeface="Cambria Math" panose="02040503050406030204" pitchFamily="18" charset="0"/>
                                    </a:rPr>
                                  </m:ctrlPr>
                                </m:sSubPr>
                                <m:e>
                                  <m:acc>
                                    <m:accPr>
                                      <m:chr m:val="̈"/>
                                      <m:ctrlPr>
                                        <a:rPr lang="en-US" sz="2000" b="0" i="1" smtClean="0">
                                          <a:latin typeface="Cambria Math" panose="02040503050406030204" pitchFamily="18" charset="0"/>
                                        </a:rPr>
                                      </m:ctrlPr>
                                    </m:accPr>
                                    <m:e>
                                      <m:r>
                                        <a:rPr lang="en-US" sz="2000" i="1" smtClean="0">
                                          <a:latin typeface="Cambria Math" panose="02040503050406030204" pitchFamily="18" charset="0"/>
                                        </a:rPr>
                                        <m:t>𝜃</m:t>
                                      </m:r>
                                    </m:e>
                                  </m:acc>
                                </m:e>
                                <m:sub>
                                  <m:r>
                                    <a:rPr lang="en-US" sz="2000" b="0" i="1" smtClean="0">
                                      <a:latin typeface="Cambria Math" panose="02040503050406030204" pitchFamily="18" charset="0"/>
                                    </a:rPr>
                                    <m:t>1</m:t>
                                  </m:r>
                                </m:sub>
                              </m:sSub>
                            </m:e>
                          </m:mr>
                          <m:mr>
                            <m:e>
                              <m:r>
                                <a:rPr lang="en-US" sz="2000" i="1">
                                  <a:latin typeface="Cambria Math" panose="02040503050406030204" pitchFamily="18" charset="0"/>
                                </a:rPr>
                                <m:t>0</m:t>
                              </m:r>
                            </m:e>
                          </m:mr>
                        </m:m>
                      </m:e>
                    </m:d>
                  </m:oMath>
                </a14:m>
                <a:r>
                  <a:rPr lang="en-US" sz="2000" dirty="0"/>
                  <a:t>  + </a:t>
                </a:r>
                <a14:m>
                  <m:oMath xmlns:m="http://schemas.openxmlformats.org/officeDocument/2006/math">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 </m:t>
                    </m:r>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a:rPr lang="en-US" sz="2000" i="1">
                                  <a:latin typeface="Cambria Math" panose="02040503050406030204" pitchFamily="18" charset="0"/>
                                </a:rPr>
                                <m:t>0</m:t>
                              </m:r>
                            </m:e>
                          </m:mr>
                          <m:mr>
                            <m:e>
                              <m:sSub>
                                <m:sSubPr>
                                  <m:ctrlPr>
                                    <a:rPr lang="en-US" sz="2000" i="1">
                                      <a:latin typeface="Cambria Math" panose="02040503050406030204" pitchFamily="18" charset="0"/>
                                    </a:rPr>
                                  </m:ctrlPr>
                                </m:sSubPr>
                                <m:e>
                                  <m:r>
                                    <a:rPr lang="en-US" sz="2000" i="1">
                                      <a:latin typeface="Cambria Math" panose="02040503050406030204" pitchFamily="18" charset="0"/>
                                    </a:rPr>
                                    <m:t>𝐿</m:t>
                                  </m:r>
                                </m:e>
                                <m:sub>
                                  <m:r>
                                    <a:rPr lang="en-US" sz="2000" i="1">
                                      <a:latin typeface="Cambria Math" panose="02040503050406030204" pitchFamily="18" charset="0"/>
                                    </a:rPr>
                                    <m:t>1</m:t>
                                  </m:r>
                                </m:sub>
                              </m:sSub>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e>
                          </m:mr>
                          <m:mr>
                            <m:e>
                              <m:r>
                                <a:rPr lang="en-US" sz="2000" i="1">
                                  <a:latin typeface="Cambria Math" panose="02040503050406030204" pitchFamily="18" charset="0"/>
                                </a:rPr>
                                <m:t>0</m:t>
                              </m:r>
                            </m:e>
                          </m:mr>
                        </m:m>
                      </m:e>
                    </m:d>
                  </m:oMath>
                </a14:m>
                <a:r>
                  <a:rPr lang="en-US" sz="2000" dirty="0"/>
                  <a:t> +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m:rPr>
                                  <m:brk m:alnAt="7"/>
                                </m:rPr>
                                <a:rPr lang="en-US" sz="2000" i="1">
                                  <a:latin typeface="Cambria Math" panose="02040503050406030204" pitchFamily="18" charset="0"/>
                                </a:rPr>
                                <m:t>𝑔</m:t>
                              </m:r>
                              <m:sSub>
                                <m:sSubPr>
                                  <m:ctrlPr>
                                    <a:rPr lang="en-US" sz="2000" i="1">
                                      <a:latin typeface="Cambria Math" panose="02040503050406030204" pitchFamily="18" charset="0"/>
                                    </a:rPr>
                                  </m:ctrlPr>
                                </m:sSubPr>
                                <m:e>
                                  <m:r>
                                    <m:rPr>
                                      <m:brk m:alnAt="7"/>
                                    </m:rPr>
                                    <a:rPr lang="en-US" sz="2000" i="1">
                                      <a:latin typeface="Cambria Math" panose="02040503050406030204" pitchFamily="18" charset="0"/>
                                    </a:rPr>
                                    <m:t>𝑠</m:t>
                                  </m:r>
                                </m:e>
                                <m:sub>
                                  <m:r>
                                    <m:rPr>
                                      <m:brk m:alnAt="7"/>
                                    </m:rPr>
                                    <a:rPr lang="en-US" sz="2000" i="1">
                                      <a:latin typeface="Cambria Math" panose="02040503050406030204" pitchFamily="18" charset="0"/>
                                    </a:rPr>
                                    <m:t>1</m:t>
                                  </m:r>
                                </m:sub>
                              </m:sSub>
                            </m:e>
                          </m:mr>
                          <m:mr>
                            <m:e>
                              <m:r>
                                <a:rPr lang="en-US" sz="2000" i="1">
                                  <a:latin typeface="Cambria Math" panose="02040503050406030204" pitchFamily="18" charset="0"/>
                                </a:rPr>
                                <m:t>𝑔</m:t>
                              </m:r>
                              <m:sSub>
                                <m:sSubPr>
                                  <m:ctrlPr>
                                    <a:rPr lang="en-US" sz="2000" i="1">
                                      <a:latin typeface="Cambria Math" panose="02040503050406030204" pitchFamily="18" charset="0"/>
                                    </a:rPr>
                                  </m:ctrlPr>
                                </m:sSubPr>
                                <m:e>
                                  <m:r>
                                    <a:rPr lang="en-US" sz="2000" i="1">
                                      <a:latin typeface="Cambria Math" panose="02040503050406030204" pitchFamily="18" charset="0"/>
                                    </a:rPr>
                                    <m:t>𝑐</m:t>
                                  </m:r>
                                </m:e>
                                <m:sub>
                                  <m:r>
                                    <a:rPr lang="en-US" sz="2000" i="1">
                                      <a:latin typeface="Cambria Math" panose="02040503050406030204" pitchFamily="18" charset="0"/>
                                    </a:rPr>
                                    <m:t>1</m:t>
                                  </m:r>
                                </m:sub>
                              </m:sSub>
                            </m:e>
                          </m:mr>
                          <m:mr>
                            <m:e>
                              <m:r>
                                <a:rPr lang="en-US" sz="2000" i="1">
                                  <a:latin typeface="Cambria Math" panose="02040503050406030204" pitchFamily="18" charset="0"/>
                                </a:rPr>
                                <m:t>0</m:t>
                              </m:r>
                            </m:e>
                          </m:mr>
                        </m:m>
                      </m:e>
                    </m:d>
                  </m:oMath>
                </a14:m>
                <a:r>
                  <a:rPr lang="en-US" sz="2000" dirty="0"/>
                  <a:t>= </a:t>
                </a:r>
              </a:p>
              <a:p>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a:rPr lang="en-US" sz="2000" i="1">
                                  <a:latin typeface="Cambria Math" panose="02040503050406030204" pitchFamily="18" charset="0"/>
                                </a:rPr>
                                <m:t>0</m:t>
                              </m:r>
                            </m:e>
                          </m:mr>
                          <m:mr>
                            <m:e>
                              <m:sSub>
                                <m:sSubPr>
                                  <m:ctrlPr>
                                    <a:rPr lang="en-US" sz="2000" i="1">
                                      <a:latin typeface="Cambria Math" panose="02040503050406030204" pitchFamily="18" charset="0"/>
                                    </a:rPr>
                                  </m:ctrlPr>
                                </m:sSubPr>
                                <m:e>
                                  <m:r>
                                    <a:rPr lang="en-US" sz="2000" i="1">
                                      <a:latin typeface="Cambria Math" panose="02040503050406030204" pitchFamily="18" charset="0"/>
                                    </a:rPr>
                                    <m:t>𝐿</m:t>
                                  </m:r>
                                </m:e>
                                <m:sub>
                                  <m:r>
                                    <a:rPr lang="en-US" sz="2000" i="1">
                                      <a:latin typeface="Cambria Math" panose="02040503050406030204" pitchFamily="18" charset="0"/>
                                    </a:rPr>
                                    <m:t>1</m:t>
                                  </m:r>
                                </m:sub>
                              </m:sSub>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e>
                          </m:mr>
                          <m:mr>
                            <m:e>
                              <m:r>
                                <a:rPr lang="en-US" sz="2000" i="1">
                                  <a:latin typeface="Cambria Math" panose="02040503050406030204" pitchFamily="18" charset="0"/>
                                </a:rPr>
                                <m:t>0</m:t>
                              </m:r>
                            </m:e>
                          </m:mr>
                        </m:m>
                      </m:e>
                    </m:d>
                  </m:oMath>
                </a14:m>
                <a:r>
                  <a:rPr lang="en-US" sz="2000" dirty="0"/>
                  <a:t> + </a:t>
                </a:r>
                <a14:m>
                  <m:oMath xmlns:m="http://schemas.openxmlformats.org/officeDocument/2006/math">
                    <m:d>
                      <m:dPr>
                        <m:begChr m:val="|"/>
                        <m:endChr m:val="|"/>
                        <m:ctrlPr>
                          <a:rPr lang="en-US" sz="2000" i="1">
                            <a:latin typeface="Cambria Math" panose="02040503050406030204" pitchFamily="18" charset="0"/>
                          </a:rPr>
                        </m:ctrlPr>
                      </m:dPr>
                      <m:e>
                        <m:m>
                          <m:mPr>
                            <m:mcs>
                              <m:mc>
                                <m:mcPr>
                                  <m:count m:val="3"/>
                                  <m:mcJc m:val="center"/>
                                </m:mcPr>
                              </m:mc>
                            </m:mcs>
                            <m:ctrlPr>
                              <a:rPr lang="en-US" sz="2000" i="1">
                                <a:latin typeface="Cambria Math" panose="02040503050406030204" pitchFamily="18" charset="0"/>
                              </a:rPr>
                            </m:ctrlPr>
                          </m:mPr>
                          <m:mr>
                            <m:e>
                              <m:r>
                                <m:rPr>
                                  <m:brk m:alnAt="7"/>
                                </m:rPr>
                                <a:rPr lang="en-US" sz="2000" i="1">
                                  <a:latin typeface="Cambria Math" panose="02040503050406030204" pitchFamily="18" charset="0"/>
                                </a:rPr>
                                <m:t>𝑖</m:t>
                              </m:r>
                            </m:e>
                            <m:e>
                              <m:r>
                                <a:rPr lang="en-US" sz="2000" i="1">
                                  <a:latin typeface="Cambria Math" panose="02040503050406030204" pitchFamily="18" charset="0"/>
                                </a:rPr>
                                <m:t>𝑗</m:t>
                              </m:r>
                            </m:e>
                            <m:e>
                              <m:r>
                                <a:rPr lang="en-US" sz="2000" i="1">
                                  <a:latin typeface="Cambria Math" panose="02040503050406030204" pitchFamily="18" charset="0"/>
                                </a:rPr>
                                <m:t>𝑘</m:t>
                              </m:r>
                            </m:e>
                          </m:mr>
                          <m:mr>
                            <m:e>
                              <m:r>
                                <a:rPr lang="en-US" sz="2000" i="1">
                                  <a:latin typeface="Cambria Math" panose="02040503050406030204" pitchFamily="18" charset="0"/>
                                </a:rPr>
                                <m:t>0</m:t>
                              </m:r>
                            </m:e>
                            <m:e>
                              <m:r>
                                <a:rPr lang="en-US" sz="2000" i="1">
                                  <a:latin typeface="Cambria Math" panose="02040503050406030204" pitchFamily="18" charset="0"/>
                                </a:rPr>
                                <m:t>0</m:t>
                              </m:r>
                            </m:e>
                            <m:e>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e>
                          </m:mr>
                          <m:mr>
                            <m:e>
                              <m:r>
                                <a:rPr lang="en-US" sz="2000" b="0" i="1" smtClean="0">
                                  <a:latin typeface="Cambria Math" panose="02040503050406030204" pitchFamily="18" charset="0"/>
                                </a:rPr>
                                <m:t>0</m:t>
                              </m:r>
                            </m:e>
                            <m:e>
                              <m:sSub>
                                <m:sSubPr>
                                  <m:ctrlPr>
                                    <a:rPr lang="en-US" sz="2000" i="1">
                                      <a:latin typeface="Cambria Math" panose="02040503050406030204" pitchFamily="18" charset="0"/>
                                    </a:rPr>
                                  </m:ctrlPr>
                                </m:sSubPr>
                                <m:e>
                                  <m:r>
                                    <a:rPr lang="en-US" sz="2000" i="1">
                                      <a:latin typeface="Cambria Math" panose="02040503050406030204" pitchFamily="18" charset="0"/>
                                    </a:rPr>
                                    <m:t>𝐿</m:t>
                                  </m:r>
                                </m:e>
                                <m:sub>
                                  <m:r>
                                    <a:rPr lang="en-US" sz="2000" i="1">
                                      <a:latin typeface="Cambria Math" panose="02040503050406030204" pitchFamily="18" charset="0"/>
                                    </a:rPr>
                                    <m:t>1</m:t>
                                  </m:r>
                                </m:sub>
                              </m:sSub>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e>
                            <m:e>
                              <m:r>
                                <a:rPr lang="en-US" sz="2000" i="1">
                                  <a:latin typeface="Cambria Math" panose="02040503050406030204" pitchFamily="18" charset="0"/>
                                </a:rPr>
                                <m:t>0</m:t>
                              </m:r>
                            </m:e>
                          </m:mr>
                        </m:m>
                      </m:e>
                    </m:d>
                  </m:oMath>
                </a14:m>
                <a:r>
                  <a:rPr lang="en-US" sz="2000" dirty="0"/>
                  <a:t>+</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m:rPr>
                                  <m:brk m:alnAt="7"/>
                                </m:rPr>
                                <a:rPr lang="en-US" sz="2000" i="1">
                                  <a:latin typeface="Cambria Math" panose="02040503050406030204" pitchFamily="18" charset="0"/>
                                </a:rPr>
                                <m:t>𝑔</m:t>
                              </m:r>
                              <m:sSub>
                                <m:sSubPr>
                                  <m:ctrlPr>
                                    <a:rPr lang="en-US" sz="2000" i="1">
                                      <a:latin typeface="Cambria Math" panose="02040503050406030204" pitchFamily="18" charset="0"/>
                                    </a:rPr>
                                  </m:ctrlPr>
                                </m:sSubPr>
                                <m:e>
                                  <m:r>
                                    <m:rPr>
                                      <m:brk m:alnAt="7"/>
                                    </m:rPr>
                                    <a:rPr lang="en-US" sz="2000" i="1">
                                      <a:latin typeface="Cambria Math" panose="02040503050406030204" pitchFamily="18" charset="0"/>
                                    </a:rPr>
                                    <m:t>𝑠</m:t>
                                  </m:r>
                                </m:e>
                                <m:sub>
                                  <m:r>
                                    <m:rPr>
                                      <m:brk m:alnAt="7"/>
                                    </m:rPr>
                                    <a:rPr lang="en-US" sz="2000" i="1">
                                      <a:latin typeface="Cambria Math" panose="02040503050406030204" pitchFamily="18" charset="0"/>
                                    </a:rPr>
                                    <m:t>1</m:t>
                                  </m:r>
                                </m:sub>
                              </m:sSub>
                            </m:e>
                          </m:mr>
                          <m:mr>
                            <m:e>
                              <m:r>
                                <a:rPr lang="en-US" sz="2000" i="1">
                                  <a:latin typeface="Cambria Math" panose="02040503050406030204" pitchFamily="18" charset="0"/>
                                </a:rPr>
                                <m:t>𝑔</m:t>
                              </m:r>
                              <m:sSub>
                                <m:sSubPr>
                                  <m:ctrlPr>
                                    <a:rPr lang="en-US" sz="2000" i="1">
                                      <a:latin typeface="Cambria Math" panose="02040503050406030204" pitchFamily="18" charset="0"/>
                                    </a:rPr>
                                  </m:ctrlPr>
                                </m:sSubPr>
                                <m:e>
                                  <m:r>
                                    <a:rPr lang="en-US" sz="2000" i="1">
                                      <a:latin typeface="Cambria Math" panose="02040503050406030204" pitchFamily="18" charset="0"/>
                                    </a:rPr>
                                    <m:t>𝑐</m:t>
                                  </m:r>
                                </m:e>
                                <m:sub>
                                  <m:r>
                                    <a:rPr lang="en-US" sz="2000" i="1">
                                      <a:latin typeface="Cambria Math" panose="02040503050406030204" pitchFamily="18" charset="0"/>
                                    </a:rPr>
                                    <m:t>1</m:t>
                                  </m:r>
                                </m:sub>
                              </m:sSub>
                            </m:e>
                          </m:mr>
                          <m:mr>
                            <m:e>
                              <m:r>
                                <a:rPr lang="en-US" sz="2000" i="1">
                                  <a:latin typeface="Cambria Math" panose="02040503050406030204" pitchFamily="18" charset="0"/>
                                </a:rPr>
                                <m:t>0</m:t>
                              </m:r>
                            </m:e>
                          </m:mr>
                        </m:m>
                      </m:e>
                    </m:d>
                  </m:oMath>
                </a14:m>
                <a:r>
                  <a:rPr lang="en-US" sz="2000" dirty="0"/>
                  <a:t>=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a:rPr lang="en-US" sz="2000" i="1">
                                  <a:latin typeface="Cambria Math" panose="02040503050406030204" pitchFamily="18" charset="0"/>
                                </a:rPr>
                                <m:t>0</m:t>
                              </m:r>
                            </m:e>
                          </m:mr>
                          <m:mr>
                            <m:e>
                              <m:sSub>
                                <m:sSubPr>
                                  <m:ctrlPr>
                                    <a:rPr lang="en-US" sz="2000" i="1">
                                      <a:latin typeface="Cambria Math" panose="02040503050406030204" pitchFamily="18" charset="0"/>
                                    </a:rPr>
                                  </m:ctrlPr>
                                </m:sSubPr>
                                <m:e>
                                  <m:r>
                                    <a:rPr lang="en-US" sz="2000" i="1">
                                      <a:latin typeface="Cambria Math" panose="02040503050406030204" pitchFamily="18" charset="0"/>
                                    </a:rPr>
                                    <m:t>𝐿</m:t>
                                  </m:r>
                                </m:e>
                                <m:sub>
                                  <m:r>
                                    <a:rPr lang="en-US" sz="2000" i="1">
                                      <a:latin typeface="Cambria Math" panose="02040503050406030204" pitchFamily="18" charset="0"/>
                                    </a:rPr>
                                    <m:t>1</m:t>
                                  </m:r>
                                </m:sub>
                              </m:sSub>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e>
                          </m:mr>
                          <m:mr>
                            <m:e>
                              <m:r>
                                <a:rPr lang="en-US" sz="2000" i="1">
                                  <a:latin typeface="Cambria Math" panose="02040503050406030204" pitchFamily="18" charset="0"/>
                                </a:rPr>
                                <m:t>0</m:t>
                              </m:r>
                            </m:e>
                          </m:mr>
                        </m:m>
                      </m:e>
                    </m:d>
                  </m:oMath>
                </a14:m>
                <a:r>
                  <a:rPr lang="en-US" sz="2000" dirty="0"/>
                  <a:t>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m:rPr>
                                  <m:brk m:alnAt="7"/>
                                </m:rPr>
                                <a:rPr lang="en-US" sz="2000" i="1">
                                  <a:latin typeface="Cambria Math" panose="02040503050406030204" pitchFamily="18" charset="0"/>
                                </a:rPr>
                                <m:t>−</m:t>
                              </m:r>
                              <m:sSub>
                                <m:sSubPr>
                                  <m:ctrlPr>
                                    <a:rPr lang="en-US" sz="2000" i="1">
                                      <a:latin typeface="Cambria Math" panose="02040503050406030204" pitchFamily="18" charset="0"/>
                                    </a:rPr>
                                  </m:ctrlPr>
                                </m:sSubPr>
                                <m:e>
                                  <m:r>
                                    <m:rPr>
                                      <m:brk m:alnAt="7"/>
                                    </m:rPr>
                                    <a:rPr lang="en-US" sz="2000" i="1">
                                      <a:latin typeface="Cambria Math" panose="02040503050406030204" pitchFamily="18" charset="0"/>
                                    </a:rPr>
                                    <m:t>𝐿</m:t>
                                  </m:r>
                                </m:e>
                                <m:sub>
                                  <m:r>
                                    <m:rPr>
                                      <m:brk m:alnAt="7"/>
                                    </m:rPr>
                                    <a:rPr lang="en-US" sz="2000" i="1">
                                      <a:latin typeface="Cambria Math" panose="02040503050406030204" pitchFamily="18" charset="0"/>
                                    </a:rPr>
                                    <m:t>1</m:t>
                                  </m:r>
                                </m:sub>
                              </m:sSub>
                              <m:sSubSup>
                                <m:sSubSupPr>
                                  <m:ctrlPr>
                                    <a:rPr lang="en-US" sz="2000" i="1">
                                      <a:latin typeface="Cambria Math" panose="02040503050406030204" pitchFamily="18" charset="0"/>
                                    </a:rPr>
                                  </m:ctrlPr>
                                </m:sSubSup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up>
                                  <m:r>
                                    <a:rPr lang="en-US" sz="2000" i="1">
                                      <a:latin typeface="Cambria Math" panose="02040503050406030204" pitchFamily="18" charset="0"/>
                                    </a:rPr>
                                    <m:t>2</m:t>
                                  </m:r>
                                </m:sup>
                              </m:sSubSup>
                            </m:e>
                          </m:mr>
                          <m:mr>
                            <m:e>
                              <m:r>
                                <a:rPr lang="en-US" sz="2000" b="0" i="1" smtClean="0">
                                  <a:latin typeface="Cambria Math" panose="02040503050406030204" pitchFamily="18" charset="0"/>
                                </a:rPr>
                                <m:t>0</m:t>
                              </m:r>
                            </m:e>
                          </m:mr>
                          <m:mr>
                            <m:e>
                              <m:r>
                                <a:rPr lang="en-US" sz="2000" i="1">
                                  <a:latin typeface="Cambria Math" panose="02040503050406030204" pitchFamily="18" charset="0"/>
                                </a:rPr>
                                <m:t>0</m:t>
                              </m:r>
                            </m:e>
                          </m:mr>
                        </m:m>
                      </m:e>
                    </m:d>
                  </m:oMath>
                </a14:m>
                <a:r>
                  <a:rPr lang="en-US" sz="2000" dirty="0"/>
                  <a:t>+</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m:rPr>
                                  <m:brk m:alnAt="7"/>
                                </m:rPr>
                                <a:rPr lang="en-US" sz="2000" i="1">
                                  <a:latin typeface="Cambria Math" panose="02040503050406030204" pitchFamily="18" charset="0"/>
                                </a:rPr>
                                <m:t>𝑔</m:t>
                              </m:r>
                              <m:sSub>
                                <m:sSubPr>
                                  <m:ctrlPr>
                                    <a:rPr lang="en-US" sz="2000" i="1">
                                      <a:latin typeface="Cambria Math" panose="02040503050406030204" pitchFamily="18" charset="0"/>
                                    </a:rPr>
                                  </m:ctrlPr>
                                </m:sSubPr>
                                <m:e>
                                  <m:r>
                                    <m:rPr>
                                      <m:brk m:alnAt="7"/>
                                    </m:rPr>
                                    <a:rPr lang="en-US" sz="2000" i="1">
                                      <a:latin typeface="Cambria Math" panose="02040503050406030204" pitchFamily="18" charset="0"/>
                                    </a:rPr>
                                    <m:t>𝑠</m:t>
                                  </m:r>
                                </m:e>
                                <m:sub>
                                  <m:r>
                                    <m:rPr>
                                      <m:brk m:alnAt="7"/>
                                    </m:rPr>
                                    <a:rPr lang="en-US" sz="2000" i="1">
                                      <a:latin typeface="Cambria Math" panose="02040503050406030204" pitchFamily="18" charset="0"/>
                                    </a:rPr>
                                    <m:t>1</m:t>
                                  </m:r>
                                </m:sub>
                              </m:sSub>
                            </m:e>
                          </m:mr>
                          <m:mr>
                            <m:e>
                              <m:r>
                                <a:rPr lang="en-US" sz="2000" i="1">
                                  <a:latin typeface="Cambria Math" panose="02040503050406030204" pitchFamily="18" charset="0"/>
                                </a:rPr>
                                <m:t>𝑔</m:t>
                              </m:r>
                              <m:sSub>
                                <m:sSubPr>
                                  <m:ctrlPr>
                                    <a:rPr lang="en-US" sz="2000" i="1">
                                      <a:latin typeface="Cambria Math" panose="02040503050406030204" pitchFamily="18" charset="0"/>
                                    </a:rPr>
                                  </m:ctrlPr>
                                </m:sSubPr>
                                <m:e>
                                  <m:r>
                                    <a:rPr lang="en-US" sz="2000" i="1">
                                      <a:latin typeface="Cambria Math" panose="02040503050406030204" pitchFamily="18" charset="0"/>
                                    </a:rPr>
                                    <m:t>𝑐</m:t>
                                  </m:r>
                                </m:e>
                                <m:sub>
                                  <m:r>
                                    <a:rPr lang="en-US" sz="2000" i="1">
                                      <a:latin typeface="Cambria Math" panose="02040503050406030204" pitchFamily="18" charset="0"/>
                                    </a:rPr>
                                    <m:t>1</m:t>
                                  </m:r>
                                </m:sub>
                              </m:sSub>
                            </m:e>
                          </m:mr>
                          <m:mr>
                            <m:e>
                              <m:r>
                                <a:rPr lang="en-US" sz="2000" i="1">
                                  <a:latin typeface="Cambria Math" panose="02040503050406030204" pitchFamily="18" charset="0"/>
                                </a:rPr>
                                <m:t>0</m:t>
                              </m:r>
                            </m:e>
                          </m:mr>
                        </m:m>
                      </m:e>
                    </m:d>
                  </m:oMath>
                </a14:m>
                <a:r>
                  <a:rPr lang="en-US" sz="2000" dirty="0"/>
                  <a:t>=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m:rPr>
                                  <m:brk m:alnAt="7"/>
                                </m:rPr>
                                <a:rPr lang="en-US" sz="2000" i="1">
                                  <a:latin typeface="Cambria Math" panose="02040503050406030204" pitchFamily="18" charset="0"/>
                                </a:rPr>
                                <m:t>−</m:t>
                              </m:r>
                              <m:sSub>
                                <m:sSubPr>
                                  <m:ctrlPr>
                                    <a:rPr lang="en-US" sz="2000" i="1">
                                      <a:latin typeface="Cambria Math" panose="02040503050406030204" pitchFamily="18" charset="0"/>
                                    </a:rPr>
                                  </m:ctrlPr>
                                </m:sSubPr>
                                <m:e>
                                  <m:r>
                                    <m:rPr>
                                      <m:brk m:alnAt="7"/>
                                    </m:rPr>
                                    <a:rPr lang="en-US" sz="2000" i="1">
                                      <a:latin typeface="Cambria Math" panose="02040503050406030204" pitchFamily="18" charset="0"/>
                                    </a:rPr>
                                    <m:t>𝐿</m:t>
                                  </m:r>
                                </m:e>
                                <m:sub>
                                  <m:r>
                                    <m:rPr>
                                      <m:brk m:alnAt="7"/>
                                    </m:rPr>
                                    <a:rPr lang="en-US" sz="2000" i="1">
                                      <a:latin typeface="Cambria Math" panose="02040503050406030204" pitchFamily="18" charset="0"/>
                                    </a:rPr>
                                    <m:t>1</m:t>
                                  </m:r>
                                </m:sub>
                              </m:sSub>
                              <m:sSubSup>
                                <m:sSubSupPr>
                                  <m:ctrlPr>
                                    <a:rPr lang="en-US" sz="2000" i="1">
                                      <a:latin typeface="Cambria Math" panose="02040503050406030204" pitchFamily="18" charset="0"/>
                                    </a:rPr>
                                  </m:ctrlPr>
                                </m:sSubSup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up>
                                  <m:r>
                                    <a:rPr lang="en-US" sz="2000" i="1">
                                      <a:latin typeface="Cambria Math" panose="02040503050406030204" pitchFamily="18" charset="0"/>
                                    </a:rPr>
                                    <m:t>2</m:t>
                                  </m:r>
                                </m:sup>
                              </m:sSubSup>
                              <m:r>
                                <a:rPr lang="en-US" sz="2000" i="1">
                                  <a:latin typeface="Cambria Math" panose="02040503050406030204" pitchFamily="18" charset="0"/>
                                </a:rPr>
                                <m:t>+</m:t>
                              </m:r>
                              <m:r>
                                <a:rPr lang="en-US" sz="2000" i="1">
                                  <a:latin typeface="Cambria Math" panose="02040503050406030204" pitchFamily="18" charset="0"/>
                                </a:rPr>
                                <m:t>𝑔</m:t>
                              </m:r>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1</m:t>
                                  </m:r>
                                </m:sub>
                              </m:sSub>
                            </m:e>
                          </m:mr>
                          <m:mr>
                            <m:e>
                              <m:sSub>
                                <m:sSubPr>
                                  <m:ctrlPr>
                                    <a:rPr lang="en-US" sz="2000" i="1">
                                      <a:latin typeface="Cambria Math" panose="02040503050406030204" pitchFamily="18" charset="0"/>
                                    </a:rPr>
                                  </m:ctrlPr>
                                </m:sSubPr>
                                <m:e>
                                  <m:r>
                                    <m:rPr>
                                      <m:brk m:alnAt="7"/>
                                    </m:rPr>
                                    <a:rPr lang="en-US" sz="2000" i="1">
                                      <a:latin typeface="Cambria Math" panose="02040503050406030204" pitchFamily="18" charset="0"/>
                                    </a:rPr>
                                    <m:t>𝐿</m:t>
                                  </m:r>
                                </m:e>
                                <m:sub>
                                  <m:r>
                                    <m:rPr>
                                      <m:brk m:alnAt="7"/>
                                    </m:rPr>
                                    <a:rPr lang="en-US" sz="2000" i="1">
                                      <a:latin typeface="Cambria Math" panose="02040503050406030204" pitchFamily="18" charset="0"/>
                                    </a:rPr>
                                    <m:t>1</m:t>
                                  </m:r>
                                </m:sub>
                              </m:sSub>
                              <m:sSubSup>
                                <m:sSubSupPr>
                                  <m:ctrlPr>
                                    <a:rPr lang="en-US" sz="2000" i="1">
                                      <a:latin typeface="Cambria Math" panose="02040503050406030204" pitchFamily="18" charset="0"/>
                                    </a:rPr>
                                  </m:ctrlPr>
                                </m:sSubSup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up>
                                  <m:r>
                                    <a:rPr lang="en-US" sz="2000" i="1">
                                      <a:latin typeface="Cambria Math" panose="02040503050406030204" pitchFamily="18" charset="0"/>
                                    </a:rPr>
                                    <m:t>2</m:t>
                                  </m:r>
                                </m:sup>
                              </m:sSubSup>
                              <m:r>
                                <a:rPr lang="en-US" sz="2000" i="1">
                                  <a:latin typeface="Cambria Math" panose="02040503050406030204" pitchFamily="18" charset="0"/>
                                </a:rPr>
                                <m:t>+</m:t>
                              </m:r>
                              <m:r>
                                <a:rPr lang="en-US" sz="2000" i="1">
                                  <a:latin typeface="Cambria Math" panose="02040503050406030204" pitchFamily="18" charset="0"/>
                                </a:rPr>
                                <m:t>𝑔</m:t>
                              </m:r>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1</m:t>
                                  </m:r>
                                </m:sub>
                              </m:sSub>
                            </m:e>
                          </m:mr>
                          <m:mr>
                            <m:e>
                              <m:r>
                                <a:rPr lang="en-US" sz="2000" i="1">
                                  <a:latin typeface="Cambria Math" panose="02040503050406030204" pitchFamily="18" charset="0"/>
                                </a:rPr>
                                <m:t>0</m:t>
                              </m:r>
                            </m:e>
                          </m:mr>
                        </m:m>
                      </m:e>
                    </m:d>
                  </m:oMath>
                </a14:m>
                <a:endParaRPr lang="en-US" sz="2000" dirty="0"/>
              </a:p>
              <a:p>
                <a:endParaRPr lang="en-US" sz="2000" dirty="0"/>
              </a:p>
            </p:txBody>
          </p:sp>
        </mc:Choice>
        <mc:Fallback xmlns="">
          <p:sp>
            <p:nvSpPr>
              <p:cNvPr id="5" name="TextBox 4">
                <a:extLst>
                  <a:ext uri="{FF2B5EF4-FFF2-40B4-BE49-F238E27FC236}">
                    <a16:creationId xmlns:a16="http://schemas.microsoft.com/office/drawing/2014/main" id="{61B34EF7-4C01-55B6-6B99-440844CB8CC1}"/>
                  </a:ext>
                </a:extLst>
              </p:cNvPr>
              <p:cNvSpPr txBox="1">
                <a:spLocks noRot="1" noChangeAspect="1" noMove="1" noResize="1" noEditPoints="1" noAdjustHandles="1" noChangeArrowheads="1" noChangeShapeType="1" noTextEdit="1"/>
              </p:cNvSpPr>
              <p:nvPr/>
            </p:nvSpPr>
            <p:spPr>
              <a:xfrm>
                <a:off x="1486505" y="2696613"/>
                <a:ext cx="9544047" cy="3513206"/>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Object 4">
                <a:extLst>
                  <a:ext uri="{FF2B5EF4-FFF2-40B4-BE49-F238E27FC236}">
                    <a16:creationId xmlns:a16="http://schemas.microsoft.com/office/drawing/2014/main" id="{A2FEAF7B-BC43-B9E7-7CE5-9397847BEEB2}"/>
                  </a:ext>
                </a:extLst>
              </p:cNvPr>
              <p:cNvSpPr txBox="1"/>
              <p:nvPr/>
            </p:nvSpPr>
            <p:spPr bwMode="auto">
              <a:xfrm>
                <a:off x="1342126" y="1876845"/>
                <a:ext cx="9109782" cy="37941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𝑣</m:t>
                                      </m:r>
                                    </m:e>
                                  </m:acc>
                                </m:e>
                              </m:sPre>
                            </m:e>
                            <m:sub>
                              <m:r>
                                <a:rPr lang="en-US" sz="2000" i="1">
                                  <a:solidFill>
                                    <a:srgbClr val="000000"/>
                                  </a:solidFill>
                                  <a:latin typeface="Cambria Math" panose="02040503050406030204" pitchFamily="18" charset="0"/>
                                </a:rPr>
                                <m:t>𝐶</m:t>
                              </m:r>
                            </m:sub>
                          </m:sSub>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b="0" i="1" smtClean="0">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ea typeface="Cambria Math" panose="02040503050406030204" pitchFamily="18" charset="0"/>
                                    </a:rPr>
                                    <m:t>𝜔</m:t>
                                  </m:r>
                                </m:e>
                              </m:acc>
                            </m:e>
                          </m:sPre>
                        </m:e>
                        <m:sub>
                          <m:r>
                            <a:rPr lang="en-US" sz="2000" b="0" i="1" smtClean="0">
                              <a:solidFill>
                                <a:srgbClr val="000000"/>
                              </a:solidFill>
                              <a:latin typeface="Cambria Math" panose="02040503050406030204" pitchFamily="18" charset="0"/>
                              <a:ea typeface="Cambria Math" panose="02040503050406030204" pitchFamily="18" charset="0"/>
                            </a:rPr>
                            <m:t>𝑖</m:t>
                          </m:r>
                          <m:r>
                            <a:rPr lang="en-US" sz="2000" b="0" i="1" smtClean="0">
                              <a:solidFill>
                                <a:srgbClr val="000000"/>
                              </a:solidFill>
                              <a:latin typeface="Cambria Math" panose="02040503050406030204" pitchFamily="18" charset="0"/>
                              <a:ea typeface="Cambria Math" panose="02040503050406030204" pitchFamily="18" charset="0"/>
                            </a:rPr>
                            <m:t>+1</m:t>
                          </m:r>
                        </m:sub>
                      </m:sSub>
                      <m:r>
                        <a:rPr lang="en-US" sz="2000" i="1">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𝐶</m:t>
                              </m:r>
                            </m:sub>
                          </m:sSub>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𝐶</m:t>
                              </m:r>
                            </m:sub>
                          </m:sSub>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) + </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𝑣</m:t>
                                  </m:r>
                                </m:e>
                              </m:acc>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oMath>
                  </m:oMathPara>
                </a14:m>
                <a:endParaRPr lang="en-US" sz="2000" dirty="0"/>
              </a:p>
            </p:txBody>
          </p:sp>
        </mc:Choice>
        <mc:Fallback xmlns="">
          <p:sp>
            <p:nvSpPr>
              <p:cNvPr id="2" name="Object 4">
                <a:extLst>
                  <a:ext uri="{FF2B5EF4-FFF2-40B4-BE49-F238E27FC236}">
                    <a16:creationId xmlns:a16="http://schemas.microsoft.com/office/drawing/2014/main" id="{A2FEAF7B-BC43-B9E7-7CE5-9397847BEEB2}"/>
                  </a:ext>
                </a:extLst>
              </p:cNvPr>
              <p:cNvSpPr txBox="1">
                <a:spLocks noRot="1" noChangeAspect="1" noMove="1" noResize="1" noEditPoints="1" noAdjustHandles="1" noChangeArrowheads="1" noChangeShapeType="1" noTextEdit="1"/>
              </p:cNvSpPr>
              <p:nvPr/>
            </p:nvSpPr>
            <p:spPr bwMode="auto">
              <a:xfrm>
                <a:off x="1342126" y="1876845"/>
                <a:ext cx="9109782" cy="379412"/>
              </a:xfrm>
              <a:prstGeom prst="rect">
                <a:avLst/>
              </a:prstGeom>
              <a:blipFill>
                <a:blip r:embed="rId6"/>
                <a:stretch>
                  <a:fillRect b="-25806"/>
                </a:stretch>
              </a:blipFill>
              <a:ln>
                <a:noFill/>
              </a:ln>
              <a:effectLst/>
            </p:spPr>
            <p:txBody>
              <a:bodyPr/>
              <a:lstStyle/>
              <a:p>
                <a:r>
                  <a:rPr lang="en-US">
                    <a:noFill/>
                  </a:rPr>
                  <a:t> </a:t>
                </a:r>
              </a:p>
            </p:txBody>
          </p:sp>
        </mc:Fallback>
      </mc:AlternateContent>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91A0C7-5A9C-C358-1481-04D2F57D93A8}"/>
              </a:ext>
            </a:extLst>
          </p:cNvPr>
          <p:cNvSpPr>
            <a:spLocks noChangeArrowheads="1"/>
          </p:cNvSpPr>
          <p:nvPr/>
        </p:nvSpPr>
        <p:spPr bwMode="auto">
          <a:xfrm>
            <a:off x="1992313" y="4930775"/>
            <a:ext cx="8085137" cy="1108075"/>
          </a:xfrm>
          <a:prstGeom prst="rect">
            <a:avLst/>
          </a:prstGeom>
          <a:solidFill>
            <a:srgbClr val="FFFF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 name="Right Arrow 17">
            <a:extLst>
              <a:ext uri="{FF2B5EF4-FFF2-40B4-BE49-F238E27FC236}">
                <a16:creationId xmlns:a16="http://schemas.microsoft.com/office/drawing/2014/main" id="{9B5CD1B9-FD43-F901-0845-90FD3A19FC03}"/>
              </a:ext>
            </a:extLst>
          </p:cNvPr>
          <p:cNvSpPr>
            <a:spLocks noChangeArrowheads="1"/>
          </p:cNvSpPr>
          <p:nvPr/>
        </p:nvSpPr>
        <p:spPr bwMode="auto">
          <a:xfrm>
            <a:off x="1339850" y="5210175"/>
            <a:ext cx="652463" cy="539750"/>
          </a:xfrm>
          <a:prstGeom prst="rightArrow">
            <a:avLst>
              <a:gd name="adj1" fmla="val 50000"/>
              <a:gd name="adj2" fmla="val 50144"/>
            </a:avLst>
          </a:prstGeom>
          <a:solidFill>
            <a:srgbClr val="FF33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4" name="Rectangle 18">
            <a:extLst>
              <a:ext uri="{FF2B5EF4-FFF2-40B4-BE49-F238E27FC236}">
                <a16:creationId xmlns:a16="http://schemas.microsoft.com/office/drawing/2014/main" id="{4F34709B-0F78-BBEE-BBB3-646108CCE2BB}"/>
              </a:ext>
            </a:extLst>
          </p:cNvPr>
          <p:cNvSpPr>
            <a:spLocks noChangeArrowheads="1"/>
          </p:cNvSpPr>
          <p:nvPr/>
        </p:nvSpPr>
        <p:spPr bwMode="auto">
          <a:xfrm>
            <a:off x="1930400" y="1419225"/>
            <a:ext cx="8147050" cy="319088"/>
          </a:xfrm>
          <a:prstGeom prst="rect">
            <a:avLst/>
          </a:prstGeom>
          <a:solidFill>
            <a:srgbClr val="FFFF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5" name="Right Arrow 19">
            <a:extLst>
              <a:ext uri="{FF2B5EF4-FFF2-40B4-BE49-F238E27FC236}">
                <a16:creationId xmlns:a16="http://schemas.microsoft.com/office/drawing/2014/main" id="{3AF0E61B-3A21-34F6-75B2-DDB0D72A9B1D}"/>
              </a:ext>
            </a:extLst>
          </p:cNvPr>
          <p:cNvSpPr>
            <a:spLocks noChangeArrowheads="1"/>
          </p:cNvSpPr>
          <p:nvPr/>
        </p:nvSpPr>
        <p:spPr bwMode="auto">
          <a:xfrm>
            <a:off x="1282700" y="1300163"/>
            <a:ext cx="652463" cy="539750"/>
          </a:xfrm>
          <a:prstGeom prst="rightArrow">
            <a:avLst>
              <a:gd name="adj1" fmla="val 50000"/>
              <a:gd name="adj2" fmla="val 50144"/>
            </a:avLst>
          </a:prstGeom>
          <a:solidFill>
            <a:srgbClr val="FF33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6866" name="Rectangle 2">
            <a:extLst>
              <a:ext uri="{FF2B5EF4-FFF2-40B4-BE49-F238E27FC236}">
                <a16:creationId xmlns:a16="http://schemas.microsoft.com/office/drawing/2014/main" id="{74D690F3-3D87-0027-D4A5-3D6144ED7F01}"/>
              </a:ext>
            </a:extLst>
          </p:cNvPr>
          <p:cNvSpPr>
            <a:spLocks noGrp="1" noChangeArrowheads="1"/>
          </p:cNvSpPr>
          <p:nvPr>
            <p:ph type="title"/>
          </p:nvPr>
        </p:nvSpPr>
        <p:spPr/>
        <p:txBody>
          <a:bodyPr/>
          <a:lstStyle/>
          <a:p>
            <a:r>
              <a:rPr lang="en-US" altLang="en-US"/>
              <a:t>Iterative Newton-Euler Equations - Solution Procedure</a:t>
            </a:r>
            <a:br>
              <a:rPr lang="en-US" altLang="en-US"/>
            </a:br>
            <a:r>
              <a:rPr lang="en-US" altLang="en-US"/>
              <a:t>Phase 1: Outward Iteration </a:t>
            </a:r>
          </a:p>
        </p:txBody>
      </p:sp>
      <p:sp>
        <p:nvSpPr>
          <p:cNvPr id="105475" name="Rectangle 3">
            <a:extLst>
              <a:ext uri="{FF2B5EF4-FFF2-40B4-BE49-F238E27FC236}">
                <a16:creationId xmlns:a16="http://schemas.microsoft.com/office/drawing/2014/main" id="{5C7F8C05-965A-47EF-1691-61D81C936A66}"/>
              </a:ext>
            </a:extLst>
          </p:cNvPr>
          <p:cNvSpPr>
            <a:spLocks noGrp="1" noChangeArrowheads="1"/>
          </p:cNvSpPr>
          <p:nvPr>
            <p:ph type="body" idx="1"/>
          </p:nvPr>
        </p:nvSpPr>
        <p:spPr/>
        <p:txBody>
          <a:bodyPr/>
          <a:lstStyle/>
          <a:p>
            <a:pPr>
              <a:defRPr/>
            </a:pPr>
            <a:endParaRPr lang="en-US" altLang="en-US" b="1" dirty="0"/>
          </a:p>
          <a:p>
            <a:pPr>
              <a:defRPr/>
            </a:pPr>
            <a:endParaRPr lang="en-US" altLang="en-US" b="1" dirty="0"/>
          </a:p>
          <a:p>
            <a:pPr>
              <a:defRPr/>
            </a:pPr>
            <a:r>
              <a:rPr lang="en-US" altLang="en-US" dirty="0"/>
              <a:t>Calculate the link velocities and accelerations iteratively from the robot’s base to the end effector </a:t>
            </a:r>
          </a:p>
          <a:p>
            <a:pPr>
              <a:defRPr/>
            </a:pPr>
            <a:endParaRPr lang="en-US" altLang="en-US" dirty="0"/>
          </a:p>
          <a:p>
            <a:pPr>
              <a:defRPr/>
            </a:pPr>
            <a:endParaRPr lang="en-US" altLang="en-US" dirty="0"/>
          </a:p>
          <a:p>
            <a:pPr>
              <a:defRPr/>
            </a:pPr>
            <a:endParaRPr lang="en-US" altLang="en-US" b="1" dirty="0"/>
          </a:p>
          <a:p>
            <a:pPr>
              <a:defRPr/>
            </a:pPr>
            <a:endParaRPr lang="en-US" altLang="en-US" b="1" dirty="0"/>
          </a:p>
          <a:p>
            <a:pPr>
              <a:defRPr/>
            </a:pPr>
            <a:endParaRPr lang="en-US" altLang="en-US" b="1" dirty="0"/>
          </a:p>
          <a:p>
            <a:pPr>
              <a:defRPr/>
            </a:pPr>
            <a:endParaRPr lang="en-US" altLang="en-US" b="1" dirty="0"/>
          </a:p>
          <a:p>
            <a:pPr marL="0" indent="0">
              <a:buFontTx/>
              <a:buNone/>
              <a:defRPr/>
            </a:pPr>
            <a:endParaRPr lang="en-US" altLang="en-US" b="1" dirty="0"/>
          </a:p>
          <a:p>
            <a:pPr>
              <a:defRPr/>
            </a:pPr>
            <a:endParaRPr lang="en-US" altLang="en-US" b="1" dirty="0"/>
          </a:p>
          <a:p>
            <a:pPr>
              <a:defRPr/>
            </a:pPr>
            <a:r>
              <a:rPr lang="en-US" altLang="en-US" dirty="0"/>
              <a:t>Calculate the force and torques applied on the CM of each link using the Newton and Euler equations  </a:t>
            </a:r>
          </a:p>
          <a:p>
            <a:pPr>
              <a:defRPr/>
            </a:pPr>
            <a:endParaRPr lang="en-US" altLang="en-US" dirty="0"/>
          </a:p>
        </p:txBody>
      </p:sp>
      <mc:AlternateContent xmlns:mc="http://schemas.openxmlformats.org/markup-compatibility/2006" xmlns:a14="http://schemas.microsoft.com/office/drawing/2010/main">
        <mc:Choice Requires="a14">
          <p:sp>
            <p:nvSpPr>
              <p:cNvPr id="36868" name="Object 4">
                <a:extLst>
                  <a:ext uri="{FF2B5EF4-FFF2-40B4-BE49-F238E27FC236}">
                    <a16:creationId xmlns:a16="http://schemas.microsoft.com/office/drawing/2014/main" id="{3F9FC59B-C6FF-BFF6-8C69-E6004AD69592}"/>
                  </a:ext>
                </a:extLst>
              </p:cNvPr>
              <p:cNvSpPr txBox="1"/>
              <p:nvPr/>
            </p:nvSpPr>
            <p:spPr bwMode="auto">
              <a:xfrm>
                <a:off x="2546350" y="2540000"/>
                <a:ext cx="3717511" cy="401638"/>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𝜃</m:t>
                              </m:r>
                            </m:e>
                          </m:acc>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𝑍</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68" name="Object 4">
                <a:extLst>
                  <a:ext uri="{FF2B5EF4-FFF2-40B4-BE49-F238E27FC236}">
                    <a16:creationId xmlns:a16="http://schemas.microsoft.com/office/drawing/2014/main" id="{3F9FC59B-C6FF-BFF6-8C69-E6004AD69592}"/>
                  </a:ext>
                </a:extLst>
              </p:cNvPr>
              <p:cNvSpPr txBox="1">
                <a:spLocks noRot="1" noChangeAspect="1" noMove="1" noResize="1" noEditPoints="1" noAdjustHandles="1" noChangeArrowheads="1" noChangeShapeType="1" noTextEdit="1"/>
              </p:cNvSpPr>
              <p:nvPr/>
            </p:nvSpPr>
            <p:spPr bwMode="auto">
              <a:xfrm>
                <a:off x="2546350" y="2540000"/>
                <a:ext cx="3717511" cy="401638"/>
              </a:xfrm>
              <a:prstGeom prst="rect">
                <a:avLst/>
              </a:prstGeom>
              <a:blipFill>
                <a:blip r:embed="rId4"/>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69" name="Object 4">
                <a:extLst>
                  <a:ext uri="{FF2B5EF4-FFF2-40B4-BE49-F238E27FC236}">
                    <a16:creationId xmlns:a16="http://schemas.microsoft.com/office/drawing/2014/main" id="{9A59DE71-9C5A-FB6D-4C79-90B31A95A3FB}"/>
                  </a:ext>
                </a:extLst>
              </p:cNvPr>
              <p:cNvSpPr txBox="1"/>
              <p:nvPr/>
            </p:nvSpPr>
            <p:spPr bwMode="auto">
              <a:xfrm>
                <a:off x="2546349" y="3017838"/>
                <a:ext cx="6390033" cy="40005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ea typeface="Cambria Math" panose="02040503050406030204" pitchFamily="18" charset="0"/>
                                    </a:rPr>
                                    <m:t>𝜔</m:t>
                                  </m:r>
                                </m:e>
                              </m:acc>
                            </m:e>
                          </m:sPre>
                        </m:e>
                        <m:sub>
                          <m:r>
                            <a:rPr lang="en-US" sz="1400" i="1">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ea typeface="Cambria Math" panose="02040503050406030204" pitchFamily="18" charset="0"/>
                                    </a:rPr>
                                    <m:t>𝜔</m:t>
                                  </m:r>
                                </m:e>
                              </m:acc>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𝜃</m:t>
                              </m:r>
                            </m:e>
                          </m:acc>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𝑍</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𝜃</m:t>
                              </m:r>
                            </m:e>
                          </m:acc>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𝑍</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69" name="Object 4">
                <a:extLst>
                  <a:ext uri="{FF2B5EF4-FFF2-40B4-BE49-F238E27FC236}">
                    <a16:creationId xmlns:a16="http://schemas.microsoft.com/office/drawing/2014/main" id="{9A59DE71-9C5A-FB6D-4C79-90B31A95A3FB}"/>
                  </a:ext>
                </a:extLst>
              </p:cNvPr>
              <p:cNvSpPr txBox="1">
                <a:spLocks noRot="1" noChangeAspect="1" noMove="1" noResize="1" noEditPoints="1" noAdjustHandles="1" noChangeArrowheads="1" noChangeShapeType="1" noTextEdit="1"/>
              </p:cNvSpPr>
              <p:nvPr/>
            </p:nvSpPr>
            <p:spPr bwMode="auto">
              <a:xfrm>
                <a:off x="2546349" y="3017838"/>
                <a:ext cx="6390033" cy="400050"/>
              </a:xfrm>
              <a:prstGeom prst="rect">
                <a:avLst/>
              </a:prstGeom>
              <a:blipFill>
                <a:blip r:embed="rId5"/>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70" name="Object 4">
                <a:extLst>
                  <a:ext uri="{FF2B5EF4-FFF2-40B4-BE49-F238E27FC236}">
                    <a16:creationId xmlns:a16="http://schemas.microsoft.com/office/drawing/2014/main" id="{7B32F936-7777-16E2-0DD5-9E739EE972C2}"/>
                  </a:ext>
                </a:extLst>
              </p:cNvPr>
              <p:cNvSpPr txBox="1"/>
              <p:nvPr/>
            </p:nvSpPr>
            <p:spPr bwMode="auto">
              <a:xfrm>
                <a:off x="2593975" y="3478212"/>
                <a:ext cx="6187616" cy="377825"/>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b="0" i="1" smtClean="0">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acc>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oMath>
                  </m:oMathPara>
                </a14:m>
                <a:endParaRPr lang="en-US" sz="1400" dirty="0"/>
              </a:p>
            </p:txBody>
          </p:sp>
        </mc:Choice>
        <mc:Fallback xmlns="">
          <p:sp>
            <p:nvSpPr>
              <p:cNvPr id="36870" name="Object 4">
                <a:extLst>
                  <a:ext uri="{FF2B5EF4-FFF2-40B4-BE49-F238E27FC236}">
                    <a16:creationId xmlns:a16="http://schemas.microsoft.com/office/drawing/2014/main" id="{7B32F936-7777-16E2-0DD5-9E739EE972C2}"/>
                  </a:ext>
                </a:extLst>
              </p:cNvPr>
              <p:cNvSpPr txBox="1">
                <a:spLocks noRot="1" noChangeAspect="1" noMove="1" noResize="1" noEditPoints="1" noAdjustHandles="1" noChangeArrowheads="1" noChangeShapeType="1" noTextEdit="1"/>
              </p:cNvSpPr>
              <p:nvPr/>
            </p:nvSpPr>
            <p:spPr bwMode="auto">
              <a:xfrm>
                <a:off x="2593975" y="3478212"/>
                <a:ext cx="6187616" cy="377825"/>
              </a:xfrm>
              <a:prstGeom prst="rect">
                <a:avLst/>
              </a:prstGeom>
              <a:blipFill>
                <a:blip r:embed="rId6"/>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71" name="Object 4">
                <a:extLst>
                  <a:ext uri="{FF2B5EF4-FFF2-40B4-BE49-F238E27FC236}">
                    <a16:creationId xmlns:a16="http://schemas.microsoft.com/office/drawing/2014/main" id="{3E7C7000-3172-EB76-1FA4-13EA4CD1E2FE}"/>
                  </a:ext>
                </a:extLst>
              </p:cNvPr>
              <p:cNvSpPr txBox="1"/>
              <p:nvPr/>
            </p:nvSpPr>
            <p:spPr bwMode="auto">
              <a:xfrm>
                <a:off x="2593975" y="3973513"/>
                <a:ext cx="7837950" cy="379412"/>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ea typeface="Cambria Math" panose="02040503050406030204" pitchFamily="18" charset="0"/>
                                    </a:rPr>
                                    <m:t>𝜔</m:t>
                                  </m:r>
                                </m:e>
                              </m:acc>
                            </m:e>
                          </m:sPre>
                        </m:e>
                        <m:sub>
                          <m:r>
                            <a:rPr lang="en-US" sz="1400" b="0" i="1" smtClean="0">
                              <a:solidFill>
                                <a:srgbClr val="000000"/>
                              </a:solidFill>
                              <a:latin typeface="Cambria Math" panose="02040503050406030204" pitchFamily="18" charset="0"/>
                              <a:ea typeface="Cambria Math" panose="02040503050406030204" pitchFamily="18" charset="0"/>
                            </a:rPr>
                            <m:t>𝑖</m:t>
                          </m:r>
                          <m:r>
                            <a:rPr lang="en-US" sz="1400" b="0" i="1" smtClean="0">
                              <a:solidFill>
                                <a:srgbClr val="000000"/>
                              </a:solidFill>
                              <a:latin typeface="Cambria Math" panose="02040503050406030204" pitchFamily="18" charset="0"/>
                              <a:ea typeface="Cambria Math" panose="02040503050406030204" pitchFamily="18" charset="0"/>
                            </a:rPr>
                            <m:t>+1</m:t>
                          </m:r>
                        </m:sub>
                      </m:sSub>
                      <m:r>
                        <a:rPr lang="en-US" sz="1400" i="1">
                          <a:solidFill>
                            <a:srgbClr val="000000"/>
                          </a:solidFill>
                          <a:latin typeface="Cambria Math" panose="02040503050406030204" pitchFamily="18" charset="0"/>
                        </a:rPr>
                        <m:t>× </m:t>
                      </m:r>
                      <m:sSub>
                        <m:sSubPr>
                          <m:ctrlPr>
                            <a:rPr lang="en-US" sz="1400" i="1">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71" name="Object 4">
                <a:extLst>
                  <a:ext uri="{FF2B5EF4-FFF2-40B4-BE49-F238E27FC236}">
                    <a16:creationId xmlns:a16="http://schemas.microsoft.com/office/drawing/2014/main" id="{3E7C7000-3172-EB76-1FA4-13EA4CD1E2FE}"/>
                  </a:ext>
                </a:extLst>
              </p:cNvPr>
              <p:cNvSpPr txBox="1">
                <a:spLocks noRot="1" noChangeAspect="1" noMove="1" noResize="1" noEditPoints="1" noAdjustHandles="1" noChangeArrowheads="1" noChangeShapeType="1" noTextEdit="1"/>
              </p:cNvSpPr>
              <p:nvPr/>
            </p:nvSpPr>
            <p:spPr bwMode="auto">
              <a:xfrm>
                <a:off x="2593975" y="3973513"/>
                <a:ext cx="7837950" cy="379412"/>
              </a:xfrm>
              <a:prstGeom prst="rect">
                <a:avLst/>
              </a:prstGeom>
              <a:blipFill>
                <a:blip r:embed="rId7"/>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72" name="Object 4">
                <a:extLst>
                  <a:ext uri="{FF2B5EF4-FFF2-40B4-BE49-F238E27FC236}">
                    <a16:creationId xmlns:a16="http://schemas.microsoft.com/office/drawing/2014/main" id="{9A7E321E-7217-F303-577A-5C3E0A17F030}"/>
                  </a:ext>
                </a:extLst>
              </p:cNvPr>
              <p:cNvSpPr txBox="1"/>
              <p:nvPr/>
            </p:nvSpPr>
            <p:spPr bwMode="auto">
              <a:xfrm>
                <a:off x="2606675" y="5100638"/>
                <a:ext cx="2632351" cy="37941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𝐹</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72" name="Object 4">
                <a:extLst>
                  <a:ext uri="{FF2B5EF4-FFF2-40B4-BE49-F238E27FC236}">
                    <a16:creationId xmlns:a16="http://schemas.microsoft.com/office/drawing/2014/main" id="{9A7E321E-7217-F303-577A-5C3E0A17F030}"/>
                  </a:ext>
                </a:extLst>
              </p:cNvPr>
              <p:cNvSpPr txBox="1">
                <a:spLocks noRot="1" noChangeAspect="1" noMove="1" noResize="1" noEditPoints="1" noAdjustHandles="1" noChangeArrowheads="1" noChangeShapeType="1" noTextEdit="1"/>
              </p:cNvSpPr>
              <p:nvPr/>
            </p:nvSpPr>
            <p:spPr bwMode="auto">
              <a:xfrm>
                <a:off x="2606675" y="5100638"/>
                <a:ext cx="2632351" cy="379412"/>
              </a:xfrm>
              <a:prstGeom prst="rect">
                <a:avLst/>
              </a:prstGeom>
              <a:blipFill>
                <a:blip r:embed="rId8"/>
                <a:stretch>
                  <a:fillRect/>
                </a:stretch>
              </a:blipFill>
              <a:ln>
                <a:noFill/>
              </a:ln>
              <a:effectLst/>
            </p:spPr>
            <p:txBody>
              <a:bodyPr/>
              <a:lstStyle/>
              <a:p>
                <a:r>
                  <a:rPr lang="en-US">
                    <a:noFill/>
                  </a:rPr>
                  <a:t> </a:t>
                </a:r>
              </a:p>
            </p:txBody>
          </p:sp>
        </mc:Fallback>
      </mc:AlternateContent>
      <p:graphicFrame>
        <p:nvGraphicFramePr>
          <p:cNvPr id="36873" name="Object 4">
            <a:extLst>
              <a:ext uri="{FF2B5EF4-FFF2-40B4-BE49-F238E27FC236}">
                <a16:creationId xmlns:a16="http://schemas.microsoft.com/office/drawing/2014/main" id="{62421E40-440A-92DB-C1AC-1D2067809EB6}"/>
              </a:ext>
            </a:extLst>
          </p:cNvPr>
          <p:cNvGraphicFramePr>
            <a:graphicFrameLocks noChangeAspect="1"/>
          </p:cNvGraphicFramePr>
          <p:nvPr/>
        </p:nvGraphicFramePr>
        <p:xfrm>
          <a:off x="2651125" y="5568950"/>
          <a:ext cx="5728432" cy="439738"/>
        </p:xfrm>
        <a:graphic>
          <a:graphicData uri="http://schemas.openxmlformats.org/presentationml/2006/ole">
            <mc:AlternateContent xmlns:mc="http://schemas.openxmlformats.org/markup-compatibility/2006">
              <mc:Choice xmlns:v="urn:schemas-microsoft-com:vml" Requires="v">
                <p:oleObj spid="_x0000_s3074" name="Equation" r:id="rId9" imgW="2514600" imgH="279400" progId="Equation.3">
                  <p:embed/>
                </p:oleObj>
              </mc:Choice>
              <mc:Fallback>
                <p:oleObj name="Equation" r:id="rId9" imgW="2514600" imgH="279400" progId="Equation.3">
                  <p:embed/>
                  <p:pic>
                    <p:nvPicPr>
                      <p:cNvPr id="36873" name="Object 4">
                        <a:extLst>
                          <a:ext uri="{FF2B5EF4-FFF2-40B4-BE49-F238E27FC236}">
                            <a16:creationId xmlns:a16="http://schemas.microsoft.com/office/drawing/2014/main" id="{62421E40-440A-92DB-C1AC-1D2067809EB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51125" y="5568950"/>
                        <a:ext cx="5728432" cy="439738"/>
                      </a:xfrm>
                      <a:prstGeom prst="rect">
                        <a:avLst/>
                      </a:prstGeom>
                      <a:no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36874" name="Object 4">
                <a:extLst>
                  <a:ext uri="{FF2B5EF4-FFF2-40B4-BE49-F238E27FC236}">
                    <a16:creationId xmlns:a16="http://schemas.microsoft.com/office/drawing/2014/main" id="{11604A6C-65D7-85D7-D0DF-D62F71D619AB}"/>
                  </a:ext>
                </a:extLst>
              </p:cNvPr>
              <p:cNvSpPr txBox="1"/>
              <p:nvPr/>
            </p:nvSpPr>
            <p:spPr bwMode="auto">
              <a:xfrm>
                <a:off x="2143125" y="1423988"/>
                <a:ext cx="2946400" cy="322262"/>
              </a:xfrm>
              <a:prstGeom prst="rect">
                <a:avLst/>
              </a:prstGeom>
              <a:noFill/>
              <a:ln>
                <a:noFill/>
              </a:ln>
              <a:effectLst/>
            </p:spPr>
            <p:txBody>
              <a:bodyPr>
                <a:normAutofit fontScale="62500" lnSpcReduction="20000"/>
              </a:bodyPr>
              <a:lstStyle/>
              <a:p>
                <a:pPr/>
                <a14:m>
                  <m:oMathPara xmlns:m="http://schemas.openxmlformats.org/officeDocument/2006/math">
                    <m:oMathParaPr>
                      <m:jc m:val="left"/>
                    </m:oMathParaPr>
                    <m:oMath xmlns:m="http://schemas.openxmlformats.org/officeDocument/2006/math">
                      <m:r>
                        <m:rPr>
                          <m:nor/>
                        </m:rPr>
                        <a:rPr lang="en-US" i="0">
                          <a:solidFill>
                            <a:srgbClr val="000000"/>
                          </a:solidFill>
                          <a:latin typeface="Cambria Math" panose="02040503050406030204" pitchFamily="18" charset="0"/>
                        </a:rPr>
                        <m:t>Outward</m:t>
                      </m: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Iteration</m:t>
                      </m:r>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 : 0</m:t>
                      </m:r>
                    </m:oMath>
                  </m:oMathPara>
                </a14:m>
                <a:endParaRPr lang="en-US" dirty="0"/>
              </a:p>
            </p:txBody>
          </p:sp>
        </mc:Choice>
        <mc:Fallback xmlns="">
          <p:sp>
            <p:nvSpPr>
              <p:cNvPr id="36874" name="Object 4">
                <a:extLst>
                  <a:ext uri="{FF2B5EF4-FFF2-40B4-BE49-F238E27FC236}">
                    <a16:creationId xmlns:a16="http://schemas.microsoft.com/office/drawing/2014/main" id="{11604A6C-65D7-85D7-D0DF-D62F71D619AB}"/>
                  </a:ext>
                </a:extLst>
              </p:cNvPr>
              <p:cNvSpPr txBox="1">
                <a:spLocks noRot="1" noChangeAspect="1" noMove="1" noResize="1" noEditPoints="1" noAdjustHandles="1" noChangeArrowheads="1" noChangeShapeType="1" noTextEdit="1"/>
              </p:cNvSpPr>
              <p:nvPr/>
            </p:nvSpPr>
            <p:spPr bwMode="auto">
              <a:xfrm>
                <a:off x="2143125" y="1423988"/>
                <a:ext cx="2946400" cy="322262"/>
              </a:xfrm>
              <a:prstGeom prst="rect">
                <a:avLst/>
              </a:prstGeom>
              <a:blipFill>
                <a:blip r:embed="rId11"/>
                <a:stretch>
                  <a:fillRect/>
                </a:stretch>
              </a:blipFill>
              <a:ln>
                <a:noFill/>
              </a:ln>
              <a:effectLst/>
            </p:spPr>
            <p:txBody>
              <a:bodyPr/>
              <a:lstStyle/>
              <a:p>
                <a:r>
                  <a:rPr lang="en-US">
                    <a:noFill/>
                  </a:rPr>
                  <a:t> </a:t>
                </a:r>
              </a:p>
            </p:txBody>
          </p:sp>
        </mc:Fallback>
      </mc:AlternateContent>
      <p:sp>
        <p:nvSpPr>
          <p:cNvPr id="36875" name="Rectangle 8">
            <a:extLst>
              <a:ext uri="{FF2B5EF4-FFF2-40B4-BE49-F238E27FC236}">
                <a16:creationId xmlns:a16="http://schemas.microsoft.com/office/drawing/2014/main" id="{5AC323D0-6C9E-E6E9-49BE-9A2DCE1232C9}"/>
              </a:ext>
            </a:extLst>
          </p:cNvPr>
          <p:cNvSpPr>
            <a:spLocks noChangeArrowheads="1"/>
          </p:cNvSpPr>
          <p:nvPr/>
        </p:nvSpPr>
        <p:spPr bwMode="auto">
          <a:xfrm>
            <a:off x="1282700" y="1814513"/>
            <a:ext cx="9251950" cy="2597150"/>
          </a:xfrm>
          <a:prstGeom prst="rect">
            <a:avLst/>
          </a:prstGeom>
          <a:noFill/>
          <a:ln w="2857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6876" name="Rectangle 8">
            <a:extLst>
              <a:ext uri="{FF2B5EF4-FFF2-40B4-BE49-F238E27FC236}">
                <a16:creationId xmlns:a16="http://schemas.microsoft.com/office/drawing/2014/main" id="{F4A81A21-C3B0-F771-C7D3-09F4C154DCBA}"/>
              </a:ext>
            </a:extLst>
          </p:cNvPr>
          <p:cNvSpPr>
            <a:spLocks noChangeArrowheads="1"/>
          </p:cNvSpPr>
          <p:nvPr/>
        </p:nvSpPr>
        <p:spPr bwMode="auto">
          <a:xfrm>
            <a:off x="1282700" y="4525963"/>
            <a:ext cx="9251950" cy="1570037"/>
          </a:xfrm>
          <a:prstGeom prst="rect">
            <a:avLst/>
          </a:prstGeom>
          <a:noFill/>
          <a:ln w="2857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6877" name="Rectangle 8">
            <a:extLst>
              <a:ext uri="{FF2B5EF4-FFF2-40B4-BE49-F238E27FC236}">
                <a16:creationId xmlns:a16="http://schemas.microsoft.com/office/drawing/2014/main" id="{32A04930-069B-ACF6-427B-559EAB9F8EA1}"/>
              </a:ext>
            </a:extLst>
          </p:cNvPr>
          <p:cNvSpPr>
            <a:spLocks noChangeArrowheads="1"/>
          </p:cNvSpPr>
          <p:nvPr/>
        </p:nvSpPr>
        <p:spPr bwMode="auto">
          <a:xfrm>
            <a:off x="869950" y="1371600"/>
            <a:ext cx="9928225" cy="4772025"/>
          </a:xfrm>
          <a:prstGeom prst="rect">
            <a:avLst/>
          </a:prstGeom>
          <a:noFill/>
          <a:ln w="2857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16" name="Footer Placeholder 2">
            <a:extLst>
              <a:ext uri="{FF2B5EF4-FFF2-40B4-BE49-F238E27FC236}">
                <a16:creationId xmlns:a16="http://schemas.microsoft.com/office/drawing/2014/main" id="{89B7823D-246A-B586-1B3C-2EA477BCE515}"/>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36879" name="Picture 2" descr="http://brand.ucla.edu/wp-content/uploads/2013/08/ucla-logotype-main-11.jpg">
            <a:extLst>
              <a:ext uri="{FF2B5EF4-FFF2-40B4-BE49-F238E27FC236}">
                <a16:creationId xmlns:a16="http://schemas.microsoft.com/office/drawing/2014/main" id="{1A07B3A7-4FCE-7A88-8DD5-4B2FCD5698D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4649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94859B8-4F8B-87C6-94E8-1AD244D5E6F2}"/>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50179" name="Rectangle 3">
                <a:extLst>
                  <a:ext uri="{FF2B5EF4-FFF2-40B4-BE49-F238E27FC236}">
                    <a16:creationId xmlns:a16="http://schemas.microsoft.com/office/drawing/2014/main" id="{0A405A79-AA08-AFDF-4411-9F44C14D7C38}"/>
                  </a:ext>
                </a:extLst>
              </p:cNvPr>
              <p:cNvSpPr>
                <a:spLocks noGrp="1" noChangeArrowheads="1"/>
              </p:cNvSpPr>
              <p:nvPr>
                <p:ph type="body" idx="1"/>
              </p:nvPr>
            </p:nvSpPr>
            <p:spPr/>
            <p:txBody>
              <a:bodyPr/>
              <a:lstStyle/>
              <a:p>
                <a:r>
                  <a:rPr lang="en-US" altLang="en-US" dirty="0"/>
                  <a:t>Outward Iteration </a:t>
                </a:r>
                <a14:m>
                  <m:oMath xmlns:m="http://schemas.openxmlformats.org/officeDocument/2006/math">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=0</m:t>
                    </m:r>
                  </m:oMath>
                </a14:m>
                <a:endParaRPr lang="en-US" dirty="0"/>
              </a:p>
              <a:p>
                <a:endParaRPr lang="en-US" altLang="en-US" dirty="0"/>
              </a:p>
            </p:txBody>
          </p:sp>
        </mc:Choice>
        <mc:Fallback xmlns="">
          <p:sp>
            <p:nvSpPr>
              <p:cNvPr id="50179" name="Rectangle 3">
                <a:extLst>
                  <a:ext uri="{FF2B5EF4-FFF2-40B4-BE49-F238E27FC236}">
                    <a16:creationId xmlns:a16="http://schemas.microsoft.com/office/drawing/2014/main" id="{0A405A79-AA08-AFDF-4411-9F44C14D7C38}"/>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p:sp>
        <p:nvSpPr>
          <p:cNvPr id="33" name="Footer Placeholder 2">
            <a:extLst>
              <a:ext uri="{FF2B5EF4-FFF2-40B4-BE49-F238E27FC236}">
                <a16:creationId xmlns:a16="http://schemas.microsoft.com/office/drawing/2014/main" id="{54C1AA63-A1F6-CAE2-BB1A-81862E42B01E}"/>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50208" name="Picture 2" descr="http://brand.ucla.edu/wp-content/uploads/2013/08/ucla-logotype-main-11.jpg">
            <a:extLst>
              <a:ext uri="{FF2B5EF4-FFF2-40B4-BE49-F238E27FC236}">
                <a16:creationId xmlns:a16="http://schemas.microsoft.com/office/drawing/2014/main" id="{BCCB5A10-3DB1-2BEB-559A-230665C698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ECC407FC-D6E9-CF74-8E82-54494894032F}"/>
                  </a:ext>
                </a:extLst>
              </p:cNvPr>
              <p:cNvSpPr txBox="1"/>
              <p:nvPr/>
            </p:nvSpPr>
            <p:spPr>
              <a:xfrm>
                <a:off x="1653139" y="3261153"/>
                <a:ext cx="9436100" cy="1266180"/>
              </a:xfrm>
              <a:prstGeom prst="rect">
                <a:avLst/>
              </a:prstGeom>
              <a:noFill/>
            </p:spPr>
            <p:txBody>
              <a:bodyPr wrap="square">
                <a:spAutoFit/>
              </a:bodyPr>
              <a:lstStyle/>
              <a:p>
                <a14:m>
                  <m:oMath xmlns:m="http://schemas.openxmlformats.org/officeDocument/2006/math">
                    <m:sPre>
                      <m:sPrePr>
                        <m:ctrlPr>
                          <a:rPr lang="en-US" i="1" smtClean="0">
                            <a:latin typeface="Cambria Math" panose="02040503050406030204" pitchFamily="18" charset="0"/>
                          </a:rPr>
                        </m:ctrlPr>
                      </m:sPrePr>
                      <m:sub>
                        <m:r>
                          <a:rPr lang="en-US" b="0" i="1" smtClean="0">
                            <a:latin typeface="Cambria Math" panose="02040503050406030204" pitchFamily="18" charset="0"/>
                          </a:rPr>
                          <m:t> </m:t>
                        </m:r>
                      </m:sub>
                      <m:sup>
                        <m:r>
                          <a:rPr lang="en-US" b="0" i="1" smtClean="0">
                            <a:latin typeface="Cambria Math" panose="02040503050406030204" pitchFamily="18" charset="0"/>
                          </a:rPr>
                          <m:t>1</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1</m:t>
                            </m:r>
                          </m:sub>
                        </m:sSub>
                      </m:e>
                    </m:sPre>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sSub>
                      <m:sSubPr>
                        <m:ctrlPr>
                          <a:rPr lang="en-US" i="1">
                            <a:solidFill>
                              <a:srgbClr val="000000"/>
                            </a:solidFill>
                            <a:latin typeface="Cambria Math" panose="02040503050406030204" pitchFamily="18" charset="0"/>
                          </a:rPr>
                        </m:ctrlPr>
                      </m:sSubPr>
                      <m: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1</m:t>
                                </m:r>
                              </m:sup>
                              <m:e>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𝑣</m:t>
                                    </m:r>
                                  </m:e>
                                </m:acc>
                              </m:e>
                            </m:sPre>
                          </m:e>
                          <m:sub>
                            <m:r>
                              <a:rPr lang="en-US" i="1">
                                <a:solidFill>
                                  <a:srgbClr val="000000"/>
                                </a:solidFill>
                                <a:latin typeface="Cambria Math" panose="02040503050406030204" pitchFamily="18" charset="0"/>
                              </a:rPr>
                              <m:t>𝐶</m:t>
                            </m:r>
                          </m:sub>
                        </m:sSub>
                      </m:e>
                      <m:sub>
                        <m:r>
                          <a:rPr lang="en-US" i="1">
                            <a:solidFill>
                              <a:srgbClr val="000000"/>
                            </a:solidFill>
                            <a:latin typeface="Cambria Math" panose="02040503050406030204" pitchFamily="18" charset="0"/>
                          </a:rPr>
                          <m:t>1</m:t>
                        </m:r>
                      </m:sub>
                    </m:sSub>
                    <m:r>
                      <a:rPr lang="en-US" b="0" i="1" smtClean="0">
                        <a:latin typeface="Cambria Math" panose="02040503050406030204" pitchFamily="18" charset="0"/>
                      </a:rPr>
                      <m:t>=</m:t>
                    </m:r>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brk m:alnAt="7"/>
                                </m:rPr>
                                <a:rPr lang="en-US" i="1">
                                  <a:latin typeface="Cambria Math" panose="02040503050406030204" pitchFamily="18" charset="0"/>
                                </a:rPr>
                                <m:t>−</m:t>
                              </m:r>
                              <m:sSub>
                                <m:sSubPr>
                                  <m:ctrlPr>
                                    <a:rPr lang="en-US" i="1">
                                      <a:latin typeface="Cambria Math" panose="02040503050406030204" pitchFamily="18" charset="0"/>
                                    </a:rPr>
                                  </m:ctrlPr>
                                </m:sSubPr>
                                <m:e>
                                  <m:r>
                                    <m:rPr>
                                      <m:brk m:alnAt="7"/>
                                    </m:rPr>
                                    <a:rPr lang="en-US" i="1">
                                      <a:latin typeface="Cambria Math" panose="02040503050406030204" pitchFamily="18" charset="0"/>
                                    </a:rPr>
                                    <m:t>𝐿</m:t>
                                  </m:r>
                                </m:e>
                                <m:sub>
                                  <m:r>
                                    <m:rPr>
                                      <m:brk m:alnAt="7"/>
                                    </m:rPr>
                                    <a:rPr lang="en-US" i="1">
                                      <a:latin typeface="Cambria Math" panose="02040503050406030204" pitchFamily="18" charset="0"/>
                                    </a:rPr>
                                    <m:t>1</m:t>
                                  </m:r>
                                </m:sub>
                              </m:sSub>
                              <m:sSubSup>
                                <m:sSubSupPr>
                                  <m:ctrlPr>
                                    <a:rPr lang="en-US" i="1">
                                      <a:latin typeface="Cambria Math" panose="02040503050406030204" pitchFamily="18" charset="0"/>
                                    </a:rPr>
                                  </m:ctrlPr>
                                </m:sSubSup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up>
                                  <m:r>
                                    <a:rPr lang="en-US" i="1">
                                      <a:latin typeface="Cambria Math" panose="02040503050406030204" pitchFamily="18" charset="0"/>
                                    </a:rPr>
                                    <m:t>2</m:t>
                                  </m:r>
                                </m:sup>
                              </m:sSubSup>
                              <m:r>
                                <a:rPr lang="en-US" i="1">
                                  <a:latin typeface="Cambria Math" panose="02040503050406030204" pitchFamily="18" charset="0"/>
                                </a:rPr>
                                <m:t>+</m:t>
                              </m:r>
                              <m:r>
                                <a:rPr lang="en-US" i="1">
                                  <a:latin typeface="Cambria Math" panose="02040503050406030204" pitchFamily="18" charset="0"/>
                                </a:rPr>
                                <m:t>𝑔</m:t>
                              </m:r>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1</m:t>
                                  </m:r>
                                </m:sub>
                              </m:sSub>
                            </m:e>
                          </m:mr>
                          <m:mr>
                            <m:e>
                              <m:sSub>
                                <m:sSubPr>
                                  <m:ctrlPr>
                                    <a:rPr lang="en-US" i="1">
                                      <a:latin typeface="Cambria Math" panose="02040503050406030204" pitchFamily="18" charset="0"/>
                                    </a:rPr>
                                  </m:ctrlPr>
                                </m:sSubPr>
                                <m:e>
                                  <m:r>
                                    <m:rPr>
                                      <m:brk m:alnAt="7"/>
                                    </m:rPr>
                                    <a:rPr lang="en-US" i="1">
                                      <a:latin typeface="Cambria Math" panose="02040503050406030204" pitchFamily="18" charset="0"/>
                                    </a:rPr>
                                    <m:t>𝐿</m:t>
                                  </m:r>
                                </m:e>
                                <m:sub>
                                  <m:r>
                                    <m:rPr>
                                      <m:brk m:alnAt="7"/>
                                    </m:rPr>
                                    <a:rPr lang="en-US" i="1">
                                      <a:latin typeface="Cambria Math" panose="02040503050406030204" pitchFamily="18" charset="0"/>
                                    </a:rPr>
                                    <m:t>1</m:t>
                                  </m:r>
                                </m:sub>
                              </m:sSub>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r>
                                <a:rPr lang="en-US" i="1">
                                  <a:latin typeface="Cambria Math" panose="02040503050406030204" pitchFamily="18" charset="0"/>
                                </a:rPr>
                                <m:t>+</m:t>
                              </m:r>
                              <m:r>
                                <a:rPr lang="en-US" i="1">
                                  <a:latin typeface="Cambria Math" panose="02040503050406030204" pitchFamily="18" charset="0"/>
                                </a:rPr>
                                <m:t>𝑔</m:t>
                              </m:r>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1</m:t>
                                  </m:r>
                                </m:sub>
                              </m:sSub>
                            </m:e>
                          </m:mr>
                          <m:mr>
                            <m:e>
                              <m:r>
                                <a:rPr lang="en-US" i="1">
                                  <a:latin typeface="Cambria Math" panose="02040503050406030204" pitchFamily="18" charset="0"/>
                                </a:rPr>
                                <m:t>0</m:t>
                              </m:r>
                            </m:e>
                          </m:mr>
                        </m:m>
                      </m:e>
                    </m:d>
                    <m:r>
                      <a:rPr lang="en-US" b="0" i="0" smtClean="0">
                        <a:latin typeface="Cambria Math" panose="02040503050406030204" pitchFamily="18" charset="0"/>
                      </a:rPr>
                      <m:t>=</m:t>
                    </m:r>
                  </m:oMath>
                </a14:m>
                <a:r>
                  <a:rPr lang="en-US" dirty="0"/>
                  <a:t> </a:t>
                </a:r>
                <a14:m>
                  <m:oMath xmlns:m="http://schemas.openxmlformats.org/officeDocument/2006/math">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brk m:alnAt="7"/>
                                </m:rPr>
                                <a:rPr lang="en-US" i="1">
                                  <a:latin typeface="Cambria Math" panose="02040503050406030204" pitchFamily="18" charset="0"/>
                                </a:rPr>
                                <m:t>−</m:t>
                              </m:r>
                              <m:sSub>
                                <m:sSubPr>
                                  <m:ctrlPr>
                                    <a:rPr lang="en-US" i="1">
                                      <a:latin typeface="Cambria Math" panose="02040503050406030204" pitchFamily="18" charset="0"/>
                                    </a:rPr>
                                  </m:ctrlPr>
                                </m:sSub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r>
                                    <m:rPr>
                                      <m:brk m:alnAt="7"/>
                                    </m:rPr>
                                    <a:rPr lang="en-US" i="1">
                                      <a:latin typeface="Cambria Math" panose="02040503050406030204" pitchFamily="18" charset="0"/>
                                    </a:rPr>
                                    <m:t>𝐿</m:t>
                                  </m:r>
                                </m:e>
                                <m:sub>
                                  <m:r>
                                    <m:rPr>
                                      <m:brk m:alnAt="7"/>
                                    </m:rPr>
                                    <a:rPr lang="en-US" i="1">
                                      <a:latin typeface="Cambria Math" panose="02040503050406030204" pitchFamily="18" charset="0"/>
                                    </a:rPr>
                                    <m:t>1</m:t>
                                  </m:r>
                                </m:sub>
                              </m:sSub>
                              <m:sSubSup>
                                <m:sSubSupPr>
                                  <m:ctrlPr>
                                    <a:rPr lang="en-US" i="1">
                                      <a:latin typeface="Cambria Math" panose="02040503050406030204" pitchFamily="18" charset="0"/>
                                    </a:rPr>
                                  </m:ctrlPr>
                                </m:sSubSup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up>
                                  <m:r>
                                    <a:rPr lang="en-US" i="1">
                                      <a:latin typeface="Cambria Math" panose="02040503050406030204" pitchFamily="18" charset="0"/>
                                    </a:rPr>
                                    <m:t>2</m:t>
                                  </m:r>
                                </m:sup>
                              </m:sSubSup>
                              <m:r>
                                <a:rPr lang="en-US" i="1">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r>
                                <a:rPr lang="en-US" i="1">
                                  <a:latin typeface="Cambria Math" panose="02040503050406030204" pitchFamily="18" charset="0"/>
                                </a:rPr>
                                <m:t>𝑔</m:t>
                              </m:r>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1</m:t>
                                  </m:r>
                                </m:sub>
                              </m:sSub>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sSub>
                                <m:sSubPr>
                                  <m:ctrlPr>
                                    <a:rPr lang="en-US" i="1">
                                      <a:latin typeface="Cambria Math" panose="02040503050406030204" pitchFamily="18" charset="0"/>
                                    </a:rPr>
                                  </m:ctrlPr>
                                </m:sSubPr>
                                <m:e>
                                  <m:r>
                                    <m:rPr>
                                      <m:brk m:alnAt="7"/>
                                    </m:rPr>
                                    <a:rPr lang="en-US" i="1">
                                      <a:latin typeface="Cambria Math" panose="02040503050406030204" pitchFamily="18" charset="0"/>
                                    </a:rPr>
                                    <m:t>𝐿</m:t>
                                  </m:r>
                                </m:e>
                                <m:sub>
                                  <m:r>
                                    <m:rPr>
                                      <m:brk m:alnAt="7"/>
                                    </m:rPr>
                                    <a:rPr lang="en-US" i="1">
                                      <a:latin typeface="Cambria Math" panose="02040503050406030204" pitchFamily="18" charset="0"/>
                                    </a:rPr>
                                    <m:t>1</m:t>
                                  </m:r>
                                </m:sub>
                              </m:sSub>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r>
                                <a:rPr lang="en-US" i="1">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1</m:t>
                                  </m:r>
                                </m:sub>
                              </m:sSub>
                              <m:r>
                                <a:rPr lang="en-US" i="1">
                                  <a:latin typeface="Cambria Math" panose="02040503050406030204" pitchFamily="18" charset="0"/>
                                </a:rPr>
                                <m:t>𝑔</m:t>
                              </m:r>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1</m:t>
                                  </m:r>
                                </m:sub>
                              </m:sSub>
                            </m:e>
                          </m:mr>
                          <m:mr>
                            <m:e>
                              <m:r>
                                <a:rPr lang="en-US" i="1">
                                  <a:latin typeface="Cambria Math" panose="02040503050406030204" pitchFamily="18" charset="0"/>
                                </a:rPr>
                                <m:t>0</m:t>
                              </m:r>
                            </m:e>
                          </m:mr>
                        </m:m>
                      </m:e>
                    </m:d>
                  </m:oMath>
                </a14:m>
                <a:endParaRPr lang="en-US" dirty="0"/>
              </a:p>
            </p:txBody>
          </p:sp>
        </mc:Choice>
        <mc:Fallback xmlns="">
          <p:sp>
            <p:nvSpPr>
              <p:cNvPr id="3" name="TextBox 2">
                <a:extLst>
                  <a:ext uri="{FF2B5EF4-FFF2-40B4-BE49-F238E27FC236}">
                    <a16:creationId xmlns:a16="http://schemas.microsoft.com/office/drawing/2014/main" id="{ECC407FC-D6E9-CF74-8E82-54494894032F}"/>
                  </a:ext>
                </a:extLst>
              </p:cNvPr>
              <p:cNvSpPr txBox="1">
                <a:spLocks noRot="1" noChangeAspect="1" noMove="1" noResize="1" noEditPoints="1" noAdjustHandles="1" noChangeArrowheads="1" noChangeShapeType="1" noTextEdit="1"/>
              </p:cNvSpPr>
              <p:nvPr/>
            </p:nvSpPr>
            <p:spPr>
              <a:xfrm>
                <a:off x="1653139" y="3261153"/>
                <a:ext cx="9436100" cy="1266180"/>
              </a:xfrm>
              <a:prstGeom prst="rect">
                <a:avLst/>
              </a:prstGeom>
              <a:blipFill>
                <a:blip r:embed="rId5"/>
                <a:stretch>
                  <a:fillRect/>
                </a:stretch>
              </a:blipFill>
            </p:spPr>
            <p:txBody>
              <a:bodyPr/>
              <a:lstStyle/>
              <a:p>
                <a:r>
                  <a:rPr lang="en-US">
                    <a:noFill/>
                  </a:rPr>
                  <a:t> </a:t>
                </a:r>
              </a:p>
            </p:txBody>
          </p:sp>
        </mc:Fallback>
      </mc:AlternateContent>
      <p:cxnSp>
        <p:nvCxnSpPr>
          <p:cNvPr id="4" name="Straight Connector 3">
            <a:extLst>
              <a:ext uri="{FF2B5EF4-FFF2-40B4-BE49-F238E27FC236}">
                <a16:creationId xmlns:a16="http://schemas.microsoft.com/office/drawing/2014/main" id="{D44342B8-F60C-E622-7914-5B578DE6B85C}"/>
              </a:ext>
            </a:extLst>
          </p:cNvPr>
          <p:cNvCxnSpPr>
            <a:cxnSpLocks/>
          </p:cNvCxnSpPr>
          <p:nvPr/>
        </p:nvCxnSpPr>
        <p:spPr bwMode="auto">
          <a:xfrm flipH="1">
            <a:off x="8868244" y="3587642"/>
            <a:ext cx="694455" cy="0"/>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id="{79EFC313-EE4A-F6B6-CBB0-1065563978AD}"/>
              </a:ext>
            </a:extLst>
          </p:cNvPr>
          <p:cNvCxnSpPr>
            <a:cxnSpLocks/>
          </p:cNvCxnSpPr>
          <p:nvPr/>
        </p:nvCxnSpPr>
        <p:spPr bwMode="auto">
          <a:xfrm flipH="1">
            <a:off x="8868244" y="4036642"/>
            <a:ext cx="747394" cy="0"/>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cxn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3BFE0BC5-CAB0-81AE-F16C-BB686E27FEDF}"/>
                  </a:ext>
                </a:extLst>
              </p:cNvPr>
              <p:cNvSpPr txBox="1"/>
              <p:nvPr/>
            </p:nvSpPr>
            <p:spPr>
              <a:xfrm>
                <a:off x="9706178" y="3218310"/>
                <a:ext cx="64799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Pre>
                        <m:sPrePr>
                          <m:ctrlPr>
                            <a:rPr lang="en-US" i="1" smtClean="0">
                              <a:latin typeface="Cambria Math" panose="02040503050406030204" pitchFamily="18" charset="0"/>
                            </a:rPr>
                          </m:ctrlPr>
                        </m:sPrePr>
                        <m:sub>
                          <m:r>
                            <a:rPr lang="en-US" b="0" i="1" smtClean="0">
                              <a:latin typeface="Cambria Math" panose="02040503050406030204" pitchFamily="18" charset="0"/>
                            </a:rPr>
                            <m:t> </m:t>
                          </m:r>
                        </m:sub>
                        <m:sup>
                          <m:r>
                            <a:rPr lang="en-US" b="0" i="1" smtClean="0">
                              <a:latin typeface="Cambria Math" panose="02040503050406030204" pitchFamily="18" charset="0"/>
                            </a:rPr>
                            <m:t>1</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1</m:t>
                              </m:r>
                              <m:r>
                                <a:rPr lang="en-US" b="0" i="1" smtClean="0">
                                  <a:latin typeface="Cambria Math" panose="02040503050406030204" pitchFamily="18" charset="0"/>
                                </a:rPr>
                                <m:t>𝑥</m:t>
                              </m:r>
                            </m:sub>
                          </m:sSub>
                        </m:e>
                      </m:sPre>
                    </m:oMath>
                  </m:oMathPara>
                </a14:m>
                <a:endParaRPr lang="en-US" dirty="0"/>
              </a:p>
            </p:txBody>
          </p:sp>
        </mc:Choice>
        <mc:Fallback xmlns="">
          <p:sp>
            <p:nvSpPr>
              <p:cNvPr id="8" name="TextBox 7">
                <a:extLst>
                  <a:ext uri="{FF2B5EF4-FFF2-40B4-BE49-F238E27FC236}">
                    <a16:creationId xmlns:a16="http://schemas.microsoft.com/office/drawing/2014/main" id="{3BFE0BC5-CAB0-81AE-F16C-BB686E27FEDF}"/>
                  </a:ext>
                </a:extLst>
              </p:cNvPr>
              <p:cNvSpPr txBox="1">
                <a:spLocks noRot="1" noChangeAspect="1" noMove="1" noResize="1" noEditPoints="1" noAdjustHandles="1" noChangeArrowheads="1" noChangeShapeType="1" noTextEdit="1"/>
              </p:cNvSpPr>
              <p:nvPr/>
            </p:nvSpPr>
            <p:spPr>
              <a:xfrm>
                <a:off x="9706178" y="3218310"/>
                <a:ext cx="647998" cy="369332"/>
              </a:xfrm>
              <a:prstGeom prst="rect">
                <a:avLst/>
              </a:prstGeom>
              <a:blipFill>
                <a:blip r:embed="rId6"/>
                <a:stretch>
                  <a:fillRect l="-2804" b="-147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B5518E2-86EB-9247-7A24-71FD6B10597C}"/>
                  </a:ext>
                </a:extLst>
              </p:cNvPr>
              <p:cNvSpPr txBox="1"/>
              <p:nvPr/>
            </p:nvSpPr>
            <p:spPr>
              <a:xfrm>
                <a:off x="9767519" y="3773034"/>
                <a:ext cx="657038" cy="4051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Pre>
                        <m:sPrePr>
                          <m:ctrlPr>
                            <a:rPr lang="en-US" i="1" smtClean="0">
                              <a:latin typeface="Cambria Math" panose="02040503050406030204" pitchFamily="18" charset="0"/>
                            </a:rPr>
                          </m:ctrlPr>
                        </m:sPrePr>
                        <m:sub>
                          <m:r>
                            <a:rPr lang="en-US" b="0" i="1" smtClean="0">
                              <a:latin typeface="Cambria Math" panose="02040503050406030204" pitchFamily="18" charset="0"/>
                            </a:rPr>
                            <m:t> </m:t>
                          </m:r>
                        </m:sub>
                        <m:sup>
                          <m:r>
                            <a:rPr lang="en-US" b="0" i="1" smtClean="0">
                              <a:latin typeface="Cambria Math" panose="02040503050406030204" pitchFamily="18" charset="0"/>
                            </a:rPr>
                            <m:t>1</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1</m:t>
                              </m:r>
                              <m:r>
                                <a:rPr lang="en-US" b="0" i="1" smtClean="0">
                                  <a:latin typeface="Cambria Math" panose="02040503050406030204" pitchFamily="18" charset="0"/>
                                </a:rPr>
                                <m:t>𝑦</m:t>
                              </m:r>
                            </m:sub>
                          </m:sSub>
                        </m:e>
                      </m:sPre>
                    </m:oMath>
                  </m:oMathPara>
                </a14:m>
                <a:endParaRPr lang="en-US" dirty="0"/>
              </a:p>
            </p:txBody>
          </p:sp>
        </mc:Choice>
        <mc:Fallback xmlns="">
          <p:sp>
            <p:nvSpPr>
              <p:cNvPr id="9" name="TextBox 8">
                <a:extLst>
                  <a:ext uri="{FF2B5EF4-FFF2-40B4-BE49-F238E27FC236}">
                    <a16:creationId xmlns:a16="http://schemas.microsoft.com/office/drawing/2014/main" id="{FB5518E2-86EB-9247-7A24-71FD6B10597C}"/>
                  </a:ext>
                </a:extLst>
              </p:cNvPr>
              <p:cNvSpPr txBox="1">
                <a:spLocks noRot="1" noChangeAspect="1" noMove="1" noResize="1" noEditPoints="1" noAdjustHandles="1" noChangeArrowheads="1" noChangeShapeType="1" noTextEdit="1"/>
              </p:cNvSpPr>
              <p:nvPr/>
            </p:nvSpPr>
            <p:spPr>
              <a:xfrm>
                <a:off x="9767519" y="3773034"/>
                <a:ext cx="657038" cy="405176"/>
              </a:xfrm>
              <a:prstGeom prst="rect">
                <a:avLst/>
              </a:prstGeom>
              <a:blipFill>
                <a:blip r:embed="rId7"/>
                <a:stretch>
                  <a:fillRect l="-2778" r="-3704" b="-196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Object 4">
                <a:extLst>
                  <a:ext uri="{FF2B5EF4-FFF2-40B4-BE49-F238E27FC236}">
                    <a16:creationId xmlns:a16="http://schemas.microsoft.com/office/drawing/2014/main" id="{3FD9E406-C1A0-9E52-E68F-4B525F63AEE3}"/>
                  </a:ext>
                </a:extLst>
              </p:cNvPr>
              <p:cNvSpPr txBox="1"/>
              <p:nvPr/>
            </p:nvSpPr>
            <p:spPr bwMode="auto">
              <a:xfrm>
                <a:off x="3878978" y="1959570"/>
                <a:ext cx="3574352" cy="37941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𝐹</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𝑚</m:t>
                          </m:r>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sSub>
                        <m:sSubPr>
                          <m:ctrlPr>
                            <a:rPr lang="en-US" sz="2000" i="1">
                              <a:solidFill>
                                <a:srgbClr val="000000"/>
                              </a:solidFill>
                              <a:latin typeface="Cambria Math" panose="02040503050406030204" pitchFamily="18" charset="0"/>
                            </a:rPr>
                          </m:ctrlPr>
                        </m:sSub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𝑣</m:t>
                                      </m:r>
                                    </m:e>
                                  </m:acc>
                                </m:e>
                              </m:sPre>
                            </m:e>
                            <m:sub>
                              <m:r>
                                <a:rPr lang="en-US" sz="2000" i="1">
                                  <a:solidFill>
                                    <a:srgbClr val="000000"/>
                                  </a:solidFill>
                                  <a:latin typeface="Cambria Math" panose="02040503050406030204" pitchFamily="18" charset="0"/>
                                </a:rPr>
                                <m:t>𝐶</m:t>
                              </m:r>
                            </m:sub>
                          </m:sSub>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oMath>
                  </m:oMathPara>
                </a14:m>
                <a:endParaRPr lang="en-US" sz="2000" dirty="0"/>
              </a:p>
            </p:txBody>
          </p:sp>
        </mc:Choice>
        <mc:Fallback xmlns="">
          <p:sp>
            <p:nvSpPr>
              <p:cNvPr id="2" name="Object 4">
                <a:extLst>
                  <a:ext uri="{FF2B5EF4-FFF2-40B4-BE49-F238E27FC236}">
                    <a16:creationId xmlns:a16="http://schemas.microsoft.com/office/drawing/2014/main" id="{3FD9E406-C1A0-9E52-E68F-4B525F63AEE3}"/>
                  </a:ext>
                </a:extLst>
              </p:cNvPr>
              <p:cNvSpPr txBox="1">
                <a:spLocks noRot="1" noChangeAspect="1" noMove="1" noResize="1" noEditPoints="1" noAdjustHandles="1" noChangeArrowheads="1" noChangeShapeType="1" noTextEdit="1"/>
              </p:cNvSpPr>
              <p:nvPr/>
            </p:nvSpPr>
            <p:spPr bwMode="auto">
              <a:xfrm>
                <a:off x="3878978" y="1959570"/>
                <a:ext cx="3574352" cy="379412"/>
              </a:xfrm>
              <a:prstGeom prst="rect">
                <a:avLst/>
              </a:prstGeom>
              <a:blipFill>
                <a:blip r:embed="rId8"/>
                <a:stretch>
                  <a:fillRect b="-22222"/>
                </a:stretch>
              </a:blipFill>
              <a:ln>
                <a:noFill/>
              </a:ln>
              <a:effectLst/>
            </p:spPr>
            <p:txBody>
              <a:bodyPr/>
              <a:lstStyle/>
              <a:p>
                <a:r>
                  <a:rPr lang="en-US">
                    <a:noFill/>
                  </a:rPr>
                  <a:t> </a:t>
                </a:r>
              </a:p>
            </p:txBody>
          </p:sp>
        </mc:Fallback>
      </mc:AlternateContent>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4899D162-2E04-49C8-1343-F55606B9DD14}"/>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52227" name="Rectangle 3">
                <a:extLst>
                  <a:ext uri="{FF2B5EF4-FFF2-40B4-BE49-F238E27FC236}">
                    <a16:creationId xmlns:a16="http://schemas.microsoft.com/office/drawing/2014/main" id="{C10DD030-DF29-280E-1CE0-37802C157244}"/>
                  </a:ext>
                </a:extLst>
              </p:cNvPr>
              <p:cNvSpPr>
                <a:spLocks noGrp="1" noChangeArrowheads="1"/>
              </p:cNvSpPr>
              <p:nvPr>
                <p:ph type="body" idx="1"/>
              </p:nvPr>
            </p:nvSpPr>
            <p:spPr/>
            <p:txBody>
              <a:bodyPr/>
              <a:lstStyle/>
              <a:p>
                <a:r>
                  <a:rPr lang="en-US" altLang="en-US" dirty="0"/>
                  <a:t>Outward Iteration </a:t>
                </a:r>
                <a14:m>
                  <m:oMath xmlns:m="http://schemas.openxmlformats.org/officeDocument/2006/math">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=0</m:t>
                    </m:r>
                  </m:oMath>
                </a14:m>
                <a:endParaRPr lang="en-US" dirty="0"/>
              </a:p>
              <a:p>
                <a:endParaRPr lang="en-US" altLang="en-US" dirty="0"/>
              </a:p>
            </p:txBody>
          </p:sp>
        </mc:Choice>
        <mc:Fallback xmlns="">
          <p:sp>
            <p:nvSpPr>
              <p:cNvPr id="52227" name="Rectangle 3">
                <a:extLst>
                  <a:ext uri="{FF2B5EF4-FFF2-40B4-BE49-F238E27FC236}">
                    <a16:creationId xmlns:a16="http://schemas.microsoft.com/office/drawing/2014/main" id="{C10DD030-DF29-280E-1CE0-37802C157244}"/>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229" name="Object 2">
                <a:extLst>
                  <a:ext uri="{FF2B5EF4-FFF2-40B4-BE49-F238E27FC236}">
                    <a16:creationId xmlns:a16="http://schemas.microsoft.com/office/drawing/2014/main" id="{F9B5B782-049E-7223-4211-1D8D113B33A9}"/>
                  </a:ext>
                </a:extLst>
              </p:cNvPr>
              <p:cNvSpPr txBox="1"/>
              <p:nvPr/>
            </p:nvSpPr>
            <p:spPr bwMode="auto">
              <a:xfrm>
                <a:off x="2477724" y="1990396"/>
                <a:ext cx="7655686" cy="38576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b="0" i="1" smtClean="0">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𝑁</m:t>
                              </m:r>
                            </m:e>
                          </m:sPre>
                        </m:e>
                        <m:sub>
                          <m:r>
                            <a:rPr lang="en-US" sz="2000" b="0" i="1" smtClean="0">
                              <a:solidFill>
                                <a:srgbClr val="000000"/>
                              </a:solidFill>
                              <a:latin typeface="Cambria Math" panose="02040503050406030204" pitchFamily="18" charset="0"/>
                            </a:rPr>
                            <m:t>𝑖</m:t>
                          </m:r>
                          <m:r>
                            <a:rPr lang="en-US" sz="2000" b="0" i="1" smtClean="0">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𝐶</m:t>
                                  </m:r>
                                </m:e>
                                <m:sub>
                                  <m:r>
                                    <a:rPr lang="en-US" sz="2000" b="0" i="1" smtClean="0">
                                      <a:solidFill>
                                        <a:srgbClr val="000000"/>
                                      </a:solidFill>
                                      <a:latin typeface="Cambria Math" panose="02040503050406030204" pitchFamily="18" charset="0"/>
                                    </a:rPr>
                                    <m:t>𝑖</m:t>
                                  </m:r>
                                  <m:r>
                                    <a:rPr lang="en-US" sz="2000" b="0" i="1" smtClean="0">
                                      <a:solidFill>
                                        <a:srgbClr val="000000"/>
                                      </a:solidFill>
                                      <a:latin typeface="Cambria Math" panose="02040503050406030204" pitchFamily="18" charset="0"/>
                                    </a:rPr>
                                    <m:t>+1</m:t>
                                  </m:r>
                                </m:sub>
                              </m:sSub>
                            </m:sup>
                            <m:e>
                              <m:r>
                                <a:rPr lang="en-US" sz="2000" i="1">
                                  <a:solidFill>
                                    <a:srgbClr val="000000"/>
                                  </a:solidFill>
                                  <a:latin typeface="Cambria Math" panose="02040503050406030204" pitchFamily="18" charset="0"/>
                                </a:rPr>
                                <m:t>𝐼</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acc>
                        <m:accPr>
                          <m:chr m:val="̇"/>
                          <m:ctrlPr>
                            <a:rPr lang="en-US" sz="2000" i="1" smtClean="0">
                              <a:solidFill>
                                <a:srgbClr val="000000"/>
                              </a:solidFill>
                              <a:latin typeface="Cambria Math" panose="02040503050406030204" pitchFamily="18" charset="0"/>
                            </a:rPr>
                          </m:ctrlPr>
                        </m:acc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e>
                      </m:acc>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𝐶</m:t>
                                  </m:r>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sup>
                            <m:e>
                              <m:r>
                                <a:rPr lang="en-US" sz="2000" i="1">
                                  <a:solidFill>
                                    <a:srgbClr val="000000"/>
                                  </a:solidFill>
                                  <a:latin typeface="Cambria Math" panose="02040503050406030204" pitchFamily="18" charset="0"/>
                                </a:rPr>
                                <m:t>𝐼</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oMath>
                  </m:oMathPara>
                </a14:m>
                <a:endParaRPr lang="en-US" sz="2000" dirty="0"/>
              </a:p>
            </p:txBody>
          </p:sp>
        </mc:Choice>
        <mc:Fallback xmlns="">
          <p:sp>
            <p:nvSpPr>
              <p:cNvPr id="52229" name="Object 2">
                <a:extLst>
                  <a:ext uri="{FF2B5EF4-FFF2-40B4-BE49-F238E27FC236}">
                    <a16:creationId xmlns:a16="http://schemas.microsoft.com/office/drawing/2014/main" id="{F9B5B782-049E-7223-4211-1D8D113B33A9}"/>
                  </a:ext>
                </a:extLst>
              </p:cNvPr>
              <p:cNvSpPr txBox="1">
                <a:spLocks noRot="1" noChangeAspect="1" noMove="1" noResize="1" noEditPoints="1" noAdjustHandles="1" noChangeArrowheads="1" noChangeShapeType="1" noTextEdit="1"/>
              </p:cNvSpPr>
              <p:nvPr/>
            </p:nvSpPr>
            <p:spPr bwMode="auto">
              <a:xfrm>
                <a:off x="2477724" y="1990396"/>
                <a:ext cx="7655686" cy="385762"/>
              </a:xfrm>
              <a:prstGeom prst="rect">
                <a:avLst/>
              </a:prstGeom>
              <a:blipFill>
                <a:blip r:embed="rId4"/>
                <a:stretch>
                  <a:fillRect b="-19048"/>
                </a:stretch>
              </a:blipFill>
              <a:ln>
                <a:noFill/>
              </a:ln>
              <a:effectLst/>
            </p:spPr>
            <p:txBody>
              <a:bodyPr/>
              <a:lstStyle/>
              <a:p>
                <a:r>
                  <a:rPr lang="en-US">
                    <a:noFill/>
                  </a:rPr>
                  <a:t> </a:t>
                </a:r>
              </a:p>
            </p:txBody>
          </p:sp>
        </mc:Fallback>
      </mc:AlternateContent>
      <p:sp>
        <p:nvSpPr>
          <p:cNvPr id="16" name="Footer Placeholder 2">
            <a:extLst>
              <a:ext uri="{FF2B5EF4-FFF2-40B4-BE49-F238E27FC236}">
                <a16:creationId xmlns:a16="http://schemas.microsoft.com/office/drawing/2014/main" id="{398A7D66-4C7E-451B-B1B5-90F92FB5769A}"/>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52239" name="Picture 2" descr="http://brand.ucla.edu/wp-content/uploads/2013/08/ucla-logotype-main-11.jpg">
            <a:extLst>
              <a:ext uri="{FF2B5EF4-FFF2-40B4-BE49-F238E27FC236}">
                <a16:creationId xmlns:a16="http://schemas.microsoft.com/office/drawing/2014/main" id="{970BDBA8-D5C4-F4F5-1D79-029308719EF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1B23F3C6-FC33-7D0B-3285-C1138BBF1F44}"/>
              </a:ext>
            </a:extLst>
          </p:cNvPr>
          <p:cNvCxnSpPr>
            <a:cxnSpLocks/>
          </p:cNvCxnSpPr>
          <p:nvPr/>
        </p:nvCxnSpPr>
        <p:spPr bwMode="auto">
          <a:xfrm flipH="1">
            <a:off x="4473736" y="3278622"/>
            <a:ext cx="304766" cy="738835"/>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5" name="Straight Connector 4">
            <a:extLst>
              <a:ext uri="{FF2B5EF4-FFF2-40B4-BE49-F238E27FC236}">
                <a16:creationId xmlns:a16="http://schemas.microsoft.com/office/drawing/2014/main" id="{96D11B61-A70A-DD0F-CE56-B8D3B8BC8E2D}"/>
              </a:ext>
            </a:extLst>
          </p:cNvPr>
          <p:cNvCxnSpPr>
            <a:cxnSpLocks/>
          </p:cNvCxnSpPr>
          <p:nvPr/>
        </p:nvCxnSpPr>
        <p:spPr bwMode="auto">
          <a:xfrm flipH="1">
            <a:off x="6346793" y="3279991"/>
            <a:ext cx="304766" cy="738835"/>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6" name="TextBox 5">
            <a:extLst>
              <a:ext uri="{FF2B5EF4-FFF2-40B4-BE49-F238E27FC236}">
                <a16:creationId xmlns:a16="http://schemas.microsoft.com/office/drawing/2014/main" id="{6AB1E75D-BBD9-D6D7-B2CF-661AE46914B5}"/>
              </a:ext>
            </a:extLst>
          </p:cNvPr>
          <p:cNvSpPr txBox="1"/>
          <p:nvPr/>
        </p:nvSpPr>
        <p:spPr>
          <a:xfrm>
            <a:off x="4626119" y="2819684"/>
            <a:ext cx="288915" cy="461665"/>
          </a:xfrm>
          <a:prstGeom prst="rect">
            <a:avLst/>
          </a:prstGeom>
          <a:noFill/>
        </p:spPr>
        <p:txBody>
          <a:bodyPr wrap="square" rtlCol="0">
            <a:spAutoFit/>
          </a:bodyPr>
          <a:lstStyle/>
          <a:p>
            <a:r>
              <a:rPr lang="en-US" dirty="0">
                <a:solidFill>
                  <a:srgbClr val="FF0000"/>
                </a:solidFill>
              </a:rPr>
              <a:t>0</a:t>
            </a:r>
          </a:p>
        </p:txBody>
      </p:sp>
      <p:sp>
        <p:nvSpPr>
          <p:cNvPr id="7" name="TextBox 6">
            <a:extLst>
              <a:ext uri="{FF2B5EF4-FFF2-40B4-BE49-F238E27FC236}">
                <a16:creationId xmlns:a16="http://schemas.microsoft.com/office/drawing/2014/main" id="{693EFD95-422D-6DA2-D9C6-6917ABF80441}"/>
              </a:ext>
            </a:extLst>
          </p:cNvPr>
          <p:cNvSpPr txBox="1"/>
          <p:nvPr/>
        </p:nvSpPr>
        <p:spPr>
          <a:xfrm>
            <a:off x="6499176" y="2786356"/>
            <a:ext cx="288915" cy="461665"/>
          </a:xfrm>
          <a:prstGeom prst="rect">
            <a:avLst/>
          </a:prstGeom>
          <a:noFill/>
        </p:spPr>
        <p:txBody>
          <a:bodyPr wrap="square" rtlCol="0">
            <a:spAutoFit/>
          </a:bodyPr>
          <a:lstStyle/>
          <a:p>
            <a:r>
              <a:rPr lang="en-US" dirty="0">
                <a:solidFill>
                  <a:srgbClr val="FF0000"/>
                </a:solidFill>
              </a:rPr>
              <a:t>0</a:t>
            </a:r>
          </a:p>
        </p:txBody>
      </p:sp>
      <mc:AlternateContent xmlns:mc="http://schemas.openxmlformats.org/markup-compatibility/2006" xmlns:a14="http://schemas.microsoft.com/office/drawing/2010/main">
        <mc:Choice Requires="a14">
          <p:sp>
            <p:nvSpPr>
              <p:cNvPr id="2" name="Object 2">
                <a:extLst>
                  <a:ext uri="{FF2B5EF4-FFF2-40B4-BE49-F238E27FC236}">
                    <a16:creationId xmlns:a16="http://schemas.microsoft.com/office/drawing/2014/main" id="{A244E17E-7074-1ABE-6360-A43F82D9801F}"/>
                  </a:ext>
                </a:extLst>
              </p:cNvPr>
              <p:cNvSpPr txBox="1"/>
              <p:nvPr/>
            </p:nvSpPr>
            <p:spPr bwMode="auto">
              <a:xfrm>
                <a:off x="3565430" y="3418754"/>
                <a:ext cx="3667957" cy="38576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smtClean="0">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𝑁</m:t>
                              </m:r>
                            </m:e>
                          </m:sPre>
                        </m:e>
                        <m:sub>
                          <m:r>
                            <a:rPr lang="en-US" sz="2000" b="0" i="1" smtClean="0">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𝐶</m:t>
                                  </m:r>
                                </m:e>
                                <m:sub>
                                  <m:r>
                                    <a:rPr lang="en-US" sz="2000" i="1">
                                      <a:solidFill>
                                        <a:srgbClr val="000000"/>
                                      </a:solidFill>
                                      <a:latin typeface="Cambria Math" panose="02040503050406030204" pitchFamily="18" charset="0"/>
                                    </a:rPr>
                                    <m:t>1</m:t>
                                  </m:r>
                                </m:sub>
                              </m:sSub>
                            </m:sup>
                            <m:e>
                              <m:r>
                                <a:rPr lang="en-US" sz="2000" i="1">
                                  <a:solidFill>
                                    <a:srgbClr val="000000"/>
                                  </a:solidFill>
                                  <a:latin typeface="Cambria Math" panose="02040503050406030204" pitchFamily="18" charset="0"/>
                                </a:rPr>
                                <m:t>𝐼</m:t>
                              </m:r>
                            </m:e>
                          </m:sPre>
                        </m:e>
                        <m:sub>
                          <m:r>
                            <a:rPr lang="en-US" sz="2000" i="1">
                              <a:solidFill>
                                <a:srgbClr val="000000"/>
                              </a:solidFill>
                              <a:latin typeface="Cambria Math" panose="02040503050406030204" pitchFamily="18" charset="0"/>
                            </a:rPr>
                            <m:t>1</m:t>
                          </m:r>
                        </m:sub>
                      </m:sSub>
                      <m:acc>
                        <m:accPr>
                          <m:chr m:val="̇"/>
                          <m:ctrlPr>
                            <a:rPr lang="en-US" sz="2000" i="1" smtClean="0">
                              <a:solidFill>
                                <a:srgbClr val="000000"/>
                              </a:solidFill>
                              <a:latin typeface="Cambria Math" panose="02040503050406030204" pitchFamily="18" charset="0"/>
                            </a:rPr>
                          </m:ctrlPr>
                        </m:acc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1</m:t>
                              </m:r>
                            </m:sub>
                          </m:sSub>
                        </m:e>
                      </m:acc>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𝐶</m:t>
                                  </m:r>
                                </m:e>
                                <m:sub>
                                  <m:r>
                                    <a:rPr lang="en-US" sz="2000" i="1">
                                      <a:solidFill>
                                        <a:srgbClr val="000000"/>
                                      </a:solidFill>
                                      <a:latin typeface="Cambria Math" panose="02040503050406030204" pitchFamily="18" charset="0"/>
                                    </a:rPr>
                                    <m:t>1</m:t>
                                  </m:r>
                                </m:sub>
                              </m:sSub>
                            </m:sup>
                            <m:e>
                              <m:r>
                                <a:rPr lang="en-US" sz="2000" i="1">
                                  <a:solidFill>
                                    <a:srgbClr val="000000"/>
                                  </a:solidFill>
                                  <a:latin typeface="Cambria Math" panose="02040503050406030204" pitchFamily="18" charset="0"/>
                                </a:rPr>
                                <m:t>𝐼</m:t>
                              </m:r>
                            </m:e>
                          </m:sPre>
                        </m:e>
                        <m:sub>
                          <m:r>
                            <a:rPr lang="en-US" sz="2000" i="1">
                              <a:solidFill>
                                <a:srgbClr val="000000"/>
                              </a:solidFill>
                              <a:latin typeface="Cambria Math" panose="02040503050406030204" pitchFamily="18" charset="0"/>
                            </a:rPr>
                            <m:t>1</m:t>
                          </m:r>
                        </m:sub>
                      </m:sSub>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1</m:t>
                          </m:r>
                        </m:sub>
                      </m:sSub>
                    </m:oMath>
                  </m:oMathPara>
                </a14:m>
                <a:endParaRPr lang="en-US" sz="2000" dirty="0"/>
              </a:p>
            </p:txBody>
          </p:sp>
        </mc:Choice>
        <mc:Fallback xmlns="">
          <p:sp>
            <p:nvSpPr>
              <p:cNvPr id="2" name="Object 2">
                <a:extLst>
                  <a:ext uri="{FF2B5EF4-FFF2-40B4-BE49-F238E27FC236}">
                    <a16:creationId xmlns:a16="http://schemas.microsoft.com/office/drawing/2014/main" id="{A244E17E-7074-1ABE-6360-A43F82D9801F}"/>
                  </a:ext>
                </a:extLst>
              </p:cNvPr>
              <p:cNvSpPr txBox="1">
                <a:spLocks noRot="1" noChangeAspect="1" noMove="1" noResize="1" noEditPoints="1" noAdjustHandles="1" noChangeArrowheads="1" noChangeShapeType="1" noTextEdit="1"/>
              </p:cNvSpPr>
              <p:nvPr/>
            </p:nvSpPr>
            <p:spPr bwMode="auto">
              <a:xfrm>
                <a:off x="3565430" y="3418754"/>
                <a:ext cx="3667957" cy="385762"/>
              </a:xfrm>
              <a:prstGeom prst="rect">
                <a:avLst/>
              </a:prstGeom>
              <a:blipFill>
                <a:blip r:embed="rId6"/>
                <a:stretch>
                  <a:fillRect b="-14286"/>
                </a:stretch>
              </a:blipFill>
              <a:ln>
                <a:noFill/>
              </a:ln>
              <a:effectLst/>
            </p:spPr>
            <p:txBody>
              <a:bodyPr/>
              <a:lstStyle/>
              <a:p>
                <a:r>
                  <a:rPr lang="en-US">
                    <a:noFill/>
                  </a:rPr>
                  <a:t> </a:t>
                </a:r>
              </a:p>
            </p:txBody>
          </p:sp>
        </mc:Fallback>
      </mc:AlternateContent>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5D73FD-0A8D-D350-E574-552471F1FC16}"/>
              </a:ext>
            </a:extLst>
          </p:cNvPr>
          <p:cNvSpPr>
            <a:spLocks noChangeArrowheads="1"/>
          </p:cNvSpPr>
          <p:nvPr/>
        </p:nvSpPr>
        <p:spPr bwMode="auto">
          <a:xfrm>
            <a:off x="1992313" y="2454275"/>
            <a:ext cx="8074025" cy="1898650"/>
          </a:xfrm>
          <a:prstGeom prst="rect">
            <a:avLst/>
          </a:prstGeom>
          <a:solidFill>
            <a:srgbClr val="FFFF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 name="Right Arrow 2">
            <a:extLst>
              <a:ext uri="{FF2B5EF4-FFF2-40B4-BE49-F238E27FC236}">
                <a16:creationId xmlns:a16="http://schemas.microsoft.com/office/drawing/2014/main" id="{585AEF3E-C98A-E594-7059-F614D797441B}"/>
              </a:ext>
            </a:extLst>
          </p:cNvPr>
          <p:cNvSpPr>
            <a:spLocks noChangeArrowheads="1"/>
          </p:cNvSpPr>
          <p:nvPr/>
        </p:nvSpPr>
        <p:spPr bwMode="auto">
          <a:xfrm>
            <a:off x="1339850" y="3113088"/>
            <a:ext cx="652463" cy="541337"/>
          </a:xfrm>
          <a:prstGeom prst="rightArrow">
            <a:avLst>
              <a:gd name="adj1" fmla="val 50000"/>
              <a:gd name="adj2" fmla="val 49997"/>
            </a:avLst>
          </a:prstGeom>
          <a:solidFill>
            <a:srgbClr val="FF33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4" name="Rectangle 17">
            <a:extLst>
              <a:ext uri="{FF2B5EF4-FFF2-40B4-BE49-F238E27FC236}">
                <a16:creationId xmlns:a16="http://schemas.microsoft.com/office/drawing/2014/main" id="{CACF25EC-6968-7E89-7C59-1BF3A7722CB4}"/>
              </a:ext>
            </a:extLst>
          </p:cNvPr>
          <p:cNvSpPr>
            <a:spLocks noChangeArrowheads="1"/>
          </p:cNvSpPr>
          <p:nvPr/>
        </p:nvSpPr>
        <p:spPr bwMode="auto">
          <a:xfrm>
            <a:off x="1930400" y="1395413"/>
            <a:ext cx="8147050" cy="319087"/>
          </a:xfrm>
          <a:prstGeom prst="rect">
            <a:avLst/>
          </a:prstGeom>
          <a:solidFill>
            <a:srgbClr val="FFFF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5" name="Right Arrow 18">
            <a:extLst>
              <a:ext uri="{FF2B5EF4-FFF2-40B4-BE49-F238E27FC236}">
                <a16:creationId xmlns:a16="http://schemas.microsoft.com/office/drawing/2014/main" id="{E8CA49CD-2362-2CD8-7162-274583A875C8}"/>
              </a:ext>
            </a:extLst>
          </p:cNvPr>
          <p:cNvSpPr>
            <a:spLocks noChangeArrowheads="1"/>
          </p:cNvSpPr>
          <p:nvPr/>
        </p:nvSpPr>
        <p:spPr bwMode="auto">
          <a:xfrm>
            <a:off x="1282700" y="1300163"/>
            <a:ext cx="652463" cy="539750"/>
          </a:xfrm>
          <a:prstGeom prst="rightArrow">
            <a:avLst>
              <a:gd name="adj1" fmla="val 50000"/>
              <a:gd name="adj2" fmla="val 50144"/>
            </a:avLst>
          </a:prstGeom>
          <a:solidFill>
            <a:srgbClr val="FF33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6866" name="Rectangle 2">
            <a:extLst>
              <a:ext uri="{FF2B5EF4-FFF2-40B4-BE49-F238E27FC236}">
                <a16:creationId xmlns:a16="http://schemas.microsoft.com/office/drawing/2014/main" id="{74D690F3-3D87-0027-D4A5-3D6144ED7F01}"/>
              </a:ext>
            </a:extLst>
          </p:cNvPr>
          <p:cNvSpPr>
            <a:spLocks noGrp="1" noChangeArrowheads="1"/>
          </p:cNvSpPr>
          <p:nvPr>
            <p:ph type="title"/>
          </p:nvPr>
        </p:nvSpPr>
        <p:spPr/>
        <p:txBody>
          <a:bodyPr/>
          <a:lstStyle/>
          <a:p>
            <a:r>
              <a:rPr lang="en-US" altLang="en-US"/>
              <a:t>Iterative Newton-Euler Equations - Solution Procedure</a:t>
            </a:r>
            <a:br>
              <a:rPr lang="en-US" altLang="en-US"/>
            </a:br>
            <a:r>
              <a:rPr lang="en-US" altLang="en-US"/>
              <a:t>Phase 1: Outward Iteration </a:t>
            </a:r>
          </a:p>
        </p:txBody>
      </p:sp>
      <p:sp>
        <p:nvSpPr>
          <p:cNvPr id="105475" name="Rectangle 3">
            <a:extLst>
              <a:ext uri="{FF2B5EF4-FFF2-40B4-BE49-F238E27FC236}">
                <a16:creationId xmlns:a16="http://schemas.microsoft.com/office/drawing/2014/main" id="{5C7F8C05-965A-47EF-1691-61D81C936A66}"/>
              </a:ext>
            </a:extLst>
          </p:cNvPr>
          <p:cNvSpPr>
            <a:spLocks noGrp="1" noChangeArrowheads="1"/>
          </p:cNvSpPr>
          <p:nvPr>
            <p:ph type="body" idx="1"/>
          </p:nvPr>
        </p:nvSpPr>
        <p:spPr/>
        <p:txBody>
          <a:bodyPr/>
          <a:lstStyle/>
          <a:p>
            <a:pPr>
              <a:defRPr/>
            </a:pPr>
            <a:endParaRPr lang="en-US" altLang="en-US" b="1" dirty="0"/>
          </a:p>
          <a:p>
            <a:pPr>
              <a:defRPr/>
            </a:pPr>
            <a:endParaRPr lang="en-US" altLang="en-US" b="1" dirty="0"/>
          </a:p>
          <a:p>
            <a:pPr>
              <a:defRPr/>
            </a:pPr>
            <a:r>
              <a:rPr lang="en-US" altLang="en-US" dirty="0"/>
              <a:t>Calculate the link velocities and accelerations iteratively from the robot’s base to the end effector </a:t>
            </a:r>
          </a:p>
          <a:p>
            <a:pPr>
              <a:defRPr/>
            </a:pPr>
            <a:endParaRPr lang="en-US" altLang="en-US" dirty="0"/>
          </a:p>
          <a:p>
            <a:pPr>
              <a:defRPr/>
            </a:pPr>
            <a:endParaRPr lang="en-US" altLang="en-US" dirty="0"/>
          </a:p>
          <a:p>
            <a:pPr>
              <a:defRPr/>
            </a:pPr>
            <a:endParaRPr lang="en-US" altLang="en-US" b="1" dirty="0"/>
          </a:p>
          <a:p>
            <a:pPr>
              <a:defRPr/>
            </a:pPr>
            <a:endParaRPr lang="en-US" altLang="en-US" b="1" dirty="0"/>
          </a:p>
          <a:p>
            <a:pPr>
              <a:defRPr/>
            </a:pPr>
            <a:endParaRPr lang="en-US" altLang="en-US" b="1" dirty="0"/>
          </a:p>
          <a:p>
            <a:pPr>
              <a:defRPr/>
            </a:pPr>
            <a:endParaRPr lang="en-US" altLang="en-US" b="1" dirty="0"/>
          </a:p>
          <a:p>
            <a:pPr marL="0" indent="0">
              <a:buFontTx/>
              <a:buNone/>
              <a:defRPr/>
            </a:pPr>
            <a:endParaRPr lang="en-US" altLang="en-US" b="1" dirty="0"/>
          </a:p>
          <a:p>
            <a:pPr>
              <a:defRPr/>
            </a:pPr>
            <a:endParaRPr lang="en-US" altLang="en-US" b="1" dirty="0"/>
          </a:p>
          <a:p>
            <a:pPr>
              <a:defRPr/>
            </a:pPr>
            <a:r>
              <a:rPr lang="en-US" altLang="en-US" dirty="0"/>
              <a:t>Calculate the force and torques applied on the CM of each link using the Newton and Euler equations  </a:t>
            </a:r>
          </a:p>
          <a:p>
            <a:pPr>
              <a:defRPr/>
            </a:pPr>
            <a:endParaRPr lang="en-US" altLang="en-US" dirty="0"/>
          </a:p>
        </p:txBody>
      </p:sp>
      <mc:AlternateContent xmlns:mc="http://schemas.openxmlformats.org/markup-compatibility/2006" xmlns:a14="http://schemas.microsoft.com/office/drawing/2010/main">
        <mc:Choice Requires="a14">
          <p:sp>
            <p:nvSpPr>
              <p:cNvPr id="36868" name="Object 4">
                <a:extLst>
                  <a:ext uri="{FF2B5EF4-FFF2-40B4-BE49-F238E27FC236}">
                    <a16:creationId xmlns:a16="http://schemas.microsoft.com/office/drawing/2014/main" id="{3F9FC59B-C6FF-BFF6-8C69-E6004AD69592}"/>
                  </a:ext>
                </a:extLst>
              </p:cNvPr>
              <p:cNvSpPr txBox="1"/>
              <p:nvPr/>
            </p:nvSpPr>
            <p:spPr bwMode="auto">
              <a:xfrm>
                <a:off x="2546350" y="2540000"/>
                <a:ext cx="3717511" cy="401638"/>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𝜃</m:t>
                              </m:r>
                            </m:e>
                          </m:acc>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𝑍</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68" name="Object 4">
                <a:extLst>
                  <a:ext uri="{FF2B5EF4-FFF2-40B4-BE49-F238E27FC236}">
                    <a16:creationId xmlns:a16="http://schemas.microsoft.com/office/drawing/2014/main" id="{3F9FC59B-C6FF-BFF6-8C69-E6004AD69592}"/>
                  </a:ext>
                </a:extLst>
              </p:cNvPr>
              <p:cNvSpPr txBox="1">
                <a:spLocks noRot="1" noChangeAspect="1" noMove="1" noResize="1" noEditPoints="1" noAdjustHandles="1" noChangeArrowheads="1" noChangeShapeType="1" noTextEdit="1"/>
              </p:cNvSpPr>
              <p:nvPr/>
            </p:nvSpPr>
            <p:spPr bwMode="auto">
              <a:xfrm>
                <a:off x="2546350" y="2540000"/>
                <a:ext cx="3717511" cy="401638"/>
              </a:xfrm>
              <a:prstGeom prst="rect">
                <a:avLst/>
              </a:prstGeom>
              <a:blipFill>
                <a:blip r:embed="rId4"/>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69" name="Object 4">
                <a:extLst>
                  <a:ext uri="{FF2B5EF4-FFF2-40B4-BE49-F238E27FC236}">
                    <a16:creationId xmlns:a16="http://schemas.microsoft.com/office/drawing/2014/main" id="{9A59DE71-9C5A-FB6D-4C79-90B31A95A3FB}"/>
                  </a:ext>
                </a:extLst>
              </p:cNvPr>
              <p:cNvSpPr txBox="1"/>
              <p:nvPr/>
            </p:nvSpPr>
            <p:spPr bwMode="auto">
              <a:xfrm>
                <a:off x="2546349" y="3017838"/>
                <a:ext cx="6390033" cy="40005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ea typeface="Cambria Math" panose="02040503050406030204" pitchFamily="18" charset="0"/>
                                    </a:rPr>
                                    <m:t>𝜔</m:t>
                                  </m:r>
                                </m:e>
                              </m:acc>
                            </m:e>
                          </m:sPre>
                        </m:e>
                        <m:sub>
                          <m:r>
                            <a:rPr lang="en-US" sz="1400" i="1">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ea typeface="Cambria Math" panose="02040503050406030204" pitchFamily="18" charset="0"/>
                                    </a:rPr>
                                    <m:t>𝜔</m:t>
                                  </m:r>
                                </m:e>
                              </m:acc>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𝜃</m:t>
                              </m:r>
                            </m:e>
                          </m:acc>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𝑍</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𝜃</m:t>
                              </m:r>
                            </m:e>
                          </m:acc>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𝑍</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69" name="Object 4">
                <a:extLst>
                  <a:ext uri="{FF2B5EF4-FFF2-40B4-BE49-F238E27FC236}">
                    <a16:creationId xmlns:a16="http://schemas.microsoft.com/office/drawing/2014/main" id="{9A59DE71-9C5A-FB6D-4C79-90B31A95A3FB}"/>
                  </a:ext>
                </a:extLst>
              </p:cNvPr>
              <p:cNvSpPr txBox="1">
                <a:spLocks noRot="1" noChangeAspect="1" noMove="1" noResize="1" noEditPoints="1" noAdjustHandles="1" noChangeArrowheads="1" noChangeShapeType="1" noTextEdit="1"/>
              </p:cNvSpPr>
              <p:nvPr/>
            </p:nvSpPr>
            <p:spPr bwMode="auto">
              <a:xfrm>
                <a:off x="2546349" y="3017838"/>
                <a:ext cx="6390033" cy="400050"/>
              </a:xfrm>
              <a:prstGeom prst="rect">
                <a:avLst/>
              </a:prstGeom>
              <a:blipFill>
                <a:blip r:embed="rId5"/>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70" name="Object 4">
                <a:extLst>
                  <a:ext uri="{FF2B5EF4-FFF2-40B4-BE49-F238E27FC236}">
                    <a16:creationId xmlns:a16="http://schemas.microsoft.com/office/drawing/2014/main" id="{7B32F936-7777-16E2-0DD5-9E739EE972C2}"/>
                  </a:ext>
                </a:extLst>
              </p:cNvPr>
              <p:cNvSpPr txBox="1"/>
              <p:nvPr/>
            </p:nvSpPr>
            <p:spPr bwMode="auto">
              <a:xfrm>
                <a:off x="2593975" y="3478212"/>
                <a:ext cx="6187616" cy="377825"/>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b="0" i="1" smtClean="0">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acc>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oMath>
                  </m:oMathPara>
                </a14:m>
                <a:endParaRPr lang="en-US" sz="1400" dirty="0"/>
              </a:p>
            </p:txBody>
          </p:sp>
        </mc:Choice>
        <mc:Fallback xmlns="">
          <p:sp>
            <p:nvSpPr>
              <p:cNvPr id="36870" name="Object 4">
                <a:extLst>
                  <a:ext uri="{FF2B5EF4-FFF2-40B4-BE49-F238E27FC236}">
                    <a16:creationId xmlns:a16="http://schemas.microsoft.com/office/drawing/2014/main" id="{7B32F936-7777-16E2-0DD5-9E739EE972C2}"/>
                  </a:ext>
                </a:extLst>
              </p:cNvPr>
              <p:cNvSpPr txBox="1">
                <a:spLocks noRot="1" noChangeAspect="1" noMove="1" noResize="1" noEditPoints="1" noAdjustHandles="1" noChangeArrowheads="1" noChangeShapeType="1" noTextEdit="1"/>
              </p:cNvSpPr>
              <p:nvPr/>
            </p:nvSpPr>
            <p:spPr bwMode="auto">
              <a:xfrm>
                <a:off x="2593975" y="3478212"/>
                <a:ext cx="6187616" cy="377825"/>
              </a:xfrm>
              <a:prstGeom prst="rect">
                <a:avLst/>
              </a:prstGeom>
              <a:blipFill>
                <a:blip r:embed="rId6"/>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71" name="Object 4">
                <a:extLst>
                  <a:ext uri="{FF2B5EF4-FFF2-40B4-BE49-F238E27FC236}">
                    <a16:creationId xmlns:a16="http://schemas.microsoft.com/office/drawing/2014/main" id="{3E7C7000-3172-EB76-1FA4-13EA4CD1E2FE}"/>
                  </a:ext>
                </a:extLst>
              </p:cNvPr>
              <p:cNvSpPr txBox="1"/>
              <p:nvPr/>
            </p:nvSpPr>
            <p:spPr bwMode="auto">
              <a:xfrm>
                <a:off x="2593975" y="3973513"/>
                <a:ext cx="7837950" cy="379412"/>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ea typeface="Cambria Math" panose="02040503050406030204" pitchFamily="18" charset="0"/>
                                    </a:rPr>
                                    <m:t>𝜔</m:t>
                                  </m:r>
                                </m:e>
                              </m:acc>
                            </m:e>
                          </m:sPre>
                        </m:e>
                        <m:sub>
                          <m:r>
                            <a:rPr lang="en-US" sz="1400" b="0" i="1" smtClean="0">
                              <a:solidFill>
                                <a:srgbClr val="000000"/>
                              </a:solidFill>
                              <a:latin typeface="Cambria Math" panose="02040503050406030204" pitchFamily="18" charset="0"/>
                              <a:ea typeface="Cambria Math" panose="02040503050406030204" pitchFamily="18" charset="0"/>
                            </a:rPr>
                            <m:t>𝑖</m:t>
                          </m:r>
                          <m:r>
                            <a:rPr lang="en-US" sz="1400" b="0" i="1" smtClean="0">
                              <a:solidFill>
                                <a:srgbClr val="000000"/>
                              </a:solidFill>
                              <a:latin typeface="Cambria Math" panose="02040503050406030204" pitchFamily="18" charset="0"/>
                              <a:ea typeface="Cambria Math" panose="02040503050406030204" pitchFamily="18" charset="0"/>
                            </a:rPr>
                            <m:t>+1</m:t>
                          </m:r>
                        </m:sub>
                      </m:sSub>
                      <m:r>
                        <a:rPr lang="en-US" sz="1400" i="1">
                          <a:solidFill>
                            <a:srgbClr val="000000"/>
                          </a:solidFill>
                          <a:latin typeface="Cambria Math" panose="02040503050406030204" pitchFamily="18" charset="0"/>
                        </a:rPr>
                        <m:t>× </m:t>
                      </m:r>
                      <m:sSub>
                        <m:sSubPr>
                          <m:ctrlPr>
                            <a:rPr lang="en-US" sz="1400" i="1">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71" name="Object 4">
                <a:extLst>
                  <a:ext uri="{FF2B5EF4-FFF2-40B4-BE49-F238E27FC236}">
                    <a16:creationId xmlns:a16="http://schemas.microsoft.com/office/drawing/2014/main" id="{3E7C7000-3172-EB76-1FA4-13EA4CD1E2FE}"/>
                  </a:ext>
                </a:extLst>
              </p:cNvPr>
              <p:cNvSpPr txBox="1">
                <a:spLocks noRot="1" noChangeAspect="1" noMove="1" noResize="1" noEditPoints="1" noAdjustHandles="1" noChangeArrowheads="1" noChangeShapeType="1" noTextEdit="1"/>
              </p:cNvSpPr>
              <p:nvPr/>
            </p:nvSpPr>
            <p:spPr bwMode="auto">
              <a:xfrm>
                <a:off x="2593975" y="3973513"/>
                <a:ext cx="7837950" cy="379412"/>
              </a:xfrm>
              <a:prstGeom prst="rect">
                <a:avLst/>
              </a:prstGeom>
              <a:blipFill>
                <a:blip r:embed="rId7"/>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72" name="Object 4">
                <a:extLst>
                  <a:ext uri="{FF2B5EF4-FFF2-40B4-BE49-F238E27FC236}">
                    <a16:creationId xmlns:a16="http://schemas.microsoft.com/office/drawing/2014/main" id="{9A7E321E-7217-F303-577A-5C3E0A17F030}"/>
                  </a:ext>
                </a:extLst>
              </p:cNvPr>
              <p:cNvSpPr txBox="1"/>
              <p:nvPr/>
            </p:nvSpPr>
            <p:spPr bwMode="auto">
              <a:xfrm>
                <a:off x="2606675" y="5100638"/>
                <a:ext cx="2632351" cy="37941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𝐹</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72" name="Object 4">
                <a:extLst>
                  <a:ext uri="{FF2B5EF4-FFF2-40B4-BE49-F238E27FC236}">
                    <a16:creationId xmlns:a16="http://schemas.microsoft.com/office/drawing/2014/main" id="{9A7E321E-7217-F303-577A-5C3E0A17F030}"/>
                  </a:ext>
                </a:extLst>
              </p:cNvPr>
              <p:cNvSpPr txBox="1">
                <a:spLocks noRot="1" noChangeAspect="1" noMove="1" noResize="1" noEditPoints="1" noAdjustHandles="1" noChangeArrowheads="1" noChangeShapeType="1" noTextEdit="1"/>
              </p:cNvSpPr>
              <p:nvPr/>
            </p:nvSpPr>
            <p:spPr bwMode="auto">
              <a:xfrm>
                <a:off x="2606675" y="5100638"/>
                <a:ext cx="2632351" cy="379412"/>
              </a:xfrm>
              <a:prstGeom prst="rect">
                <a:avLst/>
              </a:prstGeom>
              <a:blipFill>
                <a:blip r:embed="rId8"/>
                <a:stretch>
                  <a:fillRect/>
                </a:stretch>
              </a:blipFill>
              <a:ln>
                <a:noFill/>
              </a:ln>
              <a:effectLst/>
            </p:spPr>
            <p:txBody>
              <a:bodyPr/>
              <a:lstStyle/>
              <a:p>
                <a:r>
                  <a:rPr lang="en-US">
                    <a:noFill/>
                  </a:rPr>
                  <a:t> </a:t>
                </a:r>
              </a:p>
            </p:txBody>
          </p:sp>
        </mc:Fallback>
      </mc:AlternateContent>
      <p:graphicFrame>
        <p:nvGraphicFramePr>
          <p:cNvPr id="36873" name="Object 4">
            <a:extLst>
              <a:ext uri="{FF2B5EF4-FFF2-40B4-BE49-F238E27FC236}">
                <a16:creationId xmlns:a16="http://schemas.microsoft.com/office/drawing/2014/main" id="{62421E40-440A-92DB-C1AC-1D2067809EB6}"/>
              </a:ext>
            </a:extLst>
          </p:cNvPr>
          <p:cNvGraphicFramePr>
            <a:graphicFrameLocks noChangeAspect="1"/>
          </p:cNvGraphicFramePr>
          <p:nvPr/>
        </p:nvGraphicFramePr>
        <p:xfrm>
          <a:off x="2651125" y="5568950"/>
          <a:ext cx="5728432" cy="439738"/>
        </p:xfrm>
        <a:graphic>
          <a:graphicData uri="http://schemas.openxmlformats.org/presentationml/2006/ole">
            <mc:AlternateContent xmlns:mc="http://schemas.openxmlformats.org/markup-compatibility/2006">
              <mc:Choice xmlns:v="urn:schemas-microsoft-com:vml" Requires="v">
                <p:oleObj spid="_x0000_s4098" name="Equation" r:id="rId9" imgW="2514600" imgH="279400" progId="Equation.3">
                  <p:embed/>
                </p:oleObj>
              </mc:Choice>
              <mc:Fallback>
                <p:oleObj name="Equation" r:id="rId9" imgW="2514600" imgH="279400" progId="Equation.3">
                  <p:embed/>
                  <p:pic>
                    <p:nvPicPr>
                      <p:cNvPr id="36873" name="Object 4">
                        <a:extLst>
                          <a:ext uri="{FF2B5EF4-FFF2-40B4-BE49-F238E27FC236}">
                            <a16:creationId xmlns:a16="http://schemas.microsoft.com/office/drawing/2014/main" id="{62421E40-440A-92DB-C1AC-1D2067809EB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51125" y="5568950"/>
                        <a:ext cx="5728432" cy="439738"/>
                      </a:xfrm>
                      <a:prstGeom prst="rect">
                        <a:avLst/>
                      </a:prstGeom>
                      <a:no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36874" name="Object 4">
                <a:extLst>
                  <a:ext uri="{FF2B5EF4-FFF2-40B4-BE49-F238E27FC236}">
                    <a16:creationId xmlns:a16="http://schemas.microsoft.com/office/drawing/2014/main" id="{11604A6C-65D7-85D7-D0DF-D62F71D619AB}"/>
                  </a:ext>
                </a:extLst>
              </p:cNvPr>
              <p:cNvSpPr txBox="1"/>
              <p:nvPr/>
            </p:nvSpPr>
            <p:spPr bwMode="auto">
              <a:xfrm>
                <a:off x="2143125" y="1423988"/>
                <a:ext cx="2946400" cy="322262"/>
              </a:xfrm>
              <a:prstGeom prst="rect">
                <a:avLst/>
              </a:prstGeom>
              <a:noFill/>
              <a:ln>
                <a:noFill/>
              </a:ln>
              <a:effectLst/>
            </p:spPr>
            <p:txBody>
              <a:bodyPr>
                <a:normAutofit fontScale="62500" lnSpcReduction="20000"/>
              </a:bodyPr>
              <a:lstStyle/>
              <a:p>
                <a:pPr/>
                <a14:m>
                  <m:oMathPara xmlns:m="http://schemas.openxmlformats.org/officeDocument/2006/math">
                    <m:oMathParaPr>
                      <m:jc m:val="left"/>
                    </m:oMathParaPr>
                    <m:oMath xmlns:m="http://schemas.openxmlformats.org/officeDocument/2006/math">
                      <m:r>
                        <m:rPr>
                          <m:nor/>
                        </m:rPr>
                        <a:rPr lang="en-US" i="0" smtClean="0">
                          <a:solidFill>
                            <a:srgbClr val="000000"/>
                          </a:solidFill>
                          <a:latin typeface="Cambria Math" panose="02040503050406030204" pitchFamily="18" charset="0"/>
                        </a:rPr>
                        <m:t>Outward</m:t>
                      </m:r>
                      <m:r>
                        <m:rPr>
                          <m:nor/>
                        </m:rPr>
                        <a:rPr lang="en-US" i="0" smtClean="0">
                          <a:solidFill>
                            <a:srgbClr val="000000"/>
                          </a:solidFill>
                          <a:latin typeface="Cambria Math" panose="02040503050406030204" pitchFamily="18" charset="0"/>
                        </a:rPr>
                        <m:t> </m:t>
                      </m:r>
                      <m:r>
                        <m:rPr>
                          <m:nor/>
                        </m:rPr>
                        <a:rPr lang="en-US" i="0" smtClean="0">
                          <a:solidFill>
                            <a:srgbClr val="000000"/>
                          </a:solidFill>
                          <a:latin typeface="Cambria Math" panose="02040503050406030204" pitchFamily="18" charset="0"/>
                        </a:rPr>
                        <m:t>Iteration</m:t>
                      </m:r>
                      <m:r>
                        <m:rPr>
                          <m:nor/>
                        </m:rPr>
                        <a:rPr lang="en-US" i="0"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𝑖</m:t>
                      </m:r>
                      <m:r>
                        <a:rPr lang="en-US" b="0" i="1" smtClean="0">
                          <a:solidFill>
                            <a:srgbClr val="000000"/>
                          </a:solidFill>
                          <a:latin typeface="Cambria Math" panose="02040503050406030204" pitchFamily="18" charset="0"/>
                        </a:rPr>
                        <m:t>=1</m:t>
                      </m:r>
                    </m:oMath>
                  </m:oMathPara>
                </a14:m>
                <a:endParaRPr lang="en-US" dirty="0"/>
              </a:p>
            </p:txBody>
          </p:sp>
        </mc:Choice>
        <mc:Fallback xmlns="">
          <p:sp>
            <p:nvSpPr>
              <p:cNvPr id="36874" name="Object 4">
                <a:extLst>
                  <a:ext uri="{FF2B5EF4-FFF2-40B4-BE49-F238E27FC236}">
                    <a16:creationId xmlns:a16="http://schemas.microsoft.com/office/drawing/2014/main" id="{11604A6C-65D7-85D7-D0DF-D62F71D619AB}"/>
                  </a:ext>
                </a:extLst>
              </p:cNvPr>
              <p:cNvSpPr txBox="1">
                <a:spLocks noRot="1" noChangeAspect="1" noMove="1" noResize="1" noEditPoints="1" noAdjustHandles="1" noChangeArrowheads="1" noChangeShapeType="1" noTextEdit="1"/>
              </p:cNvSpPr>
              <p:nvPr/>
            </p:nvSpPr>
            <p:spPr bwMode="auto">
              <a:xfrm>
                <a:off x="2143125" y="1423988"/>
                <a:ext cx="2946400" cy="322262"/>
              </a:xfrm>
              <a:prstGeom prst="rect">
                <a:avLst/>
              </a:prstGeom>
              <a:blipFill>
                <a:blip r:embed="rId11"/>
                <a:stretch>
                  <a:fillRect/>
                </a:stretch>
              </a:blipFill>
              <a:ln>
                <a:noFill/>
              </a:ln>
              <a:effectLst/>
            </p:spPr>
            <p:txBody>
              <a:bodyPr/>
              <a:lstStyle/>
              <a:p>
                <a:r>
                  <a:rPr lang="en-US">
                    <a:noFill/>
                  </a:rPr>
                  <a:t> </a:t>
                </a:r>
              </a:p>
            </p:txBody>
          </p:sp>
        </mc:Fallback>
      </mc:AlternateContent>
      <p:sp>
        <p:nvSpPr>
          <p:cNvPr id="36875" name="Rectangle 8">
            <a:extLst>
              <a:ext uri="{FF2B5EF4-FFF2-40B4-BE49-F238E27FC236}">
                <a16:creationId xmlns:a16="http://schemas.microsoft.com/office/drawing/2014/main" id="{5AC323D0-6C9E-E6E9-49BE-9A2DCE1232C9}"/>
              </a:ext>
            </a:extLst>
          </p:cNvPr>
          <p:cNvSpPr>
            <a:spLocks noChangeArrowheads="1"/>
          </p:cNvSpPr>
          <p:nvPr/>
        </p:nvSpPr>
        <p:spPr bwMode="auto">
          <a:xfrm>
            <a:off x="1282700" y="1814513"/>
            <a:ext cx="9251950" cy="2597150"/>
          </a:xfrm>
          <a:prstGeom prst="rect">
            <a:avLst/>
          </a:prstGeom>
          <a:noFill/>
          <a:ln w="2857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6876" name="Rectangle 8">
            <a:extLst>
              <a:ext uri="{FF2B5EF4-FFF2-40B4-BE49-F238E27FC236}">
                <a16:creationId xmlns:a16="http://schemas.microsoft.com/office/drawing/2014/main" id="{F4A81A21-C3B0-F771-C7D3-09F4C154DCBA}"/>
              </a:ext>
            </a:extLst>
          </p:cNvPr>
          <p:cNvSpPr>
            <a:spLocks noChangeArrowheads="1"/>
          </p:cNvSpPr>
          <p:nvPr/>
        </p:nvSpPr>
        <p:spPr bwMode="auto">
          <a:xfrm>
            <a:off x="1282700" y="4525963"/>
            <a:ext cx="9251950" cy="1570037"/>
          </a:xfrm>
          <a:prstGeom prst="rect">
            <a:avLst/>
          </a:prstGeom>
          <a:noFill/>
          <a:ln w="2857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6877" name="Rectangle 8">
            <a:extLst>
              <a:ext uri="{FF2B5EF4-FFF2-40B4-BE49-F238E27FC236}">
                <a16:creationId xmlns:a16="http://schemas.microsoft.com/office/drawing/2014/main" id="{32A04930-069B-ACF6-427B-559EAB9F8EA1}"/>
              </a:ext>
            </a:extLst>
          </p:cNvPr>
          <p:cNvSpPr>
            <a:spLocks noChangeArrowheads="1"/>
          </p:cNvSpPr>
          <p:nvPr/>
        </p:nvSpPr>
        <p:spPr bwMode="auto">
          <a:xfrm>
            <a:off x="869950" y="1371600"/>
            <a:ext cx="9928225" cy="4772025"/>
          </a:xfrm>
          <a:prstGeom prst="rect">
            <a:avLst/>
          </a:prstGeom>
          <a:noFill/>
          <a:ln w="2857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16" name="Footer Placeholder 2">
            <a:extLst>
              <a:ext uri="{FF2B5EF4-FFF2-40B4-BE49-F238E27FC236}">
                <a16:creationId xmlns:a16="http://schemas.microsoft.com/office/drawing/2014/main" id="{89B7823D-246A-B586-1B3C-2EA477BCE515}"/>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36879" name="Picture 2" descr="http://brand.ucla.edu/wp-content/uploads/2013/08/ucla-logotype-main-11.jpg">
            <a:extLst>
              <a:ext uri="{FF2B5EF4-FFF2-40B4-BE49-F238E27FC236}">
                <a16:creationId xmlns:a16="http://schemas.microsoft.com/office/drawing/2014/main" id="{1A07B3A7-4FCE-7A88-8DD5-4B2FCD5698D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0114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E13BAD0-A7F9-13E7-DAFD-3732B0F22F7B}"/>
              </a:ext>
            </a:extLst>
          </p:cNvPr>
          <p:cNvSpPr>
            <a:spLocks noGrp="1" noChangeArrowheads="1"/>
          </p:cNvSpPr>
          <p:nvPr>
            <p:ph type="title"/>
          </p:nvPr>
        </p:nvSpPr>
        <p:spPr/>
        <p:txBody>
          <a:bodyPr/>
          <a:lstStyle/>
          <a:p>
            <a:r>
              <a:rPr lang="en-US" altLang="en-US"/>
              <a:t>Forward Dynamics</a:t>
            </a:r>
          </a:p>
        </p:txBody>
      </p:sp>
      <p:sp>
        <p:nvSpPr>
          <p:cNvPr id="17411" name="Rectangle 3">
            <a:extLst>
              <a:ext uri="{FF2B5EF4-FFF2-40B4-BE49-F238E27FC236}">
                <a16:creationId xmlns:a16="http://schemas.microsoft.com/office/drawing/2014/main" id="{04455CE7-E788-3D8B-4123-260C1CF3AC17}"/>
              </a:ext>
            </a:extLst>
          </p:cNvPr>
          <p:cNvSpPr>
            <a:spLocks noGrp="1" noChangeArrowheads="1"/>
          </p:cNvSpPr>
          <p:nvPr>
            <p:ph type="body" idx="1"/>
          </p:nvPr>
        </p:nvSpPr>
        <p:spPr>
          <a:xfrm>
            <a:off x="2209800" y="1371600"/>
            <a:ext cx="3886200" cy="4724400"/>
          </a:xfrm>
        </p:spPr>
        <p:txBody>
          <a:bodyPr/>
          <a:lstStyle/>
          <a:p>
            <a:pPr marL="0" indent="0">
              <a:buFontTx/>
              <a:buNone/>
            </a:pPr>
            <a:endParaRPr lang="en-US" altLang="en-US" sz="1000" b="1"/>
          </a:p>
          <a:p>
            <a:pPr marL="0" indent="0">
              <a:buFontTx/>
              <a:buNone/>
            </a:pPr>
            <a:r>
              <a:rPr lang="en-US" altLang="en-US" b="1"/>
              <a:t>Problem</a:t>
            </a:r>
          </a:p>
          <a:p>
            <a:pPr marL="0" indent="0">
              <a:buFontTx/>
              <a:buNone/>
            </a:pPr>
            <a:r>
              <a:rPr lang="en-US" altLang="en-US" sz="1400">
                <a:solidFill>
                  <a:srgbClr val="FF3300"/>
                </a:solidFill>
              </a:rPr>
              <a:t>	</a:t>
            </a:r>
          </a:p>
          <a:p>
            <a:pPr marL="0" indent="0">
              <a:buFontTx/>
              <a:buNone/>
            </a:pPr>
            <a:r>
              <a:rPr lang="en-US" altLang="en-US" sz="1400" i="1">
                <a:solidFill>
                  <a:srgbClr val="FF3300"/>
                </a:solidFill>
              </a:rPr>
              <a:t>Given:</a:t>
            </a:r>
            <a:r>
              <a:rPr lang="en-US" altLang="en-US" sz="1400"/>
              <a:t>      </a:t>
            </a:r>
            <a:r>
              <a:rPr lang="en-US" altLang="en-US" sz="1400" i="1"/>
              <a:t>Joint torques and links </a:t>
            </a:r>
          </a:p>
          <a:p>
            <a:pPr marL="0" indent="0">
              <a:buFontTx/>
              <a:buNone/>
            </a:pPr>
            <a:r>
              <a:rPr lang="en-US" altLang="en-US" sz="1400" i="1"/>
              <a:t>                geometry, mass, inertia,  </a:t>
            </a:r>
          </a:p>
          <a:p>
            <a:pPr marL="0" indent="0">
              <a:buFontTx/>
              <a:buNone/>
            </a:pPr>
            <a:r>
              <a:rPr lang="en-US" altLang="en-US" sz="1400" i="1"/>
              <a:t>                 friction, joint torques </a:t>
            </a:r>
            <a:endParaRPr lang="en-US" altLang="en-US" sz="1400"/>
          </a:p>
          <a:p>
            <a:pPr marL="0" indent="0">
              <a:buFontTx/>
              <a:buNone/>
            </a:pPr>
            <a:r>
              <a:rPr lang="en-US" altLang="en-US" sz="1400" i="1">
                <a:solidFill>
                  <a:srgbClr val="FF3300"/>
                </a:solidFill>
              </a:rPr>
              <a:t>Compute:</a:t>
            </a:r>
            <a:r>
              <a:rPr lang="en-US" altLang="en-US" sz="1400" i="1"/>
              <a:t> Angular acceleration of the </a:t>
            </a:r>
          </a:p>
          <a:p>
            <a:pPr marL="0" indent="0">
              <a:buFontTx/>
              <a:buNone/>
            </a:pPr>
            <a:r>
              <a:rPr lang="en-US" altLang="en-US" sz="1400" i="1"/>
              <a:t>                links (solve differential</a:t>
            </a:r>
          </a:p>
          <a:p>
            <a:pPr marL="0" indent="0">
              <a:buFontTx/>
              <a:buNone/>
            </a:pPr>
            <a:r>
              <a:rPr lang="en-US" altLang="en-US" sz="1400" i="1"/>
              <a:t>                 equations)</a:t>
            </a:r>
            <a:endParaRPr lang="en-US" altLang="en-US" sz="1400"/>
          </a:p>
          <a:p>
            <a:pPr marL="0" indent="0">
              <a:buFontTx/>
              <a:buNone/>
            </a:pPr>
            <a:endParaRPr lang="en-US" altLang="en-US" sz="1400" b="1"/>
          </a:p>
          <a:p>
            <a:pPr marL="0" indent="0">
              <a:buFontTx/>
              <a:buNone/>
            </a:pPr>
            <a:r>
              <a:rPr lang="en-US" altLang="en-US" b="1"/>
              <a:t>Solution</a:t>
            </a:r>
          </a:p>
          <a:p>
            <a:pPr marL="0" indent="0">
              <a:buFontTx/>
              <a:buNone/>
            </a:pPr>
            <a:r>
              <a:rPr lang="en-US" altLang="en-US" sz="1400" i="1"/>
              <a:t>solve a set of differential equations</a:t>
            </a:r>
            <a:endParaRPr lang="en-US" altLang="en-US" sz="1400"/>
          </a:p>
          <a:p>
            <a:pPr marL="0" indent="0">
              <a:buFontTx/>
              <a:buNone/>
            </a:pPr>
            <a:endParaRPr lang="en-US" altLang="en-US" sz="1400" b="1"/>
          </a:p>
          <a:p>
            <a:pPr marL="0" indent="0">
              <a:buFontTx/>
              <a:buNone/>
            </a:pPr>
            <a:r>
              <a:rPr lang="en-US" altLang="en-US" sz="1400"/>
              <a:t>Dynamic Equations - Newton-Euler method or Lagrangian Dynamics</a:t>
            </a:r>
          </a:p>
        </p:txBody>
      </p:sp>
      <mc:AlternateContent xmlns:mc="http://schemas.openxmlformats.org/markup-compatibility/2006" xmlns:a14="http://schemas.microsoft.com/office/drawing/2010/main">
        <mc:Choice Requires="a14">
          <p:sp>
            <p:nvSpPr>
              <p:cNvPr id="17412" name="Object 4">
                <a:extLst>
                  <a:ext uri="{FF2B5EF4-FFF2-40B4-BE49-F238E27FC236}">
                    <a16:creationId xmlns:a16="http://schemas.microsoft.com/office/drawing/2014/main" id="{4D87878E-A23B-94D5-4C4E-8D4EF07AE9C8}"/>
                  </a:ext>
                </a:extLst>
              </p:cNvPr>
              <p:cNvSpPr txBox="1"/>
              <p:nvPr/>
            </p:nvSpPr>
            <p:spPr bwMode="auto">
              <a:xfrm>
                <a:off x="2332038" y="5407025"/>
                <a:ext cx="3998912" cy="363538"/>
              </a:xfrm>
              <a:prstGeom prst="rect">
                <a:avLst/>
              </a:prstGeom>
              <a:noFill/>
              <a:ln>
                <a:noFill/>
              </a:ln>
              <a:effectLst/>
            </p:spPr>
            <p:txBody>
              <a:bodyPr>
                <a:normAutofit fontScale="70000" lnSpcReduction="2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𝛕</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𝑀</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Θ</m:t>
                      </m:r>
                      <m:r>
                        <a:rPr lang="en-US" i="1">
                          <a:solidFill>
                            <a:srgbClr val="000000"/>
                          </a:solidFill>
                          <a:latin typeface="Cambria Math" panose="02040503050406030204" pitchFamily="18" charset="0"/>
                        </a:rPr>
                        <m:t>)</m:t>
                      </m:r>
                      <m:acc>
                        <m:accPr>
                          <m:chr m:val="̈"/>
                          <m:ctrlPr>
                            <a:rPr lang="en-US" i="1">
                              <a:solidFill>
                                <a:srgbClr val="000000"/>
                              </a:solidFill>
                              <a:latin typeface="Cambria Math" panose="02040503050406030204" pitchFamily="18" charset="0"/>
                            </a:rPr>
                          </m:ctrlPr>
                        </m:accPr>
                        <m:e>
                          <m:r>
                            <m:rPr>
                              <m:sty m:val="p"/>
                            </m:rPr>
                            <a:rPr lang="en-US" i="1">
                              <a:solidFill>
                                <a:srgbClr val="000000"/>
                              </a:solidFill>
                              <a:latin typeface="Cambria Math" panose="02040503050406030204" pitchFamily="18" charset="0"/>
                            </a:rPr>
                            <m:t>Θ</m:t>
                          </m:r>
                        </m:e>
                      </m:acc>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𝑉</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Θ</m:t>
                      </m:r>
                      <m:r>
                        <a:rPr lang="en-US" i="1">
                          <a:solidFill>
                            <a:srgbClr val="000000"/>
                          </a:solidFill>
                          <a:latin typeface="Cambria Math" panose="02040503050406030204" pitchFamily="18" charset="0"/>
                        </a:rPr>
                        <m:t>,</m:t>
                      </m:r>
                      <m:acc>
                        <m:accPr>
                          <m:chr m:val="̇"/>
                          <m:ctrlPr>
                            <a:rPr lang="en-US" i="1">
                              <a:solidFill>
                                <a:srgbClr val="000000"/>
                              </a:solidFill>
                              <a:latin typeface="Cambria Math" panose="02040503050406030204" pitchFamily="18" charset="0"/>
                            </a:rPr>
                          </m:ctrlPr>
                        </m:accPr>
                        <m:e>
                          <m:r>
                            <m:rPr>
                              <m:sty m:val="p"/>
                            </m:rPr>
                            <a:rPr lang="en-US" i="1">
                              <a:solidFill>
                                <a:srgbClr val="000000"/>
                              </a:solidFill>
                              <a:latin typeface="Cambria Math" panose="02040503050406030204" pitchFamily="18" charset="0"/>
                            </a:rPr>
                            <m:t>Θ</m:t>
                          </m:r>
                        </m:e>
                      </m:acc>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𝐺</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Θ</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𝐹</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Θ</m:t>
                      </m:r>
                      <m:r>
                        <a:rPr lang="en-US" i="1">
                          <a:solidFill>
                            <a:srgbClr val="000000"/>
                          </a:solidFill>
                          <a:latin typeface="Cambria Math" panose="02040503050406030204" pitchFamily="18" charset="0"/>
                        </a:rPr>
                        <m:t>,</m:t>
                      </m:r>
                      <m:acc>
                        <m:accPr>
                          <m:chr m:val="̇"/>
                          <m:ctrlPr>
                            <a:rPr lang="en-US" i="1">
                              <a:solidFill>
                                <a:srgbClr val="000000"/>
                              </a:solidFill>
                              <a:latin typeface="Cambria Math" panose="02040503050406030204" pitchFamily="18" charset="0"/>
                            </a:rPr>
                          </m:ctrlPr>
                        </m:accPr>
                        <m:e>
                          <m:r>
                            <m:rPr>
                              <m:sty m:val="p"/>
                            </m:rPr>
                            <a:rPr lang="en-US" i="1">
                              <a:solidFill>
                                <a:srgbClr val="000000"/>
                              </a:solidFill>
                              <a:latin typeface="Cambria Math" panose="02040503050406030204" pitchFamily="18" charset="0"/>
                            </a:rPr>
                            <m:t>Θ</m:t>
                          </m:r>
                        </m:e>
                      </m:acc>
                      <m:r>
                        <a:rPr lang="en-US" i="1">
                          <a:solidFill>
                            <a:srgbClr val="000000"/>
                          </a:solidFill>
                          <a:latin typeface="Cambria Math" panose="02040503050406030204" pitchFamily="18" charset="0"/>
                        </a:rPr>
                        <m:t>)</m:t>
                      </m:r>
                    </m:oMath>
                  </m:oMathPara>
                </a14:m>
                <a:endParaRPr lang="en-US"/>
              </a:p>
            </p:txBody>
          </p:sp>
        </mc:Choice>
        <mc:Fallback xmlns="">
          <p:sp>
            <p:nvSpPr>
              <p:cNvPr id="17412" name="Object 4">
                <a:extLst>
                  <a:ext uri="{FF2B5EF4-FFF2-40B4-BE49-F238E27FC236}">
                    <a16:creationId xmlns:a16="http://schemas.microsoft.com/office/drawing/2014/main" id="{4D87878E-A23B-94D5-4C4E-8D4EF07AE9C8}"/>
                  </a:ext>
                </a:extLst>
              </p:cNvPr>
              <p:cNvSpPr txBox="1">
                <a:spLocks noRot="1" noChangeAspect="1" noMove="1" noResize="1" noEditPoints="1" noAdjustHandles="1" noChangeArrowheads="1" noChangeShapeType="1" noTextEdit="1"/>
              </p:cNvSpPr>
              <p:nvPr/>
            </p:nvSpPr>
            <p:spPr bwMode="auto">
              <a:xfrm>
                <a:off x="2332038" y="5407025"/>
                <a:ext cx="3998912" cy="363538"/>
              </a:xfrm>
              <a:prstGeom prst="rect">
                <a:avLst/>
              </a:prstGeom>
              <a:blipFill>
                <a:blip r:embed="rId3"/>
                <a:stretch>
                  <a:fillRect b="-13333"/>
                </a:stretch>
              </a:blipFill>
              <a:ln>
                <a:noFill/>
              </a:ln>
              <a:effectLst/>
            </p:spPr>
            <p:txBody>
              <a:bodyPr/>
              <a:lstStyle/>
              <a:p>
                <a:r>
                  <a:rPr lang="en-US">
                    <a:noFill/>
                  </a:rPr>
                  <a:t> </a:t>
                </a:r>
              </a:p>
            </p:txBody>
          </p:sp>
        </mc:Fallback>
      </mc:AlternateContent>
      <p:pic>
        <p:nvPicPr>
          <p:cNvPr id="17413" name="Picture 5" descr="I:\EE534\Fig_1.09.tif">
            <a:extLst>
              <a:ext uri="{FF2B5EF4-FFF2-40B4-BE49-F238E27FC236}">
                <a16:creationId xmlns:a16="http://schemas.microsoft.com/office/drawing/2014/main" id="{591D73CF-8895-25EA-4123-2E2AD1D1ED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1692275"/>
            <a:ext cx="3543300"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p14="http://schemas.microsoft.com/office/powerpoint/2010/main">
        <mc:Choice Requires="p14">
          <p:contentPart p14:bwMode="auto" r:id="rId5">
            <p14:nvContentPartPr>
              <p14:cNvPr id="2" name="Ink 1">
                <a:extLst>
                  <a:ext uri="{FF2B5EF4-FFF2-40B4-BE49-F238E27FC236}">
                    <a16:creationId xmlns:a16="http://schemas.microsoft.com/office/drawing/2014/main" id="{37898A01-1B3B-D19F-6FC1-9E0C1665556F}"/>
                  </a:ext>
                </a:extLst>
              </p14:cNvPr>
              <p14:cNvContentPartPr/>
              <p14:nvPr/>
            </p14:nvContentPartPr>
            <p14:xfrm>
              <a:off x="7487040" y="2001240"/>
              <a:ext cx="1317600" cy="2115360"/>
            </p14:xfrm>
          </p:contentPart>
        </mc:Choice>
        <mc:Fallback xmlns="">
          <p:pic>
            <p:nvPicPr>
              <p:cNvPr id="2" name="Ink 1">
                <a:extLst>
                  <a:ext uri="{FF2B5EF4-FFF2-40B4-BE49-F238E27FC236}">
                    <a16:creationId xmlns:a16="http://schemas.microsoft.com/office/drawing/2014/main" id="{37898A01-1B3B-D19F-6FC1-9E0C1665556F}"/>
                  </a:ext>
                </a:extLst>
              </p:cNvPr>
              <p:cNvPicPr/>
              <p:nvPr/>
            </p:nvPicPr>
            <p:blipFill>
              <a:blip r:embed="rId7"/>
              <a:stretch>
                <a:fillRect/>
              </a:stretch>
            </p:blipFill>
            <p:spPr>
              <a:xfrm>
                <a:off x="7477680" y="1991880"/>
                <a:ext cx="1336320" cy="2134080"/>
              </a:xfrm>
              <a:prstGeom prst="rect">
                <a:avLst/>
              </a:prstGeom>
            </p:spPr>
          </p:pic>
        </mc:Fallback>
      </mc:AlternateContent>
      <mc:AlternateContent xmlns:mc="http://schemas.openxmlformats.org/markup-compatibility/2006" xmlns:a14="http://schemas.microsoft.com/office/drawing/2010/main">
        <mc:Choice Requires="a14">
          <p:sp>
            <p:nvSpPr>
              <p:cNvPr id="17415" name="Object 4">
                <a:extLst>
                  <a:ext uri="{FF2B5EF4-FFF2-40B4-BE49-F238E27FC236}">
                    <a16:creationId xmlns:a16="http://schemas.microsoft.com/office/drawing/2014/main" id="{B7287663-AAC9-D52A-EFB4-50034F4B80AB}"/>
                  </a:ext>
                </a:extLst>
              </p:cNvPr>
              <p:cNvSpPr txBox="1"/>
              <p:nvPr/>
            </p:nvSpPr>
            <p:spPr bwMode="auto">
              <a:xfrm>
                <a:off x="5661025" y="1214438"/>
                <a:ext cx="995363" cy="1820862"/>
              </a:xfrm>
              <a:prstGeom prst="rect">
                <a:avLst/>
              </a:prstGeom>
              <a:noFill/>
              <a:ln>
                <a:noFill/>
              </a:ln>
            </p:spPr>
            <p:txBody>
              <a:bodyPr>
                <a:normAutofit fontScale="47500" lnSpcReduction="20000"/>
              </a:bodyPr>
              <a:lstStyle/>
              <a:p>
                <a:pPr/>
                <a14:m>
                  <m:oMathPara xmlns:m="http://schemas.openxmlformats.org/officeDocument/2006/math">
                    <m:oMathParaPr>
                      <m:jc m:val="left"/>
                    </m:oMathParaPr>
                    <m:oMath xmlns:m="http://schemas.openxmlformats.org/officeDocument/2006/math">
                      <m:d>
                        <m:dPr>
                          <m:begChr m:val="{"/>
                          <m:endChr m:val=""/>
                          <m:ctrlPr>
                            <a:rPr lang="en-US" i="1">
                              <a:solidFill>
                                <a:srgbClr val="000000"/>
                              </a:solidFill>
                              <a:latin typeface="Cambria Math" panose="02040503050406030204" pitchFamily="18" charset="0"/>
                            </a:rPr>
                          </m:ctrlPr>
                        </m:dPr>
                        <m:e>
                          <m:eqArr>
                            <m:eqArrPr>
                              <m:ctrlPr>
                                <a:rPr lang="en-US" i="1">
                                  <a:solidFill>
                                    <a:srgbClr val="000000"/>
                                  </a:solidFill>
                                  <a:latin typeface="Cambria Math" panose="02040503050406030204" pitchFamily="18" charset="0"/>
                                </a:rPr>
                              </m:ctrlPr>
                            </m:eqArrPr>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𝛕</m:t>
                                  </m:r>
                                </m:e>
                                <m:sub>
                                  <m:r>
                                    <a:rPr lang="en-US" i="1">
                                      <a:solidFill>
                                        <a:srgbClr val="000000"/>
                                      </a:solidFill>
                                      <a:latin typeface="Cambria Math" panose="02040503050406030204" pitchFamily="18" charset="0"/>
                                    </a:rPr>
                                    <m:t>𝑖</m:t>
                                  </m:r>
                                </m:sub>
                              </m:sSub>
                            </m:e>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𝐿𝑖𝑛</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𝑦</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𝑧</m:t>
                              </m:r>
                              <m:r>
                                <a:rPr lang="en-US" i="1">
                                  <a:solidFill>
                                    <a:srgbClr val="000000"/>
                                  </a:solidFill>
                                  <a:latin typeface="Cambria Math" panose="02040503050406030204" pitchFamily="18" charset="0"/>
                                </a:rPr>
                                <m:t>)</m:t>
                              </m:r>
                            </m:e>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𝑚</m:t>
                                  </m:r>
                                </m:e>
                                <m:sub>
                                  <m:r>
                                    <a:rPr lang="en-US" i="1">
                                      <a:solidFill>
                                        <a:srgbClr val="000000"/>
                                      </a:solidFill>
                                      <a:latin typeface="Cambria Math" panose="02040503050406030204" pitchFamily="18" charset="0"/>
                                    </a:rPr>
                                    <m:t>𝑖</m:t>
                                  </m:r>
                                </m:sub>
                              </m:sSub>
                            </m:e>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𝐼</m:t>
                                  </m:r>
                                </m:e>
                                <m:sub>
                                  <m:r>
                                    <a:rPr lang="en-US" i="1">
                                      <a:solidFill>
                                        <a:srgbClr val="000000"/>
                                      </a:solidFill>
                                      <a:latin typeface="Cambria Math" panose="02040503050406030204" pitchFamily="18" charset="0"/>
                                    </a:rPr>
                                    <m:t>𝑖</m:t>
                                  </m:r>
                                </m:sub>
                              </m:sSub>
                            </m:e>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𝐶𝑖</m:t>
                                  </m:r>
                                </m:sub>
                              </m:sSub>
                            </m:e>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𝑓</m:t>
                                  </m:r>
                                </m:e>
                                <m:sub>
                                  <m:r>
                                    <a:rPr lang="en-US" i="1">
                                      <a:solidFill>
                                        <a:srgbClr val="000000"/>
                                      </a:solidFill>
                                      <a:latin typeface="Cambria Math" panose="02040503050406030204" pitchFamily="18" charset="0"/>
                                    </a:rPr>
                                    <m:t>𝑖</m:t>
                                  </m:r>
                                </m:sub>
                              </m:sSub>
                            </m:e>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𝑛</m:t>
                                  </m:r>
                                </m:e>
                                <m:sub>
                                  <m:r>
                                    <a:rPr lang="en-US" i="1">
                                      <a:solidFill>
                                        <a:srgbClr val="000000"/>
                                      </a:solidFill>
                                      <a:latin typeface="Cambria Math" panose="02040503050406030204" pitchFamily="18" charset="0"/>
                                    </a:rPr>
                                    <m:t>𝑖</m:t>
                                  </m:r>
                                </m:sub>
                              </m:sSub>
                            </m:e>
                          </m:eqArr>
                        </m:e>
                      </m:d>
                    </m:oMath>
                  </m:oMathPara>
                </a14:m>
                <a:endParaRPr lang="en-US"/>
              </a:p>
            </p:txBody>
          </p:sp>
        </mc:Choice>
        <mc:Fallback xmlns="">
          <p:sp>
            <p:nvSpPr>
              <p:cNvPr id="17415" name="Object 4">
                <a:extLst>
                  <a:ext uri="{FF2B5EF4-FFF2-40B4-BE49-F238E27FC236}">
                    <a16:creationId xmlns:a16="http://schemas.microsoft.com/office/drawing/2014/main" id="{B7287663-AAC9-D52A-EFB4-50034F4B80AB}"/>
                  </a:ext>
                </a:extLst>
              </p:cNvPr>
              <p:cNvSpPr txBox="1">
                <a:spLocks noRot="1" noChangeAspect="1" noMove="1" noResize="1" noEditPoints="1" noAdjustHandles="1" noChangeArrowheads="1" noChangeShapeType="1" noTextEdit="1"/>
              </p:cNvSpPr>
              <p:nvPr/>
            </p:nvSpPr>
            <p:spPr bwMode="auto">
              <a:xfrm>
                <a:off x="5661025" y="1214438"/>
                <a:ext cx="995363" cy="1820862"/>
              </a:xfrm>
              <a:prstGeom prst="rect">
                <a:avLst/>
              </a:prstGeom>
              <a:blipFill>
                <a:blip r:embed="rId8"/>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416" name="Object 4">
                <a:extLst>
                  <a:ext uri="{FF2B5EF4-FFF2-40B4-BE49-F238E27FC236}">
                    <a16:creationId xmlns:a16="http://schemas.microsoft.com/office/drawing/2014/main" id="{DE671AD5-38A1-DB14-429A-BCB7C5143702}"/>
                  </a:ext>
                </a:extLst>
              </p:cNvPr>
              <p:cNvSpPr txBox="1"/>
              <p:nvPr/>
            </p:nvSpPr>
            <p:spPr bwMode="auto">
              <a:xfrm>
                <a:off x="5686425" y="3059113"/>
                <a:ext cx="276225" cy="841375"/>
              </a:xfrm>
              <a:prstGeom prst="rect">
                <a:avLst/>
              </a:prstGeom>
              <a:noFill/>
              <a:ln>
                <a:noFill/>
              </a:ln>
            </p:spPr>
            <p:txBody>
              <a:bodyPr>
                <a:normAutofit fontScale="55000" lnSpcReduction="20000"/>
              </a:bodyPr>
              <a:lstStyle/>
              <a:p>
                <a:pPr/>
                <a14:m>
                  <m:oMathPara xmlns:m="http://schemas.openxmlformats.org/officeDocument/2006/math">
                    <m:oMathParaPr>
                      <m:jc m:val="left"/>
                    </m:oMathParaPr>
                    <m:oMath xmlns:m="http://schemas.openxmlformats.org/officeDocument/2006/math">
                      <m:d>
                        <m:dPr>
                          <m:begChr m:val="{"/>
                          <m:endChr m:val=""/>
                          <m:ctrlPr>
                            <a:rPr lang="en-US" i="1">
                              <a:solidFill>
                                <a:srgbClr val="000000"/>
                              </a:solidFill>
                              <a:latin typeface="Cambria Math" panose="02040503050406030204" pitchFamily="18" charset="0"/>
                            </a:rPr>
                          </m:ctrlPr>
                        </m:dPr>
                        <m:e>
                          <m:eqArr>
                            <m:eqArrPr>
                              <m:ctrlPr>
                                <a:rPr lang="en-US" i="1">
                                  <a:solidFill>
                                    <a:srgbClr val="000000"/>
                                  </a:solidFill>
                                  <a:latin typeface="Cambria Math" panose="02040503050406030204" pitchFamily="18" charset="0"/>
                                </a:rPr>
                              </m:ctrlPr>
                            </m:eqArrPr>
                            <m:e>
                              <m:r>
                                <a:rPr lang="en-US" i="1">
                                  <a:solidFill>
                                    <a:srgbClr val="000000"/>
                                  </a:solidFill>
                                  <a:latin typeface="Cambria Math" panose="02040503050406030204" pitchFamily="18" charset="0"/>
                                </a:rPr>
                                <m:t>&amp;</m:t>
                              </m:r>
                              <m:r>
                                <m:rPr>
                                  <m:sty m:val="p"/>
                                </m:rPr>
                                <a:rPr lang="en-US" i="1">
                                  <a:solidFill>
                                    <a:srgbClr val="000000"/>
                                  </a:solidFill>
                                  <a:latin typeface="Cambria Math" panose="02040503050406030204" pitchFamily="18" charset="0"/>
                                </a:rPr>
                                <m:t>Θ</m:t>
                              </m:r>
                            </m:e>
                            <m:e>
                              <m:r>
                                <a:rPr lang="en-US" i="1">
                                  <a:solidFill>
                                    <a:srgbClr val="000000"/>
                                  </a:solidFill>
                                  <a:latin typeface="Cambria Math" panose="02040503050406030204" pitchFamily="18" charset="0"/>
                                </a:rPr>
                                <m:t>&amp;</m:t>
                              </m:r>
                              <m:acc>
                                <m:accPr>
                                  <m:chr m:val="̇"/>
                                  <m:ctrlPr>
                                    <a:rPr lang="en-US" i="1">
                                      <a:solidFill>
                                        <a:srgbClr val="000000"/>
                                      </a:solidFill>
                                      <a:latin typeface="Cambria Math" panose="02040503050406030204" pitchFamily="18" charset="0"/>
                                    </a:rPr>
                                  </m:ctrlPr>
                                </m:accPr>
                                <m:e>
                                  <m:r>
                                    <m:rPr>
                                      <m:sty m:val="p"/>
                                    </m:rPr>
                                    <a:rPr lang="en-US" i="1">
                                      <a:solidFill>
                                        <a:srgbClr val="000000"/>
                                      </a:solidFill>
                                      <a:latin typeface="Cambria Math" panose="02040503050406030204" pitchFamily="18" charset="0"/>
                                    </a:rPr>
                                    <m:t>Θ</m:t>
                                  </m:r>
                                </m:e>
                              </m:acc>
                            </m:e>
                            <m:e>
                              <m:r>
                                <a:rPr lang="en-US" i="1">
                                  <a:solidFill>
                                    <a:srgbClr val="000000"/>
                                  </a:solidFill>
                                  <a:latin typeface="Cambria Math" panose="02040503050406030204" pitchFamily="18" charset="0"/>
                                </a:rPr>
                                <m:t>&amp;</m:t>
                              </m:r>
                              <m:acc>
                                <m:accPr>
                                  <m:chr m:val="̈"/>
                                  <m:ctrlPr>
                                    <a:rPr lang="en-US" i="1">
                                      <a:solidFill>
                                        <a:srgbClr val="000000"/>
                                      </a:solidFill>
                                      <a:latin typeface="Cambria Math" panose="02040503050406030204" pitchFamily="18" charset="0"/>
                                    </a:rPr>
                                  </m:ctrlPr>
                                </m:accPr>
                                <m:e>
                                  <m:r>
                                    <m:rPr>
                                      <m:sty m:val="p"/>
                                    </m:rPr>
                                    <a:rPr lang="en-US" i="1">
                                      <a:solidFill>
                                        <a:srgbClr val="000000"/>
                                      </a:solidFill>
                                      <a:latin typeface="Cambria Math" panose="02040503050406030204" pitchFamily="18" charset="0"/>
                                    </a:rPr>
                                    <m:t>Θ</m:t>
                                  </m:r>
                                </m:e>
                              </m:acc>
                            </m:e>
                          </m:eqArr>
                        </m:e>
                      </m:d>
                    </m:oMath>
                  </m:oMathPara>
                </a14:m>
                <a:endParaRPr lang="en-US"/>
              </a:p>
            </p:txBody>
          </p:sp>
        </mc:Choice>
        <mc:Fallback xmlns="">
          <p:sp>
            <p:nvSpPr>
              <p:cNvPr id="17416" name="Object 4">
                <a:extLst>
                  <a:ext uri="{FF2B5EF4-FFF2-40B4-BE49-F238E27FC236}">
                    <a16:creationId xmlns:a16="http://schemas.microsoft.com/office/drawing/2014/main" id="{DE671AD5-38A1-DB14-429A-BCB7C5143702}"/>
                  </a:ext>
                </a:extLst>
              </p:cNvPr>
              <p:cNvSpPr txBox="1">
                <a:spLocks noRot="1" noChangeAspect="1" noMove="1" noResize="1" noEditPoints="1" noAdjustHandles="1" noChangeArrowheads="1" noChangeShapeType="1" noTextEdit="1"/>
              </p:cNvSpPr>
              <p:nvPr/>
            </p:nvSpPr>
            <p:spPr bwMode="auto">
              <a:xfrm>
                <a:off x="5686425" y="3059113"/>
                <a:ext cx="276225" cy="841375"/>
              </a:xfrm>
              <a:prstGeom prst="rect">
                <a:avLst/>
              </a:prstGeom>
              <a:blipFill>
                <a:blip r:embed="rId9"/>
                <a:stretch>
                  <a:fillRect r="-4444"/>
                </a:stretch>
              </a:blipFill>
              <a:ln>
                <a:noFill/>
              </a:ln>
            </p:spPr>
            <p:txBody>
              <a:bodyPr/>
              <a:lstStyle/>
              <a:p>
                <a:r>
                  <a:rPr lang="en-US">
                    <a:noFill/>
                  </a:rPr>
                  <a:t> </a:t>
                </a:r>
              </a:p>
            </p:txBody>
          </p:sp>
        </mc:Fallback>
      </mc:AlternateContent>
      <p:sp>
        <p:nvSpPr>
          <p:cNvPr id="11" name="Footer Placeholder 2">
            <a:extLst>
              <a:ext uri="{FF2B5EF4-FFF2-40B4-BE49-F238E27FC236}">
                <a16:creationId xmlns:a16="http://schemas.microsoft.com/office/drawing/2014/main" id="{0FB783B5-B300-B453-3B81-9F31583067CF}"/>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17418" name="Picture 2" descr="http://brand.ucla.edu/wp-content/uploads/2013/08/ucla-logotype-main-11.jpg">
            <a:extLst>
              <a:ext uri="{FF2B5EF4-FFF2-40B4-BE49-F238E27FC236}">
                <a16:creationId xmlns:a16="http://schemas.microsoft.com/office/drawing/2014/main" id="{A64432DB-6FC3-038A-9176-49C6800D472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18C1D3DC-106D-C111-54C8-9DF438D834EF}"/>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56323" name="Rectangle 3">
                <a:extLst>
                  <a:ext uri="{FF2B5EF4-FFF2-40B4-BE49-F238E27FC236}">
                    <a16:creationId xmlns:a16="http://schemas.microsoft.com/office/drawing/2014/main" id="{5517E721-F0CC-8ECB-56AF-D9CD9CCB2C9E}"/>
                  </a:ext>
                </a:extLst>
              </p:cNvPr>
              <p:cNvSpPr>
                <a:spLocks noGrp="1" noChangeArrowheads="1"/>
              </p:cNvSpPr>
              <p:nvPr>
                <p:ph type="body" idx="1"/>
              </p:nvPr>
            </p:nvSpPr>
            <p:spPr/>
            <p:txBody>
              <a:bodyPr/>
              <a:lstStyle/>
              <a:p>
                <a:r>
                  <a:rPr lang="en-US" altLang="en-US" dirty="0"/>
                  <a:t>Outward Iteration </a:t>
                </a:r>
                <a14:m>
                  <m:oMath xmlns:m="http://schemas.openxmlformats.org/officeDocument/2006/math">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=1</m:t>
                    </m:r>
                  </m:oMath>
                </a14:m>
                <a:endParaRPr lang="en-US" dirty="0"/>
              </a:p>
              <a:p>
                <a:endParaRPr lang="en-US" altLang="en-US" dirty="0"/>
              </a:p>
            </p:txBody>
          </p:sp>
        </mc:Choice>
        <mc:Fallback xmlns="">
          <p:sp>
            <p:nvSpPr>
              <p:cNvPr id="56323" name="Rectangle 3">
                <a:extLst>
                  <a:ext uri="{FF2B5EF4-FFF2-40B4-BE49-F238E27FC236}">
                    <a16:creationId xmlns:a16="http://schemas.microsoft.com/office/drawing/2014/main" id="{5517E721-F0CC-8ECB-56AF-D9CD9CCB2C9E}"/>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p:sp>
        <p:nvSpPr>
          <p:cNvPr id="27" name="Footer Placeholder 2">
            <a:extLst>
              <a:ext uri="{FF2B5EF4-FFF2-40B4-BE49-F238E27FC236}">
                <a16:creationId xmlns:a16="http://schemas.microsoft.com/office/drawing/2014/main" id="{FF1F35F0-EB7F-8CCB-5122-E3E17310F513}"/>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56346" name="Picture 2" descr="http://brand.ucla.edu/wp-content/uploads/2013/08/ucla-logotype-main-11.jpg">
            <a:extLst>
              <a:ext uri="{FF2B5EF4-FFF2-40B4-BE49-F238E27FC236}">
                <a16:creationId xmlns:a16="http://schemas.microsoft.com/office/drawing/2014/main" id="{2E72E2B5-BE69-1FEC-6179-7176695824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2" name="Object 4">
                <a:extLst>
                  <a:ext uri="{FF2B5EF4-FFF2-40B4-BE49-F238E27FC236}">
                    <a16:creationId xmlns:a16="http://schemas.microsoft.com/office/drawing/2014/main" id="{1C7207C7-6448-EF6A-D737-AC0BEC8FFDB4}"/>
                  </a:ext>
                </a:extLst>
              </p:cNvPr>
              <p:cNvSpPr txBox="1"/>
              <p:nvPr/>
            </p:nvSpPr>
            <p:spPr bwMode="auto">
              <a:xfrm>
                <a:off x="3821697" y="2019247"/>
                <a:ext cx="4918042" cy="401638"/>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𝑖</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𝑅</m:t>
                          </m:r>
                        </m:e>
                      </m:sPr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𝜃</m:t>
                              </m:r>
                            </m:e>
                          </m:acc>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𝑍</m:t>
                                  </m:r>
                                </m:e>
                              </m:acc>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oMath>
                  </m:oMathPara>
                </a14:m>
                <a:endParaRPr lang="en-US" sz="2000" dirty="0"/>
              </a:p>
            </p:txBody>
          </p:sp>
        </mc:Choice>
        <mc:Fallback xmlns="">
          <p:sp>
            <p:nvSpPr>
              <p:cNvPr id="2" name="Object 4">
                <a:extLst>
                  <a:ext uri="{FF2B5EF4-FFF2-40B4-BE49-F238E27FC236}">
                    <a16:creationId xmlns:a16="http://schemas.microsoft.com/office/drawing/2014/main" id="{1C7207C7-6448-EF6A-D737-AC0BEC8FFDB4}"/>
                  </a:ext>
                </a:extLst>
              </p:cNvPr>
              <p:cNvSpPr txBox="1">
                <a:spLocks noRot="1" noChangeAspect="1" noMove="1" noResize="1" noEditPoints="1" noAdjustHandles="1" noChangeArrowheads="1" noChangeShapeType="1" noTextEdit="1"/>
              </p:cNvSpPr>
              <p:nvPr/>
            </p:nvSpPr>
            <p:spPr bwMode="auto">
              <a:xfrm>
                <a:off x="3821697" y="2019247"/>
                <a:ext cx="4918042" cy="401638"/>
              </a:xfrm>
              <a:prstGeom prst="rect">
                <a:avLst/>
              </a:prstGeom>
              <a:blipFill>
                <a:blip r:embed="rId5"/>
                <a:stretch>
                  <a:fillRect b="-12121"/>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Object 4">
                <a:extLst>
                  <a:ext uri="{FF2B5EF4-FFF2-40B4-BE49-F238E27FC236}">
                    <a16:creationId xmlns:a16="http://schemas.microsoft.com/office/drawing/2014/main" id="{3C83EAE5-7CD5-4C21-3873-E608D60048C3}"/>
                  </a:ext>
                </a:extLst>
              </p:cNvPr>
              <p:cNvSpPr txBox="1"/>
              <p:nvPr/>
            </p:nvSpPr>
            <p:spPr bwMode="auto">
              <a:xfrm>
                <a:off x="2111607" y="2928851"/>
                <a:ext cx="8144109" cy="1265438"/>
              </a:xfrm>
              <a:prstGeom prst="rect">
                <a:avLst/>
              </a:prstGeom>
              <a:noFill/>
              <a:ln>
                <a:noFill/>
              </a:ln>
              <a:effectLst/>
            </p:spPr>
            <p:txBody>
              <a:bodyPr>
                <a:noAutofit/>
              </a:bodyPr>
              <a:lstStyle/>
              <a:p>
                <a14:m>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2</m:t>
                            </m:r>
                          </m:sup>
                          <m:e>
                            <m:r>
                              <a:rPr lang="en-US" sz="2000" i="1">
                                <a:solidFill>
                                  <a:srgbClr val="000000"/>
                                </a:solidFill>
                                <a:latin typeface="Cambria Math" panose="02040503050406030204" pitchFamily="18" charset="0"/>
                              </a:rPr>
                              <m:t>𝜔</m:t>
                            </m:r>
                          </m:e>
                        </m:sPre>
                      </m:e>
                      <m:sub>
                        <m:r>
                          <a:rPr lang="en-US" sz="2000" b="0" i="1" smtClean="0">
                            <a:solidFill>
                              <a:srgbClr val="000000"/>
                            </a:solidFill>
                            <a:latin typeface="Cambria Math" panose="02040503050406030204" pitchFamily="18" charset="0"/>
                          </a:rPr>
                          <m:t>2</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2</m:t>
                        </m:r>
                      </m:sub>
                      <m:sup>
                        <m:r>
                          <a:rPr lang="en-US" sz="2000" b="0" i="1" smtClean="0">
                            <a:solidFill>
                              <a:srgbClr val="000000"/>
                            </a:solidFill>
                            <a:latin typeface="Cambria Math" panose="02040503050406030204" pitchFamily="18" charset="0"/>
                          </a:rPr>
                          <m:t>2</m:t>
                        </m:r>
                      </m:sup>
                      <m:e>
                        <m:r>
                          <a:rPr lang="en-US" sz="2000" i="1">
                            <a:solidFill>
                              <a:srgbClr val="000000"/>
                            </a:solidFill>
                            <a:latin typeface="Cambria Math" panose="02040503050406030204" pitchFamily="18" charset="0"/>
                          </a:rPr>
                          <m:t>𝑅</m:t>
                        </m:r>
                      </m:e>
                    </m:sPr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b="0" i="1" smtClean="0">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𝜃</m:t>
                            </m:r>
                          </m:e>
                        </m:acc>
                      </m:e>
                      <m:sub>
                        <m:r>
                          <a:rPr lang="en-US" sz="2000" b="0" i="1" smtClean="0">
                            <a:solidFill>
                              <a:srgbClr val="000000"/>
                            </a:solidFill>
                            <a:latin typeface="Cambria Math" panose="02040503050406030204" pitchFamily="18" charset="0"/>
                          </a:rPr>
                          <m:t>2</m:t>
                        </m:r>
                      </m:sub>
                    </m:sSub>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2</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𝑍</m:t>
                                </m:r>
                              </m:e>
                            </m:acc>
                          </m:e>
                        </m:sPre>
                      </m:e>
                      <m:sub>
                        <m:r>
                          <a:rPr lang="en-US" sz="2000" b="0" i="1" smtClean="0">
                            <a:solidFill>
                              <a:srgbClr val="000000"/>
                            </a:solidFill>
                            <a:latin typeface="Cambria Math" panose="02040503050406030204" pitchFamily="18" charset="0"/>
                          </a:rPr>
                          <m:t>2</m:t>
                        </m:r>
                      </m:sub>
                    </m:sSub>
                  </m:oMath>
                </a14:m>
                <a:r>
                  <a:rPr lang="en-US" sz="2000" dirty="0"/>
                  <a:t> </a:t>
                </a:r>
                <a14:m>
                  <m:oMath xmlns:m="http://schemas.openxmlformats.org/officeDocument/2006/math">
                    <m:r>
                      <a:rPr lang="en-US" sz="2000" i="1">
                        <a:latin typeface="Cambria Math" panose="02040503050406030204" pitchFamily="18" charset="0"/>
                      </a:rPr>
                      <m:t>= </m:t>
                    </m:r>
                    <m:d>
                      <m:dPr>
                        <m:begChr m:val="["/>
                        <m:endChr m:val="]"/>
                        <m:ctrlPr>
                          <a:rPr lang="en-US" sz="2000" i="1">
                            <a:latin typeface="Cambria Math" panose="02040503050406030204" pitchFamily="18" charset="0"/>
                          </a:rPr>
                        </m:ctrlPr>
                      </m:dPr>
                      <m:e>
                        <m:m>
                          <m:mPr>
                            <m:mcs>
                              <m:mc>
                                <m:mcPr>
                                  <m:count m:val="3"/>
                                  <m:mcJc m:val="center"/>
                                </m:mcPr>
                              </m:mc>
                            </m:mcs>
                            <m:ctrlPr>
                              <a:rPr lang="en-US" sz="2000" i="1">
                                <a:latin typeface="Cambria Math" panose="02040503050406030204" pitchFamily="18" charset="0"/>
                              </a:rPr>
                            </m:ctrlPr>
                          </m:mPr>
                          <m:mr>
                            <m:e>
                              <m:sSub>
                                <m:sSubPr>
                                  <m:ctrlPr>
                                    <a:rPr lang="en-US" sz="2000" i="1">
                                      <a:latin typeface="Cambria Math" panose="02040503050406030204" pitchFamily="18" charset="0"/>
                                    </a:rPr>
                                  </m:ctrlPr>
                                </m:sSubPr>
                                <m:e>
                                  <m:r>
                                    <m:rPr>
                                      <m:brk m:alnAt="7"/>
                                    </m:rPr>
                                    <a:rPr lang="en-US" sz="2000" i="1">
                                      <a:latin typeface="Cambria Math" panose="02040503050406030204" pitchFamily="18" charset="0"/>
                                    </a:rPr>
                                    <m:t>𝑐</m:t>
                                  </m:r>
                                </m:e>
                                <m:sub>
                                  <m:r>
                                    <m:rPr>
                                      <m:brk m:alnAt="7"/>
                                    </m:rPr>
                                    <a:rPr lang="en-US" sz="2000" i="1">
                                      <a:latin typeface="Cambria Math" panose="02040503050406030204" pitchFamily="18" charset="0"/>
                                    </a:rPr>
                                    <m:t>2</m:t>
                                  </m:r>
                                </m:sub>
                              </m:sSub>
                            </m:e>
                            <m:e>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2</m:t>
                                  </m:r>
                                </m:sub>
                              </m:sSub>
                            </m:e>
                            <m:e>
                              <m:r>
                                <a:rPr lang="en-US" sz="2000" i="1">
                                  <a:latin typeface="Cambria Math" panose="02040503050406030204" pitchFamily="18" charset="0"/>
                                </a:rPr>
                                <m:t>0</m:t>
                              </m:r>
                            </m:e>
                          </m:mr>
                          <m:mr>
                            <m:e>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2</m:t>
                                  </m:r>
                                </m:sub>
                              </m:sSub>
                            </m:e>
                            <m:e>
                              <m:sSub>
                                <m:sSubPr>
                                  <m:ctrlPr>
                                    <a:rPr lang="en-US" sz="2000" i="1">
                                      <a:latin typeface="Cambria Math" panose="02040503050406030204" pitchFamily="18" charset="0"/>
                                    </a:rPr>
                                  </m:ctrlPr>
                                </m:sSubPr>
                                <m:e>
                                  <m:r>
                                    <a:rPr lang="en-US" sz="2000" i="1">
                                      <a:latin typeface="Cambria Math" panose="02040503050406030204" pitchFamily="18" charset="0"/>
                                    </a:rPr>
                                    <m:t>𝑐</m:t>
                                  </m:r>
                                </m:e>
                                <m:sub>
                                  <m:r>
                                    <a:rPr lang="en-US" sz="2000" i="1">
                                      <a:latin typeface="Cambria Math" panose="02040503050406030204" pitchFamily="18" charset="0"/>
                                    </a:rPr>
                                    <m:t>2</m:t>
                                  </m:r>
                                </m:sub>
                              </m:sSub>
                            </m:e>
                            <m:e>
                              <m:r>
                                <a:rPr lang="en-US" sz="2000" i="1">
                                  <a:latin typeface="Cambria Math" panose="02040503050406030204" pitchFamily="18" charset="0"/>
                                </a:rPr>
                                <m:t>0</m:t>
                              </m:r>
                            </m:e>
                          </m:mr>
                          <m:mr>
                            <m:e>
                              <m:r>
                                <a:rPr lang="en-US" sz="2000" i="1">
                                  <a:latin typeface="Cambria Math" panose="02040503050406030204" pitchFamily="18" charset="0"/>
                                </a:rPr>
                                <m:t>0</m:t>
                              </m:r>
                            </m:e>
                            <m:e>
                              <m:r>
                                <a:rPr lang="en-US" sz="2000" i="1">
                                  <a:latin typeface="Cambria Math" panose="02040503050406030204" pitchFamily="18" charset="0"/>
                                </a:rPr>
                                <m:t>0</m:t>
                              </m:r>
                            </m:e>
                            <m:e>
                              <m:r>
                                <a:rPr lang="en-US" sz="2000" i="1">
                                  <a:latin typeface="Cambria Math" panose="02040503050406030204" pitchFamily="18" charset="0"/>
                                </a:rPr>
                                <m:t>1</m:t>
                              </m:r>
                            </m:e>
                          </m:mr>
                        </m:m>
                      </m:e>
                    </m:d>
                  </m:oMath>
                </a14:m>
                <a:r>
                  <a:rPr lang="en-US" sz="2000" dirty="0"/>
                  <a:t>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a:rPr lang="en-US" sz="2000" i="1">
                                  <a:latin typeface="Cambria Math" panose="02040503050406030204" pitchFamily="18" charset="0"/>
                                </a:rPr>
                                <m:t>0</m:t>
                              </m:r>
                            </m:e>
                          </m:mr>
                          <m:mr>
                            <m:e>
                              <m:r>
                                <a:rPr lang="en-US" sz="2000" i="1">
                                  <a:latin typeface="Cambria Math" panose="02040503050406030204" pitchFamily="18" charset="0"/>
                                </a:rPr>
                                <m:t>0</m:t>
                              </m:r>
                            </m:e>
                          </m:mr>
                          <m:mr>
                            <m:e>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e>
                          </m:mr>
                        </m:m>
                      </m:e>
                    </m:d>
                  </m:oMath>
                </a14:m>
                <a:r>
                  <a:rPr lang="en-US" sz="2000" dirty="0"/>
                  <a:t> +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a:rPr lang="en-US" sz="2000" i="1">
                                  <a:latin typeface="Cambria Math" panose="02040503050406030204" pitchFamily="18" charset="0"/>
                                </a:rPr>
                                <m:t>0</m:t>
                              </m:r>
                            </m:e>
                          </m:mr>
                          <m:mr>
                            <m:e>
                              <m:r>
                                <a:rPr lang="en-US" sz="2000" i="1">
                                  <a:latin typeface="Cambria Math" panose="02040503050406030204" pitchFamily="18" charset="0"/>
                                </a:rPr>
                                <m:t>0</m:t>
                              </m:r>
                            </m:e>
                          </m:mr>
                          <m:mr>
                            <m:e>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2</m:t>
                                  </m:r>
                                </m:sub>
                              </m:sSub>
                            </m:e>
                          </m:mr>
                        </m:m>
                      </m:e>
                    </m:d>
                  </m:oMath>
                </a14:m>
                <a:r>
                  <a:rPr lang="en-US" sz="2000" dirty="0"/>
                  <a:t> =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a:rPr lang="en-US" sz="2000" i="1">
                                  <a:latin typeface="Cambria Math" panose="02040503050406030204" pitchFamily="18" charset="0"/>
                                </a:rPr>
                                <m:t>0</m:t>
                              </m:r>
                            </m:e>
                          </m:mr>
                          <m:mr>
                            <m:e>
                              <m:r>
                                <a:rPr lang="en-US" sz="2000" i="1">
                                  <a:latin typeface="Cambria Math" panose="02040503050406030204" pitchFamily="18" charset="0"/>
                                </a:rPr>
                                <m:t>0</m:t>
                              </m:r>
                            </m:e>
                          </m:mr>
                          <m:mr>
                            <m:e>
                              <m:sSub>
                                <m:sSubPr>
                                  <m:ctrlPr>
                                    <a:rPr lang="en-US" sz="2000" i="1">
                                      <a:latin typeface="Cambria Math" panose="02040503050406030204" pitchFamily="18" charset="0"/>
                                    </a:rPr>
                                  </m:ctrlPr>
                                </m:sSubPr>
                                <m:e>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r>
                                    <a:rPr lang="en-US" sz="2000" i="1">
                                      <a:latin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2</m:t>
                                  </m:r>
                                </m:sub>
                              </m:sSub>
                            </m:e>
                          </m:mr>
                        </m:m>
                      </m:e>
                    </m:d>
                  </m:oMath>
                </a14:m>
                <a:endParaRPr lang="en-US" sz="2000" dirty="0"/>
              </a:p>
            </p:txBody>
          </p:sp>
        </mc:Choice>
        <mc:Fallback xmlns="">
          <p:sp>
            <p:nvSpPr>
              <p:cNvPr id="4" name="Object 4">
                <a:extLst>
                  <a:ext uri="{FF2B5EF4-FFF2-40B4-BE49-F238E27FC236}">
                    <a16:creationId xmlns:a16="http://schemas.microsoft.com/office/drawing/2014/main" id="{3C83EAE5-7CD5-4C21-3873-E608D60048C3}"/>
                  </a:ext>
                </a:extLst>
              </p:cNvPr>
              <p:cNvSpPr txBox="1">
                <a:spLocks noRot="1" noChangeAspect="1" noMove="1" noResize="1" noEditPoints="1" noAdjustHandles="1" noChangeArrowheads="1" noChangeShapeType="1" noTextEdit="1"/>
              </p:cNvSpPr>
              <p:nvPr/>
            </p:nvSpPr>
            <p:spPr bwMode="auto">
              <a:xfrm>
                <a:off x="2111607" y="2928851"/>
                <a:ext cx="8144109" cy="1265438"/>
              </a:xfrm>
              <a:prstGeom prst="rect">
                <a:avLst/>
              </a:prstGeom>
              <a:blipFill>
                <a:blip r:embed="rId6"/>
                <a:stretch>
                  <a:fillRect/>
                </a:stretch>
              </a:blipFill>
              <a:ln>
                <a:noFill/>
              </a:ln>
              <a:effectLst/>
            </p:spPr>
            <p:txBody>
              <a:bodyPr/>
              <a:lstStyle/>
              <a:p>
                <a:r>
                  <a:rPr lang="en-US">
                    <a:noFill/>
                  </a:rPr>
                  <a:t> </a:t>
                </a:r>
              </a:p>
            </p:txBody>
          </p:sp>
        </mc:Fallback>
      </mc:AlternateContent>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EC74CC0B-5EB0-3B51-A4F1-DB20EA843C2A}"/>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58371" name="Rectangle 3">
                <a:extLst>
                  <a:ext uri="{FF2B5EF4-FFF2-40B4-BE49-F238E27FC236}">
                    <a16:creationId xmlns:a16="http://schemas.microsoft.com/office/drawing/2014/main" id="{2A634C32-0B7F-7A2F-3AA4-6F159EBB1D59}"/>
                  </a:ext>
                </a:extLst>
              </p:cNvPr>
              <p:cNvSpPr>
                <a:spLocks noGrp="1" noChangeArrowheads="1"/>
              </p:cNvSpPr>
              <p:nvPr>
                <p:ph type="body" idx="1"/>
              </p:nvPr>
            </p:nvSpPr>
            <p:spPr/>
            <p:txBody>
              <a:bodyPr/>
              <a:lstStyle/>
              <a:p>
                <a:r>
                  <a:rPr lang="en-US" altLang="en-US" dirty="0"/>
                  <a:t>Outward Iteration </a:t>
                </a:r>
                <a14:m>
                  <m:oMath xmlns:m="http://schemas.openxmlformats.org/officeDocument/2006/math">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=1</m:t>
                    </m:r>
                  </m:oMath>
                </a14:m>
                <a:endParaRPr lang="en-US" dirty="0"/>
              </a:p>
              <a:p>
                <a:endParaRPr lang="en-US" altLang="en-US" dirty="0"/>
              </a:p>
            </p:txBody>
          </p:sp>
        </mc:Choice>
        <mc:Fallback xmlns="">
          <p:sp>
            <p:nvSpPr>
              <p:cNvPr id="58371" name="Rectangle 3">
                <a:extLst>
                  <a:ext uri="{FF2B5EF4-FFF2-40B4-BE49-F238E27FC236}">
                    <a16:creationId xmlns:a16="http://schemas.microsoft.com/office/drawing/2014/main" id="{2A634C32-0B7F-7A2F-3AA4-6F159EBB1D59}"/>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p:sp>
        <p:nvSpPr>
          <p:cNvPr id="25" name="Footer Placeholder 2">
            <a:extLst>
              <a:ext uri="{FF2B5EF4-FFF2-40B4-BE49-F238E27FC236}">
                <a16:creationId xmlns:a16="http://schemas.microsoft.com/office/drawing/2014/main" id="{3C7B5D40-4EBA-0EC7-3486-DEA249094D89}"/>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58387" name="Picture 2" descr="http://brand.ucla.edu/wp-content/uploads/2013/08/ucla-logotype-main-11.jpg">
            <a:extLst>
              <a:ext uri="{FF2B5EF4-FFF2-40B4-BE49-F238E27FC236}">
                <a16:creationId xmlns:a16="http://schemas.microsoft.com/office/drawing/2014/main" id="{5F730EAC-8518-AB30-4936-4BC5593A54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E6CAAFB4-C47A-56C7-CF43-A8FD3A372BE3}"/>
                  </a:ext>
                </a:extLst>
              </p:cNvPr>
              <p:cNvSpPr txBox="1"/>
              <p:nvPr/>
            </p:nvSpPr>
            <p:spPr>
              <a:xfrm>
                <a:off x="2306053" y="3092122"/>
                <a:ext cx="7579894" cy="258634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2</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ea typeface="Cambria Math" panose="02040503050406030204" pitchFamily="18" charset="0"/>
                                    </a:rPr>
                                    <m:t>𝜔</m:t>
                                  </m:r>
                                </m:e>
                              </m:acc>
                            </m:e>
                          </m:sPre>
                        </m:e>
                        <m:sub>
                          <m:r>
                            <a:rPr lang="en-US" sz="2000" b="0" i="1" smtClean="0">
                              <a:solidFill>
                                <a:srgbClr val="000000"/>
                              </a:solidFill>
                              <a:latin typeface="Cambria Math" panose="02040503050406030204" pitchFamily="18" charset="0"/>
                              <a:ea typeface="Cambria Math" panose="02040503050406030204" pitchFamily="18" charset="0"/>
                            </a:rPr>
                            <m:t>2</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1</m:t>
                          </m:r>
                        </m:sub>
                        <m:sup>
                          <m:r>
                            <a:rPr lang="en-US" sz="2000" b="0" i="1" smtClean="0">
                              <a:solidFill>
                                <a:srgbClr val="000000"/>
                              </a:solidFill>
                              <a:latin typeface="Cambria Math" panose="02040503050406030204" pitchFamily="18" charset="0"/>
                            </a:rPr>
                            <m:t>2</m:t>
                          </m:r>
                        </m:sup>
                        <m:e>
                          <m:r>
                            <a:rPr lang="en-US" sz="2000" i="1">
                              <a:solidFill>
                                <a:srgbClr val="000000"/>
                              </a:solidFill>
                              <a:latin typeface="Cambria Math" panose="02040503050406030204" pitchFamily="18" charset="0"/>
                            </a:rPr>
                            <m:t>𝑅</m:t>
                          </m:r>
                        </m:e>
                      </m:sPr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ea typeface="Cambria Math" panose="02040503050406030204" pitchFamily="18" charset="0"/>
                                    </a:rPr>
                                    <m:t>𝜔</m:t>
                                  </m:r>
                                </m:e>
                              </m:acc>
                            </m:e>
                          </m:sPre>
                        </m:e>
                        <m:sub>
                          <m:r>
                            <a:rPr lang="en-US" sz="2000" b="0" i="1" smtClean="0">
                              <a:solidFill>
                                <a:srgbClr val="000000"/>
                              </a:solidFill>
                              <a:latin typeface="Cambria Math" panose="02040503050406030204" pitchFamily="18" charset="0"/>
                              <a:ea typeface="Cambria Math" panose="02040503050406030204" pitchFamily="18" charset="0"/>
                            </a:rPr>
                            <m:t>1</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1</m:t>
                          </m:r>
                        </m:sub>
                        <m:sup>
                          <m:r>
                            <a:rPr lang="en-US" sz="2000" b="0" i="1" smtClean="0">
                              <a:solidFill>
                                <a:srgbClr val="000000"/>
                              </a:solidFill>
                              <a:latin typeface="Cambria Math" panose="02040503050406030204" pitchFamily="18" charset="0"/>
                            </a:rPr>
                            <m:t>2</m:t>
                          </m:r>
                        </m:sup>
                        <m:e>
                          <m:r>
                            <a:rPr lang="en-US" sz="2000" i="1">
                              <a:solidFill>
                                <a:srgbClr val="000000"/>
                              </a:solidFill>
                              <a:latin typeface="Cambria Math" panose="02040503050406030204" pitchFamily="18" charset="0"/>
                            </a:rPr>
                            <m:t>𝑅</m:t>
                          </m:r>
                        </m:e>
                      </m:sPr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𝜃</m:t>
                              </m:r>
                            </m:e>
                          </m:acc>
                        </m:e>
                        <m:sub>
                          <m:r>
                            <a:rPr lang="en-US" sz="2000" b="0" i="1" smtClean="0">
                              <a:solidFill>
                                <a:srgbClr val="000000"/>
                              </a:solidFill>
                              <a:latin typeface="Cambria Math" panose="02040503050406030204" pitchFamily="18" charset="0"/>
                            </a:rPr>
                            <m:t>2</m:t>
                          </m:r>
                        </m:sub>
                      </m:sSub>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2</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𝑍</m:t>
                                  </m:r>
                                </m:e>
                              </m:acc>
                            </m:e>
                          </m:sPre>
                        </m:e>
                        <m:sub>
                          <m:r>
                            <a:rPr lang="en-US" sz="2000" b="0" i="1" smtClean="0">
                              <a:solidFill>
                                <a:srgbClr val="000000"/>
                              </a:solidFill>
                              <a:latin typeface="Cambria Math" panose="02040503050406030204" pitchFamily="18" charset="0"/>
                            </a:rPr>
                            <m:t>2</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𝜃</m:t>
                              </m:r>
                            </m:e>
                          </m:acc>
                        </m:e>
                        <m:sub>
                          <m:r>
                            <a:rPr lang="en-US" sz="2000" b="0" i="1" smtClean="0">
                              <a:solidFill>
                                <a:srgbClr val="000000"/>
                              </a:solidFill>
                              <a:latin typeface="Cambria Math" panose="02040503050406030204" pitchFamily="18" charset="0"/>
                            </a:rPr>
                            <m:t>2</m:t>
                          </m:r>
                        </m:sub>
                      </m:sSub>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2</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𝑍</m:t>
                                  </m:r>
                                </m:e>
                              </m:acc>
                            </m:e>
                          </m:sPre>
                        </m:e>
                        <m:sub>
                          <m:r>
                            <a:rPr lang="en-US" sz="2000" b="0" i="1" smtClean="0">
                              <a:solidFill>
                                <a:srgbClr val="000000"/>
                              </a:solidFill>
                              <a:latin typeface="Cambria Math" panose="02040503050406030204" pitchFamily="18" charset="0"/>
                            </a:rPr>
                            <m:t>2</m:t>
                          </m:r>
                        </m:sub>
                      </m:sSub>
                    </m:oMath>
                  </m:oMathPara>
                </a14:m>
                <a:endParaRPr lang="en-US" sz="2000" i="1" dirty="0">
                  <a:latin typeface="Cambria Math" panose="02040503050406030204" pitchFamily="18" charset="0"/>
                </a:endParaRPr>
              </a:p>
              <a:p>
                <a14:m>
                  <m:oMath xmlns:m="http://schemas.openxmlformats.org/officeDocument/2006/math">
                    <m:d>
                      <m:dPr>
                        <m:begChr m:val="["/>
                        <m:endChr m:val="]"/>
                        <m:ctrlPr>
                          <a:rPr lang="en-US" sz="2000" i="1">
                            <a:latin typeface="Cambria Math" panose="02040503050406030204" pitchFamily="18" charset="0"/>
                          </a:rPr>
                        </m:ctrlPr>
                      </m:dPr>
                      <m:e>
                        <m:m>
                          <m:mPr>
                            <m:mcs>
                              <m:mc>
                                <m:mcPr>
                                  <m:count m:val="3"/>
                                  <m:mcJc m:val="center"/>
                                </m:mcPr>
                              </m:mc>
                            </m:mcs>
                            <m:ctrlPr>
                              <a:rPr lang="en-US" sz="2000" i="1">
                                <a:latin typeface="Cambria Math" panose="02040503050406030204" pitchFamily="18" charset="0"/>
                              </a:rPr>
                            </m:ctrlPr>
                          </m:mPr>
                          <m:mr>
                            <m:e>
                              <m:sSub>
                                <m:sSubPr>
                                  <m:ctrlPr>
                                    <a:rPr lang="en-US" sz="2000" i="1">
                                      <a:latin typeface="Cambria Math" panose="02040503050406030204" pitchFamily="18" charset="0"/>
                                    </a:rPr>
                                  </m:ctrlPr>
                                </m:sSubPr>
                                <m:e>
                                  <m:r>
                                    <m:rPr>
                                      <m:brk m:alnAt="7"/>
                                    </m:rPr>
                                    <a:rPr lang="en-US" sz="2000" i="1">
                                      <a:latin typeface="Cambria Math" panose="02040503050406030204" pitchFamily="18" charset="0"/>
                                    </a:rPr>
                                    <m:t>𝑐</m:t>
                                  </m:r>
                                </m:e>
                                <m:sub>
                                  <m:r>
                                    <m:rPr>
                                      <m:brk m:alnAt="7"/>
                                    </m:rPr>
                                    <a:rPr lang="en-US" sz="2000" i="1">
                                      <a:latin typeface="Cambria Math" panose="02040503050406030204" pitchFamily="18" charset="0"/>
                                    </a:rPr>
                                    <m:t>2</m:t>
                                  </m:r>
                                </m:sub>
                              </m:sSub>
                            </m:e>
                            <m:e>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2</m:t>
                                  </m:r>
                                </m:sub>
                              </m:sSub>
                            </m:e>
                            <m:e>
                              <m:r>
                                <a:rPr lang="en-US" sz="2000" i="1">
                                  <a:latin typeface="Cambria Math" panose="02040503050406030204" pitchFamily="18" charset="0"/>
                                </a:rPr>
                                <m:t>0</m:t>
                              </m:r>
                            </m:e>
                          </m:mr>
                          <m:mr>
                            <m:e>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2</m:t>
                                  </m:r>
                                </m:sub>
                              </m:sSub>
                            </m:e>
                            <m:e>
                              <m:sSub>
                                <m:sSubPr>
                                  <m:ctrlPr>
                                    <a:rPr lang="en-US" sz="2000" i="1">
                                      <a:latin typeface="Cambria Math" panose="02040503050406030204" pitchFamily="18" charset="0"/>
                                    </a:rPr>
                                  </m:ctrlPr>
                                </m:sSubPr>
                                <m:e>
                                  <m:r>
                                    <a:rPr lang="en-US" sz="2000" i="1">
                                      <a:latin typeface="Cambria Math" panose="02040503050406030204" pitchFamily="18" charset="0"/>
                                    </a:rPr>
                                    <m:t>𝑐</m:t>
                                  </m:r>
                                </m:e>
                                <m:sub>
                                  <m:r>
                                    <a:rPr lang="en-US" sz="2000" i="1">
                                      <a:latin typeface="Cambria Math" panose="02040503050406030204" pitchFamily="18" charset="0"/>
                                    </a:rPr>
                                    <m:t>2</m:t>
                                  </m:r>
                                </m:sub>
                              </m:sSub>
                            </m:e>
                            <m:e>
                              <m:r>
                                <a:rPr lang="en-US" sz="2000" i="1">
                                  <a:latin typeface="Cambria Math" panose="02040503050406030204" pitchFamily="18" charset="0"/>
                                </a:rPr>
                                <m:t>0</m:t>
                              </m:r>
                            </m:e>
                          </m:mr>
                          <m:mr>
                            <m:e>
                              <m:r>
                                <a:rPr lang="en-US" sz="2000" i="1">
                                  <a:latin typeface="Cambria Math" panose="02040503050406030204" pitchFamily="18" charset="0"/>
                                </a:rPr>
                                <m:t>0</m:t>
                              </m:r>
                            </m:e>
                            <m:e>
                              <m:r>
                                <a:rPr lang="en-US" sz="2000" i="1">
                                  <a:latin typeface="Cambria Math" panose="02040503050406030204" pitchFamily="18" charset="0"/>
                                </a:rPr>
                                <m:t>0</m:t>
                              </m:r>
                            </m:e>
                            <m:e>
                              <m:r>
                                <a:rPr lang="en-US" sz="2000" i="1">
                                  <a:latin typeface="Cambria Math" panose="02040503050406030204" pitchFamily="18" charset="0"/>
                                </a:rPr>
                                <m:t>1</m:t>
                              </m:r>
                            </m:e>
                          </m:mr>
                        </m:m>
                      </m:e>
                    </m:d>
                  </m:oMath>
                </a14:m>
                <a:r>
                  <a:rPr lang="en-US" sz="2000" dirty="0"/>
                  <a:t>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a:rPr lang="en-US" sz="2000" i="1">
                                  <a:latin typeface="Cambria Math" panose="02040503050406030204" pitchFamily="18" charset="0"/>
                                </a:rPr>
                                <m:t>0</m:t>
                              </m:r>
                            </m:e>
                          </m:mr>
                          <m:mr>
                            <m:e>
                              <m:r>
                                <a:rPr lang="en-US" sz="2000" i="1">
                                  <a:latin typeface="Cambria Math" panose="02040503050406030204" pitchFamily="18" charset="0"/>
                                </a:rPr>
                                <m:t>0</m:t>
                              </m:r>
                            </m:e>
                          </m:mr>
                          <m:mr>
                            <m:e>
                              <m:sSub>
                                <m:sSubPr>
                                  <m:ctrlPr>
                                    <a:rPr lang="en-US" sz="2000" i="1">
                                      <a:latin typeface="Cambria Math" panose="02040503050406030204" pitchFamily="18" charset="0"/>
                                    </a:rPr>
                                  </m:ctrlPr>
                                </m:sSubPr>
                                <m:e>
                                  <m:acc>
                                    <m:accPr>
                                      <m:chr m:val="̈"/>
                                      <m:ctrlPr>
                                        <a:rPr lang="en-US" sz="2000" i="1" smtClean="0">
                                          <a:latin typeface="Cambria Math" panose="02040503050406030204" pitchFamily="18" charset="0"/>
                                        </a:rPr>
                                      </m:ctrlPr>
                                    </m:accPr>
                                    <m:e>
                                      <m:r>
                                        <a:rPr lang="en-US" sz="2000" i="1" smtClean="0">
                                          <a:latin typeface="Cambria Math" panose="02040503050406030204" pitchFamily="18" charset="0"/>
                                        </a:rPr>
                                        <m:t>𝜃</m:t>
                                      </m:r>
                                    </m:e>
                                  </m:acc>
                                </m:e>
                                <m:sub>
                                  <m:r>
                                    <a:rPr lang="en-US" sz="2000" b="0" i="1" smtClean="0">
                                      <a:latin typeface="Cambria Math" panose="02040503050406030204" pitchFamily="18" charset="0"/>
                                    </a:rPr>
                                    <m:t>1</m:t>
                                  </m:r>
                                </m:sub>
                              </m:sSub>
                            </m:e>
                          </m:mr>
                        </m:m>
                      </m:e>
                    </m:d>
                  </m:oMath>
                </a14:m>
                <a:r>
                  <a:rPr lang="en-US" sz="2000" dirty="0"/>
                  <a:t> + </a:t>
                </a:r>
                <a14:m>
                  <m:oMath xmlns:m="http://schemas.openxmlformats.org/officeDocument/2006/math">
                    <m:d>
                      <m:dPr>
                        <m:begChr m:val="["/>
                        <m:endChr m:val="]"/>
                        <m:ctrlPr>
                          <a:rPr lang="en-US" sz="2000" i="1">
                            <a:latin typeface="Cambria Math" panose="02040503050406030204" pitchFamily="18" charset="0"/>
                          </a:rPr>
                        </m:ctrlPr>
                      </m:dPr>
                      <m:e>
                        <m:m>
                          <m:mPr>
                            <m:mcs>
                              <m:mc>
                                <m:mcPr>
                                  <m:count m:val="3"/>
                                  <m:mcJc m:val="center"/>
                                </m:mcPr>
                              </m:mc>
                            </m:mcs>
                            <m:ctrlPr>
                              <a:rPr lang="en-US" sz="2000" i="1">
                                <a:latin typeface="Cambria Math" panose="02040503050406030204" pitchFamily="18" charset="0"/>
                              </a:rPr>
                            </m:ctrlPr>
                          </m:mPr>
                          <m:mr>
                            <m:e>
                              <m:sSub>
                                <m:sSubPr>
                                  <m:ctrlPr>
                                    <a:rPr lang="en-US" sz="2000" i="1">
                                      <a:latin typeface="Cambria Math" panose="02040503050406030204" pitchFamily="18" charset="0"/>
                                    </a:rPr>
                                  </m:ctrlPr>
                                </m:sSubPr>
                                <m:e>
                                  <m:r>
                                    <m:rPr>
                                      <m:brk m:alnAt="7"/>
                                    </m:rPr>
                                    <a:rPr lang="en-US" sz="2000" i="1">
                                      <a:latin typeface="Cambria Math" panose="02040503050406030204" pitchFamily="18" charset="0"/>
                                    </a:rPr>
                                    <m:t>𝑐</m:t>
                                  </m:r>
                                </m:e>
                                <m:sub>
                                  <m:r>
                                    <m:rPr>
                                      <m:brk m:alnAt="7"/>
                                    </m:rPr>
                                    <a:rPr lang="en-US" sz="2000" i="1">
                                      <a:latin typeface="Cambria Math" panose="02040503050406030204" pitchFamily="18" charset="0"/>
                                    </a:rPr>
                                    <m:t>2</m:t>
                                  </m:r>
                                </m:sub>
                              </m:sSub>
                            </m:e>
                            <m:e>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2</m:t>
                                  </m:r>
                                </m:sub>
                              </m:sSub>
                            </m:e>
                            <m:e>
                              <m:r>
                                <a:rPr lang="en-US" sz="2000" i="1">
                                  <a:latin typeface="Cambria Math" panose="02040503050406030204" pitchFamily="18" charset="0"/>
                                </a:rPr>
                                <m:t>0</m:t>
                              </m:r>
                            </m:e>
                          </m:mr>
                          <m:mr>
                            <m:e>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2</m:t>
                                  </m:r>
                                </m:sub>
                              </m:sSub>
                            </m:e>
                            <m:e>
                              <m:sSub>
                                <m:sSubPr>
                                  <m:ctrlPr>
                                    <a:rPr lang="en-US" sz="2000" i="1">
                                      <a:latin typeface="Cambria Math" panose="02040503050406030204" pitchFamily="18" charset="0"/>
                                    </a:rPr>
                                  </m:ctrlPr>
                                </m:sSubPr>
                                <m:e>
                                  <m:r>
                                    <a:rPr lang="en-US" sz="2000" i="1">
                                      <a:latin typeface="Cambria Math" panose="02040503050406030204" pitchFamily="18" charset="0"/>
                                    </a:rPr>
                                    <m:t>𝑐</m:t>
                                  </m:r>
                                </m:e>
                                <m:sub>
                                  <m:r>
                                    <a:rPr lang="en-US" sz="2000" i="1">
                                      <a:latin typeface="Cambria Math" panose="02040503050406030204" pitchFamily="18" charset="0"/>
                                    </a:rPr>
                                    <m:t>2</m:t>
                                  </m:r>
                                </m:sub>
                              </m:sSub>
                            </m:e>
                            <m:e>
                              <m:r>
                                <a:rPr lang="en-US" sz="2000" i="1">
                                  <a:latin typeface="Cambria Math" panose="02040503050406030204" pitchFamily="18" charset="0"/>
                                </a:rPr>
                                <m:t>0</m:t>
                              </m:r>
                            </m:e>
                          </m:mr>
                          <m:mr>
                            <m:e>
                              <m:r>
                                <a:rPr lang="en-US" sz="2000" i="1">
                                  <a:latin typeface="Cambria Math" panose="02040503050406030204" pitchFamily="18" charset="0"/>
                                </a:rPr>
                                <m:t>0</m:t>
                              </m:r>
                            </m:e>
                            <m:e>
                              <m:r>
                                <a:rPr lang="en-US" sz="2000" i="1">
                                  <a:latin typeface="Cambria Math" panose="02040503050406030204" pitchFamily="18" charset="0"/>
                                </a:rPr>
                                <m:t>0</m:t>
                              </m:r>
                            </m:e>
                            <m:e>
                              <m:r>
                                <a:rPr lang="en-US" sz="2000" i="1">
                                  <a:latin typeface="Cambria Math" panose="02040503050406030204" pitchFamily="18" charset="0"/>
                                </a:rPr>
                                <m:t>1</m:t>
                              </m:r>
                            </m:e>
                          </m:mr>
                        </m:m>
                      </m:e>
                    </m:d>
                  </m:oMath>
                </a14:m>
                <a:r>
                  <a:rPr lang="en-US" sz="2000" dirty="0"/>
                  <a:t>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a:rPr lang="en-US" sz="2000" i="1">
                                  <a:latin typeface="Cambria Math" panose="02040503050406030204" pitchFamily="18" charset="0"/>
                                </a:rPr>
                                <m:t>0</m:t>
                              </m:r>
                            </m:e>
                          </m:mr>
                          <m:mr>
                            <m:e>
                              <m:r>
                                <a:rPr lang="en-US" sz="2000" i="1">
                                  <a:latin typeface="Cambria Math" panose="02040503050406030204" pitchFamily="18" charset="0"/>
                                </a:rPr>
                                <m:t>0</m:t>
                              </m:r>
                            </m:e>
                          </m:mr>
                          <m:mr>
                            <m:e>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e>
                          </m:mr>
                        </m:m>
                      </m:e>
                    </m:d>
                  </m:oMath>
                </a14:m>
                <a:r>
                  <a:rPr lang="en-US" sz="2000" dirty="0">
                    <a:solidFill>
                      <a:srgbClr val="000000"/>
                    </a:solidFill>
                  </a:rPr>
                  <a:t> </a:t>
                </a:r>
                <a14:m>
                  <m:oMath xmlns:m="http://schemas.openxmlformats.org/officeDocument/2006/math">
                    <m:r>
                      <a:rPr lang="en-US" sz="2000" i="1">
                        <a:solidFill>
                          <a:srgbClr val="000000"/>
                        </a:solidFill>
                        <a:latin typeface="Cambria Math" panose="02040503050406030204" pitchFamily="18" charset="0"/>
                      </a:rPr>
                      <m:t>×</m:t>
                    </m:r>
                  </m:oMath>
                </a14:m>
                <a:r>
                  <a:rPr lang="en-US" sz="2000" dirty="0"/>
                  <a:t>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a:rPr lang="en-US" sz="2000" i="1">
                                  <a:latin typeface="Cambria Math" panose="02040503050406030204" pitchFamily="18" charset="0"/>
                                </a:rPr>
                                <m:t>0</m:t>
                              </m:r>
                            </m:e>
                          </m:mr>
                          <m:mr>
                            <m:e>
                              <m:r>
                                <a:rPr lang="en-US" sz="2000" i="1">
                                  <a:latin typeface="Cambria Math" panose="02040503050406030204" pitchFamily="18" charset="0"/>
                                </a:rPr>
                                <m:t>0</m:t>
                              </m:r>
                            </m:e>
                          </m:mr>
                          <m:mr>
                            <m:e>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b="0" i="1" smtClean="0">
                                      <a:latin typeface="Cambria Math" panose="02040503050406030204" pitchFamily="18" charset="0"/>
                                    </a:rPr>
                                    <m:t>2</m:t>
                                  </m:r>
                                </m:sub>
                              </m:sSub>
                            </m:e>
                          </m:mr>
                        </m:m>
                      </m:e>
                    </m:d>
                  </m:oMath>
                </a14:m>
                <a:r>
                  <a:rPr lang="en-US" sz="2000" dirty="0"/>
                  <a:t> +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a:rPr lang="en-US" sz="2000" i="1">
                                  <a:latin typeface="Cambria Math" panose="02040503050406030204" pitchFamily="18" charset="0"/>
                                </a:rPr>
                                <m:t>0</m:t>
                              </m:r>
                            </m:e>
                          </m:mr>
                          <m:mr>
                            <m:e>
                              <m:r>
                                <a:rPr lang="en-US" sz="2000" i="1">
                                  <a:latin typeface="Cambria Math" panose="02040503050406030204" pitchFamily="18" charset="0"/>
                                </a:rPr>
                                <m:t>0</m:t>
                              </m:r>
                            </m:e>
                          </m:mr>
                          <m:mr>
                            <m:e>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2</m:t>
                                  </m:r>
                                </m:sub>
                              </m:sSub>
                            </m:e>
                          </m:mr>
                        </m:m>
                      </m:e>
                    </m:d>
                  </m:oMath>
                </a14:m>
                <a:r>
                  <a:rPr lang="en-US" sz="2000" dirty="0"/>
                  <a:t> =</a:t>
                </a:r>
              </a:p>
              <a:p>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a:rPr lang="en-US" sz="2000" i="1">
                                  <a:latin typeface="Cambria Math" panose="02040503050406030204" pitchFamily="18" charset="0"/>
                                </a:rPr>
                                <m:t>0</m:t>
                              </m:r>
                            </m:e>
                          </m:mr>
                          <m:mr>
                            <m:e>
                              <m:r>
                                <a:rPr lang="en-US" sz="2000" i="1">
                                  <a:latin typeface="Cambria Math" panose="02040503050406030204" pitchFamily="18" charset="0"/>
                                </a:rPr>
                                <m:t>0</m:t>
                              </m:r>
                            </m:e>
                          </m:mr>
                          <m:mr>
                            <m:e>
                              <m:sSub>
                                <m:sSubPr>
                                  <m:ctrlPr>
                                    <a:rPr lang="en-US" sz="2000" i="1">
                                      <a:latin typeface="Cambria Math" panose="02040503050406030204" pitchFamily="18" charset="0"/>
                                    </a:rPr>
                                  </m:ctrlPr>
                                </m:sSubPr>
                                <m:e>
                                  <m:acc>
                                    <m:accPr>
                                      <m:chr m:val="̈"/>
                                      <m:ctrlPr>
                                        <a:rPr lang="en-US" sz="2000" i="1" smtClean="0">
                                          <a:latin typeface="Cambria Math" panose="02040503050406030204" pitchFamily="18" charset="0"/>
                                        </a:rPr>
                                      </m:ctrlPr>
                                    </m:accPr>
                                    <m:e>
                                      <m:r>
                                        <a:rPr lang="en-US" sz="2000" i="1" smtClean="0">
                                          <a:latin typeface="Cambria Math" panose="02040503050406030204" pitchFamily="18" charset="0"/>
                                        </a:rPr>
                                        <m:t>𝜃</m:t>
                                      </m:r>
                                    </m:e>
                                  </m:acc>
                                </m:e>
                                <m:sub>
                                  <m:r>
                                    <a:rPr lang="en-US" sz="2000" b="0" i="1" smtClean="0">
                                      <a:latin typeface="Cambria Math" panose="02040503050406030204" pitchFamily="18" charset="0"/>
                                    </a:rPr>
                                    <m:t>1</m:t>
                                  </m:r>
                                </m:sub>
                              </m:sSub>
                            </m:e>
                          </m:mr>
                        </m:m>
                      </m:e>
                    </m:d>
                  </m:oMath>
                </a14:m>
                <a:r>
                  <a:rPr lang="en-US" sz="2000" dirty="0"/>
                  <a:t> </a:t>
                </a:r>
                <a14:m>
                  <m:oMath xmlns:m="http://schemas.openxmlformats.org/officeDocument/2006/math">
                    <m:d>
                      <m:dPr>
                        <m:begChr m:val="|"/>
                        <m:endChr m:val="|"/>
                        <m:ctrlPr>
                          <a:rPr lang="en-US" sz="2000" i="1">
                            <a:latin typeface="Cambria Math" panose="02040503050406030204" pitchFamily="18" charset="0"/>
                          </a:rPr>
                        </m:ctrlPr>
                      </m:dPr>
                      <m:e>
                        <m:m>
                          <m:mPr>
                            <m:mcs>
                              <m:mc>
                                <m:mcPr>
                                  <m:count m:val="3"/>
                                  <m:mcJc m:val="center"/>
                                </m:mcPr>
                              </m:mc>
                            </m:mcs>
                            <m:ctrlPr>
                              <a:rPr lang="en-US" sz="2000" i="1">
                                <a:latin typeface="Cambria Math" panose="02040503050406030204" pitchFamily="18" charset="0"/>
                              </a:rPr>
                            </m:ctrlPr>
                          </m:mPr>
                          <m:mr>
                            <m:e>
                              <m:r>
                                <m:rPr>
                                  <m:brk m:alnAt="7"/>
                                </m:rPr>
                                <a:rPr lang="en-US" sz="2000" i="1">
                                  <a:latin typeface="Cambria Math" panose="02040503050406030204" pitchFamily="18" charset="0"/>
                                </a:rPr>
                                <m:t>𝑖</m:t>
                              </m:r>
                            </m:e>
                            <m:e>
                              <m:r>
                                <a:rPr lang="en-US" sz="2000" i="1">
                                  <a:latin typeface="Cambria Math" panose="02040503050406030204" pitchFamily="18" charset="0"/>
                                </a:rPr>
                                <m:t>𝑗</m:t>
                              </m:r>
                            </m:e>
                            <m:e>
                              <m:r>
                                <a:rPr lang="en-US" sz="2000" i="1">
                                  <a:latin typeface="Cambria Math" panose="02040503050406030204" pitchFamily="18" charset="0"/>
                                </a:rPr>
                                <m:t>𝑘</m:t>
                              </m:r>
                            </m:e>
                          </m:mr>
                          <m:mr>
                            <m:e>
                              <m:r>
                                <a:rPr lang="en-US" sz="2000" i="1">
                                  <a:latin typeface="Cambria Math" panose="02040503050406030204" pitchFamily="18" charset="0"/>
                                </a:rPr>
                                <m:t>0</m:t>
                              </m:r>
                            </m:e>
                            <m:e>
                              <m:r>
                                <a:rPr lang="en-US" sz="2000" i="1">
                                  <a:latin typeface="Cambria Math" panose="02040503050406030204" pitchFamily="18" charset="0"/>
                                </a:rPr>
                                <m:t>0</m:t>
                              </m:r>
                            </m:e>
                            <m:e>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e>
                          </m:mr>
                          <m:mr>
                            <m:e>
                              <m:r>
                                <a:rPr lang="en-US" sz="2000" i="1">
                                  <a:latin typeface="Cambria Math" panose="02040503050406030204" pitchFamily="18" charset="0"/>
                                </a:rPr>
                                <m:t>0</m:t>
                              </m:r>
                            </m:e>
                            <m:e>
                              <m:r>
                                <a:rPr lang="en-US" sz="2000" b="0" i="1" smtClean="0">
                                  <a:latin typeface="Cambria Math" panose="02040503050406030204" pitchFamily="18" charset="0"/>
                                </a:rPr>
                                <m:t>0</m:t>
                              </m:r>
                            </m:e>
                            <m:e>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2</m:t>
                                  </m:r>
                                </m:sub>
                              </m:sSub>
                            </m:e>
                          </m:mr>
                        </m:m>
                      </m:e>
                    </m:d>
                  </m:oMath>
                </a14:m>
                <a:r>
                  <a:rPr lang="en-US" sz="2000" dirty="0"/>
                  <a:t> +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a:rPr lang="en-US" sz="2000" i="1">
                                  <a:latin typeface="Cambria Math" panose="02040503050406030204" pitchFamily="18" charset="0"/>
                                </a:rPr>
                                <m:t>0</m:t>
                              </m:r>
                            </m:e>
                          </m:mr>
                          <m:mr>
                            <m:e>
                              <m:r>
                                <a:rPr lang="en-US" sz="2000" i="1">
                                  <a:latin typeface="Cambria Math" panose="02040503050406030204" pitchFamily="18" charset="0"/>
                                </a:rPr>
                                <m:t>0</m:t>
                              </m:r>
                            </m:e>
                          </m:mr>
                          <m:mr>
                            <m:e>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2</m:t>
                                  </m:r>
                                </m:sub>
                              </m:sSub>
                            </m:e>
                          </m:mr>
                        </m:m>
                      </m:e>
                    </m:d>
                  </m:oMath>
                </a14:m>
                <a:r>
                  <a:rPr lang="en-US" sz="2000" dirty="0"/>
                  <a:t> =  </a:t>
                </a:r>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a:rPr lang="en-US" sz="2000" i="1">
                                  <a:latin typeface="Cambria Math" panose="02040503050406030204" pitchFamily="18" charset="0"/>
                                </a:rPr>
                                <m:t>0</m:t>
                              </m:r>
                            </m:e>
                          </m:mr>
                          <m:mr>
                            <m:e>
                              <m:r>
                                <a:rPr lang="en-US" sz="2000" i="1">
                                  <a:latin typeface="Cambria Math" panose="02040503050406030204" pitchFamily="18" charset="0"/>
                                </a:rPr>
                                <m:t>0</m:t>
                              </m:r>
                            </m:e>
                          </m:mr>
                          <m:mr>
                            <m:e>
                              <m:sSub>
                                <m:sSubPr>
                                  <m:ctrlPr>
                                    <a:rPr lang="en-US" sz="2000" i="1">
                                      <a:latin typeface="Cambria Math" panose="02040503050406030204" pitchFamily="18" charset="0"/>
                                    </a:rPr>
                                  </m:ctrlPr>
                                </m:sSubPr>
                                <m:e>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r>
                                    <a:rPr lang="en-US" sz="2000" b="0" i="1" smtClean="0">
                                      <a:latin typeface="Cambria Math" panose="02040503050406030204" pitchFamily="18" charset="0"/>
                                    </a:rPr>
                                    <m:t>+ </m:t>
                                  </m:r>
                                  <m:acc>
                                    <m:accPr>
                                      <m:chr m:val="̈"/>
                                      <m:ctrlPr>
                                        <a:rPr lang="en-US" sz="2000" i="1">
                                          <a:latin typeface="Cambria Math" panose="02040503050406030204" pitchFamily="18" charset="0"/>
                                        </a:rPr>
                                      </m:ctrlPr>
                                    </m:accPr>
                                    <m:e>
                                      <m:r>
                                        <a:rPr lang="en-US" sz="2000" i="1" smtClean="0">
                                          <a:latin typeface="Cambria Math" panose="02040503050406030204" pitchFamily="18" charset="0"/>
                                        </a:rPr>
                                        <m:t>𝜃</m:t>
                                      </m:r>
                                    </m:e>
                                  </m:acc>
                                </m:e>
                                <m:sub>
                                  <m:r>
                                    <a:rPr lang="en-US" sz="2000" i="1">
                                      <a:latin typeface="Cambria Math" panose="02040503050406030204" pitchFamily="18" charset="0"/>
                                    </a:rPr>
                                    <m:t>2</m:t>
                                  </m:r>
                                </m:sub>
                              </m:sSub>
                            </m:e>
                          </m:mr>
                        </m:m>
                      </m:e>
                    </m:d>
                  </m:oMath>
                </a14:m>
                <a:endParaRPr lang="en-US" sz="2000" dirty="0"/>
              </a:p>
              <a:p>
                <a:endParaRPr lang="en-US" sz="2000" dirty="0"/>
              </a:p>
            </p:txBody>
          </p:sp>
        </mc:Choice>
        <mc:Fallback xmlns="">
          <p:sp>
            <p:nvSpPr>
              <p:cNvPr id="6" name="TextBox 5">
                <a:extLst>
                  <a:ext uri="{FF2B5EF4-FFF2-40B4-BE49-F238E27FC236}">
                    <a16:creationId xmlns:a16="http://schemas.microsoft.com/office/drawing/2014/main" id="{E6CAAFB4-C47A-56C7-CF43-A8FD3A372BE3}"/>
                  </a:ext>
                </a:extLst>
              </p:cNvPr>
              <p:cNvSpPr txBox="1">
                <a:spLocks noRot="1" noChangeAspect="1" noMove="1" noResize="1" noEditPoints="1" noAdjustHandles="1" noChangeArrowheads="1" noChangeShapeType="1" noTextEdit="1"/>
              </p:cNvSpPr>
              <p:nvPr/>
            </p:nvSpPr>
            <p:spPr>
              <a:xfrm>
                <a:off x="2306053" y="3092122"/>
                <a:ext cx="7579894" cy="2586349"/>
              </a:xfrm>
              <a:prstGeom prst="rect">
                <a:avLst/>
              </a:prstGeom>
              <a:blipFill>
                <a:blip r:embed="rId5"/>
                <a:stretch>
                  <a:fillRect t="-18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Object 4">
                <a:extLst>
                  <a:ext uri="{FF2B5EF4-FFF2-40B4-BE49-F238E27FC236}">
                    <a16:creationId xmlns:a16="http://schemas.microsoft.com/office/drawing/2014/main" id="{D1F97A00-DC8F-93EB-3687-58DFE5EF480E}"/>
                  </a:ext>
                </a:extLst>
              </p:cNvPr>
              <p:cNvSpPr txBox="1"/>
              <p:nvPr/>
            </p:nvSpPr>
            <p:spPr bwMode="auto">
              <a:xfrm>
                <a:off x="2300903" y="1925648"/>
                <a:ext cx="7401361" cy="40005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b="0" i="1" smtClean="0">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ea typeface="Cambria Math" panose="02040503050406030204" pitchFamily="18" charset="0"/>
                                    </a:rPr>
                                    <m:t>𝜔</m:t>
                                  </m:r>
                                </m:e>
                              </m:acc>
                            </m:e>
                          </m:sPre>
                        </m:e>
                        <m:sub>
                          <m:r>
                            <a:rPr lang="en-US" sz="2000" i="1">
                              <a:solidFill>
                                <a:srgbClr val="000000"/>
                              </a:solidFill>
                              <a:latin typeface="Cambria Math" panose="02040503050406030204" pitchFamily="18" charset="0"/>
                            </a:rPr>
                            <m:t>𝑖</m:t>
                          </m:r>
                          <m:r>
                            <a:rPr lang="en-US" sz="2000" b="0" i="1" smtClean="0">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𝑖</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𝑅</m:t>
                          </m:r>
                        </m:e>
                      </m:sPr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ea typeface="Cambria Math" panose="02040503050406030204" pitchFamily="18" charset="0"/>
                                    </a:rPr>
                                    <m:t>𝜔</m:t>
                                  </m:r>
                                </m:e>
                              </m:acc>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𝑖</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𝑅</m:t>
                          </m:r>
                        </m:e>
                      </m:sPr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𝜃</m:t>
                              </m:r>
                            </m:e>
                          </m:acc>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𝑍</m:t>
                                  </m:r>
                                </m:e>
                              </m:acc>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𝜃</m:t>
                              </m:r>
                            </m:e>
                          </m:acc>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𝑍</m:t>
                                  </m:r>
                                </m:e>
                              </m:acc>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oMath>
                  </m:oMathPara>
                </a14:m>
                <a:endParaRPr lang="en-US" sz="2000" dirty="0"/>
              </a:p>
            </p:txBody>
          </p:sp>
        </mc:Choice>
        <mc:Fallback xmlns="">
          <p:sp>
            <p:nvSpPr>
              <p:cNvPr id="2" name="Object 4">
                <a:extLst>
                  <a:ext uri="{FF2B5EF4-FFF2-40B4-BE49-F238E27FC236}">
                    <a16:creationId xmlns:a16="http://schemas.microsoft.com/office/drawing/2014/main" id="{D1F97A00-DC8F-93EB-3687-58DFE5EF480E}"/>
                  </a:ext>
                </a:extLst>
              </p:cNvPr>
              <p:cNvSpPr txBox="1">
                <a:spLocks noRot="1" noChangeAspect="1" noMove="1" noResize="1" noEditPoints="1" noAdjustHandles="1" noChangeArrowheads="1" noChangeShapeType="1" noTextEdit="1"/>
              </p:cNvSpPr>
              <p:nvPr/>
            </p:nvSpPr>
            <p:spPr bwMode="auto">
              <a:xfrm>
                <a:off x="2300903" y="1925648"/>
                <a:ext cx="7401361" cy="400050"/>
              </a:xfrm>
              <a:prstGeom prst="rect">
                <a:avLst/>
              </a:prstGeom>
              <a:blipFill>
                <a:blip r:embed="rId6"/>
                <a:stretch>
                  <a:fillRect b="-10606"/>
                </a:stretch>
              </a:blipFill>
              <a:ln>
                <a:noFill/>
              </a:ln>
              <a:effectLst/>
            </p:spPr>
            <p:txBody>
              <a:bodyPr/>
              <a:lstStyle/>
              <a:p>
                <a:r>
                  <a:rPr lang="en-US">
                    <a:noFill/>
                  </a:rPr>
                  <a:t> </a:t>
                </a:r>
              </a:p>
            </p:txBody>
          </p:sp>
        </mc:Fallback>
      </mc:AlternateContent>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8EC3D2-2661-1B28-378F-D2368BF27563}"/>
            </a:ext>
          </a:extLst>
        </p:cNvPr>
        <p:cNvGrpSpPr/>
        <p:nvPr/>
      </p:nvGrpSpPr>
      <p:grpSpPr>
        <a:xfrm>
          <a:off x="0" y="0"/>
          <a:ext cx="0" cy="0"/>
          <a:chOff x="0" y="0"/>
          <a:chExt cx="0" cy="0"/>
        </a:xfrm>
      </p:grpSpPr>
      <p:sp>
        <p:nvSpPr>
          <p:cNvPr id="60418" name="Rectangle 2">
            <a:extLst>
              <a:ext uri="{FF2B5EF4-FFF2-40B4-BE49-F238E27FC236}">
                <a16:creationId xmlns:a16="http://schemas.microsoft.com/office/drawing/2014/main" id="{2A094A69-6788-611D-DC66-05ECF7131B90}"/>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60419" name="Rectangle 3">
                <a:extLst>
                  <a:ext uri="{FF2B5EF4-FFF2-40B4-BE49-F238E27FC236}">
                    <a16:creationId xmlns:a16="http://schemas.microsoft.com/office/drawing/2014/main" id="{824C7192-806A-1C68-F72B-92CFFC5EF78D}"/>
                  </a:ext>
                </a:extLst>
              </p:cNvPr>
              <p:cNvSpPr>
                <a:spLocks noGrp="1" noChangeArrowheads="1"/>
              </p:cNvSpPr>
              <p:nvPr>
                <p:ph type="body" idx="1"/>
              </p:nvPr>
            </p:nvSpPr>
            <p:spPr/>
            <p:txBody>
              <a:bodyPr/>
              <a:lstStyle/>
              <a:p>
                <a:r>
                  <a:rPr lang="en-US" altLang="en-US" dirty="0"/>
                  <a:t>Outward Iteration </a:t>
                </a:r>
                <a14:m>
                  <m:oMath xmlns:m="http://schemas.openxmlformats.org/officeDocument/2006/math">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=1</m:t>
                    </m:r>
                  </m:oMath>
                </a14:m>
                <a:endParaRPr lang="en-US" dirty="0"/>
              </a:p>
              <a:p>
                <a:endParaRPr lang="en-US" altLang="en-US" dirty="0"/>
              </a:p>
            </p:txBody>
          </p:sp>
        </mc:Choice>
        <mc:Fallback xmlns="">
          <p:sp>
            <p:nvSpPr>
              <p:cNvPr id="60419" name="Rectangle 3">
                <a:extLst>
                  <a:ext uri="{FF2B5EF4-FFF2-40B4-BE49-F238E27FC236}">
                    <a16:creationId xmlns:a16="http://schemas.microsoft.com/office/drawing/2014/main" id="{824C7192-806A-1C68-F72B-92CFFC5EF78D}"/>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p:sp>
        <p:nvSpPr>
          <p:cNvPr id="66" name="Footer Placeholder 2">
            <a:extLst>
              <a:ext uri="{FF2B5EF4-FFF2-40B4-BE49-F238E27FC236}">
                <a16:creationId xmlns:a16="http://schemas.microsoft.com/office/drawing/2014/main" id="{7CF36149-3434-6B92-EAFF-7F06E50C73EB}"/>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60481" name="Picture 2" descr="http://brand.ucla.edu/wp-content/uploads/2013/08/ucla-logotype-main-11.jpg">
            <a:extLst>
              <a:ext uri="{FF2B5EF4-FFF2-40B4-BE49-F238E27FC236}">
                <a16:creationId xmlns:a16="http://schemas.microsoft.com/office/drawing/2014/main" id="{14D316ED-FE73-9389-472C-3846E62589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9CB750D-87ED-B0F0-FE77-D7B185906AC0}"/>
                  </a:ext>
                </a:extLst>
              </p:cNvPr>
              <p:cNvSpPr txBox="1"/>
              <p:nvPr/>
            </p:nvSpPr>
            <p:spPr>
              <a:xfrm>
                <a:off x="860425" y="2473428"/>
                <a:ext cx="11224093" cy="3373872"/>
              </a:xfrm>
              <a:prstGeom prst="rect">
                <a:avLst/>
              </a:prstGeom>
              <a:noFill/>
            </p:spPr>
            <p:txBody>
              <a:bodyPr wrap="square">
                <a:spAutoFit/>
              </a:bodyPr>
              <a:lstStyle/>
              <a:p>
                <a14:m>
                  <m:oMath xmlns:m="http://schemas.openxmlformats.org/officeDocument/2006/math">
                    <m:sSub>
                      <m:sSubPr>
                        <m:ctrlPr>
                          <a:rPr lang="en-US" sz="1800" i="1" smtClean="0">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i="1">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2</m:t>
                            </m:r>
                          </m:sup>
                          <m:e>
                            <m:acc>
                              <m:accPr>
                                <m:chr m:val="̇"/>
                                <m:ctrlPr>
                                  <a:rPr lang="en-US" sz="1800" i="1">
                                    <a:solidFill>
                                      <a:srgbClr val="000000"/>
                                    </a:solidFill>
                                    <a:latin typeface="Cambria Math" panose="02040503050406030204" pitchFamily="18" charset="0"/>
                                  </a:rPr>
                                </m:ctrlPr>
                              </m:accPr>
                              <m:e>
                                <m:r>
                                  <a:rPr lang="en-US" sz="1800" b="0" i="1" smtClean="0">
                                    <a:solidFill>
                                      <a:srgbClr val="000000"/>
                                    </a:solidFill>
                                    <a:latin typeface="Cambria Math" panose="02040503050406030204" pitchFamily="18" charset="0"/>
                                  </a:rPr>
                                  <m:t>𝑣</m:t>
                                </m:r>
                              </m:e>
                            </m:acc>
                          </m:e>
                        </m:sPre>
                      </m:e>
                      <m:sub>
                        <m:r>
                          <a:rPr lang="en-US" sz="1800" b="0" i="1" smtClean="0">
                            <a:solidFill>
                              <a:srgbClr val="000000"/>
                            </a:solidFill>
                            <a:latin typeface="Cambria Math" panose="02040503050406030204" pitchFamily="18" charset="0"/>
                          </a:rPr>
                          <m:t>2</m:t>
                        </m:r>
                      </m:sub>
                    </m:sSub>
                    <m:r>
                      <a:rPr lang="en-US" sz="1800" i="1">
                        <a:solidFill>
                          <a:srgbClr val="000000"/>
                        </a:solidFill>
                        <a:latin typeface="Cambria Math" panose="02040503050406030204" pitchFamily="18" charset="0"/>
                      </a:rPr>
                      <m:t>=</m:t>
                    </m:r>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1</m:t>
                        </m:r>
                      </m:sub>
                      <m:sup>
                        <m:r>
                          <a:rPr lang="en-US" sz="1800" b="0" i="1" smtClean="0">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𝑅</m:t>
                        </m:r>
                      </m:e>
                    </m:sPre>
                    <m:d>
                      <m:dPr>
                        <m:ctrlPr>
                          <a:rPr lang="en-US" sz="1800" i="1">
                            <a:solidFill>
                              <a:srgbClr val="000000"/>
                            </a:solidFill>
                            <a:latin typeface="Cambria Math" panose="02040503050406030204" pitchFamily="18" charset="0"/>
                          </a:rPr>
                        </m:ctrlPr>
                      </m:dPr>
                      <m:e>
                        <m:acc>
                          <m:accPr>
                            <m:chr m:val="̇"/>
                            <m:ctrlPr>
                              <a:rPr lang="en-US" sz="1800" i="1">
                                <a:solidFill>
                                  <a:srgbClr val="000000"/>
                                </a:solidFill>
                                <a:latin typeface="Cambria Math" panose="02040503050406030204" pitchFamily="18" charset="0"/>
                              </a:rPr>
                            </m:ctrlPr>
                          </m:accPr>
                          <m:e>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i="1">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𝜔</m:t>
                                    </m:r>
                                  </m:e>
                                </m:sPre>
                              </m:e>
                              <m:sub>
                                <m:r>
                                  <a:rPr lang="en-US" sz="1800" b="0" i="1" smtClean="0">
                                    <a:solidFill>
                                      <a:srgbClr val="000000"/>
                                    </a:solidFill>
                                    <a:latin typeface="Cambria Math" panose="02040503050406030204" pitchFamily="18" charset="0"/>
                                  </a:rPr>
                                  <m:t>1</m:t>
                                </m:r>
                              </m:sub>
                            </m:sSub>
                          </m:e>
                        </m:acc>
                        <m:r>
                          <a:rPr lang="en-US" sz="1800" i="1">
                            <a:solidFill>
                              <a:srgbClr val="000000"/>
                            </a:solidFill>
                            <a:latin typeface="Cambria Math" panose="02040503050406030204" pitchFamily="18" charset="0"/>
                          </a:rPr>
                          <m:t>× </m:t>
                        </m:r>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𝑃</m:t>
                                </m:r>
                              </m:e>
                            </m:sPre>
                          </m:e>
                          <m:sub>
                            <m:r>
                              <a:rPr lang="en-US" sz="1800" b="0" i="1" smtClean="0">
                                <a:solidFill>
                                  <a:srgbClr val="000000"/>
                                </a:solidFill>
                                <a:latin typeface="Cambria Math" panose="02040503050406030204" pitchFamily="18" charset="0"/>
                              </a:rPr>
                              <m:t>2</m:t>
                            </m:r>
                          </m:sub>
                        </m:sSub>
                        <m:r>
                          <a:rPr lang="en-US" sz="1800" i="1">
                            <a:solidFill>
                              <a:srgbClr val="000000"/>
                            </a:solidFill>
                            <a:latin typeface="Cambria Math" panose="02040503050406030204" pitchFamily="18" charset="0"/>
                          </a:rPr>
                          <m:t>+</m:t>
                        </m:r>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𝜔</m:t>
                                </m:r>
                              </m:e>
                            </m:sPre>
                          </m:e>
                          <m:sub>
                            <m:r>
                              <a:rPr lang="en-US" sz="1800" b="0" i="1" smtClean="0">
                                <a:solidFill>
                                  <a:srgbClr val="000000"/>
                                </a:solidFill>
                                <a:latin typeface="Cambria Math" panose="02040503050406030204" pitchFamily="18" charset="0"/>
                              </a:rPr>
                              <m:t>1</m:t>
                            </m:r>
                          </m:sub>
                        </m:sSub>
                        <m:r>
                          <a:rPr lang="en-US" sz="1800" i="1">
                            <a:solidFill>
                              <a:srgbClr val="000000"/>
                            </a:solidFill>
                            <a:latin typeface="Cambria Math" panose="02040503050406030204" pitchFamily="18" charset="0"/>
                          </a:rPr>
                          <m:t> × </m:t>
                        </m:r>
                        <m:d>
                          <m:dPr>
                            <m:ctrlPr>
                              <a:rPr lang="en-US" sz="1800" i="1">
                                <a:solidFill>
                                  <a:srgbClr val="000000"/>
                                </a:solidFill>
                                <a:latin typeface="Cambria Math" panose="02040503050406030204" pitchFamily="18" charset="0"/>
                              </a:rPr>
                            </m:ctrlPr>
                          </m:dPr>
                          <m:e>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𝜔</m:t>
                                    </m:r>
                                  </m:e>
                                </m:sPre>
                              </m:e>
                              <m:sub>
                                <m:r>
                                  <a:rPr lang="en-US" sz="1800" b="0" i="1" smtClean="0">
                                    <a:solidFill>
                                      <a:srgbClr val="000000"/>
                                    </a:solidFill>
                                    <a:latin typeface="Cambria Math" panose="02040503050406030204" pitchFamily="18" charset="0"/>
                                  </a:rPr>
                                  <m:t>1</m:t>
                                </m:r>
                              </m:sub>
                            </m:sSub>
                            <m:r>
                              <a:rPr lang="en-US" sz="1800" i="1">
                                <a:solidFill>
                                  <a:srgbClr val="000000"/>
                                </a:solidFill>
                                <a:latin typeface="Cambria Math" panose="02040503050406030204" pitchFamily="18" charset="0"/>
                              </a:rPr>
                              <m:t> × </m:t>
                            </m:r>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𝑃</m:t>
                                    </m:r>
                                  </m:e>
                                </m:sPre>
                              </m:e>
                              <m:sub>
                                <m:r>
                                  <a:rPr lang="en-US" sz="1800" b="0" i="1" smtClean="0">
                                    <a:solidFill>
                                      <a:srgbClr val="000000"/>
                                    </a:solidFill>
                                    <a:latin typeface="Cambria Math" panose="02040503050406030204" pitchFamily="18" charset="0"/>
                                  </a:rPr>
                                  <m:t>2</m:t>
                                </m:r>
                              </m:sub>
                            </m:sSub>
                          </m:e>
                        </m:d>
                        <m:r>
                          <a:rPr lang="en-US" sz="1800" i="1">
                            <a:solidFill>
                              <a:srgbClr val="000000"/>
                            </a:solidFill>
                            <a:latin typeface="Cambria Math" panose="02040503050406030204" pitchFamily="18" charset="0"/>
                          </a:rPr>
                          <m:t>+</m:t>
                        </m:r>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i="1">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1</m:t>
                                </m:r>
                              </m:sup>
                              <m:e>
                                <m:acc>
                                  <m:accPr>
                                    <m:chr m:val="̇"/>
                                    <m:ctrlPr>
                                      <a:rPr lang="en-US" sz="1800" i="1">
                                        <a:solidFill>
                                          <a:srgbClr val="000000"/>
                                        </a:solidFill>
                                        <a:latin typeface="Cambria Math" panose="02040503050406030204" pitchFamily="18" charset="0"/>
                                      </a:rPr>
                                    </m:ctrlPr>
                                  </m:accPr>
                                  <m:e>
                                    <m:r>
                                      <a:rPr lang="en-US" sz="1800" i="1">
                                        <a:solidFill>
                                          <a:srgbClr val="000000"/>
                                        </a:solidFill>
                                        <a:latin typeface="Cambria Math" panose="02040503050406030204" pitchFamily="18" charset="0"/>
                                      </a:rPr>
                                      <m:t>𝑣</m:t>
                                    </m:r>
                                  </m:e>
                                </m:acc>
                              </m:e>
                            </m:sPre>
                          </m:e>
                          <m:sub>
                            <m:r>
                              <a:rPr lang="en-US" sz="1800" b="0" i="1" smtClean="0">
                                <a:solidFill>
                                  <a:srgbClr val="000000"/>
                                </a:solidFill>
                                <a:latin typeface="Cambria Math" panose="02040503050406030204" pitchFamily="18" charset="0"/>
                              </a:rPr>
                              <m:t>1</m:t>
                            </m:r>
                          </m:sub>
                        </m:sSub>
                      </m:e>
                    </m:d>
                  </m:oMath>
                </a14:m>
                <a:r>
                  <a:rPr lang="en-US" sz="1800" i="1" dirty="0">
                    <a:latin typeface="Cambria Math" panose="02040503050406030204" pitchFamily="18" charset="0"/>
                  </a:rPr>
                  <a:t>=</a:t>
                </a:r>
                <a:br>
                  <a:rPr lang="en-US" sz="1800" i="1" dirty="0">
                    <a:latin typeface="Cambria Math" panose="02040503050406030204" pitchFamily="18" charset="0"/>
                  </a:rPr>
                </a:br>
                <a:endParaRPr lang="en-US" sz="1800" i="1" dirty="0">
                  <a:latin typeface="Cambria Math" panose="02040503050406030204" pitchFamily="18" charset="0"/>
                </a:endParaRPr>
              </a:p>
              <a:p>
                <a14:m>
                  <m:oMath xmlns:m="http://schemas.openxmlformats.org/officeDocument/2006/math">
                    <m:d>
                      <m:dPr>
                        <m:begChr m:val="["/>
                        <m:endChr m:val="]"/>
                        <m:ctrlPr>
                          <a:rPr lang="en-US" sz="1800" i="1">
                            <a:latin typeface="Cambria Math" panose="02040503050406030204" pitchFamily="18" charset="0"/>
                          </a:rPr>
                        </m:ctrlPr>
                      </m:dPr>
                      <m:e>
                        <m:m>
                          <m:mPr>
                            <m:mcs>
                              <m:mc>
                                <m:mcPr>
                                  <m:count m:val="3"/>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m:rPr>
                                      <m:brk m:alnAt="7"/>
                                    </m:rPr>
                                    <a:rPr lang="en-US" sz="1800" i="1">
                                      <a:latin typeface="Cambria Math" panose="02040503050406030204" pitchFamily="18" charset="0"/>
                                    </a:rPr>
                                    <m:t>𝑐</m:t>
                                  </m:r>
                                </m:e>
                                <m:sub>
                                  <m:r>
                                    <m:rPr>
                                      <m:brk m:alnAt="7"/>
                                    </m:rPr>
                                    <a:rPr lang="en-US" sz="1800" i="1">
                                      <a:latin typeface="Cambria Math" panose="02040503050406030204" pitchFamily="18" charset="0"/>
                                    </a:rPr>
                                    <m:t>2</m:t>
                                  </m:r>
                                </m:sub>
                              </m:sSub>
                            </m:e>
                            <m:e>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e>
                            <m:e>
                              <m:r>
                                <a:rPr lang="en-US" sz="1800" i="1">
                                  <a:latin typeface="Cambria Math" panose="02040503050406030204" pitchFamily="18" charset="0"/>
                                </a:rPr>
                                <m:t>0</m:t>
                              </m:r>
                            </m:e>
                          </m:mr>
                          <m:mr>
                            <m:e>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e>
                            <m:e>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e>
                            <m:e>
                              <m:r>
                                <a:rPr lang="en-US" sz="1800" i="1">
                                  <a:latin typeface="Cambria Math" panose="02040503050406030204" pitchFamily="18" charset="0"/>
                                </a:rPr>
                                <m:t>0</m:t>
                              </m:r>
                            </m:e>
                          </m:mr>
                          <m:mr>
                            <m:e>
                              <m:r>
                                <a:rPr lang="en-US" sz="1800" i="1">
                                  <a:latin typeface="Cambria Math" panose="02040503050406030204" pitchFamily="18" charset="0"/>
                                </a:rPr>
                                <m:t>0</m:t>
                              </m:r>
                            </m:e>
                            <m:e>
                              <m:r>
                                <a:rPr lang="en-US" sz="1800" i="1">
                                  <a:latin typeface="Cambria Math" panose="02040503050406030204" pitchFamily="18" charset="0"/>
                                </a:rPr>
                                <m:t>0</m:t>
                              </m:r>
                            </m:e>
                            <m:e>
                              <m:r>
                                <a:rPr lang="en-US" sz="1800" i="1">
                                  <a:latin typeface="Cambria Math" panose="02040503050406030204" pitchFamily="18" charset="0"/>
                                </a:rPr>
                                <m:t>1</m:t>
                              </m:r>
                            </m:e>
                          </m:mr>
                        </m:m>
                      </m:e>
                    </m:d>
                    <m:d>
                      <m:dPr>
                        <m:ctrlPr>
                          <a:rPr lang="en-US" sz="1800" i="1" smtClean="0">
                            <a:latin typeface="Cambria Math" panose="02040503050406030204" pitchFamily="18" charset="0"/>
                          </a:rPr>
                        </m:ctrlPr>
                      </m:dPr>
                      <m:e>
                        <m:d>
                          <m:dPr>
                            <m:begChr m:val="|"/>
                            <m:endChr m:val="|"/>
                            <m:ctrlPr>
                              <a:rPr lang="en-US" sz="1800" i="1">
                                <a:latin typeface="Cambria Math" panose="02040503050406030204" pitchFamily="18" charset="0"/>
                              </a:rPr>
                            </m:ctrlPr>
                          </m:dPr>
                          <m:e>
                            <m:m>
                              <m:mPr>
                                <m:mcs>
                                  <m:mc>
                                    <m:mcPr>
                                      <m:count m:val="3"/>
                                      <m:mcJc m:val="center"/>
                                    </m:mcPr>
                                  </m:mc>
                                </m:mcs>
                                <m:ctrlPr>
                                  <a:rPr lang="en-US" sz="1800" i="1">
                                    <a:latin typeface="Cambria Math" panose="02040503050406030204" pitchFamily="18" charset="0"/>
                                  </a:rPr>
                                </m:ctrlPr>
                              </m:mPr>
                              <m:mr>
                                <m:e>
                                  <m:r>
                                    <m:rPr>
                                      <m:brk m:alnAt="7"/>
                                    </m:rPr>
                                    <a:rPr lang="en-US" sz="1800" i="1">
                                      <a:latin typeface="Cambria Math" panose="02040503050406030204" pitchFamily="18" charset="0"/>
                                    </a:rPr>
                                    <m:t>𝐼</m:t>
                                  </m:r>
                                </m:e>
                                <m:e>
                                  <m:r>
                                    <a:rPr lang="en-US" sz="1800" i="1">
                                      <a:latin typeface="Cambria Math" panose="02040503050406030204" pitchFamily="18" charset="0"/>
                                    </a:rPr>
                                    <m:t>𝐽</m:t>
                                  </m:r>
                                </m:e>
                                <m:e>
                                  <m:r>
                                    <a:rPr lang="en-US" sz="1800" i="1">
                                      <a:latin typeface="Cambria Math" panose="02040503050406030204" pitchFamily="18" charset="0"/>
                                    </a:rPr>
                                    <m:t>𝐾</m:t>
                                  </m:r>
                                </m:e>
                              </m:mr>
                              <m:mr>
                                <m:e>
                                  <m:r>
                                    <a:rPr lang="en-US" sz="1800" i="1">
                                      <a:latin typeface="Cambria Math" panose="02040503050406030204" pitchFamily="18" charset="0"/>
                                    </a:rPr>
                                    <m:t>0</m:t>
                                  </m:r>
                                </m:e>
                                <m:e>
                                  <m:r>
                                    <a:rPr lang="en-US" sz="1800" i="1">
                                      <a:latin typeface="Cambria Math" panose="02040503050406030204" pitchFamily="18" charset="0"/>
                                    </a:rPr>
                                    <m:t>0</m:t>
                                  </m:r>
                                </m:e>
                                <m:e>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b="0" i="1" smtClean="0">
                                          <a:latin typeface="Cambria Math" panose="02040503050406030204" pitchFamily="18" charset="0"/>
                                        </a:rPr>
                                        <m:t>1</m:t>
                                      </m:r>
                                    </m:sub>
                                  </m:sSub>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b="0" i="1" smtClean="0">
                                          <a:latin typeface="Cambria Math" panose="02040503050406030204" pitchFamily="18" charset="0"/>
                                        </a:rPr>
                                        <m:t>2</m:t>
                                      </m:r>
                                    </m:sub>
                                  </m:sSub>
                                </m:e>
                                <m:e>
                                  <m:r>
                                    <a:rPr lang="en-US" sz="1800" i="1">
                                      <a:latin typeface="Cambria Math" panose="02040503050406030204" pitchFamily="18" charset="0"/>
                                    </a:rPr>
                                    <m:t>0</m:t>
                                  </m:r>
                                </m:e>
                                <m:e>
                                  <m:r>
                                    <a:rPr lang="en-US" sz="1800" i="1">
                                      <a:latin typeface="Cambria Math" panose="02040503050406030204" pitchFamily="18" charset="0"/>
                                    </a:rPr>
                                    <m:t>0</m:t>
                                  </m:r>
                                </m:e>
                              </m:mr>
                            </m:m>
                          </m:e>
                        </m:d>
                        <m:r>
                          <a:rPr lang="en-US" sz="1800" b="0" i="1" smtClean="0">
                            <a:latin typeface="Cambria Math" panose="02040503050406030204" pitchFamily="18" charset="0"/>
                          </a:rPr>
                          <m:t>+</m:t>
                        </m:r>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a:rPr lang="en-US" sz="1800" i="1">
                                      <a:latin typeface="Cambria Math" panose="02040503050406030204" pitchFamily="18" charset="0"/>
                                    </a:rPr>
                                    <m:t>0</m:t>
                                  </m:r>
                                </m:e>
                              </m:mr>
                              <m:mr>
                                <m:e>
                                  <m:r>
                                    <a:rPr lang="en-US" sz="1800" i="1">
                                      <a:latin typeface="Cambria Math" panose="02040503050406030204" pitchFamily="18" charset="0"/>
                                    </a:rPr>
                                    <m:t>0</m:t>
                                  </m:r>
                                </m:e>
                              </m:mr>
                              <m:mr>
                                <m:e>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b="0" i="1" smtClean="0">
                                          <a:latin typeface="Cambria Math" panose="02040503050406030204" pitchFamily="18" charset="0"/>
                                        </a:rPr>
                                        <m:t>1</m:t>
                                      </m:r>
                                    </m:sub>
                                  </m:sSub>
                                </m:e>
                              </m:mr>
                            </m:m>
                          </m:e>
                        </m:d>
                        <m:r>
                          <a:rPr lang="en-US" sz="1800" i="1">
                            <a:solidFill>
                              <a:srgbClr val="000000"/>
                            </a:solidFill>
                            <a:latin typeface="Cambria Math" panose="02040503050406030204" pitchFamily="18" charset="0"/>
                          </a:rPr>
                          <m:t>×</m:t>
                        </m:r>
                        <m:d>
                          <m:dPr>
                            <m:begChr m:val="|"/>
                            <m:endChr m:val="|"/>
                            <m:ctrlPr>
                              <a:rPr lang="en-US" sz="1800" i="1">
                                <a:latin typeface="Cambria Math" panose="02040503050406030204" pitchFamily="18" charset="0"/>
                              </a:rPr>
                            </m:ctrlPr>
                          </m:dPr>
                          <m:e>
                            <m:m>
                              <m:mPr>
                                <m:mcs>
                                  <m:mc>
                                    <m:mcPr>
                                      <m:count m:val="3"/>
                                      <m:mcJc m:val="center"/>
                                    </m:mcPr>
                                  </m:mc>
                                </m:mcs>
                                <m:ctrlPr>
                                  <a:rPr lang="en-US" sz="1800" i="1">
                                    <a:latin typeface="Cambria Math" panose="02040503050406030204" pitchFamily="18" charset="0"/>
                                  </a:rPr>
                                </m:ctrlPr>
                              </m:mPr>
                              <m:mr>
                                <m:e>
                                  <m:r>
                                    <m:rPr>
                                      <m:brk m:alnAt="7"/>
                                    </m:rPr>
                                    <a:rPr lang="en-US" sz="1800" i="1">
                                      <a:latin typeface="Cambria Math" panose="02040503050406030204" pitchFamily="18" charset="0"/>
                                    </a:rPr>
                                    <m:t>𝐼</m:t>
                                  </m:r>
                                </m:e>
                                <m:e>
                                  <m:r>
                                    <a:rPr lang="en-US" sz="1800" i="1">
                                      <a:latin typeface="Cambria Math" panose="02040503050406030204" pitchFamily="18" charset="0"/>
                                    </a:rPr>
                                    <m:t>𝐽</m:t>
                                  </m:r>
                                </m:e>
                                <m:e>
                                  <m:r>
                                    <a:rPr lang="en-US" sz="1800" i="1">
                                      <a:latin typeface="Cambria Math" panose="02040503050406030204" pitchFamily="18" charset="0"/>
                                    </a:rPr>
                                    <m:t>𝐾</m:t>
                                  </m:r>
                                </m:e>
                              </m:mr>
                              <m:mr>
                                <m:e>
                                  <m:r>
                                    <a:rPr lang="en-US" sz="1800" i="1">
                                      <a:latin typeface="Cambria Math" panose="02040503050406030204" pitchFamily="18" charset="0"/>
                                    </a:rPr>
                                    <m:t>0</m:t>
                                  </m:r>
                                </m:e>
                                <m:e>
                                  <m:r>
                                    <a:rPr lang="en-US" sz="1800" i="1">
                                      <a:latin typeface="Cambria Math" panose="02040503050406030204" pitchFamily="18" charset="0"/>
                                    </a:rPr>
                                    <m:t>0</m:t>
                                  </m:r>
                                </m:e>
                                <m:e>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b="0" i="1" smtClean="0">
                                          <a:latin typeface="Cambria Math" panose="02040503050406030204" pitchFamily="18" charset="0"/>
                                        </a:rPr>
                                        <m:t>1</m:t>
                                      </m:r>
                                    </m:sub>
                                  </m:sSub>
                                </m:e>
                                <m:e>
                                  <m:r>
                                    <a:rPr lang="en-US" sz="1800" i="1">
                                      <a:latin typeface="Cambria Math" panose="02040503050406030204" pitchFamily="18" charset="0"/>
                                    </a:rPr>
                                    <m:t>0</m:t>
                                  </m:r>
                                </m:e>
                                <m:e>
                                  <m:r>
                                    <a:rPr lang="en-US" sz="1800" i="1">
                                      <a:latin typeface="Cambria Math" panose="02040503050406030204" pitchFamily="18" charset="0"/>
                                    </a:rPr>
                                    <m:t>0</m:t>
                                  </m:r>
                                </m:e>
                              </m:mr>
                            </m:m>
                          </m:e>
                        </m:d>
                        <m:r>
                          <a:rPr lang="en-US" sz="1800" b="0" i="1" smtClean="0">
                            <a:latin typeface="Cambria Math" panose="02040503050406030204" pitchFamily="18" charset="0"/>
                          </a:rPr>
                          <m:t>+</m:t>
                        </m:r>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m:rPr>
                                      <m:brk m:alnAt="7"/>
                                    </m:rPr>
                                    <a:rPr lang="en-US" sz="1800" i="1">
                                      <a:latin typeface="Cambria Math" panose="02040503050406030204" pitchFamily="18" charset="0"/>
                                    </a:rPr>
                                    <m:t>𝑔</m:t>
                                  </m:r>
                                  <m:sSub>
                                    <m:sSubPr>
                                      <m:ctrlPr>
                                        <a:rPr lang="en-US" sz="1800" i="1">
                                          <a:latin typeface="Cambria Math" panose="02040503050406030204" pitchFamily="18" charset="0"/>
                                        </a:rPr>
                                      </m:ctrlPr>
                                    </m:sSubPr>
                                    <m:e>
                                      <m:r>
                                        <m:rPr>
                                          <m:brk m:alnAt="7"/>
                                        </m:rPr>
                                        <a:rPr lang="en-US" sz="1800" i="1">
                                          <a:latin typeface="Cambria Math" panose="02040503050406030204" pitchFamily="18" charset="0"/>
                                        </a:rPr>
                                        <m:t>𝑠</m:t>
                                      </m:r>
                                    </m:e>
                                    <m:sub>
                                      <m:r>
                                        <m:rPr>
                                          <m:brk m:alnAt="7"/>
                                        </m:rPr>
                                        <a:rPr lang="en-US" sz="1800" i="1">
                                          <a:latin typeface="Cambria Math" panose="02040503050406030204" pitchFamily="18" charset="0"/>
                                        </a:rPr>
                                        <m:t>1</m:t>
                                      </m:r>
                                    </m:sub>
                                  </m:sSub>
                                </m:e>
                              </m:mr>
                              <m:mr>
                                <m:e>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1</m:t>
                                      </m:r>
                                    </m:sub>
                                  </m:sSub>
                                </m:e>
                              </m:mr>
                              <m:mr>
                                <m:e>
                                  <m:r>
                                    <a:rPr lang="en-US" sz="1800" i="1">
                                      <a:latin typeface="Cambria Math" panose="02040503050406030204" pitchFamily="18" charset="0"/>
                                    </a:rPr>
                                    <m:t>0</m:t>
                                  </m:r>
                                </m:e>
                              </m:mr>
                            </m:m>
                          </m:e>
                        </m:d>
                      </m:e>
                    </m:d>
                  </m:oMath>
                </a14:m>
                <a:r>
                  <a:rPr lang="en-US" sz="1800" dirty="0"/>
                  <a:t> = </a:t>
                </a:r>
                <a:br>
                  <a:rPr lang="en-US" sz="1800" dirty="0"/>
                </a:br>
                <a14:m>
                  <m:oMath xmlns:m="http://schemas.openxmlformats.org/officeDocument/2006/math">
                    <m:d>
                      <m:dPr>
                        <m:begChr m:val="["/>
                        <m:endChr m:val="]"/>
                        <m:ctrlPr>
                          <a:rPr lang="en-US" sz="1800" i="1" smtClean="0">
                            <a:latin typeface="Cambria Math" panose="02040503050406030204" pitchFamily="18" charset="0"/>
                          </a:rPr>
                        </m:ctrlPr>
                      </m:dPr>
                      <m:e>
                        <m:m>
                          <m:mPr>
                            <m:mcs>
                              <m:mc>
                                <m:mcPr>
                                  <m:count m:val="3"/>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m:rPr>
                                      <m:brk m:alnAt="7"/>
                                    </m:rPr>
                                    <a:rPr lang="en-US" sz="1800" i="1">
                                      <a:latin typeface="Cambria Math" panose="02040503050406030204" pitchFamily="18" charset="0"/>
                                    </a:rPr>
                                    <m:t>𝑐</m:t>
                                  </m:r>
                                </m:e>
                                <m:sub>
                                  <m:r>
                                    <m:rPr>
                                      <m:brk m:alnAt="7"/>
                                    </m:rPr>
                                    <a:rPr lang="en-US" sz="1800" i="1">
                                      <a:latin typeface="Cambria Math" panose="02040503050406030204" pitchFamily="18" charset="0"/>
                                    </a:rPr>
                                    <m:t>2</m:t>
                                  </m:r>
                                </m:sub>
                              </m:sSub>
                            </m:e>
                            <m:e>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e>
                            <m:e>
                              <m:r>
                                <a:rPr lang="en-US" sz="1800" i="1">
                                  <a:latin typeface="Cambria Math" panose="02040503050406030204" pitchFamily="18" charset="0"/>
                                </a:rPr>
                                <m:t>0</m:t>
                              </m:r>
                            </m:e>
                          </m:mr>
                          <m:mr>
                            <m:e>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e>
                            <m:e>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e>
                            <m:e>
                              <m:r>
                                <a:rPr lang="en-US" sz="1800" i="1">
                                  <a:latin typeface="Cambria Math" panose="02040503050406030204" pitchFamily="18" charset="0"/>
                                </a:rPr>
                                <m:t>0</m:t>
                              </m:r>
                            </m:e>
                          </m:mr>
                          <m:mr>
                            <m:e>
                              <m:r>
                                <a:rPr lang="en-US" sz="1800" i="1">
                                  <a:latin typeface="Cambria Math" panose="02040503050406030204" pitchFamily="18" charset="0"/>
                                </a:rPr>
                                <m:t>0</m:t>
                              </m:r>
                            </m:e>
                            <m:e>
                              <m:r>
                                <a:rPr lang="en-US" sz="1800" i="1">
                                  <a:latin typeface="Cambria Math" panose="02040503050406030204" pitchFamily="18" charset="0"/>
                                </a:rPr>
                                <m:t>0</m:t>
                              </m:r>
                            </m:e>
                            <m:e>
                              <m:r>
                                <a:rPr lang="en-US" sz="1800" i="1">
                                  <a:latin typeface="Cambria Math" panose="02040503050406030204" pitchFamily="18" charset="0"/>
                                </a:rPr>
                                <m:t>1</m:t>
                              </m:r>
                            </m:e>
                          </m:mr>
                        </m:m>
                      </m:e>
                    </m:d>
                    <m:d>
                      <m:dPr>
                        <m:ctrlPr>
                          <a:rPr lang="en-US" sz="1800" i="1" smtClean="0">
                            <a:latin typeface="Cambria Math" panose="02040503050406030204" pitchFamily="18" charset="0"/>
                          </a:rPr>
                        </m:ctrlPr>
                      </m:dPr>
                      <m:e>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a:rPr lang="en-US" sz="1800" i="1">
                                      <a:latin typeface="Cambria Math" panose="02040503050406030204" pitchFamily="18" charset="0"/>
                                    </a:rPr>
                                    <m:t>0</m:t>
                                  </m:r>
                                </m:e>
                              </m:mr>
                              <m:m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𝐿</m:t>
                                      </m:r>
                                    </m:e>
                                    <m:sub>
                                      <m:r>
                                        <a:rPr lang="en-US" sz="1800" b="0" i="1" smtClean="0">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e>
                              </m:mr>
                              <m:mr>
                                <m:e>
                                  <m:r>
                                    <a:rPr lang="en-US" sz="1800" b="0" i="1" smtClean="0">
                                      <a:latin typeface="Cambria Math" panose="02040503050406030204" pitchFamily="18" charset="0"/>
                                    </a:rPr>
                                    <m:t>0</m:t>
                                  </m:r>
                                </m:e>
                              </m:mr>
                            </m:m>
                          </m:e>
                        </m:d>
                        <m:r>
                          <a:rPr lang="en-US" sz="1800" b="0" i="1" smtClean="0">
                            <a:latin typeface="Cambria Math" panose="02040503050406030204" pitchFamily="18" charset="0"/>
                          </a:rPr>
                          <m:t>+</m:t>
                        </m:r>
                        <m:d>
                          <m:dPr>
                            <m:begChr m:val="|"/>
                            <m:endChr m:val="|"/>
                            <m:ctrlPr>
                              <a:rPr lang="en-US" sz="1800" i="1">
                                <a:latin typeface="Cambria Math" panose="02040503050406030204" pitchFamily="18" charset="0"/>
                              </a:rPr>
                            </m:ctrlPr>
                          </m:dPr>
                          <m:e>
                            <m:m>
                              <m:mPr>
                                <m:mcs>
                                  <m:mc>
                                    <m:mcPr>
                                      <m:count m:val="3"/>
                                      <m:mcJc m:val="center"/>
                                    </m:mcPr>
                                  </m:mc>
                                </m:mcs>
                                <m:ctrlPr>
                                  <a:rPr lang="en-US" sz="1800" i="1">
                                    <a:latin typeface="Cambria Math" panose="02040503050406030204" pitchFamily="18" charset="0"/>
                                  </a:rPr>
                                </m:ctrlPr>
                              </m:mPr>
                              <m:mr>
                                <m:e>
                                  <m:r>
                                    <m:rPr>
                                      <m:brk m:alnAt="7"/>
                                    </m:rPr>
                                    <a:rPr lang="en-US" sz="1800" i="1">
                                      <a:latin typeface="Cambria Math" panose="02040503050406030204" pitchFamily="18" charset="0"/>
                                    </a:rPr>
                                    <m:t>𝐼</m:t>
                                  </m:r>
                                </m:e>
                                <m:e>
                                  <m:r>
                                    <a:rPr lang="en-US" sz="1800" i="1">
                                      <a:latin typeface="Cambria Math" panose="02040503050406030204" pitchFamily="18" charset="0"/>
                                    </a:rPr>
                                    <m:t>𝐽</m:t>
                                  </m:r>
                                </m:e>
                                <m:e>
                                  <m:r>
                                    <a:rPr lang="en-US" sz="1800" i="1">
                                      <a:latin typeface="Cambria Math" panose="02040503050406030204" pitchFamily="18" charset="0"/>
                                    </a:rPr>
                                    <m:t>𝐾</m:t>
                                  </m:r>
                                </m:e>
                              </m:mr>
                              <m:mr>
                                <m:e>
                                  <m:r>
                                    <a:rPr lang="en-US" sz="1800" i="1">
                                      <a:latin typeface="Cambria Math" panose="02040503050406030204" pitchFamily="18" charset="0"/>
                                    </a:rPr>
                                    <m:t>0</m:t>
                                  </m:r>
                                </m:e>
                                <m:e>
                                  <m:r>
                                    <a:rPr lang="en-US" sz="1800" i="1">
                                      <a:latin typeface="Cambria Math" panose="02040503050406030204" pitchFamily="18" charset="0"/>
                                    </a:rPr>
                                    <m:t>0</m:t>
                                  </m:r>
                                </m:e>
                                <m:e>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e>
                              </m:mr>
                              <m:mr>
                                <m:e>
                                  <m:r>
                                    <a:rPr lang="en-US" sz="1800" b="0" i="1" smtClean="0">
                                      <a:latin typeface="Cambria Math" panose="02040503050406030204" pitchFamily="18" charset="0"/>
                                    </a:rPr>
                                    <m:t>0</m:t>
                                  </m:r>
                                </m:e>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𝐿</m:t>
                                      </m:r>
                                    </m:e>
                                    <m:sub>
                                      <m:r>
                                        <a:rPr lang="en-US" sz="1800" b="0" i="1" smtClean="0">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2</m:t>
                                      </m:r>
                                    </m:sub>
                                  </m:sSub>
                                </m:e>
                                <m:e>
                                  <m:r>
                                    <a:rPr lang="en-US" sz="1800" i="1">
                                      <a:latin typeface="Cambria Math" panose="02040503050406030204" pitchFamily="18" charset="0"/>
                                    </a:rPr>
                                    <m:t>0</m:t>
                                  </m:r>
                                </m:e>
                              </m:mr>
                            </m:m>
                          </m:e>
                        </m:d>
                        <m:r>
                          <a:rPr lang="en-US" sz="1800" b="0" i="1" smtClean="0">
                            <a:latin typeface="Cambria Math" panose="02040503050406030204" pitchFamily="18" charset="0"/>
                          </a:rPr>
                          <m:t>+</m:t>
                        </m:r>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m:rPr>
                                      <m:brk m:alnAt="7"/>
                                    </m:rPr>
                                    <a:rPr lang="en-US" sz="1800" i="1">
                                      <a:latin typeface="Cambria Math" panose="02040503050406030204" pitchFamily="18" charset="0"/>
                                    </a:rPr>
                                    <m:t>𝑔</m:t>
                                  </m:r>
                                  <m:sSub>
                                    <m:sSubPr>
                                      <m:ctrlPr>
                                        <a:rPr lang="en-US" sz="1800" i="1">
                                          <a:latin typeface="Cambria Math" panose="02040503050406030204" pitchFamily="18" charset="0"/>
                                        </a:rPr>
                                      </m:ctrlPr>
                                    </m:sSubPr>
                                    <m:e>
                                      <m:r>
                                        <m:rPr>
                                          <m:brk m:alnAt="7"/>
                                        </m:rPr>
                                        <a:rPr lang="en-US" sz="1800" i="1">
                                          <a:latin typeface="Cambria Math" panose="02040503050406030204" pitchFamily="18" charset="0"/>
                                        </a:rPr>
                                        <m:t>𝑠</m:t>
                                      </m:r>
                                    </m:e>
                                    <m:sub>
                                      <m:r>
                                        <m:rPr>
                                          <m:brk m:alnAt="7"/>
                                        </m:rPr>
                                        <a:rPr lang="en-US" sz="1800" i="1">
                                          <a:latin typeface="Cambria Math" panose="02040503050406030204" pitchFamily="18" charset="0"/>
                                        </a:rPr>
                                        <m:t>1</m:t>
                                      </m:r>
                                    </m:sub>
                                  </m:sSub>
                                </m:e>
                              </m:mr>
                              <m:mr>
                                <m:e>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1</m:t>
                                      </m:r>
                                    </m:sub>
                                  </m:sSub>
                                </m:e>
                              </m:mr>
                              <m:mr>
                                <m:e>
                                  <m:r>
                                    <a:rPr lang="en-US" sz="1800" i="1">
                                      <a:latin typeface="Cambria Math" panose="02040503050406030204" pitchFamily="18" charset="0"/>
                                    </a:rPr>
                                    <m:t>0</m:t>
                                  </m:r>
                                </m:e>
                              </m:mr>
                            </m:m>
                          </m:e>
                        </m:d>
                      </m:e>
                    </m:d>
                  </m:oMath>
                </a14:m>
                <a:r>
                  <a:rPr lang="en-US" sz="1800" dirty="0"/>
                  <a:t>=</a:t>
                </a:r>
              </a:p>
              <a:p>
                <a14:m>
                  <m:oMath xmlns:m="http://schemas.openxmlformats.org/officeDocument/2006/math">
                    <m:d>
                      <m:dPr>
                        <m:begChr m:val="["/>
                        <m:endChr m:val="]"/>
                        <m:ctrlPr>
                          <a:rPr lang="en-US" sz="1800" i="1" smtClean="0">
                            <a:latin typeface="Cambria Math" panose="02040503050406030204" pitchFamily="18" charset="0"/>
                          </a:rPr>
                        </m:ctrlPr>
                      </m:dPr>
                      <m:e>
                        <m:m>
                          <m:mPr>
                            <m:mcs>
                              <m:mc>
                                <m:mcPr>
                                  <m:count m:val="3"/>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m:rPr>
                                      <m:brk m:alnAt="7"/>
                                    </m:rPr>
                                    <a:rPr lang="en-US" sz="1800" i="1">
                                      <a:latin typeface="Cambria Math" panose="02040503050406030204" pitchFamily="18" charset="0"/>
                                    </a:rPr>
                                    <m:t>𝑐</m:t>
                                  </m:r>
                                </m:e>
                                <m:sub>
                                  <m:r>
                                    <m:rPr>
                                      <m:brk m:alnAt="7"/>
                                    </m:rPr>
                                    <a:rPr lang="en-US" sz="1800" i="1">
                                      <a:latin typeface="Cambria Math" panose="02040503050406030204" pitchFamily="18" charset="0"/>
                                    </a:rPr>
                                    <m:t>2</m:t>
                                  </m:r>
                                </m:sub>
                              </m:sSub>
                            </m:e>
                            <m:e>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e>
                            <m:e>
                              <m:r>
                                <a:rPr lang="en-US" sz="1800" i="1">
                                  <a:latin typeface="Cambria Math" panose="02040503050406030204" pitchFamily="18" charset="0"/>
                                </a:rPr>
                                <m:t>0</m:t>
                              </m:r>
                            </m:e>
                          </m:mr>
                          <m:mr>
                            <m:e>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e>
                            <m:e>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e>
                            <m:e>
                              <m:r>
                                <a:rPr lang="en-US" sz="1800" i="1">
                                  <a:latin typeface="Cambria Math" panose="02040503050406030204" pitchFamily="18" charset="0"/>
                                </a:rPr>
                                <m:t>0</m:t>
                              </m:r>
                            </m:e>
                          </m:mr>
                          <m:mr>
                            <m:e>
                              <m:r>
                                <a:rPr lang="en-US" sz="1800" i="1">
                                  <a:latin typeface="Cambria Math" panose="02040503050406030204" pitchFamily="18" charset="0"/>
                                </a:rPr>
                                <m:t>0</m:t>
                              </m:r>
                            </m:e>
                            <m:e>
                              <m:r>
                                <a:rPr lang="en-US" sz="1800" i="1">
                                  <a:latin typeface="Cambria Math" panose="02040503050406030204" pitchFamily="18" charset="0"/>
                                </a:rPr>
                                <m:t>0</m:t>
                              </m:r>
                            </m:e>
                            <m:e>
                              <m:r>
                                <a:rPr lang="en-US" sz="1800" i="1">
                                  <a:latin typeface="Cambria Math" panose="02040503050406030204" pitchFamily="18" charset="0"/>
                                </a:rPr>
                                <m:t>1</m:t>
                              </m:r>
                            </m:e>
                          </m:mr>
                        </m:m>
                      </m:e>
                    </m:d>
                    <m:d>
                      <m:dPr>
                        <m:ctrlPr>
                          <a:rPr lang="en-US" sz="1800" i="1" smtClean="0">
                            <a:latin typeface="Cambria Math" panose="02040503050406030204" pitchFamily="18" charset="0"/>
                          </a:rPr>
                        </m:ctrlPr>
                      </m:dPr>
                      <m:e>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a:rPr lang="en-US" sz="1800" i="1">
                                      <a:latin typeface="Cambria Math" panose="02040503050406030204" pitchFamily="18" charset="0"/>
                                    </a:rPr>
                                    <m:t>0</m:t>
                                  </m:r>
                                </m:e>
                              </m:mr>
                              <m:m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𝐿</m:t>
                                      </m:r>
                                    </m:e>
                                    <m:sub>
                                      <m:r>
                                        <a:rPr lang="en-US" sz="1800" b="0" i="1" smtClean="0">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e>
                              </m:mr>
                              <m:mr>
                                <m:e>
                                  <m:r>
                                    <a:rPr lang="en-US" sz="1800" b="0" i="1" smtClean="0">
                                      <a:latin typeface="Cambria Math" panose="02040503050406030204" pitchFamily="18" charset="0"/>
                                    </a:rPr>
                                    <m:t>0</m:t>
                                  </m:r>
                                </m:e>
                              </m:mr>
                            </m:m>
                          </m:e>
                        </m:d>
                        <m:r>
                          <a:rPr lang="en-US" sz="1800" b="0" i="1" smtClean="0">
                            <a:latin typeface="Cambria Math" panose="02040503050406030204" pitchFamily="18" charset="0"/>
                          </a:rPr>
                          <m:t>+</m:t>
                        </m:r>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Sup>
                                    <m:sSubSupPr>
                                      <m:ctrlPr>
                                        <a:rPr lang="en-US" sz="1800" i="1">
                                          <a:latin typeface="Cambria Math" panose="02040503050406030204" pitchFamily="18" charset="0"/>
                                        </a:rPr>
                                      </m:ctrlPr>
                                    </m:sSubSup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up>
                                      <m:r>
                                        <a:rPr lang="en-US" sz="1800" i="1">
                                          <a:latin typeface="Cambria Math" panose="02040503050406030204" pitchFamily="18" charset="0"/>
                                        </a:rPr>
                                        <m:t>2</m:t>
                                      </m:r>
                                    </m:sup>
                                  </m:sSubSup>
                                </m:e>
                              </m:mr>
                              <m:mr>
                                <m:e>
                                  <m:r>
                                    <a:rPr lang="en-US" sz="1800" b="0" i="1" smtClean="0">
                                      <a:latin typeface="Cambria Math" panose="02040503050406030204" pitchFamily="18" charset="0"/>
                                    </a:rPr>
                                    <m:t>0</m:t>
                                  </m:r>
                                </m:e>
                              </m:mr>
                              <m:mr>
                                <m:e>
                                  <m:r>
                                    <a:rPr lang="en-US" sz="1800" i="1">
                                      <a:latin typeface="Cambria Math" panose="02040503050406030204" pitchFamily="18" charset="0"/>
                                    </a:rPr>
                                    <m:t>0</m:t>
                                  </m:r>
                                </m:e>
                              </m:mr>
                            </m:m>
                          </m:e>
                        </m:d>
                        <m:r>
                          <a:rPr lang="en-US" sz="1800" b="0" i="1" smtClean="0">
                            <a:latin typeface="Cambria Math" panose="02040503050406030204" pitchFamily="18" charset="0"/>
                          </a:rPr>
                          <m:t>+</m:t>
                        </m:r>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m:rPr>
                                      <m:brk m:alnAt="7"/>
                                    </m:rPr>
                                    <a:rPr lang="en-US" sz="1800" i="1">
                                      <a:latin typeface="Cambria Math" panose="02040503050406030204" pitchFamily="18" charset="0"/>
                                    </a:rPr>
                                    <m:t>𝑔</m:t>
                                  </m:r>
                                  <m:sSub>
                                    <m:sSubPr>
                                      <m:ctrlPr>
                                        <a:rPr lang="en-US" sz="1800" i="1">
                                          <a:latin typeface="Cambria Math" panose="02040503050406030204" pitchFamily="18" charset="0"/>
                                        </a:rPr>
                                      </m:ctrlPr>
                                    </m:sSubPr>
                                    <m:e>
                                      <m:r>
                                        <m:rPr>
                                          <m:brk m:alnAt="7"/>
                                        </m:rPr>
                                        <a:rPr lang="en-US" sz="1800" i="1">
                                          <a:latin typeface="Cambria Math" panose="02040503050406030204" pitchFamily="18" charset="0"/>
                                        </a:rPr>
                                        <m:t>𝑠</m:t>
                                      </m:r>
                                    </m:e>
                                    <m:sub>
                                      <m:r>
                                        <m:rPr>
                                          <m:brk m:alnAt="7"/>
                                        </m:rPr>
                                        <a:rPr lang="en-US" sz="1800" i="1">
                                          <a:latin typeface="Cambria Math" panose="02040503050406030204" pitchFamily="18" charset="0"/>
                                        </a:rPr>
                                        <m:t>1</m:t>
                                      </m:r>
                                    </m:sub>
                                  </m:sSub>
                                </m:e>
                              </m:mr>
                              <m:mr>
                                <m:e>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1</m:t>
                                      </m:r>
                                    </m:sub>
                                  </m:sSub>
                                </m:e>
                              </m:mr>
                              <m:mr>
                                <m:e>
                                  <m:r>
                                    <a:rPr lang="en-US" sz="1800" i="1">
                                      <a:latin typeface="Cambria Math" panose="02040503050406030204" pitchFamily="18" charset="0"/>
                                    </a:rPr>
                                    <m:t>0</m:t>
                                  </m:r>
                                </m:e>
                              </m:mr>
                            </m:m>
                          </m:e>
                        </m:d>
                      </m:e>
                    </m:d>
                  </m:oMath>
                </a14:m>
                <a:r>
                  <a:rPr lang="en-US" sz="1800" dirty="0"/>
                  <a:t>= </a:t>
                </a:r>
                <a14:m>
                  <m:oMath xmlns:m="http://schemas.openxmlformats.org/officeDocument/2006/math">
                    <m:d>
                      <m:dPr>
                        <m:begChr m:val="["/>
                        <m:endChr m:val="]"/>
                        <m:ctrlPr>
                          <a:rPr lang="en-US" sz="1800" i="1">
                            <a:latin typeface="Cambria Math" panose="02040503050406030204" pitchFamily="18" charset="0"/>
                          </a:rPr>
                        </m:ctrlPr>
                      </m:dPr>
                      <m:e>
                        <m:m>
                          <m:mPr>
                            <m:mcs>
                              <m:mc>
                                <m:mcPr>
                                  <m:count m:val="3"/>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m:rPr>
                                      <m:brk m:alnAt="7"/>
                                    </m:rPr>
                                    <a:rPr lang="en-US" sz="1800" i="1">
                                      <a:latin typeface="Cambria Math" panose="02040503050406030204" pitchFamily="18" charset="0"/>
                                    </a:rPr>
                                    <m:t>𝑐</m:t>
                                  </m:r>
                                </m:e>
                                <m:sub>
                                  <m:r>
                                    <m:rPr>
                                      <m:brk m:alnAt="7"/>
                                    </m:rPr>
                                    <a:rPr lang="en-US" sz="1800" i="1">
                                      <a:latin typeface="Cambria Math" panose="02040503050406030204" pitchFamily="18" charset="0"/>
                                    </a:rPr>
                                    <m:t>2</m:t>
                                  </m:r>
                                </m:sub>
                              </m:sSub>
                            </m:e>
                            <m:e>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e>
                            <m:e>
                              <m:r>
                                <a:rPr lang="en-US" sz="1800" i="1">
                                  <a:latin typeface="Cambria Math" panose="02040503050406030204" pitchFamily="18" charset="0"/>
                                </a:rPr>
                                <m:t>0</m:t>
                              </m:r>
                            </m:e>
                          </m:mr>
                          <m:mr>
                            <m:e>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e>
                            <m:e>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e>
                            <m:e>
                              <m:r>
                                <a:rPr lang="en-US" sz="1800" i="1">
                                  <a:latin typeface="Cambria Math" panose="02040503050406030204" pitchFamily="18" charset="0"/>
                                </a:rPr>
                                <m:t>0</m:t>
                              </m:r>
                            </m:e>
                          </m:mr>
                          <m:mr>
                            <m:e>
                              <m:r>
                                <a:rPr lang="en-US" sz="1800" i="1">
                                  <a:latin typeface="Cambria Math" panose="02040503050406030204" pitchFamily="18" charset="0"/>
                                </a:rPr>
                                <m:t>0</m:t>
                              </m:r>
                            </m:e>
                            <m:e>
                              <m:r>
                                <a:rPr lang="en-US" sz="1800" i="1">
                                  <a:latin typeface="Cambria Math" panose="02040503050406030204" pitchFamily="18" charset="0"/>
                                </a:rPr>
                                <m:t>0</m:t>
                              </m:r>
                            </m:e>
                            <m:e>
                              <m:r>
                                <a:rPr lang="en-US" sz="1800" i="1">
                                  <a:latin typeface="Cambria Math" panose="02040503050406030204" pitchFamily="18" charset="0"/>
                                </a:rPr>
                                <m:t>1</m:t>
                              </m:r>
                            </m:e>
                          </m:mr>
                        </m:m>
                      </m:e>
                    </m:d>
                  </m:oMath>
                </a14:m>
                <a:r>
                  <a:rPr lang="en-US" sz="1800" dirty="0"/>
                  <a:t> </a:t>
                </a:r>
                <a14:m>
                  <m:oMath xmlns:m="http://schemas.openxmlformats.org/officeDocument/2006/math">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m:rPr>
                                  <m:brk m:alnAt="7"/>
                                </m:rPr>
                                <a:rPr lang="en-US" sz="1800" i="1">
                                  <a:latin typeface="Cambria Math" panose="02040503050406030204" pitchFamily="18" charset="0"/>
                                </a:rPr>
                                <m:t>−</m:t>
                              </m:r>
                              <m:sSub>
                                <m:sSubPr>
                                  <m:ctrlPr>
                                    <a:rPr lang="en-US" sz="1800" i="1">
                                      <a:latin typeface="Cambria Math" panose="02040503050406030204" pitchFamily="18" charset="0"/>
                                    </a:rPr>
                                  </m:ctrlPr>
                                </m:sSubPr>
                                <m:e>
                                  <m:r>
                                    <m:rPr>
                                      <m:brk m:alnAt="7"/>
                                    </m:rPr>
                                    <a:rPr lang="en-US" sz="1800" i="1">
                                      <a:latin typeface="Cambria Math" panose="02040503050406030204" pitchFamily="18" charset="0"/>
                                    </a:rPr>
                                    <m:t>𝐿</m:t>
                                  </m:r>
                                </m:e>
                                <m:sub>
                                  <m:r>
                                    <m:rPr>
                                      <m:brk m:alnAt="7"/>
                                    </m:rPr>
                                    <a:rPr lang="en-US" sz="1800" i="1">
                                      <a:latin typeface="Cambria Math" panose="02040503050406030204" pitchFamily="18" charset="0"/>
                                    </a:rPr>
                                    <m:t>1</m:t>
                                  </m:r>
                                </m:sub>
                              </m:sSub>
                              <m:sSubSup>
                                <m:sSubSupPr>
                                  <m:ctrlPr>
                                    <a:rPr lang="en-US" sz="1800" i="1">
                                      <a:latin typeface="Cambria Math" panose="02040503050406030204" pitchFamily="18" charset="0"/>
                                    </a:rPr>
                                  </m:ctrlPr>
                                </m:sSubSup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up>
                                  <m:r>
                                    <a:rPr lang="en-US" sz="1800" i="1">
                                      <a:latin typeface="Cambria Math" panose="02040503050406030204" pitchFamily="18" charset="0"/>
                                    </a:rPr>
                                    <m:t>2</m:t>
                                  </m:r>
                                </m:sup>
                              </m:sSubSup>
                              <m:r>
                                <a:rPr lang="en-US" sz="1800" i="1">
                                  <a:latin typeface="Cambria Math" panose="02040503050406030204" pitchFamily="18" charset="0"/>
                                </a:rPr>
                                <m:t>+</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1</m:t>
                                  </m:r>
                                </m:sub>
                              </m:sSub>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r>
                                <a:rPr lang="en-US" sz="1800" i="1">
                                  <a:latin typeface="Cambria Math" panose="02040503050406030204" pitchFamily="18" charset="0"/>
                                </a:rPr>
                                <m:t>+</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1</m:t>
                                  </m:r>
                                </m:sub>
                              </m:sSub>
                            </m:e>
                          </m:mr>
                          <m:mr>
                            <m:e>
                              <m:r>
                                <a:rPr lang="en-US" sz="1800" i="1">
                                  <a:latin typeface="Cambria Math" panose="02040503050406030204" pitchFamily="18" charset="0"/>
                                </a:rPr>
                                <m:t>0</m:t>
                              </m:r>
                            </m:e>
                          </m:mr>
                        </m:m>
                      </m:e>
                    </m:d>
                  </m:oMath>
                </a14:m>
                <a:r>
                  <a:rPr lang="en-US" sz="1800" dirty="0"/>
                  <a:t>= </a:t>
                </a:r>
                <a14:m>
                  <m:oMath xmlns:m="http://schemas.openxmlformats.org/officeDocument/2006/math">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Sup>
                                <m:sSubSupPr>
                                  <m:ctrlPr>
                                    <a:rPr lang="en-US" sz="1800" i="1">
                                      <a:latin typeface="Cambria Math" panose="02040503050406030204" pitchFamily="18" charset="0"/>
                                    </a:rPr>
                                  </m:ctrlPr>
                                </m:sSubSup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up>
                                  <m:r>
                                    <a:rPr lang="en-US" sz="1800" i="1">
                                      <a:latin typeface="Cambria Math" panose="02040503050406030204" pitchFamily="18" charset="0"/>
                                    </a:rPr>
                                    <m:t>2</m:t>
                                  </m:r>
                                </m:sup>
                              </m:sSubSup>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r>
                                <a:rPr lang="en-US" sz="1800" i="1">
                                  <a:latin typeface="Cambria Math" panose="02040503050406030204" pitchFamily="18" charset="0"/>
                                </a:rPr>
                                <m:t>+</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12</m:t>
                                  </m:r>
                                </m:sub>
                              </m:sSub>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Sup>
                                <m:sSubSupPr>
                                  <m:ctrlPr>
                                    <a:rPr lang="en-US" sz="1800" i="1">
                                      <a:latin typeface="Cambria Math" panose="02040503050406030204" pitchFamily="18" charset="0"/>
                                    </a:rPr>
                                  </m:ctrlPr>
                                </m:sSubSup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up>
                                  <m:r>
                                    <a:rPr lang="en-US" sz="1800" i="1">
                                      <a:latin typeface="Cambria Math" panose="02040503050406030204" pitchFamily="18" charset="0"/>
                                    </a:rPr>
                                    <m:t>2</m:t>
                                  </m:r>
                                </m:sup>
                              </m:sSubSup>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r>
                                <a:rPr lang="en-US" sz="1800" i="1">
                                  <a:latin typeface="Cambria Math" panose="02040503050406030204" pitchFamily="18" charset="0"/>
                                </a:rPr>
                                <m:t>+ </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12</m:t>
                                  </m:r>
                                </m:sub>
                              </m:sSub>
                            </m:e>
                          </m:mr>
                          <m:mr>
                            <m:e>
                              <m:r>
                                <a:rPr lang="en-US" sz="1800" i="1">
                                  <a:latin typeface="Cambria Math" panose="02040503050406030204" pitchFamily="18" charset="0"/>
                                </a:rPr>
                                <m:t>0</m:t>
                              </m:r>
                            </m:e>
                          </m:mr>
                        </m:m>
                      </m:e>
                    </m:d>
                  </m:oMath>
                </a14:m>
                <a:endParaRPr lang="en-US" sz="1800" dirty="0"/>
              </a:p>
            </p:txBody>
          </p:sp>
        </mc:Choice>
        <mc:Fallback xmlns="">
          <p:sp>
            <p:nvSpPr>
              <p:cNvPr id="3" name="TextBox 2">
                <a:extLst>
                  <a:ext uri="{FF2B5EF4-FFF2-40B4-BE49-F238E27FC236}">
                    <a16:creationId xmlns:a16="http://schemas.microsoft.com/office/drawing/2014/main" id="{29CB750D-87ED-B0F0-FE77-D7B185906AC0}"/>
                  </a:ext>
                </a:extLst>
              </p:cNvPr>
              <p:cNvSpPr txBox="1">
                <a:spLocks noRot="1" noChangeAspect="1" noMove="1" noResize="1" noEditPoints="1" noAdjustHandles="1" noChangeArrowheads="1" noChangeShapeType="1" noTextEdit="1"/>
              </p:cNvSpPr>
              <p:nvPr/>
            </p:nvSpPr>
            <p:spPr>
              <a:xfrm>
                <a:off x="860425" y="2473428"/>
                <a:ext cx="11224093" cy="3373872"/>
              </a:xfrm>
              <a:prstGeom prst="rect">
                <a:avLst/>
              </a:prstGeom>
              <a:blipFill>
                <a:blip r:embed="rId5"/>
                <a:stretch>
                  <a:fillRect t="-18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Object 4">
                <a:extLst>
                  <a:ext uri="{FF2B5EF4-FFF2-40B4-BE49-F238E27FC236}">
                    <a16:creationId xmlns:a16="http://schemas.microsoft.com/office/drawing/2014/main" id="{91F4E415-A68F-3D1F-E216-D84D746AEB21}"/>
                  </a:ext>
                </a:extLst>
              </p:cNvPr>
              <p:cNvSpPr txBox="1"/>
              <p:nvPr/>
            </p:nvSpPr>
            <p:spPr bwMode="auto">
              <a:xfrm>
                <a:off x="2826332" y="1867003"/>
                <a:ext cx="7349212" cy="377825"/>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b="0" i="1" smtClean="0">
                                      <a:solidFill>
                                        <a:srgbClr val="000000"/>
                                      </a:solidFill>
                                      <a:latin typeface="Cambria Math" panose="02040503050406030204" pitchFamily="18" charset="0"/>
                                    </a:rPr>
                                    <m:t>𝑣</m:t>
                                  </m:r>
                                </m:e>
                              </m:acc>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𝑖</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𝑅</m:t>
                          </m:r>
                        </m:e>
                      </m:sPre>
                      <m:r>
                        <a:rPr lang="en-US" sz="2000" i="1">
                          <a:solidFill>
                            <a:srgbClr val="000000"/>
                          </a:solidFill>
                          <a:latin typeface="Cambria Math" panose="02040503050406030204" pitchFamily="18" charset="0"/>
                        </a:rPr>
                        <m:t>(</m:t>
                      </m:r>
                      <m:acc>
                        <m:accPr>
                          <m:chr m:val="̇"/>
                          <m:ctrlPr>
                            <a:rPr lang="en-US" sz="2000" i="1" smtClean="0">
                              <a:solidFill>
                                <a:srgbClr val="000000"/>
                              </a:solidFill>
                              <a:latin typeface="Cambria Math" panose="02040503050406030204" pitchFamily="18" charset="0"/>
                            </a:rPr>
                          </m:ctrlPr>
                        </m:acc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sub>
                          </m:sSub>
                        </m:e>
                      </m:acc>
                      <m:r>
                        <a:rPr lang="en-US" sz="2000" i="1">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 × (</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 × </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𝑣</m:t>
                                  </m:r>
                                </m:e>
                              </m:acc>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oMath>
                  </m:oMathPara>
                </a14:m>
                <a:endParaRPr lang="en-US" sz="2000" dirty="0"/>
              </a:p>
            </p:txBody>
          </p:sp>
        </mc:Choice>
        <mc:Fallback xmlns="">
          <p:sp>
            <p:nvSpPr>
              <p:cNvPr id="2" name="Object 4">
                <a:extLst>
                  <a:ext uri="{FF2B5EF4-FFF2-40B4-BE49-F238E27FC236}">
                    <a16:creationId xmlns:a16="http://schemas.microsoft.com/office/drawing/2014/main" id="{91F4E415-A68F-3D1F-E216-D84D746AEB21}"/>
                  </a:ext>
                </a:extLst>
              </p:cNvPr>
              <p:cNvSpPr txBox="1">
                <a:spLocks noRot="1" noChangeAspect="1" noMove="1" noResize="1" noEditPoints="1" noAdjustHandles="1" noChangeArrowheads="1" noChangeShapeType="1" noTextEdit="1"/>
              </p:cNvSpPr>
              <p:nvPr/>
            </p:nvSpPr>
            <p:spPr bwMode="auto">
              <a:xfrm>
                <a:off x="2826332" y="1867003"/>
                <a:ext cx="7349212" cy="377825"/>
              </a:xfrm>
              <a:prstGeom prst="rect">
                <a:avLst/>
              </a:prstGeom>
              <a:blipFill>
                <a:blip r:embed="rId6"/>
                <a:stretch>
                  <a:fillRect b="-37097"/>
                </a:stretch>
              </a:blipFill>
              <a:ln>
                <a:noFill/>
              </a:ln>
              <a:effectLst/>
            </p:spPr>
            <p:txBody>
              <a:bodyPr/>
              <a:lstStyle/>
              <a:p>
                <a:r>
                  <a:rPr lang="en-US">
                    <a:noFill/>
                  </a:rPr>
                  <a:t> </a:t>
                </a:r>
              </a:p>
            </p:txBody>
          </p:sp>
        </mc:Fallback>
      </mc:AlternateContent>
    </p:spTree>
    <p:extLst>
      <p:ext uri="{BB962C8B-B14F-4D97-AF65-F5344CB8AC3E}">
        <p14:creationId xmlns:p14="http://schemas.microsoft.com/office/powerpoint/2010/main" val="4187583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D75585-7E39-1B33-B47F-B9A7772065D6}"/>
            </a:ext>
          </a:extLst>
        </p:cNvPr>
        <p:cNvGrpSpPr/>
        <p:nvPr/>
      </p:nvGrpSpPr>
      <p:grpSpPr>
        <a:xfrm>
          <a:off x="0" y="0"/>
          <a:ext cx="0" cy="0"/>
          <a:chOff x="0" y="0"/>
          <a:chExt cx="0" cy="0"/>
        </a:xfrm>
      </p:grpSpPr>
      <p:sp>
        <p:nvSpPr>
          <p:cNvPr id="64514" name="Rectangle 2">
            <a:extLst>
              <a:ext uri="{FF2B5EF4-FFF2-40B4-BE49-F238E27FC236}">
                <a16:creationId xmlns:a16="http://schemas.microsoft.com/office/drawing/2014/main" id="{508BE5AE-361D-4EF3-C5D5-B97DDF228CB7}"/>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64515" name="Rectangle 3">
                <a:extLst>
                  <a:ext uri="{FF2B5EF4-FFF2-40B4-BE49-F238E27FC236}">
                    <a16:creationId xmlns:a16="http://schemas.microsoft.com/office/drawing/2014/main" id="{5822C243-1D65-2C8C-7780-A696379F6194}"/>
                  </a:ext>
                </a:extLst>
              </p:cNvPr>
              <p:cNvSpPr>
                <a:spLocks noGrp="1" noChangeArrowheads="1"/>
              </p:cNvSpPr>
              <p:nvPr>
                <p:ph type="body" idx="1"/>
              </p:nvPr>
            </p:nvSpPr>
            <p:spPr/>
            <p:txBody>
              <a:bodyPr/>
              <a:lstStyle/>
              <a:p>
                <a:r>
                  <a:rPr lang="en-US" altLang="en-US" dirty="0"/>
                  <a:t>Outward Iteration </a:t>
                </a:r>
                <a14:m>
                  <m:oMath xmlns:m="http://schemas.openxmlformats.org/officeDocument/2006/math">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=1</m:t>
                    </m:r>
                  </m:oMath>
                </a14:m>
                <a:endParaRPr lang="en-US" dirty="0"/>
              </a:p>
              <a:p>
                <a:endParaRPr lang="en-US" altLang="en-US" dirty="0"/>
              </a:p>
            </p:txBody>
          </p:sp>
        </mc:Choice>
        <mc:Fallback xmlns="">
          <p:sp>
            <p:nvSpPr>
              <p:cNvPr id="64515" name="Rectangle 3">
                <a:extLst>
                  <a:ext uri="{FF2B5EF4-FFF2-40B4-BE49-F238E27FC236}">
                    <a16:creationId xmlns:a16="http://schemas.microsoft.com/office/drawing/2014/main" id="{5822C243-1D65-2C8C-7780-A696379F6194}"/>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p:sp>
        <p:nvSpPr>
          <p:cNvPr id="60" name="Footer Placeholder 2">
            <a:extLst>
              <a:ext uri="{FF2B5EF4-FFF2-40B4-BE49-F238E27FC236}">
                <a16:creationId xmlns:a16="http://schemas.microsoft.com/office/drawing/2014/main" id="{F709992E-A4A4-A9E4-5217-FADB12259494}"/>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64571" name="Picture 2" descr="http://brand.ucla.edu/wp-content/uploads/2013/08/ucla-logotype-main-11.jpg">
            <a:extLst>
              <a:ext uri="{FF2B5EF4-FFF2-40B4-BE49-F238E27FC236}">
                <a16:creationId xmlns:a16="http://schemas.microsoft.com/office/drawing/2014/main" id="{952682A1-A6E6-E754-83EE-7A60BE77D5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18874D91-B58F-FF2A-2547-2B5CE14787E0}"/>
                  </a:ext>
                </a:extLst>
              </p:cNvPr>
              <p:cNvSpPr txBox="1"/>
              <p:nvPr/>
            </p:nvSpPr>
            <p:spPr>
              <a:xfrm>
                <a:off x="774933" y="2696039"/>
                <a:ext cx="10847571" cy="3494418"/>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800" i="1" smtClean="0">
                              <a:solidFill>
                                <a:srgbClr val="000000"/>
                              </a:solidFill>
                              <a:latin typeface="Cambria Math" panose="02040503050406030204" pitchFamily="18" charset="0"/>
                            </a:rPr>
                          </m:ctrlPr>
                        </m:sSubPr>
                        <m:e>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i="1">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2</m:t>
                                  </m:r>
                                </m:sup>
                                <m:e>
                                  <m:acc>
                                    <m:accPr>
                                      <m:chr m:val="̇"/>
                                      <m:ctrlPr>
                                        <a:rPr lang="en-US" sz="1800" i="1">
                                          <a:solidFill>
                                            <a:srgbClr val="000000"/>
                                          </a:solidFill>
                                          <a:latin typeface="Cambria Math" panose="02040503050406030204" pitchFamily="18" charset="0"/>
                                        </a:rPr>
                                      </m:ctrlPr>
                                    </m:accPr>
                                    <m:e>
                                      <m:r>
                                        <a:rPr lang="en-US" sz="1800" i="1">
                                          <a:solidFill>
                                            <a:srgbClr val="000000"/>
                                          </a:solidFill>
                                          <a:latin typeface="Cambria Math" panose="02040503050406030204" pitchFamily="18" charset="0"/>
                                        </a:rPr>
                                        <m:t>𝑣</m:t>
                                      </m:r>
                                    </m:e>
                                  </m:acc>
                                </m:e>
                              </m:sPre>
                            </m:e>
                            <m:sub>
                              <m:r>
                                <a:rPr lang="en-US" sz="1800" i="1">
                                  <a:solidFill>
                                    <a:srgbClr val="000000"/>
                                  </a:solidFill>
                                  <a:latin typeface="Cambria Math" panose="02040503050406030204" pitchFamily="18" charset="0"/>
                                </a:rPr>
                                <m:t>𝐶</m:t>
                              </m:r>
                            </m:sub>
                          </m:sSub>
                        </m:e>
                        <m:sub>
                          <m:r>
                            <a:rPr lang="en-US" sz="1800" b="0" i="1" smtClean="0">
                              <a:solidFill>
                                <a:srgbClr val="000000"/>
                              </a:solidFill>
                              <a:latin typeface="Cambria Math" panose="02040503050406030204" pitchFamily="18" charset="0"/>
                            </a:rPr>
                            <m:t>2</m:t>
                          </m:r>
                        </m:sub>
                      </m:sSub>
                      <m:r>
                        <a:rPr lang="en-US" sz="1800" i="1">
                          <a:solidFill>
                            <a:srgbClr val="000000"/>
                          </a:solidFill>
                          <a:latin typeface="Cambria Math" panose="02040503050406030204" pitchFamily="18" charset="0"/>
                        </a:rPr>
                        <m:t>=</m:t>
                      </m:r>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i="1">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2</m:t>
                              </m:r>
                            </m:sup>
                            <m:e>
                              <m:acc>
                                <m:accPr>
                                  <m:chr m:val="̇"/>
                                  <m:ctrlPr>
                                    <a:rPr lang="en-US" sz="1800" i="1">
                                      <a:solidFill>
                                        <a:srgbClr val="000000"/>
                                      </a:solidFill>
                                      <a:latin typeface="Cambria Math" panose="02040503050406030204" pitchFamily="18" charset="0"/>
                                    </a:rPr>
                                  </m:ctrlPr>
                                </m:accPr>
                                <m:e>
                                  <m:r>
                                    <a:rPr lang="en-US" sz="1800" i="1">
                                      <a:solidFill>
                                        <a:srgbClr val="000000"/>
                                      </a:solidFill>
                                      <a:latin typeface="Cambria Math" panose="02040503050406030204" pitchFamily="18" charset="0"/>
                                      <a:ea typeface="Cambria Math" panose="02040503050406030204" pitchFamily="18" charset="0"/>
                                    </a:rPr>
                                    <m:t>𝜔</m:t>
                                  </m:r>
                                </m:e>
                              </m:acc>
                            </m:e>
                          </m:sPre>
                        </m:e>
                        <m:sub>
                          <m:r>
                            <a:rPr lang="en-US" sz="1800" b="0" i="1" smtClean="0">
                              <a:solidFill>
                                <a:srgbClr val="000000"/>
                              </a:solidFill>
                              <a:latin typeface="Cambria Math" panose="02040503050406030204" pitchFamily="18" charset="0"/>
                              <a:ea typeface="Cambria Math" panose="02040503050406030204" pitchFamily="18" charset="0"/>
                            </a:rPr>
                            <m:t>2</m:t>
                          </m:r>
                        </m:sub>
                      </m:sSub>
                      <m:r>
                        <a:rPr lang="en-US" sz="1800" i="1">
                          <a:solidFill>
                            <a:srgbClr val="000000"/>
                          </a:solidFill>
                          <a:latin typeface="Cambria Math" panose="02040503050406030204" pitchFamily="18" charset="0"/>
                        </a:rPr>
                        <m:t>× </m:t>
                      </m:r>
                      <m:sSub>
                        <m:sSubPr>
                          <m:ctrlPr>
                            <a:rPr lang="en-US" sz="1800" i="1">
                              <a:solidFill>
                                <a:srgbClr val="000000"/>
                              </a:solidFill>
                              <a:latin typeface="Cambria Math" panose="02040503050406030204" pitchFamily="18" charset="0"/>
                            </a:rPr>
                          </m:ctrlPr>
                        </m:sSubPr>
                        <m:e>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𝑃</m:t>
                                  </m:r>
                                </m:e>
                              </m:sPre>
                            </m:e>
                            <m:sub>
                              <m:r>
                                <a:rPr lang="en-US" sz="1800" i="1">
                                  <a:solidFill>
                                    <a:srgbClr val="000000"/>
                                  </a:solidFill>
                                  <a:latin typeface="Cambria Math" panose="02040503050406030204" pitchFamily="18" charset="0"/>
                                </a:rPr>
                                <m:t>𝐶</m:t>
                              </m:r>
                            </m:sub>
                          </m:sSub>
                        </m:e>
                        <m:sub>
                          <m:r>
                            <a:rPr lang="en-US" sz="1800" b="0" i="1" smtClean="0">
                              <a:solidFill>
                                <a:srgbClr val="000000"/>
                              </a:solidFill>
                              <a:latin typeface="Cambria Math" panose="02040503050406030204" pitchFamily="18" charset="0"/>
                            </a:rPr>
                            <m:t>2</m:t>
                          </m:r>
                        </m:sub>
                      </m:sSub>
                      <m:r>
                        <a:rPr lang="en-US" sz="1800" i="1">
                          <a:solidFill>
                            <a:srgbClr val="000000"/>
                          </a:solidFill>
                          <a:latin typeface="Cambria Math" panose="02040503050406030204" pitchFamily="18" charset="0"/>
                        </a:rPr>
                        <m:t>+</m:t>
                      </m:r>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𝜔</m:t>
                              </m:r>
                            </m:e>
                          </m:sPre>
                        </m:e>
                        <m:sub>
                          <m:r>
                            <a:rPr lang="en-US" sz="1800" b="0" i="1" smtClean="0">
                              <a:solidFill>
                                <a:srgbClr val="000000"/>
                              </a:solidFill>
                              <a:latin typeface="Cambria Math" panose="02040503050406030204" pitchFamily="18" charset="0"/>
                            </a:rPr>
                            <m:t>2</m:t>
                          </m:r>
                        </m:sub>
                      </m:sSub>
                      <m:r>
                        <a:rPr lang="en-US" sz="1800" i="1">
                          <a:solidFill>
                            <a:srgbClr val="000000"/>
                          </a:solidFill>
                          <a:latin typeface="Cambria Math" panose="02040503050406030204" pitchFamily="18" charset="0"/>
                        </a:rPr>
                        <m:t>× </m:t>
                      </m:r>
                      <m:d>
                        <m:dPr>
                          <m:ctrlPr>
                            <a:rPr lang="en-US" sz="1800" i="1">
                              <a:solidFill>
                                <a:srgbClr val="000000"/>
                              </a:solidFill>
                              <a:latin typeface="Cambria Math" panose="02040503050406030204" pitchFamily="18" charset="0"/>
                            </a:rPr>
                          </m:ctrlPr>
                        </m:dPr>
                        <m:e>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𝜔</m:t>
                                  </m:r>
                                </m:e>
                              </m:sPre>
                            </m:e>
                            <m:sub>
                              <m:r>
                                <a:rPr lang="en-US" sz="1800" b="0" i="1" smtClean="0">
                                  <a:solidFill>
                                    <a:srgbClr val="000000"/>
                                  </a:solidFill>
                                  <a:latin typeface="Cambria Math" panose="02040503050406030204" pitchFamily="18" charset="0"/>
                                </a:rPr>
                                <m:t>2</m:t>
                              </m:r>
                            </m:sub>
                          </m:sSub>
                          <m:r>
                            <a:rPr lang="en-US" sz="1800" i="1">
                              <a:solidFill>
                                <a:srgbClr val="000000"/>
                              </a:solidFill>
                              <a:latin typeface="Cambria Math" panose="02040503050406030204" pitchFamily="18" charset="0"/>
                            </a:rPr>
                            <m:t>×</m:t>
                          </m:r>
                          <m:sSub>
                            <m:sSubPr>
                              <m:ctrlPr>
                                <a:rPr lang="en-US" sz="1800" i="1">
                                  <a:solidFill>
                                    <a:srgbClr val="000000"/>
                                  </a:solidFill>
                                  <a:latin typeface="Cambria Math" panose="02040503050406030204" pitchFamily="18" charset="0"/>
                                </a:rPr>
                              </m:ctrlPr>
                            </m:sSubPr>
                            <m:e>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𝑃</m:t>
                                      </m:r>
                                    </m:e>
                                  </m:sPre>
                                </m:e>
                                <m:sub>
                                  <m:r>
                                    <a:rPr lang="en-US" sz="1800" i="1">
                                      <a:solidFill>
                                        <a:srgbClr val="000000"/>
                                      </a:solidFill>
                                      <a:latin typeface="Cambria Math" panose="02040503050406030204" pitchFamily="18" charset="0"/>
                                    </a:rPr>
                                    <m:t>𝐶</m:t>
                                  </m:r>
                                </m:sub>
                              </m:sSub>
                            </m:e>
                            <m:sub>
                              <m:r>
                                <a:rPr lang="en-US" sz="1800" b="0" i="1" smtClean="0">
                                  <a:solidFill>
                                    <a:srgbClr val="000000"/>
                                  </a:solidFill>
                                  <a:latin typeface="Cambria Math" panose="02040503050406030204" pitchFamily="18" charset="0"/>
                                </a:rPr>
                                <m:t>2</m:t>
                              </m:r>
                            </m:sub>
                          </m:sSub>
                        </m:e>
                      </m:d>
                      <m:r>
                        <a:rPr lang="en-US" sz="1800" i="1">
                          <a:solidFill>
                            <a:srgbClr val="000000"/>
                          </a:solidFill>
                          <a:latin typeface="Cambria Math" panose="02040503050406030204" pitchFamily="18" charset="0"/>
                        </a:rPr>
                        <m:t> + </m:t>
                      </m:r>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i="1">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2</m:t>
                              </m:r>
                            </m:sup>
                            <m:e>
                              <m:acc>
                                <m:accPr>
                                  <m:chr m:val="̇"/>
                                  <m:ctrlPr>
                                    <a:rPr lang="en-US" sz="1800" i="1">
                                      <a:solidFill>
                                        <a:srgbClr val="000000"/>
                                      </a:solidFill>
                                      <a:latin typeface="Cambria Math" panose="02040503050406030204" pitchFamily="18" charset="0"/>
                                    </a:rPr>
                                  </m:ctrlPr>
                                </m:accPr>
                                <m:e>
                                  <m:r>
                                    <a:rPr lang="en-US" sz="1800" i="1">
                                      <a:solidFill>
                                        <a:srgbClr val="000000"/>
                                      </a:solidFill>
                                      <a:latin typeface="Cambria Math" panose="02040503050406030204" pitchFamily="18" charset="0"/>
                                    </a:rPr>
                                    <m:t>𝑣</m:t>
                                  </m:r>
                                </m:e>
                              </m:acc>
                            </m:e>
                          </m:sPre>
                        </m:e>
                        <m:sub>
                          <m:r>
                            <a:rPr lang="en-US" sz="1800" b="0" i="1" smtClean="0">
                              <a:solidFill>
                                <a:srgbClr val="000000"/>
                              </a:solidFill>
                              <a:latin typeface="Cambria Math" panose="02040503050406030204" pitchFamily="18" charset="0"/>
                            </a:rPr>
                            <m:t>2</m:t>
                          </m:r>
                        </m:sub>
                      </m:sSub>
                      <m:r>
                        <a:rPr lang="en-US" sz="1800" b="0" i="1" smtClean="0">
                          <a:solidFill>
                            <a:srgbClr val="000000"/>
                          </a:solidFill>
                          <a:latin typeface="Cambria Math" panose="02040503050406030204" pitchFamily="18" charset="0"/>
                        </a:rPr>
                        <m:t>=</m:t>
                      </m:r>
                    </m:oMath>
                  </m:oMathPara>
                </a14:m>
                <a:endParaRPr lang="en-US" sz="1800" i="1" dirty="0">
                  <a:latin typeface="Cambria Math" panose="02040503050406030204" pitchFamily="18" charset="0"/>
                </a:endParaRPr>
              </a:p>
              <a:p>
                <a14:m>
                  <m:oMath xmlns:m="http://schemas.openxmlformats.org/officeDocument/2006/math">
                    <m:d>
                      <m:dPr>
                        <m:begChr m:val="|"/>
                        <m:endChr m:val="|"/>
                        <m:ctrlPr>
                          <a:rPr lang="en-US" sz="1800" i="1">
                            <a:latin typeface="Cambria Math" panose="02040503050406030204" pitchFamily="18" charset="0"/>
                          </a:rPr>
                        </m:ctrlPr>
                      </m:dPr>
                      <m:e>
                        <m:m>
                          <m:mPr>
                            <m:mcs>
                              <m:mc>
                                <m:mcPr>
                                  <m:count m:val="3"/>
                                  <m:mcJc m:val="center"/>
                                </m:mcPr>
                              </m:mc>
                            </m:mcs>
                            <m:ctrlPr>
                              <a:rPr lang="en-US" sz="1800" i="1">
                                <a:latin typeface="Cambria Math" panose="02040503050406030204" pitchFamily="18" charset="0"/>
                              </a:rPr>
                            </m:ctrlPr>
                          </m:mPr>
                          <m:mr>
                            <m:e>
                              <m:r>
                                <m:rPr>
                                  <m:brk m:alnAt="7"/>
                                </m:rPr>
                                <a:rPr lang="en-US" sz="1800" b="0" i="1" smtClean="0">
                                  <a:latin typeface="Cambria Math" panose="02040503050406030204" pitchFamily="18" charset="0"/>
                                </a:rPr>
                                <m:t>𝑖</m:t>
                              </m:r>
                            </m:e>
                            <m:e>
                              <m:r>
                                <a:rPr lang="en-US" sz="1800" b="0" i="1" smtClean="0">
                                  <a:latin typeface="Cambria Math" panose="02040503050406030204" pitchFamily="18" charset="0"/>
                                </a:rPr>
                                <m:t>𝑗</m:t>
                              </m:r>
                            </m:e>
                            <m:e>
                              <m:r>
                                <a:rPr lang="en-US" sz="1800" b="0" i="1" smtClean="0">
                                  <a:latin typeface="Cambria Math" panose="02040503050406030204" pitchFamily="18" charset="0"/>
                                </a:rPr>
                                <m:t>𝑘</m:t>
                              </m:r>
                            </m:e>
                          </m:mr>
                          <m:mr>
                            <m:e>
                              <m:r>
                                <a:rPr lang="en-US" sz="1800" i="1">
                                  <a:latin typeface="Cambria Math" panose="02040503050406030204" pitchFamily="18" charset="0"/>
                                </a:rPr>
                                <m:t>0</m:t>
                              </m:r>
                            </m:e>
                            <m:e>
                              <m:r>
                                <a:rPr lang="en-US" sz="1800" i="1">
                                  <a:latin typeface="Cambria Math" panose="02040503050406030204" pitchFamily="18" charset="0"/>
                                </a:rPr>
                                <m:t>0</m:t>
                              </m:r>
                            </m:e>
                            <m:e>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b="0" i="1" smtClean="0">
                                      <a:latin typeface="Cambria Math" panose="02040503050406030204" pitchFamily="18" charset="0"/>
                                    </a:rPr>
                                    <m:t>2</m:t>
                                  </m:r>
                                </m:sub>
                              </m:sSub>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b="0" i="1" smtClean="0">
                                      <a:latin typeface="Cambria Math" panose="02040503050406030204" pitchFamily="18" charset="0"/>
                                    </a:rPr>
                                    <m:t>2</m:t>
                                  </m:r>
                                </m:sub>
                              </m:sSub>
                            </m:e>
                            <m:e>
                              <m:r>
                                <a:rPr lang="en-US" sz="1800" i="1">
                                  <a:latin typeface="Cambria Math" panose="02040503050406030204" pitchFamily="18" charset="0"/>
                                </a:rPr>
                                <m:t>0</m:t>
                              </m:r>
                            </m:e>
                            <m:e>
                              <m:r>
                                <a:rPr lang="en-US" sz="1800" i="1">
                                  <a:latin typeface="Cambria Math" panose="02040503050406030204" pitchFamily="18" charset="0"/>
                                </a:rPr>
                                <m:t>0</m:t>
                              </m:r>
                            </m:e>
                          </m:mr>
                        </m:m>
                      </m:e>
                    </m:d>
                    <m:r>
                      <a:rPr lang="en-US" sz="1800" i="1">
                        <a:latin typeface="Cambria Math" panose="02040503050406030204" pitchFamily="18" charset="0"/>
                      </a:rPr>
                      <m:t>+</m:t>
                    </m:r>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a:rPr lang="en-US" sz="1800" i="1">
                                  <a:latin typeface="Cambria Math" panose="02040503050406030204" pitchFamily="18" charset="0"/>
                                </a:rPr>
                                <m:t>0</m:t>
                              </m:r>
                            </m:e>
                          </m:mr>
                          <m:mr>
                            <m:e>
                              <m:r>
                                <a:rPr lang="en-US" sz="1800" i="1">
                                  <a:latin typeface="Cambria Math" panose="02040503050406030204" pitchFamily="18" charset="0"/>
                                </a:rPr>
                                <m:t>0</m:t>
                              </m:r>
                            </m:e>
                          </m:mr>
                          <m:mr>
                            <m:e>
                              <m:sSub>
                                <m:sSubPr>
                                  <m:ctrlPr>
                                    <a:rPr lang="en-US" sz="1800" i="1">
                                      <a:latin typeface="Cambria Math" panose="02040503050406030204" pitchFamily="18" charset="0"/>
                                    </a:rPr>
                                  </m:ctrlPr>
                                </m:sSubPr>
                                <m:e>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r>
                                    <a:rPr lang="en-US" sz="1800" i="1">
                                      <a:latin typeface="Cambria Math" panose="02040503050406030204" pitchFamily="18" charset="0"/>
                                    </a:rPr>
                                    <m:t>+</m:t>
                                  </m:r>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2</m:t>
                                  </m:r>
                                </m:sub>
                              </m:sSub>
                            </m:e>
                          </m:mr>
                        </m:m>
                      </m:e>
                    </m:d>
                    <m:r>
                      <a:rPr lang="en-US" sz="1800" i="1">
                        <a:solidFill>
                          <a:srgbClr val="000000"/>
                        </a:solidFill>
                        <a:latin typeface="Cambria Math" panose="02040503050406030204" pitchFamily="18" charset="0"/>
                      </a:rPr>
                      <m:t>×</m:t>
                    </m:r>
                    <m:d>
                      <m:dPr>
                        <m:begChr m:val="|"/>
                        <m:endChr m:val="|"/>
                        <m:ctrlPr>
                          <a:rPr lang="en-US" sz="1800" i="1">
                            <a:latin typeface="Cambria Math" panose="02040503050406030204" pitchFamily="18" charset="0"/>
                          </a:rPr>
                        </m:ctrlPr>
                      </m:dPr>
                      <m:e>
                        <m:m>
                          <m:mPr>
                            <m:mcs>
                              <m:mc>
                                <m:mcPr>
                                  <m:count m:val="3"/>
                                  <m:mcJc m:val="center"/>
                                </m:mcPr>
                              </m:mc>
                            </m:mcs>
                            <m:ctrlPr>
                              <a:rPr lang="en-US" sz="1800" i="1">
                                <a:latin typeface="Cambria Math" panose="02040503050406030204" pitchFamily="18" charset="0"/>
                              </a:rPr>
                            </m:ctrlPr>
                          </m:mPr>
                          <m:mr>
                            <m:e>
                              <m:r>
                                <m:rPr>
                                  <m:brk m:alnAt="7"/>
                                </m:rPr>
                                <a:rPr lang="en-US" sz="1800" b="0" i="1" smtClean="0">
                                  <a:latin typeface="Cambria Math" panose="02040503050406030204" pitchFamily="18" charset="0"/>
                                </a:rPr>
                                <m:t>𝑖</m:t>
                              </m:r>
                            </m:e>
                            <m:e>
                              <m:r>
                                <a:rPr lang="en-US" sz="1800" b="0" i="1" smtClean="0">
                                  <a:latin typeface="Cambria Math" panose="02040503050406030204" pitchFamily="18" charset="0"/>
                                </a:rPr>
                                <m:t>𝑗</m:t>
                              </m:r>
                            </m:e>
                            <m:e>
                              <m:r>
                                <a:rPr lang="en-US" sz="1800" b="0" i="1" smtClean="0">
                                  <a:latin typeface="Cambria Math" panose="02040503050406030204" pitchFamily="18" charset="0"/>
                                </a:rPr>
                                <m:t>𝑘</m:t>
                              </m:r>
                            </m:e>
                          </m:mr>
                          <m:mr>
                            <m:e>
                              <m:r>
                                <a:rPr lang="en-US" sz="1800" i="1">
                                  <a:latin typeface="Cambria Math" panose="02040503050406030204" pitchFamily="18" charset="0"/>
                                </a:rPr>
                                <m:t>0</m:t>
                              </m:r>
                            </m:e>
                            <m:e>
                              <m:r>
                                <a:rPr lang="en-US" sz="1800" i="1">
                                  <a:latin typeface="Cambria Math" panose="02040503050406030204" pitchFamily="18" charset="0"/>
                                </a:rPr>
                                <m:t>0</m:t>
                              </m:r>
                            </m:e>
                            <m:e>
                              <m:sSub>
                                <m:sSubPr>
                                  <m:ctrlPr>
                                    <a:rPr lang="en-US" sz="1800" i="1">
                                      <a:latin typeface="Cambria Math" panose="02040503050406030204" pitchFamily="18" charset="0"/>
                                    </a:rPr>
                                  </m:ctrlPr>
                                </m:sSubPr>
                                <m:e>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r>
                                    <a:rPr lang="en-US" sz="1800" i="1">
                                      <a:latin typeface="Cambria Math" panose="02040503050406030204" pitchFamily="18" charset="0"/>
                                    </a:rPr>
                                    <m:t>+</m:t>
                                  </m:r>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2</m:t>
                                  </m:r>
                                </m:sub>
                              </m:sSub>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b="0" i="1" smtClean="0">
                                      <a:latin typeface="Cambria Math" panose="02040503050406030204" pitchFamily="18" charset="0"/>
                                    </a:rPr>
                                    <m:t>2</m:t>
                                  </m:r>
                                </m:sub>
                              </m:sSub>
                            </m:e>
                            <m:e>
                              <m:r>
                                <a:rPr lang="en-US" sz="1800" i="1">
                                  <a:latin typeface="Cambria Math" panose="02040503050406030204" pitchFamily="18" charset="0"/>
                                </a:rPr>
                                <m:t>0</m:t>
                              </m:r>
                            </m:e>
                            <m:e>
                              <m:r>
                                <a:rPr lang="en-US" sz="1800" i="1">
                                  <a:latin typeface="Cambria Math" panose="02040503050406030204" pitchFamily="18" charset="0"/>
                                </a:rPr>
                                <m:t>0</m:t>
                              </m:r>
                            </m:e>
                          </m:mr>
                        </m:m>
                      </m:e>
                    </m:d>
                  </m:oMath>
                </a14:m>
                <a:r>
                  <a:rPr lang="en-US" sz="1800" dirty="0"/>
                  <a:t>+ </a:t>
                </a:r>
                <a14:m>
                  <m:oMath xmlns:m="http://schemas.openxmlformats.org/officeDocument/2006/math">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Sup>
                                <m:sSubSupPr>
                                  <m:ctrlPr>
                                    <a:rPr lang="en-US" sz="1800" i="1">
                                      <a:latin typeface="Cambria Math" panose="02040503050406030204" pitchFamily="18" charset="0"/>
                                    </a:rPr>
                                  </m:ctrlPr>
                                </m:sSubSup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up>
                                  <m:r>
                                    <a:rPr lang="en-US" sz="1800" i="1">
                                      <a:latin typeface="Cambria Math" panose="02040503050406030204" pitchFamily="18" charset="0"/>
                                    </a:rPr>
                                    <m:t>2</m:t>
                                  </m:r>
                                </m:sup>
                              </m:sSubSup>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r>
                                <a:rPr lang="en-US" sz="1800" i="1">
                                  <a:latin typeface="Cambria Math" panose="02040503050406030204" pitchFamily="18" charset="0"/>
                                </a:rPr>
                                <m:t>+</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1</m:t>
                                  </m:r>
                                  <m:r>
                                    <a:rPr lang="en-US" sz="1800" b="0" i="1" smtClean="0">
                                      <a:latin typeface="Cambria Math" panose="02040503050406030204" pitchFamily="18" charset="0"/>
                                    </a:rPr>
                                    <m:t>2</m:t>
                                  </m:r>
                                </m:sub>
                              </m:sSub>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Sup>
                                <m:sSubSupPr>
                                  <m:ctrlPr>
                                    <a:rPr lang="en-US" sz="1800" i="1">
                                      <a:latin typeface="Cambria Math" panose="02040503050406030204" pitchFamily="18" charset="0"/>
                                    </a:rPr>
                                  </m:ctrlPr>
                                </m:sSubSup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up>
                                  <m:r>
                                    <a:rPr lang="en-US" sz="1800" i="1">
                                      <a:latin typeface="Cambria Math" panose="02040503050406030204" pitchFamily="18" charset="0"/>
                                    </a:rPr>
                                    <m:t>2</m:t>
                                  </m:r>
                                </m:sup>
                              </m:sSubSup>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r>
                                <a:rPr lang="en-US" sz="1800" i="1">
                                  <a:latin typeface="Cambria Math" panose="02040503050406030204" pitchFamily="18" charset="0"/>
                                </a:rPr>
                                <m:t>+ </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1</m:t>
                                  </m:r>
                                  <m:r>
                                    <a:rPr lang="en-US" sz="1800" b="0" i="1" smtClean="0">
                                      <a:latin typeface="Cambria Math" panose="02040503050406030204" pitchFamily="18" charset="0"/>
                                    </a:rPr>
                                    <m:t>2</m:t>
                                  </m:r>
                                </m:sub>
                              </m:sSub>
                            </m:e>
                          </m:mr>
                          <m:mr>
                            <m:e>
                              <m:r>
                                <a:rPr lang="en-US" sz="1800" i="1">
                                  <a:latin typeface="Cambria Math" panose="02040503050406030204" pitchFamily="18" charset="0"/>
                                </a:rPr>
                                <m:t>0</m:t>
                              </m:r>
                            </m:e>
                          </m:mr>
                        </m:m>
                      </m:e>
                    </m:d>
                  </m:oMath>
                </a14:m>
                <a:endParaRPr lang="en-US" sz="1800" dirty="0"/>
              </a:p>
              <a:p>
                <a14:m>
                  <m:oMath xmlns:m="http://schemas.openxmlformats.org/officeDocument/2006/math">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a:rPr lang="en-US" sz="1800" i="1">
                                  <a:latin typeface="Cambria Math" panose="02040503050406030204" pitchFamily="18" charset="0"/>
                                </a:rPr>
                                <m:t>0</m:t>
                              </m:r>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2</m:t>
                                  </m:r>
                                </m:sub>
                              </m:sSub>
                              <m:r>
                                <a:rPr lang="en-US" sz="1800" i="1">
                                  <a:latin typeface="Cambria Math" panose="02040503050406030204" pitchFamily="18" charset="0"/>
                                </a:rPr>
                                <m:t>)</m:t>
                              </m:r>
                            </m:e>
                          </m:mr>
                          <m:mr>
                            <m:e>
                              <m:r>
                                <a:rPr lang="en-US" sz="1800" b="0" i="1" smtClean="0">
                                  <a:latin typeface="Cambria Math" panose="02040503050406030204" pitchFamily="18" charset="0"/>
                                </a:rPr>
                                <m:t>0</m:t>
                              </m:r>
                            </m:e>
                          </m:mr>
                        </m:m>
                      </m:e>
                    </m:d>
                    <m:r>
                      <a:rPr lang="en-US" sz="1800" i="1">
                        <a:latin typeface="Cambria Math" panose="02040503050406030204" pitchFamily="18" charset="0"/>
                      </a:rPr>
                      <m:t>+</m:t>
                    </m:r>
                    <m:d>
                      <m:dPr>
                        <m:begChr m:val="|"/>
                        <m:endChr m:val="|"/>
                        <m:ctrlPr>
                          <a:rPr lang="en-US" sz="1800" i="1">
                            <a:latin typeface="Cambria Math" panose="02040503050406030204" pitchFamily="18" charset="0"/>
                          </a:rPr>
                        </m:ctrlPr>
                      </m:dPr>
                      <m:e>
                        <m:m>
                          <m:mPr>
                            <m:mcs>
                              <m:mc>
                                <m:mcPr>
                                  <m:count m:val="3"/>
                                  <m:mcJc m:val="center"/>
                                </m:mcPr>
                              </m:mc>
                            </m:mcs>
                            <m:ctrlPr>
                              <a:rPr lang="en-US" sz="1800" i="1">
                                <a:latin typeface="Cambria Math" panose="02040503050406030204" pitchFamily="18" charset="0"/>
                              </a:rPr>
                            </m:ctrlPr>
                          </m:mPr>
                          <m:mr>
                            <m:e>
                              <m:r>
                                <m:rPr>
                                  <m:brk m:alnAt="7"/>
                                </m:rPr>
                                <a:rPr lang="en-US" sz="1800" b="0" i="1" smtClean="0">
                                  <a:latin typeface="Cambria Math" panose="02040503050406030204" pitchFamily="18" charset="0"/>
                                </a:rPr>
                                <m:t>𝑖</m:t>
                              </m:r>
                            </m:e>
                            <m:e>
                              <m:r>
                                <a:rPr lang="en-US" sz="1800" b="0" i="1" smtClean="0">
                                  <a:latin typeface="Cambria Math" panose="02040503050406030204" pitchFamily="18" charset="0"/>
                                </a:rPr>
                                <m:t>𝑗</m:t>
                              </m:r>
                            </m:e>
                            <m:e>
                              <m:r>
                                <a:rPr lang="en-US" sz="1800" b="0" i="1" smtClean="0">
                                  <a:latin typeface="Cambria Math" panose="02040503050406030204" pitchFamily="18" charset="0"/>
                                </a:rPr>
                                <m:t>𝑘</m:t>
                              </m:r>
                            </m:e>
                          </m:mr>
                          <m:mr>
                            <m:e>
                              <m:r>
                                <a:rPr lang="en-US" sz="1800" i="1">
                                  <a:latin typeface="Cambria Math" panose="02040503050406030204" pitchFamily="18" charset="0"/>
                                </a:rPr>
                                <m:t>0</m:t>
                              </m:r>
                            </m:e>
                            <m:e>
                              <m:r>
                                <a:rPr lang="en-US" sz="1800" i="1">
                                  <a:latin typeface="Cambria Math" panose="02040503050406030204" pitchFamily="18" charset="0"/>
                                </a:rPr>
                                <m:t>0</m:t>
                              </m:r>
                            </m:e>
                            <m:e>
                              <m:sSub>
                                <m:sSubPr>
                                  <m:ctrlPr>
                                    <a:rPr lang="en-US" sz="1800" i="1">
                                      <a:latin typeface="Cambria Math" panose="02040503050406030204" pitchFamily="18" charset="0"/>
                                    </a:rPr>
                                  </m:ctrlPr>
                                </m:sSubPr>
                                <m:e>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r>
                                    <a:rPr lang="en-US" sz="1800" i="1">
                                      <a:latin typeface="Cambria Math" panose="02040503050406030204" pitchFamily="18" charset="0"/>
                                    </a:rPr>
                                    <m:t>+</m:t>
                                  </m:r>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2</m:t>
                                  </m:r>
                                </m:sub>
                              </m:sSub>
                            </m:e>
                          </m:mr>
                          <m:mr>
                            <m:e>
                              <m:r>
                                <a:rPr lang="en-US" sz="1800" b="0" i="1" smtClean="0">
                                  <a:latin typeface="Cambria Math" panose="02040503050406030204" pitchFamily="18" charset="0"/>
                                </a:rPr>
                                <m:t>0</m:t>
                              </m:r>
                            </m:e>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2</m:t>
                                  </m:r>
                                </m:sub>
                              </m:sSub>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r>
                                    <a:rPr lang="en-US" sz="1800" i="1">
                                      <a:latin typeface="Cambria Math" panose="02040503050406030204" pitchFamily="18" charset="0"/>
                                    </a:rPr>
                                    <m:t>+</m:t>
                                  </m:r>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2</m:t>
                                  </m:r>
                                </m:sub>
                              </m:sSub>
                              <m:r>
                                <a:rPr lang="en-US" sz="1800" b="0" i="1" smtClean="0">
                                  <a:latin typeface="Cambria Math" panose="02040503050406030204" pitchFamily="18" charset="0"/>
                                </a:rPr>
                                <m:t>)</m:t>
                              </m:r>
                            </m:e>
                            <m:e>
                              <m:r>
                                <a:rPr lang="en-US" sz="1800" i="1">
                                  <a:latin typeface="Cambria Math" panose="02040503050406030204" pitchFamily="18" charset="0"/>
                                </a:rPr>
                                <m:t>0</m:t>
                              </m:r>
                            </m:e>
                          </m:mr>
                        </m:m>
                      </m:e>
                    </m:d>
                  </m:oMath>
                </a14:m>
                <a:r>
                  <a:rPr lang="en-US" sz="1800" dirty="0"/>
                  <a:t>+ </a:t>
                </a:r>
                <a14:m>
                  <m:oMath xmlns:m="http://schemas.openxmlformats.org/officeDocument/2006/math">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Sup>
                                <m:sSubSupPr>
                                  <m:ctrlPr>
                                    <a:rPr lang="en-US" sz="1800" i="1">
                                      <a:latin typeface="Cambria Math" panose="02040503050406030204" pitchFamily="18" charset="0"/>
                                    </a:rPr>
                                  </m:ctrlPr>
                                </m:sSubSup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up>
                                  <m:r>
                                    <a:rPr lang="en-US" sz="1800" i="1">
                                      <a:latin typeface="Cambria Math" panose="02040503050406030204" pitchFamily="18" charset="0"/>
                                    </a:rPr>
                                    <m:t>2</m:t>
                                  </m:r>
                                </m:sup>
                              </m:sSubSup>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r>
                                <a:rPr lang="en-US" sz="1800" i="1">
                                  <a:latin typeface="Cambria Math" panose="02040503050406030204" pitchFamily="18" charset="0"/>
                                </a:rPr>
                                <m:t>+</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1</m:t>
                                  </m:r>
                                  <m:r>
                                    <a:rPr lang="en-US" sz="1800" b="0" i="1" smtClean="0">
                                      <a:latin typeface="Cambria Math" panose="02040503050406030204" pitchFamily="18" charset="0"/>
                                    </a:rPr>
                                    <m:t>2</m:t>
                                  </m:r>
                                </m:sub>
                              </m:sSub>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Sup>
                                <m:sSubSupPr>
                                  <m:ctrlPr>
                                    <a:rPr lang="en-US" sz="1800" i="1">
                                      <a:latin typeface="Cambria Math" panose="02040503050406030204" pitchFamily="18" charset="0"/>
                                    </a:rPr>
                                  </m:ctrlPr>
                                </m:sSubSup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up>
                                  <m:r>
                                    <a:rPr lang="en-US" sz="1800" i="1">
                                      <a:latin typeface="Cambria Math" panose="02040503050406030204" pitchFamily="18" charset="0"/>
                                    </a:rPr>
                                    <m:t>2</m:t>
                                  </m:r>
                                </m:sup>
                              </m:sSubSup>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r>
                                <a:rPr lang="en-US" sz="1800" i="1">
                                  <a:latin typeface="Cambria Math" panose="02040503050406030204" pitchFamily="18" charset="0"/>
                                </a:rPr>
                                <m:t>+ </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1</m:t>
                                  </m:r>
                                  <m:r>
                                    <a:rPr lang="en-US" sz="1800" b="0" i="1" smtClean="0">
                                      <a:latin typeface="Cambria Math" panose="02040503050406030204" pitchFamily="18" charset="0"/>
                                    </a:rPr>
                                    <m:t>2</m:t>
                                  </m:r>
                                </m:sub>
                              </m:sSub>
                            </m:e>
                          </m:mr>
                          <m:mr>
                            <m:e>
                              <m:r>
                                <a:rPr lang="en-US" sz="1800" i="1">
                                  <a:latin typeface="Cambria Math" panose="02040503050406030204" pitchFamily="18" charset="0"/>
                                </a:rPr>
                                <m:t>0</m:t>
                              </m:r>
                            </m:e>
                          </m:mr>
                        </m:m>
                      </m:e>
                    </m:d>
                  </m:oMath>
                </a14:m>
                <a:r>
                  <a:rPr lang="en-US" sz="1800" dirty="0"/>
                  <a:t>=</a:t>
                </a:r>
              </a:p>
              <a:p>
                <a14:m>
                  <m:oMath xmlns:m="http://schemas.openxmlformats.org/officeDocument/2006/math">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a:rPr lang="en-US" sz="1800" i="1">
                                  <a:latin typeface="Cambria Math" panose="02040503050406030204" pitchFamily="18" charset="0"/>
                                </a:rPr>
                                <m:t>0</m:t>
                              </m:r>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2</m:t>
                                  </m:r>
                                </m:sub>
                              </m:sSub>
                              <m:r>
                                <a:rPr lang="en-US" sz="1800" i="1">
                                  <a:latin typeface="Cambria Math" panose="02040503050406030204" pitchFamily="18" charset="0"/>
                                </a:rPr>
                                <m:t>)</m:t>
                              </m:r>
                            </m:e>
                          </m:mr>
                          <m:mr>
                            <m:e>
                              <m:r>
                                <a:rPr lang="en-US" sz="1800" i="1">
                                  <a:latin typeface="Cambria Math" panose="02040503050406030204" pitchFamily="18" charset="0"/>
                                </a:rPr>
                                <m:t>0</m:t>
                              </m:r>
                            </m:e>
                          </m:mr>
                        </m:m>
                      </m:e>
                    </m:d>
                    <m:r>
                      <a:rPr lang="en-US" sz="1800" i="1">
                        <a:latin typeface="Cambria Math" panose="02040503050406030204" pitchFamily="18" charset="0"/>
                      </a:rPr>
                      <m:t>+</m:t>
                    </m:r>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2</m:t>
                                  </m:r>
                                </m:sub>
                              </m:sSub>
                              <m:sSubSup>
                                <m:sSubSupPr>
                                  <m:ctrlPr>
                                    <a:rPr lang="en-US" sz="1800" i="1" smtClean="0">
                                      <a:latin typeface="Cambria Math" panose="02040503050406030204" pitchFamily="18" charset="0"/>
                                    </a:rPr>
                                  </m:ctrlPr>
                                </m:sSubSupPr>
                                <m:e>
                                  <m:r>
                                    <a:rPr lang="en-US" sz="1800" i="1">
                                      <a:latin typeface="Cambria Math" panose="02040503050406030204" pitchFamily="18" charset="0"/>
                                    </a:rPr>
                                    <m:t>(</m:t>
                                  </m:r>
                                  <m:sSub>
                                    <m:sSubPr>
                                      <m:ctrlPr>
                                        <a:rPr lang="en-US" sz="1800" i="1">
                                          <a:latin typeface="Cambria Math" panose="02040503050406030204" pitchFamily="18" charset="0"/>
                                        </a:rPr>
                                      </m:ctrlPr>
                                    </m:sSubPr>
                                    <m:e>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r>
                                        <a:rPr lang="en-US" sz="1800" i="1">
                                          <a:latin typeface="Cambria Math" panose="02040503050406030204" pitchFamily="18" charset="0"/>
                                        </a:rPr>
                                        <m:t>+</m:t>
                                      </m:r>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2</m:t>
                                      </m:r>
                                    </m:sub>
                                  </m:sSub>
                                  <m:r>
                                    <a:rPr lang="en-US" sz="1800" i="1">
                                      <a:latin typeface="Cambria Math" panose="02040503050406030204" pitchFamily="18" charset="0"/>
                                    </a:rPr>
                                    <m:t>)</m:t>
                                  </m:r>
                                </m:e>
                                <m:sub>
                                  <m:r>
                                    <a:rPr lang="en-US" sz="1800" b="0" i="1" smtClean="0">
                                      <a:latin typeface="Cambria Math" panose="02040503050406030204" pitchFamily="18" charset="0"/>
                                    </a:rPr>
                                    <m:t> </m:t>
                                  </m:r>
                                </m:sub>
                                <m:sup>
                                  <m:r>
                                    <a:rPr lang="en-US" sz="1800" b="0" i="1" smtClean="0">
                                      <a:latin typeface="Cambria Math" panose="02040503050406030204" pitchFamily="18" charset="0"/>
                                    </a:rPr>
                                    <m:t>2</m:t>
                                  </m:r>
                                </m:sup>
                              </m:sSubSup>
                            </m:e>
                          </m:mr>
                          <m:mr>
                            <m:e>
                              <m:r>
                                <a:rPr lang="en-US" sz="1800" i="1">
                                  <a:latin typeface="Cambria Math" panose="02040503050406030204" pitchFamily="18" charset="0"/>
                                </a:rPr>
                                <m:t>0</m:t>
                              </m:r>
                            </m:e>
                          </m:mr>
                          <m:mr>
                            <m:e>
                              <m:r>
                                <a:rPr lang="en-US" sz="1800" b="0" i="1" smtClean="0">
                                  <a:latin typeface="Cambria Math" panose="02040503050406030204" pitchFamily="18" charset="0"/>
                                </a:rPr>
                                <m:t>0</m:t>
                              </m:r>
                            </m:e>
                          </m:mr>
                        </m:m>
                      </m:e>
                    </m:d>
                  </m:oMath>
                </a14:m>
                <a:r>
                  <a:rPr lang="en-US" sz="1800" dirty="0"/>
                  <a:t>+ </a:t>
                </a:r>
                <a14:m>
                  <m:oMath xmlns:m="http://schemas.openxmlformats.org/officeDocument/2006/math">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Sup>
                                <m:sSubSupPr>
                                  <m:ctrlPr>
                                    <a:rPr lang="en-US" sz="1800" i="1">
                                      <a:latin typeface="Cambria Math" panose="02040503050406030204" pitchFamily="18" charset="0"/>
                                    </a:rPr>
                                  </m:ctrlPr>
                                </m:sSubSup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up>
                                  <m:r>
                                    <a:rPr lang="en-US" sz="1800" i="1">
                                      <a:latin typeface="Cambria Math" panose="02040503050406030204" pitchFamily="18" charset="0"/>
                                    </a:rPr>
                                    <m:t>2</m:t>
                                  </m:r>
                                </m:sup>
                              </m:sSubSup>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r>
                                <a:rPr lang="en-US" sz="1800" i="1">
                                  <a:latin typeface="Cambria Math" panose="02040503050406030204" pitchFamily="18" charset="0"/>
                                </a:rPr>
                                <m:t>+</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1</m:t>
                                  </m:r>
                                  <m:r>
                                    <a:rPr lang="en-US" sz="1800" b="0" i="1" smtClean="0">
                                      <a:latin typeface="Cambria Math" panose="02040503050406030204" pitchFamily="18" charset="0"/>
                                    </a:rPr>
                                    <m:t>2</m:t>
                                  </m:r>
                                </m:sub>
                              </m:sSub>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Sup>
                                <m:sSubSupPr>
                                  <m:ctrlPr>
                                    <a:rPr lang="en-US" sz="1800" i="1">
                                      <a:latin typeface="Cambria Math" panose="02040503050406030204" pitchFamily="18" charset="0"/>
                                    </a:rPr>
                                  </m:ctrlPr>
                                </m:sSubSup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up>
                                  <m:r>
                                    <a:rPr lang="en-US" sz="1800" i="1">
                                      <a:latin typeface="Cambria Math" panose="02040503050406030204" pitchFamily="18" charset="0"/>
                                    </a:rPr>
                                    <m:t>2</m:t>
                                  </m:r>
                                </m:sup>
                              </m:sSubSup>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r>
                                <a:rPr lang="en-US" sz="1800" i="1">
                                  <a:latin typeface="Cambria Math" panose="02040503050406030204" pitchFamily="18" charset="0"/>
                                </a:rPr>
                                <m:t>+ </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1</m:t>
                                  </m:r>
                                  <m:r>
                                    <a:rPr lang="en-US" sz="1800" b="0" i="1" smtClean="0">
                                      <a:latin typeface="Cambria Math" panose="02040503050406030204" pitchFamily="18" charset="0"/>
                                    </a:rPr>
                                    <m:t>2</m:t>
                                  </m:r>
                                </m:sub>
                              </m:sSub>
                            </m:e>
                          </m:mr>
                          <m:mr>
                            <m:e>
                              <m:r>
                                <a:rPr lang="en-US" sz="1800" i="1">
                                  <a:latin typeface="Cambria Math" panose="02040503050406030204" pitchFamily="18" charset="0"/>
                                </a:rPr>
                                <m:t>0</m:t>
                              </m:r>
                            </m:e>
                          </m:mr>
                        </m:m>
                      </m:e>
                    </m:d>
                  </m:oMath>
                </a14:m>
                <a:r>
                  <a:rPr lang="en-US" sz="1800" dirty="0"/>
                  <a:t>= </a:t>
                </a:r>
                <a14:m>
                  <m:oMath xmlns:m="http://schemas.openxmlformats.org/officeDocument/2006/math">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Sup>
                                <m:sSubSupPr>
                                  <m:ctrlPr>
                                    <a:rPr lang="en-US" sz="1800" i="1">
                                      <a:latin typeface="Cambria Math" panose="02040503050406030204" pitchFamily="18" charset="0"/>
                                    </a:rPr>
                                  </m:ctrlPr>
                                </m:sSubSup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up>
                                  <m:r>
                                    <a:rPr lang="en-US" sz="1800" i="1">
                                      <a:latin typeface="Cambria Math" panose="02040503050406030204" pitchFamily="18" charset="0"/>
                                    </a:rPr>
                                    <m:t>2</m:t>
                                  </m:r>
                                </m:sup>
                              </m:sSubSup>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2</m:t>
                                  </m:r>
                                </m:sub>
                              </m:sSub>
                              <m:sSubSup>
                                <m:sSubSupPr>
                                  <m:ctrlPr>
                                    <a:rPr lang="en-US" sz="1800" i="1">
                                      <a:latin typeface="Cambria Math" panose="02040503050406030204" pitchFamily="18" charset="0"/>
                                    </a:rPr>
                                  </m:ctrlPr>
                                </m:sSubSupPr>
                                <m:e>
                                  <m:d>
                                    <m:dPr>
                                      <m:ctrlPr>
                                        <a:rPr lang="en-US" sz="1800" i="1">
                                          <a:latin typeface="Cambria Math" panose="02040503050406030204" pitchFamily="18" charset="0"/>
                                        </a:rPr>
                                      </m:ctrlPr>
                                    </m:dPr>
                                    <m:e>
                                      <m:sSub>
                                        <m:sSubPr>
                                          <m:ctrlPr>
                                            <a:rPr lang="en-US" sz="1800" i="1">
                                              <a:latin typeface="Cambria Math" panose="02040503050406030204" pitchFamily="18" charset="0"/>
                                            </a:rPr>
                                          </m:ctrlPr>
                                        </m:sSubPr>
                                        <m:e>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r>
                                            <a:rPr lang="en-US" sz="1800" i="1">
                                              <a:latin typeface="Cambria Math" panose="02040503050406030204" pitchFamily="18" charset="0"/>
                                            </a:rPr>
                                            <m:t>+</m:t>
                                          </m:r>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2</m:t>
                                          </m:r>
                                        </m:sub>
                                      </m:sSub>
                                    </m:e>
                                  </m:d>
                                </m:e>
                                <m:sub>
                                  <m:r>
                                    <a:rPr lang="en-US" sz="1800" i="1">
                                      <a:latin typeface="Cambria Math" panose="02040503050406030204" pitchFamily="18" charset="0"/>
                                    </a:rPr>
                                    <m:t> </m:t>
                                  </m:r>
                                </m:sub>
                                <m:sup>
                                  <m:r>
                                    <a:rPr lang="en-US" sz="1800" i="1">
                                      <a:latin typeface="Cambria Math" panose="02040503050406030204" pitchFamily="18" charset="0"/>
                                    </a:rPr>
                                    <m:t>2</m:t>
                                  </m:r>
                                </m:sup>
                              </m:sSubSup>
                              <m:r>
                                <a:rPr lang="en-US" sz="1800" i="1">
                                  <a:latin typeface="Cambria Math" panose="02040503050406030204" pitchFamily="18" charset="0"/>
                                </a:rPr>
                                <m:t>+</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12</m:t>
                                  </m:r>
                                </m:sub>
                              </m:sSub>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Sup>
                                <m:sSubSupPr>
                                  <m:ctrlPr>
                                    <a:rPr lang="en-US" sz="1800" i="1">
                                      <a:latin typeface="Cambria Math" panose="02040503050406030204" pitchFamily="18" charset="0"/>
                                    </a:rPr>
                                  </m:ctrlPr>
                                </m:sSubSup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up>
                                  <m:r>
                                    <a:rPr lang="en-US" sz="1800" i="1">
                                      <a:latin typeface="Cambria Math" panose="02040503050406030204" pitchFamily="18" charset="0"/>
                                    </a:rPr>
                                    <m:t>2</m:t>
                                  </m:r>
                                </m:sup>
                              </m:sSubSup>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2</m:t>
                                  </m:r>
                                </m:sub>
                              </m:sSub>
                              <m:r>
                                <a:rPr lang="en-US" sz="1800" i="1">
                                  <a:latin typeface="Cambria Math" panose="02040503050406030204" pitchFamily="18" charset="0"/>
                                </a:rPr>
                                <m:t>)+ </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12</m:t>
                                  </m:r>
                                </m:sub>
                              </m:sSub>
                            </m:e>
                          </m:mr>
                          <m:mr>
                            <m:e>
                              <m:r>
                                <a:rPr lang="en-US" sz="1800" i="1">
                                  <a:latin typeface="Cambria Math" panose="02040503050406030204" pitchFamily="18" charset="0"/>
                                </a:rPr>
                                <m:t>0</m:t>
                              </m:r>
                            </m:e>
                          </m:mr>
                        </m:m>
                      </m:e>
                    </m:d>
                  </m:oMath>
                </a14:m>
                <a:endParaRPr lang="en-US" sz="1800" dirty="0"/>
              </a:p>
              <a:p>
                <a:endParaRPr lang="en-US" sz="1800" dirty="0"/>
              </a:p>
            </p:txBody>
          </p:sp>
        </mc:Choice>
        <mc:Fallback xmlns="">
          <p:sp>
            <p:nvSpPr>
              <p:cNvPr id="3" name="TextBox 2">
                <a:extLst>
                  <a:ext uri="{FF2B5EF4-FFF2-40B4-BE49-F238E27FC236}">
                    <a16:creationId xmlns:a16="http://schemas.microsoft.com/office/drawing/2014/main" id="{18874D91-B58F-FF2A-2547-2B5CE14787E0}"/>
                  </a:ext>
                </a:extLst>
              </p:cNvPr>
              <p:cNvSpPr txBox="1">
                <a:spLocks noRot="1" noChangeAspect="1" noMove="1" noResize="1" noEditPoints="1" noAdjustHandles="1" noChangeArrowheads="1" noChangeShapeType="1" noTextEdit="1"/>
              </p:cNvSpPr>
              <p:nvPr/>
            </p:nvSpPr>
            <p:spPr>
              <a:xfrm>
                <a:off x="774933" y="2696039"/>
                <a:ext cx="10847571" cy="3494418"/>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Object 4">
                <a:extLst>
                  <a:ext uri="{FF2B5EF4-FFF2-40B4-BE49-F238E27FC236}">
                    <a16:creationId xmlns:a16="http://schemas.microsoft.com/office/drawing/2014/main" id="{046AC4CA-5C16-6628-D97C-D1BD898E9F76}"/>
                  </a:ext>
                </a:extLst>
              </p:cNvPr>
              <p:cNvSpPr txBox="1"/>
              <p:nvPr/>
            </p:nvSpPr>
            <p:spPr bwMode="auto">
              <a:xfrm>
                <a:off x="1342126" y="1876845"/>
                <a:ext cx="9109782" cy="37941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𝑣</m:t>
                                      </m:r>
                                    </m:e>
                                  </m:acc>
                                </m:e>
                              </m:sPre>
                            </m:e>
                            <m:sub>
                              <m:r>
                                <a:rPr lang="en-US" sz="2000" i="1">
                                  <a:solidFill>
                                    <a:srgbClr val="000000"/>
                                  </a:solidFill>
                                  <a:latin typeface="Cambria Math" panose="02040503050406030204" pitchFamily="18" charset="0"/>
                                </a:rPr>
                                <m:t>𝐶</m:t>
                              </m:r>
                            </m:sub>
                          </m:sSub>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b="0" i="1" smtClean="0">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ea typeface="Cambria Math" panose="02040503050406030204" pitchFamily="18" charset="0"/>
                                    </a:rPr>
                                    <m:t>𝜔</m:t>
                                  </m:r>
                                </m:e>
                              </m:acc>
                            </m:e>
                          </m:sPre>
                        </m:e>
                        <m:sub>
                          <m:r>
                            <a:rPr lang="en-US" sz="2000" b="0" i="1" smtClean="0">
                              <a:solidFill>
                                <a:srgbClr val="000000"/>
                              </a:solidFill>
                              <a:latin typeface="Cambria Math" panose="02040503050406030204" pitchFamily="18" charset="0"/>
                              <a:ea typeface="Cambria Math" panose="02040503050406030204" pitchFamily="18" charset="0"/>
                            </a:rPr>
                            <m:t>𝑖</m:t>
                          </m:r>
                          <m:r>
                            <a:rPr lang="en-US" sz="2000" b="0" i="1" smtClean="0">
                              <a:solidFill>
                                <a:srgbClr val="000000"/>
                              </a:solidFill>
                              <a:latin typeface="Cambria Math" panose="02040503050406030204" pitchFamily="18" charset="0"/>
                              <a:ea typeface="Cambria Math" panose="02040503050406030204" pitchFamily="18" charset="0"/>
                            </a:rPr>
                            <m:t>+1</m:t>
                          </m:r>
                        </m:sub>
                      </m:sSub>
                      <m:r>
                        <a:rPr lang="en-US" sz="2000" i="1">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𝐶</m:t>
                              </m:r>
                            </m:sub>
                          </m:sSub>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𝐶</m:t>
                              </m:r>
                            </m:sub>
                          </m:sSub>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) + </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𝑣</m:t>
                                  </m:r>
                                </m:e>
                              </m:acc>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oMath>
                  </m:oMathPara>
                </a14:m>
                <a:endParaRPr lang="en-US" sz="2000" dirty="0"/>
              </a:p>
            </p:txBody>
          </p:sp>
        </mc:Choice>
        <mc:Fallback xmlns="">
          <p:sp>
            <p:nvSpPr>
              <p:cNvPr id="2" name="Object 4">
                <a:extLst>
                  <a:ext uri="{FF2B5EF4-FFF2-40B4-BE49-F238E27FC236}">
                    <a16:creationId xmlns:a16="http://schemas.microsoft.com/office/drawing/2014/main" id="{046AC4CA-5C16-6628-D97C-D1BD898E9F76}"/>
                  </a:ext>
                </a:extLst>
              </p:cNvPr>
              <p:cNvSpPr txBox="1">
                <a:spLocks noRot="1" noChangeAspect="1" noMove="1" noResize="1" noEditPoints="1" noAdjustHandles="1" noChangeArrowheads="1" noChangeShapeType="1" noTextEdit="1"/>
              </p:cNvSpPr>
              <p:nvPr/>
            </p:nvSpPr>
            <p:spPr bwMode="auto">
              <a:xfrm>
                <a:off x="1342126" y="1876845"/>
                <a:ext cx="9109782" cy="379412"/>
              </a:xfrm>
              <a:prstGeom prst="rect">
                <a:avLst/>
              </a:prstGeom>
              <a:blipFill>
                <a:blip r:embed="rId6"/>
                <a:stretch>
                  <a:fillRect b="-25806"/>
                </a:stretch>
              </a:blipFill>
              <a:ln>
                <a:noFill/>
              </a:ln>
              <a:effectLst/>
            </p:spPr>
            <p:txBody>
              <a:bodyPr/>
              <a:lstStyle/>
              <a:p>
                <a:r>
                  <a:rPr lang="en-US">
                    <a:noFill/>
                  </a:rPr>
                  <a:t> </a:t>
                </a:r>
              </a:p>
            </p:txBody>
          </p:sp>
        </mc:Fallback>
      </mc:AlternateContent>
    </p:spTree>
    <p:extLst>
      <p:ext uri="{BB962C8B-B14F-4D97-AF65-F5344CB8AC3E}">
        <p14:creationId xmlns:p14="http://schemas.microsoft.com/office/powerpoint/2010/main" val="1995621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91A0C7-5A9C-C358-1481-04D2F57D93A8}"/>
              </a:ext>
            </a:extLst>
          </p:cNvPr>
          <p:cNvSpPr>
            <a:spLocks noChangeArrowheads="1"/>
          </p:cNvSpPr>
          <p:nvPr/>
        </p:nvSpPr>
        <p:spPr bwMode="auto">
          <a:xfrm>
            <a:off x="1992313" y="4930775"/>
            <a:ext cx="8085137" cy="1108075"/>
          </a:xfrm>
          <a:prstGeom prst="rect">
            <a:avLst/>
          </a:prstGeom>
          <a:solidFill>
            <a:srgbClr val="FFFF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 name="Right Arrow 17">
            <a:extLst>
              <a:ext uri="{FF2B5EF4-FFF2-40B4-BE49-F238E27FC236}">
                <a16:creationId xmlns:a16="http://schemas.microsoft.com/office/drawing/2014/main" id="{9B5CD1B9-FD43-F901-0845-90FD3A19FC03}"/>
              </a:ext>
            </a:extLst>
          </p:cNvPr>
          <p:cNvSpPr>
            <a:spLocks noChangeArrowheads="1"/>
          </p:cNvSpPr>
          <p:nvPr/>
        </p:nvSpPr>
        <p:spPr bwMode="auto">
          <a:xfrm>
            <a:off x="1339850" y="5210175"/>
            <a:ext cx="652463" cy="539750"/>
          </a:xfrm>
          <a:prstGeom prst="rightArrow">
            <a:avLst>
              <a:gd name="adj1" fmla="val 50000"/>
              <a:gd name="adj2" fmla="val 50144"/>
            </a:avLst>
          </a:prstGeom>
          <a:solidFill>
            <a:srgbClr val="FF33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4" name="Rectangle 18">
            <a:extLst>
              <a:ext uri="{FF2B5EF4-FFF2-40B4-BE49-F238E27FC236}">
                <a16:creationId xmlns:a16="http://schemas.microsoft.com/office/drawing/2014/main" id="{4F34709B-0F78-BBEE-BBB3-646108CCE2BB}"/>
              </a:ext>
            </a:extLst>
          </p:cNvPr>
          <p:cNvSpPr>
            <a:spLocks noChangeArrowheads="1"/>
          </p:cNvSpPr>
          <p:nvPr/>
        </p:nvSpPr>
        <p:spPr bwMode="auto">
          <a:xfrm>
            <a:off x="1930400" y="1419225"/>
            <a:ext cx="8147050" cy="319088"/>
          </a:xfrm>
          <a:prstGeom prst="rect">
            <a:avLst/>
          </a:prstGeom>
          <a:solidFill>
            <a:srgbClr val="FFFF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5" name="Right Arrow 19">
            <a:extLst>
              <a:ext uri="{FF2B5EF4-FFF2-40B4-BE49-F238E27FC236}">
                <a16:creationId xmlns:a16="http://schemas.microsoft.com/office/drawing/2014/main" id="{3AF0E61B-3A21-34F6-75B2-DDB0D72A9B1D}"/>
              </a:ext>
            </a:extLst>
          </p:cNvPr>
          <p:cNvSpPr>
            <a:spLocks noChangeArrowheads="1"/>
          </p:cNvSpPr>
          <p:nvPr/>
        </p:nvSpPr>
        <p:spPr bwMode="auto">
          <a:xfrm>
            <a:off x="1282700" y="1300163"/>
            <a:ext cx="652463" cy="539750"/>
          </a:xfrm>
          <a:prstGeom prst="rightArrow">
            <a:avLst>
              <a:gd name="adj1" fmla="val 50000"/>
              <a:gd name="adj2" fmla="val 50144"/>
            </a:avLst>
          </a:prstGeom>
          <a:solidFill>
            <a:srgbClr val="FF33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6866" name="Rectangle 2">
            <a:extLst>
              <a:ext uri="{FF2B5EF4-FFF2-40B4-BE49-F238E27FC236}">
                <a16:creationId xmlns:a16="http://schemas.microsoft.com/office/drawing/2014/main" id="{74D690F3-3D87-0027-D4A5-3D6144ED7F01}"/>
              </a:ext>
            </a:extLst>
          </p:cNvPr>
          <p:cNvSpPr>
            <a:spLocks noGrp="1" noChangeArrowheads="1"/>
          </p:cNvSpPr>
          <p:nvPr>
            <p:ph type="title"/>
          </p:nvPr>
        </p:nvSpPr>
        <p:spPr/>
        <p:txBody>
          <a:bodyPr/>
          <a:lstStyle/>
          <a:p>
            <a:r>
              <a:rPr lang="en-US" altLang="en-US"/>
              <a:t>Iterative Newton-Euler Equations - Solution Procedure</a:t>
            </a:r>
            <a:br>
              <a:rPr lang="en-US" altLang="en-US"/>
            </a:br>
            <a:r>
              <a:rPr lang="en-US" altLang="en-US"/>
              <a:t>Phase 1: Outward Iteration </a:t>
            </a:r>
          </a:p>
        </p:txBody>
      </p:sp>
      <p:sp>
        <p:nvSpPr>
          <p:cNvPr id="105475" name="Rectangle 3">
            <a:extLst>
              <a:ext uri="{FF2B5EF4-FFF2-40B4-BE49-F238E27FC236}">
                <a16:creationId xmlns:a16="http://schemas.microsoft.com/office/drawing/2014/main" id="{5C7F8C05-965A-47EF-1691-61D81C936A66}"/>
              </a:ext>
            </a:extLst>
          </p:cNvPr>
          <p:cNvSpPr>
            <a:spLocks noGrp="1" noChangeArrowheads="1"/>
          </p:cNvSpPr>
          <p:nvPr>
            <p:ph type="body" idx="1"/>
          </p:nvPr>
        </p:nvSpPr>
        <p:spPr/>
        <p:txBody>
          <a:bodyPr/>
          <a:lstStyle/>
          <a:p>
            <a:pPr>
              <a:defRPr/>
            </a:pPr>
            <a:endParaRPr lang="en-US" altLang="en-US" b="1" dirty="0"/>
          </a:p>
          <a:p>
            <a:pPr>
              <a:defRPr/>
            </a:pPr>
            <a:endParaRPr lang="en-US" altLang="en-US" b="1" dirty="0"/>
          </a:p>
          <a:p>
            <a:pPr>
              <a:defRPr/>
            </a:pPr>
            <a:r>
              <a:rPr lang="en-US" altLang="en-US" dirty="0"/>
              <a:t>Calculate the link velocities and accelerations iteratively from the robot’s base to the end effector </a:t>
            </a:r>
          </a:p>
          <a:p>
            <a:pPr>
              <a:defRPr/>
            </a:pPr>
            <a:endParaRPr lang="en-US" altLang="en-US" dirty="0"/>
          </a:p>
          <a:p>
            <a:pPr>
              <a:defRPr/>
            </a:pPr>
            <a:endParaRPr lang="en-US" altLang="en-US" dirty="0"/>
          </a:p>
          <a:p>
            <a:pPr>
              <a:defRPr/>
            </a:pPr>
            <a:endParaRPr lang="en-US" altLang="en-US" b="1" dirty="0"/>
          </a:p>
          <a:p>
            <a:pPr>
              <a:defRPr/>
            </a:pPr>
            <a:endParaRPr lang="en-US" altLang="en-US" b="1" dirty="0"/>
          </a:p>
          <a:p>
            <a:pPr>
              <a:defRPr/>
            </a:pPr>
            <a:endParaRPr lang="en-US" altLang="en-US" b="1" dirty="0"/>
          </a:p>
          <a:p>
            <a:pPr>
              <a:defRPr/>
            </a:pPr>
            <a:endParaRPr lang="en-US" altLang="en-US" b="1" dirty="0"/>
          </a:p>
          <a:p>
            <a:pPr marL="0" indent="0">
              <a:buFontTx/>
              <a:buNone/>
              <a:defRPr/>
            </a:pPr>
            <a:endParaRPr lang="en-US" altLang="en-US" b="1" dirty="0"/>
          </a:p>
          <a:p>
            <a:pPr>
              <a:defRPr/>
            </a:pPr>
            <a:endParaRPr lang="en-US" altLang="en-US" b="1" dirty="0"/>
          </a:p>
          <a:p>
            <a:pPr>
              <a:defRPr/>
            </a:pPr>
            <a:r>
              <a:rPr lang="en-US" altLang="en-US" dirty="0"/>
              <a:t>Calculate the force and torques applied on the CM of each link using the Newton and Euler equations  </a:t>
            </a:r>
          </a:p>
          <a:p>
            <a:pPr>
              <a:defRPr/>
            </a:pPr>
            <a:endParaRPr lang="en-US" altLang="en-US" dirty="0"/>
          </a:p>
        </p:txBody>
      </p:sp>
      <mc:AlternateContent xmlns:mc="http://schemas.openxmlformats.org/markup-compatibility/2006" xmlns:a14="http://schemas.microsoft.com/office/drawing/2010/main">
        <mc:Choice Requires="a14">
          <p:sp>
            <p:nvSpPr>
              <p:cNvPr id="36868" name="Object 4">
                <a:extLst>
                  <a:ext uri="{FF2B5EF4-FFF2-40B4-BE49-F238E27FC236}">
                    <a16:creationId xmlns:a16="http://schemas.microsoft.com/office/drawing/2014/main" id="{3F9FC59B-C6FF-BFF6-8C69-E6004AD69592}"/>
                  </a:ext>
                </a:extLst>
              </p:cNvPr>
              <p:cNvSpPr txBox="1"/>
              <p:nvPr/>
            </p:nvSpPr>
            <p:spPr bwMode="auto">
              <a:xfrm>
                <a:off x="2546350" y="2540000"/>
                <a:ext cx="3717511" cy="401638"/>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𝜃</m:t>
                              </m:r>
                            </m:e>
                          </m:acc>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𝑍</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68" name="Object 4">
                <a:extLst>
                  <a:ext uri="{FF2B5EF4-FFF2-40B4-BE49-F238E27FC236}">
                    <a16:creationId xmlns:a16="http://schemas.microsoft.com/office/drawing/2014/main" id="{3F9FC59B-C6FF-BFF6-8C69-E6004AD69592}"/>
                  </a:ext>
                </a:extLst>
              </p:cNvPr>
              <p:cNvSpPr txBox="1">
                <a:spLocks noRot="1" noChangeAspect="1" noMove="1" noResize="1" noEditPoints="1" noAdjustHandles="1" noChangeArrowheads="1" noChangeShapeType="1" noTextEdit="1"/>
              </p:cNvSpPr>
              <p:nvPr/>
            </p:nvSpPr>
            <p:spPr bwMode="auto">
              <a:xfrm>
                <a:off x="2546350" y="2540000"/>
                <a:ext cx="3717511" cy="401638"/>
              </a:xfrm>
              <a:prstGeom prst="rect">
                <a:avLst/>
              </a:prstGeom>
              <a:blipFill>
                <a:blip r:embed="rId4"/>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69" name="Object 4">
                <a:extLst>
                  <a:ext uri="{FF2B5EF4-FFF2-40B4-BE49-F238E27FC236}">
                    <a16:creationId xmlns:a16="http://schemas.microsoft.com/office/drawing/2014/main" id="{9A59DE71-9C5A-FB6D-4C79-90B31A95A3FB}"/>
                  </a:ext>
                </a:extLst>
              </p:cNvPr>
              <p:cNvSpPr txBox="1"/>
              <p:nvPr/>
            </p:nvSpPr>
            <p:spPr bwMode="auto">
              <a:xfrm>
                <a:off x="2546349" y="3017838"/>
                <a:ext cx="6390033" cy="40005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ea typeface="Cambria Math" panose="02040503050406030204" pitchFamily="18" charset="0"/>
                                    </a:rPr>
                                    <m:t>𝜔</m:t>
                                  </m:r>
                                </m:e>
                              </m:acc>
                            </m:e>
                          </m:sPre>
                        </m:e>
                        <m:sub>
                          <m:r>
                            <a:rPr lang="en-US" sz="1400" i="1">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ea typeface="Cambria Math" panose="02040503050406030204" pitchFamily="18" charset="0"/>
                                    </a:rPr>
                                    <m:t>𝜔</m:t>
                                  </m:r>
                                </m:e>
                              </m:acc>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𝜃</m:t>
                              </m:r>
                            </m:e>
                          </m:acc>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𝑍</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𝜃</m:t>
                              </m:r>
                            </m:e>
                          </m:acc>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𝑍</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69" name="Object 4">
                <a:extLst>
                  <a:ext uri="{FF2B5EF4-FFF2-40B4-BE49-F238E27FC236}">
                    <a16:creationId xmlns:a16="http://schemas.microsoft.com/office/drawing/2014/main" id="{9A59DE71-9C5A-FB6D-4C79-90B31A95A3FB}"/>
                  </a:ext>
                </a:extLst>
              </p:cNvPr>
              <p:cNvSpPr txBox="1">
                <a:spLocks noRot="1" noChangeAspect="1" noMove="1" noResize="1" noEditPoints="1" noAdjustHandles="1" noChangeArrowheads="1" noChangeShapeType="1" noTextEdit="1"/>
              </p:cNvSpPr>
              <p:nvPr/>
            </p:nvSpPr>
            <p:spPr bwMode="auto">
              <a:xfrm>
                <a:off x="2546349" y="3017838"/>
                <a:ext cx="6390033" cy="400050"/>
              </a:xfrm>
              <a:prstGeom prst="rect">
                <a:avLst/>
              </a:prstGeom>
              <a:blipFill>
                <a:blip r:embed="rId5"/>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70" name="Object 4">
                <a:extLst>
                  <a:ext uri="{FF2B5EF4-FFF2-40B4-BE49-F238E27FC236}">
                    <a16:creationId xmlns:a16="http://schemas.microsoft.com/office/drawing/2014/main" id="{7B32F936-7777-16E2-0DD5-9E739EE972C2}"/>
                  </a:ext>
                </a:extLst>
              </p:cNvPr>
              <p:cNvSpPr txBox="1"/>
              <p:nvPr/>
            </p:nvSpPr>
            <p:spPr bwMode="auto">
              <a:xfrm>
                <a:off x="2593975" y="3478212"/>
                <a:ext cx="6187616" cy="377825"/>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b="0" i="1" smtClean="0">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acc>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oMath>
                  </m:oMathPara>
                </a14:m>
                <a:endParaRPr lang="en-US" sz="1400" dirty="0"/>
              </a:p>
            </p:txBody>
          </p:sp>
        </mc:Choice>
        <mc:Fallback xmlns="">
          <p:sp>
            <p:nvSpPr>
              <p:cNvPr id="36870" name="Object 4">
                <a:extLst>
                  <a:ext uri="{FF2B5EF4-FFF2-40B4-BE49-F238E27FC236}">
                    <a16:creationId xmlns:a16="http://schemas.microsoft.com/office/drawing/2014/main" id="{7B32F936-7777-16E2-0DD5-9E739EE972C2}"/>
                  </a:ext>
                </a:extLst>
              </p:cNvPr>
              <p:cNvSpPr txBox="1">
                <a:spLocks noRot="1" noChangeAspect="1" noMove="1" noResize="1" noEditPoints="1" noAdjustHandles="1" noChangeArrowheads="1" noChangeShapeType="1" noTextEdit="1"/>
              </p:cNvSpPr>
              <p:nvPr/>
            </p:nvSpPr>
            <p:spPr bwMode="auto">
              <a:xfrm>
                <a:off x="2593975" y="3478212"/>
                <a:ext cx="6187616" cy="377825"/>
              </a:xfrm>
              <a:prstGeom prst="rect">
                <a:avLst/>
              </a:prstGeom>
              <a:blipFill>
                <a:blip r:embed="rId6"/>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71" name="Object 4">
                <a:extLst>
                  <a:ext uri="{FF2B5EF4-FFF2-40B4-BE49-F238E27FC236}">
                    <a16:creationId xmlns:a16="http://schemas.microsoft.com/office/drawing/2014/main" id="{3E7C7000-3172-EB76-1FA4-13EA4CD1E2FE}"/>
                  </a:ext>
                </a:extLst>
              </p:cNvPr>
              <p:cNvSpPr txBox="1"/>
              <p:nvPr/>
            </p:nvSpPr>
            <p:spPr bwMode="auto">
              <a:xfrm>
                <a:off x="2593975" y="3973513"/>
                <a:ext cx="7837950" cy="379412"/>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ea typeface="Cambria Math" panose="02040503050406030204" pitchFamily="18" charset="0"/>
                                    </a:rPr>
                                    <m:t>𝜔</m:t>
                                  </m:r>
                                </m:e>
                              </m:acc>
                            </m:e>
                          </m:sPre>
                        </m:e>
                        <m:sub>
                          <m:r>
                            <a:rPr lang="en-US" sz="1400" b="0" i="1" smtClean="0">
                              <a:solidFill>
                                <a:srgbClr val="000000"/>
                              </a:solidFill>
                              <a:latin typeface="Cambria Math" panose="02040503050406030204" pitchFamily="18" charset="0"/>
                              <a:ea typeface="Cambria Math" panose="02040503050406030204" pitchFamily="18" charset="0"/>
                            </a:rPr>
                            <m:t>𝑖</m:t>
                          </m:r>
                          <m:r>
                            <a:rPr lang="en-US" sz="1400" b="0" i="1" smtClean="0">
                              <a:solidFill>
                                <a:srgbClr val="000000"/>
                              </a:solidFill>
                              <a:latin typeface="Cambria Math" panose="02040503050406030204" pitchFamily="18" charset="0"/>
                              <a:ea typeface="Cambria Math" panose="02040503050406030204" pitchFamily="18" charset="0"/>
                            </a:rPr>
                            <m:t>+1</m:t>
                          </m:r>
                        </m:sub>
                      </m:sSub>
                      <m:r>
                        <a:rPr lang="en-US" sz="1400" i="1">
                          <a:solidFill>
                            <a:srgbClr val="000000"/>
                          </a:solidFill>
                          <a:latin typeface="Cambria Math" panose="02040503050406030204" pitchFamily="18" charset="0"/>
                        </a:rPr>
                        <m:t>× </m:t>
                      </m:r>
                      <m:sSub>
                        <m:sSubPr>
                          <m:ctrlPr>
                            <a:rPr lang="en-US" sz="1400" i="1">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71" name="Object 4">
                <a:extLst>
                  <a:ext uri="{FF2B5EF4-FFF2-40B4-BE49-F238E27FC236}">
                    <a16:creationId xmlns:a16="http://schemas.microsoft.com/office/drawing/2014/main" id="{3E7C7000-3172-EB76-1FA4-13EA4CD1E2FE}"/>
                  </a:ext>
                </a:extLst>
              </p:cNvPr>
              <p:cNvSpPr txBox="1">
                <a:spLocks noRot="1" noChangeAspect="1" noMove="1" noResize="1" noEditPoints="1" noAdjustHandles="1" noChangeArrowheads="1" noChangeShapeType="1" noTextEdit="1"/>
              </p:cNvSpPr>
              <p:nvPr/>
            </p:nvSpPr>
            <p:spPr bwMode="auto">
              <a:xfrm>
                <a:off x="2593975" y="3973513"/>
                <a:ext cx="7837950" cy="379412"/>
              </a:xfrm>
              <a:prstGeom prst="rect">
                <a:avLst/>
              </a:prstGeom>
              <a:blipFill>
                <a:blip r:embed="rId7"/>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72" name="Object 4">
                <a:extLst>
                  <a:ext uri="{FF2B5EF4-FFF2-40B4-BE49-F238E27FC236}">
                    <a16:creationId xmlns:a16="http://schemas.microsoft.com/office/drawing/2014/main" id="{9A7E321E-7217-F303-577A-5C3E0A17F030}"/>
                  </a:ext>
                </a:extLst>
              </p:cNvPr>
              <p:cNvSpPr txBox="1"/>
              <p:nvPr/>
            </p:nvSpPr>
            <p:spPr bwMode="auto">
              <a:xfrm>
                <a:off x="2606675" y="5100638"/>
                <a:ext cx="2632351" cy="37941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𝐹</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72" name="Object 4">
                <a:extLst>
                  <a:ext uri="{FF2B5EF4-FFF2-40B4-BE49-F238E27FC236}">
                    <a16:creationId xmlns:a16="http://schemas.microsoft.com/office/drawing/2014/main" id="{9A7E321E-7217-F303-577A-5C3E0A17F030}"/>
                  </a:ext>
                </a:extLst>
              </p:cNvPr>
              <p:cNvSpPr txBox="1">
                <a:spLocks noRot="1" noChangeAspect="1" noMove="1" noResize="1" noEditPoints="1" noAdjustHandles="1" noChangeArrowheads="1" noChangeShapeType="1" noTextEdit="1"/>
              </p:cNvSpPr>
              <p:nvPr/>
            </p:nvSpPr>
            <p:spPr bwMode="auto">
              <a:xfrm>
                <a:off x="2606675" y="5100638"/>
                <a:ext cx="2632351" cy="379412"/>
              </a:xfrm>
              <a:prstGeom prst="rect">
                <a:avLst/>
              </a:prstGeom>
              <a:blipFill>
                <a:blip r:embed="rId8"/>
                <a:stretch>
                  <a:fillRect/>
                </a:stretch>
              </a:blipFill>
              <a:ln>
                <a:noFill/>
              </a:ln>
              <a:effectLst/>
            </p:spPr>
            <p:txBody>
              <a:bodyPr/>
              <a:lstStyle/>
              <a:p>
                <a:r>
                  <a:rPr lang="en-US">
                    <a:noFill/>
                  </a:rPr>
                  <a:t> </a:t>
                </a:r>
              </a:p>
            </p:txBody>
          </p:sp>
        </mc:Fallback>
      </mc:AlternateContent>
      <p:graphicFrame>
        <p:nvGraphicFramePr>
          <p:cNvPr id="36873" name="Object 4">
            <a:extLst>
              <a:ext uri="{FF2B5EF4-FFF2-40B4-BE49-F238E27FC236}">
                <a16:creationId xmlns:a16="http://schemas.microsoft.com/office/drawing/2014/main" id="{62421E40-440A-92DB-C1AC-1D2067809EB6}"/>
              </a:ext>
            </a:extLst>
          </p:cNvPr>
          <p:cNvGraphicFramePr>
            <a:graphicFrameLocks noChangeAspect="1"/>
          </p:cNvGraphicFramePr>
          <p:nvPr/>
        </p:nvGraphicFramePr>
        <p:xfrm>
          <a:off x="2651125" y="5568950"/>
          <a:ext cx="5728432" cy="439738"/>
        </p:xfrm>
        <a:graphic>
          <a:graphicData uri="http://schemas.openxmlformats.org/presentationml/2006/ole">
            <mc:AlternateContent xmlns:mc="http://schemas.openxmlformats.org/markup-compatibility/2006">
              <mc:Choice xmlns:v="urn:schemas-microsoft-com:vml" Requires="v">
                <p:oleObj spid="_x0000_s5122" name="Equation" r:id="rId9" imgW="2514600" imgH="279400" progId="Equation.3">
                  <p:embed/>
                </p:oleObj>
              </mc:Choice>
              <mc:Fallback>
                <p:oleObj name="Equation" r:id="rId9" imgW="2514600" imgH="279400" progId="Equation.3">
                  <p:embed/>
                  <p:pic>
                    <p:nvPicPr>
                      <p:cNvPr id="36873" name="Object 4">
                        <a:extLst>
                          <a:ext uri="{FF2B5EF4-FFF2-40B4-BE49-F238E27FC236}">
                            <a16:creationId xmlns:a16="http://schemas.microsoft.com/office/drawing/2014/main" id="{62421E40-440A-92DB-C1AC-1D2067809EB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51125" y="5568950"/>
                        <a:ext cx="5728432" cy="439738"/>
                      </a:xfrm>
                      <a:prstGeom prst="rect">
                        <a:avLst/>
                      </a:prstGeom>
                      <a:no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36874" name="Object 4">
                <a:extLst>
                  <a:ext uri="{FF2B5EF4-FFF2-40B4-BE49-F238E27FC236}">
                    <a16:creationId xmlns:a16="http://schemas.microsoft.com/office/drawing/2014/main" id="{11604A6C-65D7-85D7-D0DF-D62F71D619AB}"/>
                  </a:ext>
                </a:extLst>
              </p:cNvPr>
              <p:cNvSpPr txBox="1"/>
              <p:nvPr/>
            </p:nvSpPr>
            <p:spPr bwMode="auto">
              <a:xfrm>
                <a:off x="2143125" y="1423988"/>
                <a:ext cx="2946400" cy="322262"/>
              </a:xfrm>
              <a:prstGeom prst="rect">
                <a:avLst/>
              </a:prstGeom>
              <a:noFill/>
              <a:ln>
                <a:noFill/>
              </a:ln>
              <a:effectLst/>
            </p:spPr>
            <p:txBody>
              <a:bodyPr>
                <a:normAutofit fontScale="62500" lnSpcReduction="20000"/>
              </a:bodyPr>
              <a:lstStyle/>
              <a:p>
                <a:pPr/>
                <a14:m>
                  <m:oMathPara xmlns:m="http://schemas.openxmlformats.org/officeDocument/2006/math">
                    <m:oMathParaPr>
                      <m:jc m:val="left"/>
                    </m:oMathParaPr>
                    <m:oMath xmlns:m="http://schemas.openxmlformats.org/officeDocument/2006/math">
                      <m:r>
                        <m:rPr>
                          <m:nor/>
                        </m:rPr>
                        <a:rPr lang="en-US" i="0" smtClean="0">
                          <a:solidFill>
                            <a:srgbClr val="000000"/>
                          </a:solidFill>
                          <a:latin typeface="Cambria Math" panose="02040503050406030204" pitchFamily="18" charset="0"/>
                        </a:rPr>
                        <m:t>Outward</m:t>
                      </m:r>
                      <m:r>
                        <m:rPr>
                          <m:nor/>
                        </m:rPr>
                        <a:rPr lang="en-US" i="0" smtClean="0">
                          <a:solidFill>
                            <a:srgbClr val="000000"/>
                          </a:solidFill>
                          <a:latin typeface="Cambria Math" panose="02040503050406030204" pitchFamily="18" charset="0"/>
                        </a:rPr>
                        <m:t> </m:t>
                      </m:r>
                      <m:r>
                        <m:rPr>
                          <m:nor/>
                        </m:rPr>
                        <a:rPr lang="en-US" i="0" smtClean="0">
                          <a:solidFill>
                            <a:srgbClr val="000000"/>
                          </a:solidFill>
                          <a:latin typeface="Cambria Math" panose="02040503050406030204" pitchFamily="18" charset="0"/>
                        </a:rPr>
                        <m:t>Iteration</m:t>
                      </m:r>
                      <m:r>
                        <m:rPr>
                          <m:nor/>
                        </m:rPr>
                        <a:rPr lang="en-US" i="0"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 : 1</m:t>
                      </m:r>
                    </m:oMath>
                  </m:oMathPara>
                </a14:m>
                <a:endParaRPr lang="en-US" dirty="0"/>
              </a:p>
            </p:txBody>
          </p:sp>
        </mc:Choice>
        <mc:Fallback xmlns="">
          <p:sp>
            <p:nvSpPr>
              <p:cNvPr id="36874" name="Object 4">
                <a:extLst>
                  <a:ext uri="{FF2B5EF4-FFF2-40B4-BE49-F238E27FC236}">
                    <a16:creationId xmlns:a16="http://schemas.microsoft.com/office/drawing/2014/main" id="{11604A6C-65D7-85D7-D0DF-D62F71D619AB}"/>
                  </a:ext>
                </a:extLst>
              </p:cNvPr>
              <p:cNvSpPr txBox="1">
                <a:spLocks noRot="1" noChangeAspect="1" noMove="1" noResize="1" noEditPoints="1" noAdjustHandles="1" noChangeArrowheads="1" noChangeShapeType="1" noTextEdit="1"/>
              </p:cNvSpPr>
              <p:nvPr/>
            </p:nvSpPr>
            <p:spPr bwMode="auto">
              <a:xfrm>
                <a:off x="2143125" y="1423988"/>
                <a:ext cx="2946400" cy="322262"/>
              </a:xfrm>
              <a:prstGeom prst="rect">
                <a:avLst/>
              </a:prstGeom>
              <a:blipFill>
                <a:blip r:embed="rId11"/>
                <a:stretch>
                  <a:fillRect/>
                </a:stretch>
              </a:blipFill>
              <a:ln>
                <a:noFill/>
              </a:ln>
              <a:effectLst/>
            </p:spPr>
            <p:txBody>
              <a:bodyPr/>
              <a:lstStyle/>
              <a:p>
                <a:r>
                  <a:rPr lang="en-US">
                    <a:noFill/>
                  </a:rPr>
                  <a:t> </a:t>
                </a:r>
              </a:p>
            </p:txBody>
          </p:sp>
        </mc:Fallback>
      </mc:AlternateContent>
      <p:sp>
        <p:nvSpPr>
          <p:cNvPr id="36875" name="Rectangle 8">
            <a:extLst>
              <a:ext uri="{FF2B5EF4-FFF2-40B4-BE49-F238E27FC236}">
                <a16:creationId xmlns:a16="http://schemas.microsoft.com/office/drawing/2014/main" id="{5AC323D0-6C9E-E6E9-49BE-9A2DCE1232C9}"/>
              </a:ext>
            </a:extLst>
          </p:cNvPr>
          <p:cNvSpPr>
            <a:spLocks noChangeArrowheads="1"/>
          </p:cNvSpPr>
          <p:nvPr/>
        </p:nvSpPr>
        <p:spPr bwMode="auto">
          <a:xfrm>
            <a:off x="1282700" y="1814513"/>
            <a:ext cx="9251950" cy="2597150"/>
          </a:xfrm>
          <a:prstGeom prst="rect">
            <a:avLst/>
          </a:prstGeom>
          <a:noFill/>
          <a:ln w="2857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6876" name="Rectangle 8">
            <a:extLst>
              <a:ext uri="{FF2B5EF4-FFF2-40B4-BE49-F238E27FC236}">
                <a16:creationId xmlns:a16="http://schemas.microsoft.com/office/drawing/2014/main" id="{F4A81A21-C3B0-F771-C7D3-09F4C154DCBA}"/>
              </a:ext>
            </a:extLst>
          </p:cNvPr>
          <p:cNvSpPr>
            <a:spLocks noChangeArrowheads="1"/>
          </p:cNvSpPr>
          <p:nvPr/>
        </p:nvSpPr>
        <p:spPr bwMode="auto">
          <a:xfrm>
            <a:off x="1282700" y="4525963"/>
            <a:ext cx="9251950" cy="1570037"/>
          </a:xfrm>
          <a:prstGeom prst="rect">
            <a:avLst/>
          </a:prstGeom>
          <a:noFill/>
          <a:ln w="2857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6877" name="Rectangle 8">
            <a:extLst>
              <a:ext uri="{FF2B5EF4-FFF2-40B4-BE49-F238E27FC236}">
                <a16:creationId xmlns:a16="http://schemas.microsoft.com/office/drawing/2014/main" id="{32A04930-069B-ACF6-427B-559EAB9F8EA1}"/>
              </a:ext>
            </a:extLst>
          </p:cNvPr>
          <p:cNvSpPr>
            <a:spLocks noChangeArrowheads="1"/>
          </p:cNvSpPr>
          <p:nvPr/>
        </p:nvSpPr>
        <p:spPr bwMode="auto">
          <a:xfrm>
            <a:off x="869950" y="1371600"/>
            <a:ext cx="9928225" cy="4772025"/>
          </a:xfrm>
          <a:prstGeom prst="rect">
            <a:avLst/>
          </a:prstGeom>
          <a:noFill/>
          <a:ln w="2857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16" name="Footer Placeholder 2">
            <a:extLst>
              <a:ext uri="{FF2B5EF4-FFF2-40B4-BE49-F238E27FC236}">
                <a16:creationId xmlns:a16="http://schemas.microsoft.com/office/drawing/2014/main" id="{89B7823D-246A-B586-1B3C-2EA477BCE515}"/>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36879" name="Picture 2" descr="http://brand.ucla.edu/wp-content/uploads/2013/08/ucla-logotype-main-11.jpg">
            <a:extLst>
              <a:ext uri="{FF2B5EF4-FFF2-40B4-BE49-F238E27FC236}">
                <a16:creationId xmlns:a16="http://schemas.microsoft.com/office/drawing/2014/main" id="{1A07B3A7-4FCE-7A88-8DD5-4B2FCD5698D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8864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DEB7ED8E-5A72-1234-0552-F7F2DF78BD9C}"/>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70659" name="Rectangle 3">
                <a:extLst>
                  <a:ext uri="{FF2B5EF4-FFF2-40B4-BE49-F238E27FC236}">
                    <a16:creationId xmlns:a16="http://schemas.microsoft.com/office/drawing/2014/main" id="{A6843CB4-7B4C-9555-637F-1F139FC8960A}"/>
                  </a:ext>
                </a:extLst>
              </p:cNvPr>
              <p:cNvSpPr>
                <a:spLocks noGrp="1" noChangeArrowheads="1"/>
              </p:cNvSpPr>
              <p:nvPr>
                <p:ph type="body" idx="1"/>
              </p:nvPr>
            </p:nvSpPr>
            <p:spPr/>
            <p:txBody>
              <a:bodyPr/>
              <a:lstStyle/>
              <a:p>
                <a:r>
                  <a:rPr lang="en-US" altLang="en-US" dirty="0"/>
                  <a:t>Outward Iteration </a:t>
                </a:r>
                <a14:m>
                  <m:oMath xmlns:m="http://schemas.openxmlformats.org/officeDocument/2006/math">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=1</m:t>
                    </m:r>
                  </m:oMath>
                </a14:m>
                <a:endParaRPr lang="en-US" dirty="0"/>
              </a:p>
              <a:p>
                <a:endParaRPr lang="en-US" altLang="en-US" dirty="0"/>
              </a:p>
            </p:txBody>
          </p:sp>
        </mc:Choice>
        <mc:Fallback xmlns="">
          <p:sp>
            <p:nvSpPr>
              <p:cNvPr id="70659" name="Rectangle 3">
                <a:extLst>
                  <a:ext uri="{FF2B5EF4-FFF2-40B4-BE49-F238E27FC236}">
                    <a16:creationId xmlns:a16="http://schemas.microsoft.com/office/drawing/2014/main" id="{A6843CB4-7B4C-9555-637F-1F139FC8960A}"/>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p:sp>
        <p:nvSpPr>
          <p:cNvPr id="40" name="Footer Placeholder 2">
            <a:extLst>
              <a:ext uri="{FF2B5EF4-FFF2-40B4-BE49-F238E27FC236}">
                <a16:creationId xmlns:a16="http://schemas.microsoft.com/office/drawing/2014/main" id="{14998758-6D62-2C84-81DF-D2A755F1C44C}"/>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70695" name="Picture 2" descr="http://brand.ucla.edu/wp-content/uploads/2013/08/ucla-logotype-main-11.jpg">
            <a:extLst>
              <a:ext uri="{FF2B5EF4-FFF2-40B4-BE49-F238E27FC236}">
                <a16:creationId xmlns:a16="http://schemas.microsoft.com/office/drawing/2014/main" id="{640CD487-0259-7C21-D0B0-5912D7AC59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469DCE6-EC8C-75E1-3F94-2ECF378FBF7C}"/>
                  </a:ext>
                </a:extLst>
              </p:cNvPr>
              <p:cNvSpPr txBox="1"/>
              <p:nvPr/>
            </p:nvSpPr>
            <p:spPr>
              <a:xfrm>
                <a:off x="1569243" y="2685621"/>
                <a:ext cx="9762331" cy="1329595"/>
              </a:xfrm>
              <a:prstGeom prst="rect">
                <a:avLst/>
              </a:prstGeom>
              <a:noFill/>
            </p:spPr>
            <p:txBody>
              <a:bodyPr wrap="square">
                <a:spAutoFit/>
              </a:bodyPr>
              <a:lstStyle/>
              <a:p>
                <a14:m>
                  <m:oMath xmlns:m="http://schemas.openxmlformats.org/officeDocument/2006/math">
                    <m:sPre>
                      <m:sPrePr>
                        <m:ctrlPr>
                          <a:rPr lang="en-US" i="1" smtClean="0">
                            <a:latin typeface="Cambria Math" panose="02040503050406030204" pitchFamily="18" charset="0"/>
                          </a:rPr>
                        </m:ctrlPr>
                      </m:sPrePr>
                      <m:sub>
                        <m:r>
                          <a:rPr lang="en-US" b="0" i="1" smtClean="0">
                            <a:latin typeface="Cambria Math" panose="02040503050406030204" pitchFamily="18" charset="0"/>
                          </a:rPr>
                          <m:t> </m:t>
                        </m:r>
                      </m:sub>
                      <m:sup>
                        <m:r>
                          <a:rPr lang="en-US" b="0" i="1" smtClean="0">
                            <a:latin typeface="Cambria Math" panose="02040503050406030204" pitchFamily="18" charset="0"/>
                          </a:rPr>
                          <m:t>2</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2</m:t>
                            </m:r>
                          </m:sub>
                        </m:sSub>
                      </m:e>
                    </m:sPre>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oMath>
                </a14:m>
                <a:r>
                  <a:rPr lang="en-US" dirty="0"/>
                  <a:t> </a:t>
                </a:r>
                <a14:m>
                  <m:oMath xmlns:m="http://schemas.openxmlformats.org/officeDocument/2006/math">
                    <m:sSub>
                      <m:sSubPr>
                        <m:ctrlPr>
                          <a:rPr lang="en-US" i="1">
                            <a:solidFill>
                              <a:srgbClr val="000000"/>
                            </a:solidFill>
                            <a:latin typeface="Cambria Math" panose="02040503050406030204" pitchFamily="18" charset="0"/>
                          </a:rPr>
                        </m:ctrlPr>
                      </m:sSubPr>
                      <m: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 </m:t>
                                </m:r>
                              </m:sub>
                              <m:sup>
                                <m:r>
                                  <a:rPr lang="en-US" b="0" i="1" smtClean="0">
                                    <a:solidFill>
                                      <a:srgbClr val="000000"/>
                                    </a:solidFill>
                                    <a:latin typeface="Cambria Math" panose="02040503050406030204" pitchFamily="18" charset="0"/>
                                  </a:rPr>
                                  <m:t>2</m:t>
                                </m:r>
                              </m:sup>
                              <m:e>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𝑣</m:t>
                                    </m:r>
                                  </m:e>
                                </m:acc>
                              </m:e>
                            </m:sPre>
                          </m:e>
                          <m:sub>
                            <m:r>
                              <a:rPr lang="en-US" i="1">
                                <a:solidFill>
                                  <a:srgbClr val="000000"/>
                                </a:solidFill>
                                <a:latin typeface="Cambria Math" panose="02040503050406030204" pitchFamily="18" charset="0"/>
                              </a:rPr>
                              <m:t>𝐶</m:t>
                            </m:r>
                          </m:sub>
                        </m:sSub>
                      </m:e>
                      <m:sub>
                        <m:r>
                          <a:rPr lang="en-US" b="0" i="1" smtClean="0">
                            <a:solidFill>
                              <a:srgbClr val="000000"/>
                            </a:solidFill>
                            <a:latin typeface="Cambria Math" panose="02040503050406030204" pitchFamily="18" charset="0"/>
                          </a:rPr>
                          <m:t>2</m:t>
                        </m:r>
                      </m:sub>
                    </m:sSub>
                    <m:r>
                      <a:rPr lang="en-US" i="1">
                        <a:solidFill>
                          <a:srgbClr val="000000"/>
                        </a:solidFill>
                        <a:latin typeface="Cambria Math" panose="02040503050406030204" pitchFamily="18" charset="0"/>
                      </a:rPr>
                      <m:t> </m:t>
                    </m:r>
                    <m:sPre>
                      <m:sPrePr>
                        <m:ctrlPr>
                          <a:rPr lang="en-US" i="1">
                            <a:latin typeface="Cambria Math" panose="02040503050406030204" pitchFamily="18" charset="0"/>
                          </a:rPr>
                        </m:ctrlPr>
                      </m:sPrePr>
                      <m:sub>
                        <m:r>
                          <a:rPr lang="en-US" b="0" i="1" smtClean="0">
                            <a:latin typeface="Cambria Math" panose="02040503050406030204" pitchFamily="18" charset="0"/>
                          </a:rPr>
                          <m:t> </m:t>
                        </m:r>
                      </m:sub>
                      <m:sup>
                        <m:r>
                          <a:rPr lang="en-US" b="0" i="1" smtClean="0">
                            <a:latin typeface="Cambria Math" panose="02040503050406030204" pitchFamily="18" charset="0"/>
                          </a:rPr>
                          <m:t> </m:t>
                        </m:r>
                      </m:sup>
                      <m:e>
                        <m:r>
                          <m:rPr>
                            <m:nor/>
                          </m:rPr>
                          <a:rPr lang="en-US" dirty="0"/>
                          <m:t>=  </m:t>
                        </m:r>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sSub>
                                    <m:sSubPr>
                                      <m:ctrlPr>
                                        <a:rPr lang="en-US" i="1">
                                          <a:latin typeface="Cambria Math" panose="02040503050406030204" pitchFamily="18" charset="0"/>
                                        </a:rPr>
                                      </m:ctrlPr>
                                    </m:sSub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i="1">
                                          <a:latin typeface="Cambria Math" panose="02040503050406030204" pitchFamily="18" charset="0"/>
                                        </a:rPr>
                                        <m:t>𝐿</m:t>
                                      </m:r>
                                    </m:e>
                                    <m:sub>
                                      <m:r>
                                        <a:rPr lang="en-US" i="1">
                                          <a:latin typeface="Cambria Math" panose="02040503050406030204" pitchFamily="18" charset="0"/>
                                        </a:rPr>
                                        <m:t>1</m:t>
                                      </m:r>
                                    </m:sub>
                                  </m:sSub>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m:t>
                                      </m:r>
                                    </m:sub>
                                  </m:sSub>
                                  <m:sSubSup>
                                    <m:sSubSupPr>
                                      <m:ctrlPr>
                                        <a:rPr lang="en-US" i="1">
                                          <a:latin typeface="Cambria Math" panose="02040503050406030204" pitchFamily="18" charset="0"/>
                                        </a:rPr>
                                      </m:ctrlPr>
                                    </m:sSubSup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up>
                                      <m:r>
                                        <a:rPr lang="en-US" i="1">
                                          <a:latin typeface="Cambria Math" panose="02040503050406030204" pitchFamily="18" charset="0"/>
                                        </a:rPr>
                                        <m:t>2</m:t>
                                      </m:r>
                                    </m:sup>
                                  </m:sSubSup>
                                  <m:sSub>
                                    <m:sSubPr>
                                      <m:ctrlPr>
                                        <a:rPr lang="en-US" i="1">
                                          <a:latin typeface="Cambria Math" panose="02040503050406030204" pitchFamily="18" charset="0"/>
                                        </a:rPr>
                                      </m:ctrlPr>
                                    </m:sSubPr>
                                    <m:e>
                                      <m:r>
                                        <a:rPr lang="en-US" i="1">
                                          <a:latin typeface="Cambria Math" panose="02040503050406030204" pitchFamily="18" charset="0"/>
                                        </a:rPr>
                                        <m:t>𝑐</m:t>
                                      </m:r>
                                    </m:e>
                                    <m:sub>
                                      <m:r>
                                        <a:rPr lang="en-US" i="1">
                                          <a:latin typeface="Cambria Math" panose="02040503050406030204" pitchFamily="18" charset="0"/>
                                        </a:rPr>
                                        <m:t>2</m:t>
                                      </m:r>
                                    </m:sub>
                                  </m:sSub>
                                  <m:r>
                                    <m:rPr>
                                      <m:brk m:alnAt="7"/>
                                    </m:rP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b="0" i="1" smtClean="0">
                                          <a:latin typeface="Cambria Math" panose="02040503050406030204" pitchFamily="18" charset="0"/>
                                        </a:rPr>
                                        <m:t>1</m:t>
                                      </m:r>
                                    </m:sub>
                                  </m:sSub>
                                  <m:sSup>
                                    <m:sSupPr>
                                      <m:ctrlPr>
                                        <a:rPr lang="en-US" i="1">
                                          <a:latin typeface="Cambria Math" panose="02040503050406030204" pitchFamily="18" charset="0"/>
                                        </a:rPr>
                                      </m:ctrlPr>
                                    </m:sSupPr>
                                    <m:e>
                                      <m:d>
                                        <m:dPr>
                                          <m:ctrlPr>
                                            <a:rPr lang="en-US" i="1">
                                              <a:latin typeface="Cambria Math" panose="02040503050406030204" pitchFamily="18" charset="0"/>
                                            </a:rPr>
                                          </m:ctrlPr>
                                        </m:dPr>
                                        <m:e>
                                          <m:sSub>
                                            <m:sSubPr>
                                              <m:ctrlPr>
                                                <a:rPr lang="en-US" i="1">
                                                  <a:latin typeface="Cambria Math" panose="02040503050406030204" pitchFamily="18" charset="0"/>
                                                </a:rPr>
                                              </m:ctrlPr>
                                            </m:sSubPr>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2</m:t>
                                              </m:r>
                                            </m:sub>
                                          </m:sSub>
                                        </m:e>
                                      </m:d>
                                    </m:e>
                                    <m:sup>
                                      <m:r>
                                        <a:rPr lang="en-US" i="1">
                                          <a:latin typeface="Cambria Math" panose="02040503050406030204" pitchFamily="18" charset="0"/>
                                        </a:rPr>
                                        <m:t>2</m:t>
                                      </m:r>
                                    </m:sup>
                                  </m:sSup>
                                  <m:r>
                                    <a:rPr lang="en-US" i="1">
                                      <a:latin typeface="Cambria Math" panose="02040503050406030204" pitchFamily="18" charset="0"/>
                                    </a:rPr>
                                    <m:t>+</m:t>
                                  </m:r>
                                  <m:r>
                                    <a:rPr lang="en-US" i="1">
                                      <a:latin typeface="Cambria Math" panose="02040503050406030204" pitchFamily="18" charset="0"/>
                                    </a:rPr>
                                    <m:t>𝑔</m:t>
                                  </m:r>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1</m:t>
                                      </m:r>
                                      <m:r>
                                        <a:rPr lang="en-US" b="0" i="1" smtClean="0">
                                          <a:latin typeface="Cambria Math" panose="02040503050406030204" pitchFamily="18" charset="0"/>
                                        </a:rPr>
                                        <m:t>2</m:t>
                                      </m:r>
                                    </m:sub>
                                  </m:sSub>
                                  <m:r>
                                    <a:rPr lang="en-US" b="0" i="1" smtClean="0">
                                      <a:latin typeface="Cambria Math" panose="02040503050406030204" pitchFamily="18" charset="0"/>
                                    </a:rPr>
                                    <m:t>)</m:t>
                                  </m:r>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m:t>
                                      </m:r>
                                    </m:sub>
                                  </m:sSub>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𝑐</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m:t>
                                      </m:r>
                                    </m:sub>
                                  </m:sSub>
                                  <m:sSubSup>
                                    <m:sSubSupPr>
                                      <m:ctrlPr>
                                        <a:rPr lang="en-US" i="1">
                                          <a:latin typeface="Cambria Math" panose="02040503050406030204" pitchFamily="18" charset="0"/>
                                        </a:rPr>
                                      </m:ctrlPr>
                                    </m:sSubSup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up>
                                      <m:r>
                                        <a:rPr lang="en-US" i="1">
                                          <a:latin typeface="Cambria Math" panose="02040503050406030204" pitchFamily="18" charset="0"/>
                                        </a:rPr>
                                        <m:t>2</m:t>
                                      </m:r>
                                    </m:sup>
                                  </m:sSubSup>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b="0" i="1" smtClean="0">
                                          <a:latin typeface="Cambria Math" panose="02040503050406030204" pitchFamily="18" charset="0"/>
                                        </a:rPr>
                                        <m:t>2</m:t>
                                      </m:r>
                                    </m:sub>
                                  </m:sSub>
                                  <m:r>
                                    <a:rPr lang="en-US" i="1">
                                      <a:latin typeface="Cambria Math" panose="02040503050406030204" pitchFamily="18" charset="0"/>
                                    </a:rPr>
                                    <m:t>)+ </m:t>
                                  </m:r>
                                  <m:r>
                                    <a:rPr lang="en-US" i="1">
                                      <a:latin typeface="Cambria Math" panose="02040503050406030204" pitchFamily="18" charset="0"/>
                                    </a:rPr>
                                    <m:t>𝑔</m:t>
                                  </m:r>
                                  <m:sSub>
                                    <m:sSubPr>
                                      <m:ctrlPr>
                                        <a:rPr lang="en-US" i="1">
                                          <a:latin typeface="Cambria Math" panose="02040503050406030204" pitchFamily="18" charset="0"/>
                                        </a:rPr>
                                      </m:ctrlPr>
                                    </m:sSubPr>
                                    <m:e>
                                      <m:r>
                                        <a:rPr lang="en-US" i="1">
                                          <a:latin typeface="Cambria Math" panose="02040503050406030204" pitchFamily="18" charset="0"/>
                                        </a:rPr>
                                        <m:t>𝑐</m:t>
                                      </m:r>
                                    </m:e>
                                    <m:sub>
                                      <m:r>
                                        <a:rPr lang="en-US" i="1">
                                          <a:latin typeface="Cambria Math" panose="02040503050406030204" pitchFamily="18" charset="0"/>
                                        </a:rPr>
                                        <m:t>1</m:t>
                                      </m:r>
                                      <m:r>
                                        <a:rPr lang="en-US" b="0" i="1" smtClean="0">
                                          <a:latin typeface="Cambria Math" panose="02040503050406030204" pitchFamily="18" charset="0"/>
                                        </a:rPr>
                                        <m:t>2</m:t>
                                      </m:r>
                                    </m:sub>
                                  </m:sSub>
                                  <m:r>
                                    <a:rPr lang="en-US" b="0" i="1" smtClean="0">
                                      <a:latin typeface="Cambria Math" panose="02040503050406030204" pitchFamily="18" charset="0"/>
                                    </a:rPr>
                                    <m:t>)</m:t>
                                  </m:r>
                                </m:e>
                              </m:mr>
                              <m:mr>
                                <m:e>
                                  <m:r>
                                    <a:rPr lang="en-US" i="1">
                                      <a:latin typeface="Cambria Math" panose="02040503050406030204" pitchFamily="18" charset="0"/>
                                    </a:rPr>
                                    <m:t>0</m:t>
                                  </m:r>
                                </m:e>
                              </m:mr>
                            </m:m>
                          </m:e>
                        </m:d>
                      </m:e>
                    </m:sPre>
                  </m:oMath>
                </a14:m>
                <a:endParaRPr lang="en-US" dirty="0"/>
              </a:p>
            </p:txBody>
          </p:sp>
        </mc:Choice>
        <mc:Fallback xmlns="">
          <p:sp>
            <p:nvSpPr>
              <p:cNvPr id="3" name="TextBox 2">
                <a:extLst>
                  <a:ext uri="{FF2B5EF4-FFF2-40B4-BE49-F238E27FC236}">
                    <a16:creationId xmlns:a16="http://schemas.microsoft.com/office/drawing/2014/main" id="{5469DCE6-EC8C-75E1-3F94-2ECF378FBF7C}"/>
                  </a:ext>
                </a:extLst>
              </p:cNvPr>
              <p:cNvSpPr txBox="1">
                <a:spLocks noRot="1" noChangeAspect="1" noMove="1" noResize="1" noEditPoints="1" noAdjustHandles="1" noChangeArrowheads="1" noChangeShapeType="1" noTextEdit="1"/>
              </p:cNvSpPr>
              <p:nvPr/>
            </p:nvSpPr>
            <p:spPr>
              <a:xfrm>
                <a:off x="1569243" y="2685621"/>
                <a:ext cx="9762331" cy="132959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Object 4">
                <a:extLst>
                  <a:ext uri="{FF2B5EF4-FFF2-40B4-BE49-F238E27FC236}">
                    <a16:creationId xmlns:a16="http://schemas.microsoft.com/office/drawing/2014/main" id="{29162406-A8D1-F954-BED5-6258E2D7B689}"/>
                  </a:ext>
                </a:extLst>
              </p:cNvPr>
              <p:cNvSpPr txBox="1"/>
              <p:nvPr/>
            </p:nvSpPr>
            <p:spPr bwMode="auto">
              <a:xfrm>
                <a:off x="3878978" y="1959570"/>
                <a:ext cx="3574352" cy="37941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𝐹</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𝑚</m:t>
                          </m:r>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sSub>
                        <m:sSubPr>
                          <m:ctrlPr>
                            <a:rPr lang="en-US" sz="2000" i="1">
                              <a:solidFill>
                                <a:srgbClr val="000000"/>
                              </a:solidFill>
                              <a:latin typeface="Cambria Math" panose="02040503050406030204" pitchFamily="18" charset="0"/>
                            </a:rPr>
                          </m:ctrlPr>
                        </m:sSub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𝑣</m:t>
                                      </m:r>
                                    </m:e>
                                  </m:acc>
                                </m:e>
                              </m:sPre>
                            </m:e>
                            <m:sub>
                              <m:r>
                                <a:rPr lang="en-US" sz="2000" i="1">
                                  <a:solidFill>
                                    <a:srgbClr val="000000"/>
                                  </a:solidFill>
                                  <a:latin typeface="Cambria Math" panose="02040503050406030204" pitchFamily="18" charset="0"/>
                                </a:rPr>
                                <m:t>𝐶</m:t>
                              </m:r>
                            </m:sub>
                          </m:sSub>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oMath>
                  </m:oMathPara>
                </a14:m>
                <a:endParaRPr lang="en-US" sz="2000" dirty="0"/>
              </a:p>
            </p:txBody>
          </p:sp>
        </mc:Choice>
        <mc:Fallback xmlns="">
          <p:sp>
            <p:nvSpPr>
              <p:cNvPr id="4" name="Object 4">
                <a:extLst>
                  <a:ext uri="{FF2B5EF4-FFF2-40B4-BE49-F238E27FC236}">
                    <a16:creationId xmlns:a16="http://schemas.microsoft.com/office/drawing/2014/main" id="{29162406-A8D1-F954-BED5-6258E2D7B689}"/>
                  </a:ext>
                </a:extLst>
              </p:cNvPr>
              <p:cNvSpPr txBox="1">
                <a:spLocks noRot="1" noChangeAspect="1" noMove="1" noResize="1" noEditPoints="1" noAdjustHandles="1" noChangeArrowheads="1" noChangeShapeType="1" noTextEdit="1"/>
              </p:cNvSpPr>
              <p:nvPr/>
            </p:nvSpPr>
            <p:spPr bwMode="auto">
              <a:xfrm>
                <a:off x="3878978" y="1959570"/>
                <a:ext cx="3574352" cy="379412"/>
              </a:xfrm>
              <a:prstGeom prst="rect">
                <a:avLst/>
              </a:prstGeom>
              <a:blipFill>
                <a:blip r:embed="rId6"/>
                <a:stretch>
                  <a:fillRect b="-22222"/>
                </a:stretch>
              </a:blipFill>
              <a:ln>
                <a:noFill/>
              </a:ln>
              <a:effectLst/>
            </p:spPr>
            <p:txBody>
              <a:bodyPr/>
              <a:lstStyle/>
              <a:p>
                <a:r>
                  <a:rPr lang="en-US">
                    <a:noFill/>
                  </a:rPr>
                  <a:t> </a:t>
                </a:r>
              </a:p>
            </p:txBody>
          </p:sp>
        </mc:Fallback>
      </mc:AlternateContent>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Object 2">
                <a:extLst>
                  <a:ext uri="{FF2B5EF4-FFF2-40B4-BE49-F238E27FC236}">
                    <a16:creationId xmlns:a16="http://schemas.microsoft.com/office/drawing/2014/main" id="{516BAA93-EDA2-7FA2-1B9A-7BCB14D1ADD7}"/>
                  </a:ext>
                </a:extLst>
              </p:cNvPr>
              <p:cNvSpPr txBox="1"/>
              <p:nvPr/>
            </p:nvSpPr>
            <p:spPr bwMode="auto">
              <a:xfrm>
                <a:off x="2918664" y="3163589"/>
                <a:ext cx="4791171" cy="1192553"/>
              </a:xfrm>
              <a:prstGeom prst="rect">
                <a:avLst/>
              </a:prstGeom>
              <a:noFill/>
              <a:ln>
                <a:noFill/>
              </a:ln>
              <a:effectLst/>
            </p:spPr>
            <p:txBody>
              <a:bodyPr>
                <a:noAutofit/>
              </a:bodyPr>
              <a:lstStyle/>
              <a:p>
                <a14:m>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2</m:t>
                            </m:r>
                          </m:sup>
                          <m:e>
                            <m:r>
                              <a:rPr lang="en-US" sz="2000" i="1">
                                <a:solidFill>
                                  <a:srgbClr val="000000"/>
                                </a:solidFill>
                                <a:latin typeface="Cambria Math" panose="02040503050406030204" pitchFamily="18" charset="0"/>
                              </a:rPr>
                              <m:t>𝑁</m:t>
                            </m:r>
                          </m:e>
                        </m:sPre>
                      </m:e>
                      <m:sub>
                        <m:r>
                          <a:rPr lang="en-US" sz="2000" b="0" i="1" smtClean="0">
                            <a:solidFill>
                              <a:srgbClr val="000000"/>
                            </a:solidFill>
                            <a:latin typeface="Cambria Math" panose="02040503050406030204" pitchFamily="18" charset="0"/>
                          </a:rPr>
                          <m:t>2</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𝐶</m:t>
                                </m:r>
                              </m:e>
                              <m:sub>
                                <m:r>
                                  <a:rPr lang="en-US" sz="2000" b="0" i="1" smtClean="0">
                                    <a:solidFill>
                                      <a:srgbClr val="000000"/>
                                    </a:solidFill>
                                    <a:latin typeface="Cambria Math" panose="02040503050406030204" pitchFamily="18" charset="0"/>
                                  </a:rPr>
                                  <m:t>2</m:t>
                                </m:r>
                              </m:sub>
                            </m:sSub>
                          </m:sup>
                          <m:e>
                            <m:r>
                              <a:rPr lang="en-US" sz="2000" i="1">
                                <a:solidFill>
                                  <a:srgbClr val="000000"/>
                                </a:solidFill>
                                <a:latin typeface="Cambria Math" panose="02040503050406030204" pitchFamily="18" charset="0"/>
                              </a:rPr>
                              <m:t>𝐼</m:t>
                            </m:r>
                          </m:e>
                        </m:sPre>
                      </m:e>
                      <m:sub>
                        <m:r>
                          <a:rPr lang="en-US" sz="2000" b="0" i="1" smtClean="0">
                            <a:solidFill>
                              <a:srgbClr val="000000"/>
                            </a:solidFill>
                            <a:latin typeface="Cambria Math" panose="02040503050406030204" pitchFamily="18" charset="0"/>
                          </a:rPr>
                          <m:t>2</m:t>
                        </m:r>
                      </m:sub>
                    </m:sSub>
                    <m:acc>
                      <m:accPr>
                        <m:chr m:val="̇"/>
                        <m:ctrlPr>
                          <a:rPr lang="en-US" sz="2000" i="1" smtClean="0">
                            <a:solidFill>
                              <a:srgbClr val="000000"/>
                            </a:solidFill>
                            <a:latin typeface="Cambria Math" panose="02040503050406030204" pitchFamily="18" charset="0"/>
                          </a:rPr>
                        </m:ctrlPr>
                      </m:acc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2</m:t>
                                </m:r>
                              </m:sup>
                              <m:e>
                                <m:r>
                                  <a:rPr lang="en-US" sz="2000" i="1">
                                    <a:solidFill>
                                      <a:srgbClr val="000000"/>
                                    </a:solidFill>
                                    <a:latin typeface="Cambria Math" panose="02040503050406030204" pitchFamily="18" charset="0"/>
                                  </a:rPr>
                                  <m:t>𝜔</m:t>
                                </m:r>
                              </m:e>
                            </m:sPre>
                          </m:e>
                          <m:sub>
                            <m:r>
                              <a:rPr lang="en-US" sz="2000" b="0" i="1" smtClean="0">
                                <a:solidFill>
                                  <a:srgbClr val="000000"/>
                                </a:solidFill>
                                <a:latin typeface="Cambria Math" panose="02040503050406030204" pitchFamily="18" charset="0"/>
                              </a:rPr>
                              <m:t>2</m:t>
                            </m:r>
                          </m:sub>
                        </m:sSub>
                      </m:e>
                    </m:acc>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2</m:t>
                            </m:r>
                          </m:sup>
                          <m:e>
                            <m:r>
                              <a:rPr lang="en-US" sz="2000" i="1">
                                <a:solidFill>
                                  <a:srgbClr val="000000"/>
                                </a:solidFill>
                                <a:latin typeface="Cambria Math" panose="02040503050406030204" pitchFamily="18" charset="0"/>
                              </a:rPr>
                              <m:t>𝜔</m:t>
                            </m:r>
                          </m:e>
                        </m:sPre>
                      </m:e>
                      <m:sub>
                        <m:r>
                          <a:rPr lang="en-US" sz="2000" b="0" i="1" smtClean="0">
                            <a:solidFill>
                              <a:srgbClr val="000000"/>
                            </a:solidFill>
                            <a:latin typeface="Cambria Math" panose="02040503050406030204" pitchFamily="18" charset="0"/>
                          </a:rPr>
                          <m:t>2</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𝐶</m:t>
                                </m:r>
                              </m:e>
                              <m:sub>
                                <m:r>
                                  <a:rPr lang="en-US" sz="2000" b="0" i="1" smtClean="0">
                                    <a:solidFill>
                                      <a:srgbClr val="000000"/>
                                    </a:solidFill>
                                    <a:latin typeface="Cambria Math" panose="02040503050406030204" pitchFamily="18" charset="0"/>
                                  </a:rPr>
                                  <m:t>2</m:t>
                                </m:r>
                              </m:sub>
                            </m:sSub>
                          </m:sup>
                          <m:e>
                            <m:r>
                              <a:rPr lang="en-US" sz="2000" i="1">
                                <a:solidFill>
                                  <a:srgbClr val="000000"/>
                                </a:solidFill>
                                <a:latin typeface="Cambria Math" panose="02040503050406030204" pitchFamily="18" charset="0"/>
                              </a:rPr>
                              <m:t>𝐼</m:t>
                            </m:r>
                          </m:e>
                        </m:sPre>
                      </m:e>
                      <m:sub>
                        <m:r>
                          <a:rPr lang="en-US" sz="2000" b="0" i="1" smtClean="0">
                            <a:solidFill>
                              <a:srgbClr val="000000"/>
                            </a:solidFill>
                            <a:latin typeface="Cambria Math" panose="02040503050406030204" pitchFamily="18" charset="0"/>
                          </a:rPr>
                          <m:t>2</m:t>
                        </m:r>
                      </m:sub>
                    </m:sSub>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b="0" i="1" smtClean="0">
                                <a:solidFill>
                                  <a:srgbClr val="000000"/>
                                </a:solidFill>
                                <a:latin typeface="Cambria Math" panose="02040503050406030204" pitchFamily="18" charset="0"/>
                              </a:rPr>
                              <m:t>2</m:t>
                            </m:r>
                          </m:sup>
                          <m:e>
                            <m:r>
                              <a:rPr lang="en-US" sz="2000" i="1">
                                <a:solidFill>
                                  <a:srgbClr val="000000"/>
                                </a:solidFill>
                                <a:latin typeface="Cambria Math" panose="02040503050406030204" pitchFamily="18" charset="0"/>
                              </a:rPr>
                              <m:t>𝜔</m:t>
                            </m:r>
                          </m:e>
                        </m:sPre>
                      </m:e>
                      <m:sub>
                        <m:r>
                          <a:rPr lang="en-US" sz="2000" b="0" i="1" smtClean="0">
                            <a:solidFill>
                              <a:srgbClr val="000000"/>
                            </a:solidFill>
                            <a:latin typeface="Cambria Math" panose="02040503050406030204" pitchFamily="18" charset="0"/>
                          </a:rPr>
                          <m:t>2</m:t>
                        </m:r>
                      </m:sub>
                    </m:sSub>
                  </m:oMath>
                </a14:m>
                <a:r>
                  <a:rPr lang="en-US" sz="2000" dirty="0"/>
                  <a:t> </a:t>
                </a:r>
                <a14:m>
                  <m:oMath xmlns:m="http://schemas.openxmlformats.org/officeDocument/2006/math">
                    <m:r>
                      <a:rPr lang="en-US" sz="2000" i="1">
                        <a:latin typeface="Cambria Math" panose="02040503050406030204" pitchFamily="18" charset="0"/>
                      </a:rPr>
                      <m:t>=</m:t>
                    </m:r>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a:rPr lang="en-US" sz="2000" i="1">
                                  <a:latin typeface="Cambria Math" panose="02040503050406030204" pitchFamily="18" charset="0"/>
                                </a:rPr>
                                <m:t>0</m:t>
                              </m:r>
                            </m:e>
                          </m:mr>
                          <m:mr>
                            <m:e>
                              <m:r>
                                <a:rPr lang="en-US" sz="2000" i="1">
                                  <a:latin typeface="Cambria Math" panose="02040503050406030204" pitchFamily="18" charset="0"/>
                                </a:rPr>
                                <m:t>0</m:t>
                              </m:r>
                            </m:e>
                          </m:mr>
                          <m:mr>
                            <m:e>
                              <m:r>
                                <a:rPr lang="en-US" sz="2000" i="1">
                                  <a:latin typeface="Cambria Math" panose="02040503050406030204" pitchFamily="18" charset="0"/>
                                </a:rPr>
                                <m:t>0</m:t>
                              </m:r>
                            </m:e>
                          </m:mr>
                        </m:m>
                      </m:e>
                    </m:d>
                  </m:oMath>
                </a14:m>
                <a:endParaRPr lang="en-US" sz="2000" dirty="0"/>
              </a:p>
            </p:txBody>
          </p:sp>
        </mc:Choice>
        <mc:Fallback xmlns="">
          <p:sp>
            <p:nvSpPr>
              <p:cNvPr id="2" name="Object 2">
                <a:extLst>
                  <a:ext uri="{FF2B5EF4-FFF2-40B4-BE49-F238E27FC236}">
                    <a16:creationId xmlns:a16="http://schemas.microsoft.com/office/drawing/2014/main" id="{516BAA93-EDA2-7FA2-1B9A-7BCB14D1ADD7}"/>
                  </a:ext>
                </a:extLst>
              </p:cNvPr>
              <p:cNvSpPr txBox="1">
                <a:spLocks noRot="1" noChangeAspect="1" noMove="1" noResize="1" noEditPoints="1" noAdjustHandles="1" noChangeArrowheads="1" noChangeShapeType="1" noTextEdit="1"/>
              </p:cNvSpPr>
              <p:nvPr/>
            </p:nvSpPr>
            <p:spPr bwMode="auto">
              <a:xfrm>
                <a:off x="2918664" y="3163589"/>
                <a:ext cx="4791171" cy="1192553"/>
              </a:xfrm>
              <a:prstGeom prst="rect">
                <a:avLst/>
              </a:prstGeom>
              <a:blipFill>
                <a:blip r:embed="rId3"/>
                <a:stretch>
                  <a:fillRect/>
                </a:stretch>
              </a:blipFill>
              <a:ln>
                <a:noFill/>
              </a:ln>
              <a:effectLst/>
            </p:spPr>
            <p:txBody>
              <a:bodyPr/>
              <a:lstStyle/>
              <a:p>
                <a:r>
                  <a:rPr lang="en-US">
                    <a:noFill/>
                  </a:rPr>
                  <a:t> </a:t>
                </a:r>
              </a:p>
            </p:txBody>
          </p:sp>
        </mc:Fallback>
      </mc:AlternateContent>
      <p:sp>
        <p:nvSpPr>
          <p:cNvPr id="72706" name="Rectangle 2">
            <a:extLst>
              <a:ext uri="{FF2B5EF4-FFF2-40B4-BE49-F238E27FC236}">
                <a16:creationId xmlns:a16="http://schemas.microsoft.com/office/drawing/2014/main" id="{0D770C5C-4E4E-E4B0-F80A-82BAB6A5F17D}"/>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72707" name="Rectangle 3">
                <a:extLst>
                  <a:ext uri="{FF2B5EF4-FFF2-40B4-BE49-F238E27FC236}">
                    <a16:creationId xmlns:a16="http://schemas.microsoft.com/office/drawing/2014/main" id="{E0CE5268-AA72-B664-6810-266BFD938C76}"/>
                  </a:ext>
                </a:extLst>
              </p:cNvPr>
              <p:cNvSpPr>
                <a:spLocks noGrp="1" noChangeArrowheads="1"/>
              </p:cNvSpPr>
              <p:nvPr>
                <p:ph type="body" idx="1"/>
              </p:nvPr>
            </p:nvSpPr>
            <p:spPr/>
            <p:txBody>
              <a:bodyPr/>
              <a:lstStyle/>
              <a:p>
                <a:r>
                  <a:rPr lang="en-US" altLang="en-US" dirty="0"/>
                  <a:t>Outward Iteration </a:t>
                </a:r>
                <a14:m>
                  <m:oMath xmlns:m="http://schemas.openxmlformats.org/officeDocument/2006/math">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=1</m:t>
                    </m:r>
                  </m:oMath>
                </a14:m>
                <a:endParaRPr lang="en-US" dirty="0"/>
              </a:p>
              <a:p>
                <a:r>
                  <a:rPr lang="en-US" altLang="en-US" dirty="0"/>
                  <a:t> </a:t>
                </a:r>
              </a:p>
            </p:txBody>
          </p:sp>
        </mc:Choice>
        <mc:Fallback xmlns="">
          <p:sp>
            <p:nvSpPr>
              <p:cNvPr id="72707" name="Rectangle 3">
                <a:extLst>
                  <a:ext uri="{FF2B5EF4-FFF2-40B4-BE49-F238E27FC236}">
                    <a16:creationId xmlns:a16="http://schemas.microsoft.com/office/drawing/2014/main" id="{E0CE5268-AA72-B664-6810-266BFD938C76}"/>
                  </a:ext>
                </a:extLst>
              </p:cNvPr>
              <p:cNvSpPr>
                <a:spLocks noGrp="1" noRot="1" noChangeAspect="1" noMove="1" noResize="1" noEditPoints="1" noAdjustHandles="1" noChangeArrowheads="1" noChangeShapeType="1" noTextEdit="1"/>
              </p:cNvSpPr>
              <p:nvPr>
                <p:ph type="body" idx="1"/>
              </p:nvPr>
            </p:nvSpPr>
            <p:spPr>
              <a:blipFill>
                <a:blip r:embed="rId4"/>
                <a:stretch>
                  <a:fillRect l="-235" t="-387"/>
                </a:stretch>
              </a:blipFill>
            </p:spPr>
            <p:txBody>
              <a:bodyPr/>
              <a:lstStyle/>
              <a:p>
                <a:r>
                  <a:rPr lang="en-US">
                    <a:noFill/>
                  </a:rPr>
                  <a:t> </a:t>
                </a:r>
              </a:p>
            </p:txBody>
          </p:sp>
        </mc:Fallback>
      </mc:AlternateContent>
      <p:sp>
        <p:nvSpPr>
          <p:cNvPr id="13" name="Footer Placeholder 2">
            <a:extLst>
              <a:ext uri="{FF2B5EF4-FFF2-40B4-BE49-F238E27FC236}">
                <a16:creationId xmlns:a16="http://schemas.microsoft.com/office/drawing/2014/main" id="{5329D38F-E511-D969-EDD9-14D2275C7CA2}"/>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72716" name="Picture 2" descr="http://brand.ucla.edu/wp-content/uploads/2013/08/ucla-logotype-main-11.jpg">
            <a:extLst>
              <a:ext uri="{FF2B5EF4-FFF2-40B4-BE49-F238E27FC236}">
                <a16:creationId xmlns:a16="http://schemas.microsoft.com/office/drawing/2014/main" id="{5A4BE8BD-E22C-17A2-178E-55B6FE59C96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97485380-86E0-B957-1B46-D61BABB84F14}"/>
              </a:ext>
            </a:extLst>
          </p:cNvPr>
          <p:cNvCxnSpPr>
            <a:cxnSpLocks/>
          </p:cNvCxnSpPr>
          <p:nvPr/>
        </p:nvCxnSpPr>
        <p:spPr bwMode="auto">
          <a:xfrm flipH="1">
            <a:off x="3910047" y="3290875"/>
            <a:ext cx="304766" cy="738835"/>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5" name="Straight Connector 4">
            <a:extLst>
              <a:ext uri="{FF2B5EF4-FFF2-40B4-BE49-F238E27FC236}">
                <a16:creationId xmlns:a16="http://schemas.microsoft.com/office/drawing/2014/main" id="{5E40C8CE-F1C1-2882-8223-69AAA79CDA7E}"/>
              </a:ext>
            </a:extLst>
          </p:cNvPr>
          <p:cNvCxnSpPr>
            <a:cxnSpLocks/>
          </p:cNvCxnSpPr>
          <p:nvPr/>
        </p:nvCxnSpPr>
        <p:spPr bwMode="auto">
          <a:xfrm flipH="1">
            <a:off x="5729472" y="3290874"/>
            <a:ext cx="304766" cy="738835"/>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6" name="TextBox 5">
            <a:extLst>
              <a:ext uri="{FF2B5EF4-FFF2-40B4-BE49-F238E27FC236}">
                <a16:creationId xmlns:a16="http://schemas.microsoft.com/office/drawing/2014/main" id="{4002F0B1-20AB-DBE0-F7EA-BC7666B28395}"/>
              </a:ext>
            </a:extLst>
          </p:cNvPr>
          <p:cNvSpPr txBox="1"/>
          <p:nvPr/>
        </p:nvSpPr>
        <p:spPr>
          <a:xfrm>
            <a:off x="4092586" y="2838300"/>
            <a:ext cx="314325" cy="461665"/>
          </a:xfrm>
          <a:prstGeom prst="rect">
            <a:avLst/>
          </a:prstGeom>
          <a:noFill/>
        </p:spPr>
        <p:txBody>
          <a:bodyPr wrap="square" rtlCol="0">
            <a:spAutoFit/>
          </a:bodyPr>
          <a:lstStyle/>
          <a:p>
            <a:r>
              <a:rPr lang="en-US" dirty="0">
                <a:solidFill>
                  <a:srgbClr val="FF0000"/>
                </a:solidFill>
              </a:rPr>
              <a:t>0</a:t>
            </a:r>
          </a:p>
        </p:txBody>
      </p:sp>
      <p:sp>
        <p:nvSpPr>
          <p:cNvPr id="7" name="TextBox 6">
            <a:extLst>
              <a:ext uri="{FF2B5EF4-FFF2-40B4-BE49-F238E27FC236}">
                <a16:creationId xmlns:a16="http://schemas.microsoft.com/office/drawing/2014/main" id="{C4E9615A-240F-3AA0-D58D-0F0B30DFD047}"/>
              </a:ext>
            </a:extLst>
          </p:cNvPr>
          <p:cNvSpPr txBox="1"/>
          <p:nvPr/>
        </p:nvSpPr>
        <p:spPr>
          <a:xfrm>
            <a:off x="5878112" y="2871128"/>
            <a:ext cx="314325" cy="461665"/>
          </a:xfrm>
          <a:prstGeom prst="rect">
            <a:avLst/>
          </a:prstGeom>
          <a:noFill/>
        </p:spPr>
        <p:txBody>
          <a:bodyPr wrap="square" rtlCol="0">
            <a:spAutoFit/>
          </a:bodyPr>
          <a:lstStyle/>
          <a:p>
            <a:r>
              <a:rPr lang="en-US" dirty="0">
                <a:solidFill>
                  <a:srgbClr val="FF0000"/>
                </a:solidFill>
              </a:rPr>
              <a:t>0</a:t>
            </a:r>
          </a:p>
        </p:txBody>
      </p:sp>
      <mc:AlternateContent xmlns:mc="http://schemas.openxmlformats.org/markup-compatibility/2006" xmlns:a14="http://schemas.microsoft.com/office/drawing/2010/main">
        <mc:Choice Requires="a14">
          <p:sp>
            <p:nvSpPr>
              <p:cNvPr id="8" name="Object 2">
                <a:extLst>
                  <a:ext uri="{FF2B5EF4-FFF2-40B4-BE49-F238E27FC236}">
                    <a16:creationId xmlns:a16="http://schemas.microsoft.com/office/drawing/2014/main" id="{F9016E2C-1D0F-C435-1FA7-A69B3273BC33}"/>
                  </a:ext>
                </a:extLst>
              </p:cNvPr>
              <p:cNvSpPr txBox="1"/>
              <p:nvPr/>
            </p:nvSpPr>
            <p:spPr bwMode="auto">
              <a:xfrm>
                <a:off x="2477724" y="1990396"/>
                <a:ext cx="7655686" cy="38576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b="0" i="1" smtClean="0">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𝑁</m:t>
                              </m:r>
                            </m:e>
                          </m:sPre>
                        </m:e>
                        <m:sub>
                          <m:r>
                            <a:rPr lang="en-US" sz="2000" b="0" i="1" smtClean="0">
                              <a:solidFill>
                                <a:srgbClr val="000000"/>
                              </a:solidFill>
                              <a:latin typeface="Cambria Math" panose="02040503050406030204" pitchFamily="18" charset="0"/>
                            </a:rPr>
                            <m:t>𝑖</m:t>
                          </m:r>
                          <m:r>
                            <a:rPr lang="en-US" sz="2000" b="0" i="1" smtClean="0">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𝐶</m:t>
                                  </m:r>
                                </m:e>
                                <m:sub>
                                  <m:r>
                                    <a:rPr lang="en-US" sz="2000" b="0" i="1" smtClean="0">
                                      <a:solidFill>
                                        <a:srgbClr val="000000"/>
                                      </a:solidFill>
                                      <a:latin typeface="Cambria Math" panose="02040503050406030204" pitchFamily="18" charset="0"/>
                                    </a:rPr>
                                    <m:t>𝑖</m:t>
                                  </m:r>
                                  <m:r>
                                    <a:rPr lang="en-US" sz="2000" b="0" i="1" smtClean="0">
                                      <a:solidFill>
                                        <a:srgbClr val="000000"/>
                                      </a:solidFill>
                                      <a:latin typeface="Cambria Math" panose="02040503050406030204" pitchFamily="18" charset="0"/>
                                    </a:rPr>
                                    <m:t>+1</m:t>
                                  </m:r>
                                </m:sub>
                              </m:sSub>
                            </m:sup>
                            <m:e>
                              <m:r>
                                <a:rPr lang="en-US" sz="2000" i="1">
                                  <a:solidFill>
                                    <a:srgbClr val="000000"/>
                                  </a:solidFill>
                                  <a:latin typeface="Cambria Math" panose="02040503050406030204" pitchFamily="18" charset="0"/>
                                </a:rPr>
                                <m:t>𝐼</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acc>
                        <m:accPr>
                          <m:chr m:val="̇"/>
                          <m:ctrlPr>
                            <a:rPr lang="en-US" sz="2000" i="1" smtClean="0">
                              <a:solidFill>
                                <a:srgbClr val="000000"/>
                              </a:solidFill>
                              <a:latin typeface="Cambria Math" panose="02040503050406030204" pitchFamily="18" charset="0"/>
                            </a:rPr>
                          </m:ctrlPr>
                        </m:acc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e>
                      </m:acc>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𝐶</m:t>
                                  </m:r>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sup>
                            <m:e>
                              <m:r>
                                <a:rPr lang="en-US" sz="2000" i="1">
                                  <a:solidFill>
                                    <a:srgbClr val="000000"/>
                                  </a:solidFill>
                                  <a:latin typeface="Cambria Math" panose="02040503050406030204" pitchFamily="18" charset="0"/>
                                </a:rPr>
                                <m:t>𝐼</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𝜔</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oMath>
                  </m:oMathPara>
                </a14:m>
                <a:endParaRPr lang="en-US" sz="2000" dirty="0"/>
              </a:p>
            </p:txBody>
          </p:sp>
        </mc:Choice>
        <mc:Fallback xmlns="">
          <p:sp>
            <p:nvSpPr>
              <p:cNvPr id="8" name="Object 2">
                <a:extLst>
                  <a:ext uri="{FF2B5EF4-FFF2-40B4-BE49-F238E27FC236}">
                    <a16:creationId xmlns:a16="http://schemas.microsoft.com/office/drawing/2014/main" id="{F9016E2C-1D0F-C435-1FA7-A69B3273BC33}"/>
                  </a:ext>
                </a:extLst>
              </p:cNvPr>
              <p:cNvSpPr txBox="1">
                <a:spLocks noRot="1" noChangeAspect="1" noMove="1" noResize="1" noEditPoints="1" noAdjustHandles="1" noChangeArrowheads="1" noChangeShapeType="1" noTextEdit="1"/>
              </p:cNvSpPr>
              <p:nvPr/>
            </p:nvSpPr>
            <p:spPr bwMode="auto">
              <a:xfrm>
                <a:off x="2477724" y="1990396"/>
                <a:ext cx="7655686" cy="385762"/>
              </a:xfrm>
              <a:prstGeom prst="rect">
                <a:avLst/>
              </a:prstGeom>
              <a:blipFill>
                <a:blip r:embed="rId6"/>
                <a:stretch>
                  <a:fillRect b="-19048"/>
                </a:stretch>
              </a:blipFill>
              <a:ln>
                <a:noFill/>
              </a:ln>
              <a:effectLst/>
            </p:spPr>
            <p:txBody>
              <a:bodyPr/>
              <a:lstStyle/>
              <a:p>
                <a:r>
                  <a:rPr lang="en-US">
                    <a:noFill/>
                  </a:rPr>
                  <a:t> </a:t>
                </a:r>
              </a:p>
            </p:txBody>
          </p:sp>
        </mc:Fallback>
      </mc:AlternateContent>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DBBCD55E-89E8-BF5B-FB17-58AEF0D7D905}"/>
              </a:ext>
            </a:extLst>
          </p:cNvPr>
          <p:cNvSpPr>
            <a:spLocks noChangeArrowheads="1"/>
          </p:cNvSpPr>
          <p:nvPr/>
        </p:nvSpPr>
        <p:spPr bwMode="auto">
          <a:xfrm>
            <a:off x="1930400" y="3316288"/>
            <a:ext cx="8085138" cy="1068019"/>
          </a:xfrm>
          <a:prstGeom prst="rect">
            <a:avLst/>
          </a:prstGeom>
          <a:solidFill>
            <a:srgbClr val="FFFF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 name="Right Arrow 12">
            <a:extLst>
              <a:ext uri="{FF2B5EF4-FFF2-40B4-BE49-F238E27FC236}">
                <a16:creationId xmlns:a16="http://schemas.microsoft.com/office/drawing/2014/main" id="{D077D04E-CA2A-49EE-C27A-532DF82B9924}"/>
              </a:ext>
            </a:extLst>
          </p:cNvPr>
          <p:cNvSpPr>
            <a:spLocks noChangeArrowheads="1"/>
          </p:cNvSpPr>
          <p:nvPr/>
        </p:nvSpPr>
        <p:spPr bwMode="auto">
          <a:xfrm>
            <a:off x="1277938" y="3555206"/>
            <a:ext cx="652462" cy="541338"/>
          </a:xfrm>
          <a:prstGeom prst="rightArrow">
            <a:avLst>
              <a:gd name="adj1" fmla="val 50000"/>
              <a:gd name="adj2" fmla="val 49997"/>
            </a:avLst>
          </a:prstGeom>
          <a:solidFill>
            <a:srgbClr val="FF33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8914" name="Rectangle 2050">
            <a:extLst>
              <a:ext uri="{FF2B5EF4-FFF2-40B4-BE49-F238E27FC236}">
                <a16:creationId xmlns:a16="http://schemas.microsoft.com/office/drawing/2014/main" id="{33AB36D0-131A-EBD2-C0EE-BB5560F1E647}"/>
              </a:ext>
            </a:extLst>
          </p:cNvPr>
          <p:cNvSpPr>
            <a:spLocks noGrp="1" noChangeArrowheads="1"/>
          </p:cNvSpPr>
          <p:nvPr>
            <p:ph type="title"/>
          </p:nvPr>
        </p:nvSpPr>
        <p:spPr/>
        <p:txBody>
          <a:bodyPr/>
          <a:lstStyle/>
          <a:p>
            <a:r>
              <a:rPr lang="en-US" altLang="en-US"/>
              <a:t>Iterative Newton-Euler Equations - Solution Procedure</a:t>
            </a:r>
            <a:br>
              <a:rPr lang="en-US" altLang="en-US"/>
            </a:br>
            <a:r>
              <a:rPr lang="en-US" altLang="en-US"/>
              <a:t>Phase 2: Inward Iteration </a:t>
            </a:r>
          </a:p>
        </p:txBody>
      </p:sp>
      <p:sp>
        <p:nvSpPr>
          <p:cNvPr id="38915" name="Rectangle 2051">
            <a:extLst>
              <a:ext uri="{FF2B5EF4-FFF2-40B4-BE49-F238E27FC236}">
                <a16:creationId xmlns:a16="http://schemas.microsoft.com/office/drawing/2014/main" id="{D6B02ACE-994A-C7C9-2AB5-18AE88BD2EA3}"/>
              </a:ext>
            </a:extLst>
          </p:cNvPr>
          <p:cNvSpPr>
            <a:spLocks noGrp="1" noChangeArrowheads="1"/>
          </p:cNvSpPr>
          <p:nvPr>
            <p:ph type="body" idx="1"/>
          </p:nvPr>
        </p:nvSpPr>
        <p:spPr/>
        <p:txBody>
          <a:bodyPr/>
          <a:lstStyle/>
          <a:p>
            <a:endParaRPr lang="en-US" altLang="en-US" dirty="0"/>
          </a:p>
          <a:p>
            <a:endParaRPr lang="en-US" altLang="en-US" dirty="0"/>
          </a:p>
          <a:p>
            <a:endParaRPr lang="en-US" altLang="en-US" dirty="0"/>
          </a:p>
          <a:p>
            <a:r>
              <a:rPr lang="en-US" altLang="en-US" dirty="0"/>
              <a:t>Use the forces and torques generated at the joints starting with forces and torques generating by interacting with the environment (that is, tools, work stations, parts etc.)  at the end effector all the way the robot’s base.  </a:t>
            </a:r>
          </a:p>
        </p:txBody>
      </p:sp>
      <mc:AlternateContent xmlns:mc="http://schemas.openxmlformats.org/markup-compatibility/2006" xmlns:a14="http://schemas.microsoft.com/office/drawing/2010/main">
        <mc:Choice Requires="a14">
          <p:sp>
            <p:nvSpPr>
              <p:cNvPr id="38916" name="Object 4">
                <a:extLst>
                  <a:ext uri="{FF2B5EF4-FFF2-40B4-BE49-F238E27FC236}">
                    <a16:creationId xmlns:a16="http://schemas.microsoft.com/office/drawing/2014/main" id="{82910E60-CD24-4422-DE68-082DF3D1C922}"/>
                  </a:ext>
                </a:extLst>
              </p:cNvPr>
              <p:cNvSpPr txBox="1"/>
              <p:nvPr/>
            </p:nvSpPr>
            <p:spPr bwMode="auto">
              <a:xfrm>
                <a:off x="2178050" y="1497013"/>
                <a:ext cx="2744788" cy="322262"/>
              </a:xfrm>
              <a:prstGeom prst="rect">
                <a:avLst/>
              </a:prstGeom>
              <a:noFill/>
              <a:ln>
                <a:noFill/>
              </a:ln>
              <a:effectLst/>
            </p:spPr>
            <p:txBody>
              <a:bodyPr>
                <a:normAutofit fontScale="62500" lnSpcReduction="20000"/>
              </a:bodyPr>
              <a:lstStyle/>
              <a:p>
                <a:pPr/>
                <a14:m>
                  <m:oMathPara xmlns:m="http://schemas.openxmlformats.org/officeDocument/2006/math">
                    <m:oMathParaPr>
                      <m:jc m:val="left"/>
                    </m:oMathParaPr>
                    <m:oMath xmlns:m="http://schemas.openxmlformats.org/officeDocument/2006/math">
                      <m:r>
                        <m:rPr>
                          <m:nor/>
                        </m:rPr>
                        <a:rPr lang="en-US" i="0" smtClean="0">
                          <a:solidFill>
                            <a:srgbClr val="000000"/>
                          </a:solidFill>
                          <a:latin typeface="Cambria Math" panose="02040503050406030204" pitchFamily="18" charset="0"/>
                        </a:rPr>
                        <m:t>Inward</m:t>
                      </m:r>
                      <m:r>
                        <m:rPr>
                          <m:nor/>
                        </m:rPr>
                        <a:rPr lang="en-US" i="0" smtClean="0">
                          <a:solidFill>
                            <a:srgbClr val="000000"/>
                          </a:solidFill>
                          <a:latin typeface="Cambria Math" panose="02040503050406030204" pitchFamily="18" charset="0"/>
                        </a:rPr>
                        <m:t> </m:t>
                      </m:r>
                      <m:r>
                        <m:rPr>
                          <m:nor/>
                        </m:rPr>
                        <a:rPr lang="en-US" i="0" smtClean="0">
                          <a:solidFill>
                            <a:srgbClr val="000000"/>
                          </a:solidFill>
                          <a:latin typeface="Cambria Math" panose="02040503050406030204" pitchFamily="18" charset="0"/>
                        </a:rPr>
                        <m:t>Iteration</m:t>
                      </m:r>
                      <m:r>
                        <m:rPr>
                          <m:nor/>
                        </m:rPr>
                        <a:rPr lang="en-US" i="0"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 = 2</m:t>
                      </m:r>
                    </m:oMath>
                  </m:oMathPara>
                </a14:m>
                <a:endParaRPr lang="en-US" dirty="0"/>
              </a:p>
            </p:txBody>
          </p:sp>
        </mc:Choice>
        <mc:Fallback xmlns="">
          <p:sp>
            <p:nvSpPr>
              <p:cNvPr id="38916" name="Object 4">
                <a:extLst>
                  <a:ext uri="{FF2B5EF4-FFF2-40B4-BE49-F238E27FC236}">
                    <a16:creationId xmlns:a16="http://schemas.microsoft.com/office/drawing/2014/main" id="{82910E60-CD24-4422-DE68-082DF3D1C922}"/>
                  </a:ext>
                </a:extLst>
              </p:cNvPr>
              <p:cNvSpPr txBox="1">
                <a:spLocks noRot="1" noChangeAspect="1" noMove="1" noResize="1" noEditPoints="1" noAdjustHandles="1" noChangeArrowheads="1" noChangeShapeType="1" noTextEdit="1"/>
              </p:cNvSpPr>
              <p:nvPr/>
            </p:nvSpPr>
            <p:spPr bwMode="auto">
              <a:xfrm>
                <a:off x="2178050" y="1497013"/>
                <a:ext cx="2744788" cy="322262"/>
              </a:xfrm>
              <a:prstGeom prst="rect">
                <a:avLst/>
              </a:prstGeom>
              <a:blipFill>
                <a:blip r:embed="rId3"/>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17" name="Object 4">
                <a:extLst>
                  <a:ext uri="{FF2B5EF4-FFF2-40B4-BE49-F238E27FC236}">
                    <a16:creationId xmlns:a16="http://schemas.microsoft.com/office/drawing/2014/main" id="{C92E9A52-91B7-BED8-D8BE-C1B56A140A2B}"/>
                  </a:ext>
                </a:extLst>
              </p:cNvPr>
              <p:cNvSpPr txBox="1"/>
              <p:nvPr/>
            </p:nvSpPr>
            <p:spPr bwMode="auto">
              <a:xfrm>
                <a:off x="2613025" y="3444875"/>
                <a:ext cx="1735138" cy="381000"/>
              </a:xfrm>
              <a:prstGeom prst="rect">
                <a:avLst/>
              </a:prstGeom>
              <a:noFill/>
              <a:ln>
                <a:noFill/>
              </a:ln>
              <a:effectLst/>
            </p:spPr>
            <p:txBody>
              <a:bodyPr>
                <a:normAutofit fontScale="47500" lnSpcReduction="200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𝑓</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𝑅</m:t>
                          </m:r>
                        </m:e>
                      </m:sPr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𝑓</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𝐹</m:t>
                              </m:r>
                            </m:e>
                          </m:sPre>
                        </m:e>
                        <m:sub>
                          <m:r>
                            <a:rPr lang="en-US" i="1">
                              <a:solidFill>
                                <a:srgbClr val="000000"/>
                              </a:solidFill>
                              <a:latin typeface="Cambria Math" panose="02040503050406030204" pitchFamily="18" charset="0"/>
                            </a:rPr>
                            <m:t>𝑖</m:t>
                          </m:r>
                        </m:sub>
                      </m:sSub>
                    </m:oMath>
                  </m:oMathPara>
                </a14:m>
                <a:endParaRPr lang="en-US" dirty="0"/>
              </a:p>
            </p:txBody>
          </p:sp>
        </mc:Choice>
        <mc:Fallback xmlns="">
          <p:sp>
            <p:nvSpPr>
              <p:cNvPr id="38917" name="Object 4">
                <a:extLst>
                  <a:ext uri="{FF2B5EF4-FFF2-40B4-BE49-F238E27FC236}">
                    <a16:creationId xmlns:a16="http://schemas.microsoft.com/office/drawing/2014/main" id="{C92E9A52-91B7-BED8-D8BE-C1B56A140A2B}"/>
                  </a:ext>
                </a:extLst>
              </p:cNvPr>
              <p:cNvSpPr txBox="1">
                <a:spLocks noRot="1" noChangeAspect="1" noMove="1" noResize="1" noEditPoints="1" noAdjustHandles="1" noChangeArrowheads="1" noChangeShapeType="1" noTextEdit="1"/>
              </p:cNvSpPr>
              <p:nvPr/>
            </p:nvSpPr>
            <p:spPr bwMode="auto">
              <a:xfrm>
                <a:off x="2613025" y="3444875"/>
                <a:ext cx="1735138" cy="381000"/>
              </a:xfrm>
              <a:prstGeom prst="rect">
                <a:avLst/>
              </a:prstGeom>
              <a:blipFill>
                <a:blip r:embed="rId4"/>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18" name="Object 4">
                <a:extLst>
                  <a:ext uri="{FF2B5EF4-FFF2-40B4-BE49-F238E27FC236}">
                    <a16:creationId xmlns:a16="http://schemas.microsoft.com/office/drawing/2014/main" id="{647A7D7D-E7AE-C326-972E-C3542C140BDE}"/>
                  </a:ext>
                </a:extLst>
              </p:cNvPr>
              <p:cNvSpPr txBox="1"/>
              <p:nvPr/>
            </p:nvSpPr>
            <p:spPr bwMode="auto">
              <a:xfrm>
                <a:off x="2613025" y="3935413"/>
                <a:ext cx="4621213" cy="381000"/>
              </a:xfrm>
              <a:prstGeom prst="rect">
                <a:avLst/>
              </a:prstGeom>
              <a:noFill/>
              <a:ln>
                <a:noFill/>
              </a:ln>
              <a:effectLst/>
            </p:spPr>
            <p:txBody>
              <a:bodyPr>
                <a:normAutofit fontScale="55000" lnSpcReduction="200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𝑛</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𝑁</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𝑅</m:t>
                          </m:r>
                        </m:e>
                      </m:sPr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𝑛</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𝑃</m:t>
                                  </m:r>
                                </m:e>
                              </m:sPre>
                            </m:e>
                            <m:sub>
                              <m:r>
                                <a:rPr lang="en-US" i="1">
                                  <a:solidFill>
                                    <a:srgbClr val="000000"/>
                                  </a:solidFill>
                                  <a:latin typeface="Cambria Math" panose="02040503050406030204" pitchFamily="18" charset="0"/>
                                </a:rPr>
                                <m:t>𝐶</m:t>
                              </m:r>
                            </m:sub>
                          </m:sSub>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𝐹</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𝑃</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 ×</m:t>
                      </m:r>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𝑅</m:t>
                          </m:r>
                        </m:e>
                      </m:sPre>
                      <m:r>
                        <a:rPr lang="en-US" i="1">
                          <a:solidFill>
                            <a:srgbClr val="000000"/>
                          </a:solidFill>
                          <a:latin typeface="Cambria Math" panose="02040503050406030204" pitchFamily="18" charset="0"/>
                        </a:rPr>
                        <m:t> </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𝑓</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oMath>
                  </m:oMathPara>
                </a14:m>
                <a:endParaRPr lang="en-US" dirty="0"/>
              </a:p>
            </p:txBody>
          </p:sp>
        </mc:Choice>
        <mc:Fallback xmlns="">
          <p:sp>
            <p:nvSpPr>
              <p:cNvPr id="38918" name="Object 4">
                <a:extLst>
                  <a:ext uri="{FF2B5EF4-FFF2-40B4-BE49-F238E27FC236}">
                    <a16:creationId xmlns:a16="http://schemas.microsoft.com/office/drawing/2014/main" id="{647A7D7D-E7AE-C326-972E-C3542C140BDE}"/>
                  </a:ext>
                </a:extLst>
              </p:cNvPr>
              <p:cNvSpPr txBox="1">
                <a:spLocks noRot="1" noChangeAspect="1" noMove="1" noResize="1" noEditPoints="1" noAdjustHandles="1" noChangeArrowheads="1" noChangeShapeType="1" noTextEdit="1"/>
              </p:cNvSpPr>
              <p:nvPr/>
            </p:nvSpPr>
            <p:spPr bwMode="auto">
              <a:xfrm>
                <a:off x="2613025" y="3935413"/>
                <a:ext cx="4621213" cy="381000"/>
              </a:xfrm>
              <a:prstGeom prst="rect">
                <a:avLst/>
              </a:prstGeom>
              <a:blipFill>
                <a:blip r:embed="rId5"/>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19" name="Object 4">
                <a:extLst>
                  <a:ext uri="{FF2B5EF4-FFF2-40B4-BE49-F238E27FC236}">
                    <a16:creationId xmlns:a16="http://schemas.microsoft.com/office/drawing/2014/main" id="{1344958C-4B9D-5A57-0A7B-AC4F919CCE17}"/>
                  </a:ext>
                </a:extLst>
              </p:cNvPr>
              <p:cNvSpPr txBox="1"/>
              <p:nvPr/>
            </p:nvSpPr>
            <p:spPr bwMode="auto">
              <a:xfrm>
                <a:off x="2613025" y="4443413"/>
                <a:ext cx="1352550" cy="401637"/>
              </a:xfrm>
              <a:prstGeom prst="rect">
                <a:avLst/>
              </a:prstGeom>
              <a:noFill/>
              <a:ln>
                <a:noFill/>
              </a:ln>
              <a:effectLst/>
            </p:spPr>
            <p:txBody>
              <a:bodyPr>
                <a:normAutofit fontScale="47500" lnSpcReduction="200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𝜏</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Sup>
                            <m:sSupPr>
                              <m:ctrlPr>
                                <a:rPr lang="en-US" i="1">
                                  <a:solidFill>
                                    <a:srgbClr val="000000"/>
                                  </a:solidFill>
                                  <a:latin typeface="Cambria Math" panose="02040503050406030204" pitchFamily="18" charset="0"/>
                                </a:rPr>
                              </m:ctrlPr>
                            </m:sSup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𝑛</m:t>
                                  </m:r>
                                </m:e>
                              </m:sPre>
                            </m:e>
                            <m:sup>
                              <m:r>
                                <a:rPr lang="en-US" i="1">
                                  <a:solidFill>
                                    <a:srgbClr val="000000"/>
                                  </a:solidFill>
                                  <a:latin typeface="Cambria Math" panose="02040503050406030204" pitchFamily="18" charset="0"/>
                                </a:rPr>
                                <m:t>𝑇</m:t>
                              </m:r>
                            </m:sup>
                          </m:sSup>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 </m:t>
                      </m:r>
                      <m:sSub>
                        <m:sSubPr>
                          <m:ctrlPr>
                            <a:rPr lang="en-US" i="1">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𝑍</m:t>
                                  </m:r>
                                </m:e>
                              </m:sPre>
                            </m:e>
                          </m:acc>
                        </m:e>
                        <m:sub>
                          <m:r>
                            <a:rPr lang="en-US" i="1">
                              <a:solidFill>
                                <a:srgbClr val="000000"/>
                              </a:solidFill>
                              <a:latin typeface="Cambria Math" panose="02040503050406030204" pitchFamily="18" charset="0"/>
                            </a:rPr>
                            <m:t>𝑖</m:t>
                          </m:r>
                        </m:sub>
                      </m:sSub>
                    </m:oMath>
                  </m:oMathPara>
                </a14:m>
                <a:endParaRPr lang="en-US" dirty="0"/>
              </a:p>
            </p:txBody>
          </p:sp>
        </mc:Choice>
        <mc:Fallback xmlns="">
          <p:sp>
            <p:nvSpPr>
              <p:cNvPr id="38919" name="Object 4">
                <a:extLst>
                  <a:ext uri="{FF2B5EF4-FFF2-40B4-BE49-F238E27FC236}">
                    <a16:creationId xmlns:a16="http://schemas.microsoft.com/office/drawing/2014/main" id="{1344958C-4B9D-5A57-0A7B-AC4F919CCE17}"/>
                  </a:ext>
                </a:extLst>
              </p:cNvPr>
              <p:cNvSpPr txBox="1">
                <a:spLocks noRot="1" noChangeAspect="1" noMove="1" noResize="1" noEditPoints="1" noAdjustHandles="1" noChangeArrowheads="1" noChangeShapeType="1" noTextEdit="1"/>
              </p:cNvSpPr>
              <p:nvPr/>
            </p:nvSpPr>
            <p:spPr bwMode="auto">
              <a:xfrm>
                <a:off x="2613025" y="4443413"/>
                <a:ext cx="1352550" cy="401637"/>
              </a:xfrm>
              <a:prstGeom prst="rect">
                <a:avLst/>
              </a:prstGeom>
              <a:blipFill>
                <a:blip r:embed="rId6"/>
                <a:stretch>
                  <a:fillRect/>
                </a:stretch>
              </a:blipFill>
              <a:ln>
                <a:noFill/>
              </a:ln>
              <a:effectLst/>
            </p:spPr>
            <p:txBody>
              <a:bodyPr/>
              <a:lstStyle/>
              <a:p>
                <a:r>
                  <a:rPr lang="en-US">
                    <a:noFill/>
                  </a:rPr>
                  <a:t> </a:t>
                </a:r>
              </a:p>
            </p:txBody>
          </p:sp>
        </mc:Fallback>
      </mc:AlternateContent>
      <p:sp>
        <p:nvSpPr>
          <p:cNvPr id="38920" name="Rectangle 8">
            <a:extLst>
              <a:ext uri="{FF2B5EF4-FFF2-40B4-BE49-F238E27FC236}">
                <a16:creationId xmlns:a16="http://schemas.microsoft.com/office/drawing/2014/main" id="{3045F974-BC5D-6686-FED6-AE335CAF236F}"/>
              </a:ext>
            </a:extLst>
          </p:cNvPr>
          <p:cNvSpPr>
            <a:spLocks noChangeArrowheads="1"/>
          </p:cNvSpPr>
          <p:nvPr/>
        </p:nvSpPr>
        <p:spPr bwMode="auto">
          <a:xfrm>
            <a:off x="914400" y="1371600"/>
            <a:ext cx="10245725" cy="3665538"/>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12" name="Footer Placeholder 2">
            <a:extLst>
              <a:ext uri="{FF2B5EF4-FFF2-40B4-BE49-F238E27FC236}">
                <a16:creationId xmlns:a16="http://schemas.microsoft.com/office/drawing/2014/main" id="{557A1956-5073-14BD-7443-8D4CD4067C8E}"/>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38922" name="Picture 2" descr="http://brand.ucla.edu/wp-content/uploads/2013/08/ucla-logotype-main-11.jpg">
            <a:extLst>
              <a:ext uri="{FF2B5EF4-FFF2-40B4-BE49-F238E27FC236}">
                <a16:creationId xmlns:a16="http://schemas.microsoft.com/office/drawing/2014/main" id="{50DC78C9-B0F4-9997-E707-FC3817E0B4B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8903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3CCF757A-83EB-BC64-2537-9AEDCC00F13B}"/>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76803" name="Rectangle 3">
                <a:extLst>
                  <a:ext uri="{FF2B5EF4-FFF2-40B4-BE49-F238E27FC236}">
                    <a16:creationId xmlns:a16="http://schemas.microsoft.com/office/drawing/2014/main" id="{4D179706-9380-A0E2-FD1E-EAB74736D600}"/>
                  </a:ext>
                </a:extLst>
              </p:cNvPr>
              <p:cNvSpPr>
                <a:spLocks noGrp="1" noChangeArrowheads="1"/>
              </p:cNvSpPr>
              <p:nvPr>
                <p:ph type="body" idx="1"/>
              </p:nvPr>
            </p:nvSpPr>
            <p:spPr/>
            <p:txBody>
              <a:bodyPr/>
              <a:lstStyle/>
              <a:p>
                <a:r>
                  <a:rPr lang="en-US" altLang="en-US" dirty="0"/>
                  <a:t>Inward iteration </a:t>
                </a:r>
                <a14:m>
                  <m:oMath xmlns:m="http://schemas.openxmlformats.org/officeDocument/2006/math">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=2</m:t>
                    </m:r>
                  </m:oMath>
                </a14:m>
                <a:endParaRPr lang="en-US" dirty="0"/>
              </a:p>
              <a:p>
                <a:endParaRPr lang="en-US" altLang="en-US" dirty="0"/>
              </a:p>
            </p:txBody>
          </p:sp>
        </mc:Choice>
        <mc:Fallback xmlns="">
          <p:sp>
            <p:nvSpPr>
              <p:cNvPr id="76803" name="Rectangle 3">
                <a:extLst>
                  <a:ext uri="{FF2B5EF4-FFF2-40B4-BE49-F238E27FC236}">
                    <a16:creationId xmlns:a16="http://schemas.microsoft.com/office/drawing/2014/main" id="{4D179706-9380-A0E2-FD1E-EAB74736D600}"/>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p:sp>
        <p:nvSpPr>
          <p:cNvPr id="18" name="Footer Placeholder 2">
            <a:extLst>
              <a:ext uri="{FF2B5EF4-FFF2-40B4-BE49-F238E27FC236}">
                <a16:creationId xmlns:a16="http://schemas.microsoft.com/office/drawing/2014/main" id="{217FFBFB-E5AC-DD8A-61B9-47341AF58956}"/>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76817" name="Picture 2" descr="http://brand.ucla.edu/wp-content/uploads/2013/08/ucla-logotype-main-11.jpg">
            <a:extLst>
              <a:ext uri="{FF2B5EF4-FFF2-40B4-BE49-F238E27FC236}">
                <a16:creationId xmlns:a16="http://schemas.microsoft.com/office/drawing/2014/main" id="{A9D0CF7C-BC25-1CA2-62E9-B7D057A09D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0F0706C4-B656-9294-AC9F-9577EDE40A97}"/>
                  </a:ext>
                </a:extLst>
              </p:cNvPr>
              <p:cNvSpPr txBox="1"/>
              <p:nvPr/>
            </p:nvSpPr>
            <p:spPr>
              <a:xfrm>
                <a:off x="3282951" y="3646699"/>
                <a:ext cx="6096000" cy="468526"/>
              </a:xfrm>
              <a:prstGeom prst="rect">
                <a:avLst/>
              </a:prstGeom>
              <a:noFill/>
            </p:spPr>
            <p:txBody>
              <a:bodyPr wrap="square">
                <a:spAutoFit/>
              </a:bodyPr>
              <a:lstStyle/>
              <a:p>
                <a14:m>
                  <m:oMath xmlns:m="http://schemas.openxmlformats.org/officeDocument/2006/math">
                    <m:sPre>
                      <m:sPrePr>
                        <m:ctrlPr>
                          <a:rPr lang="en-US" i="1" smtClean="0">
                            <a:latin typeface="Cambria Math" panose="02040503050406030204" pitchFamily="18" charset="0"/>
                          </a:rPr>
                        </m:ctrlPr>
                      </m:sPrePr>
                      <m:sub>
                        <m:r>
                          <a:rPr lang="en-US" b="0" i="1" smtClean="0">
                            <a:latin typeface="Cambria Math" panose="02040503050406030204" pitchFamily="18" charset="0"/>
                          </a:rPr>
                          <m:t> </m:t>
                        </m:r>
                      </m:sub>
                      <m:sup>
                        <m:r>
                          <a:rPr lang="en-US" b="0" i="1" smtClean="0">
                            <a:latin typeface="Cambria Math" panose="02040503050406030204" pitchFamily="18" charset="0"/>
                          </a:rPr>
                          <m:t>2</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2</m:t>
                            </m:r>
                          </m:sub>
                        </m:sSub>
                      </m:e>
                    </m:sPre>
                    <m:r>
                      <a:rPr lang="en-US" b="0" i="1" smtClean="0">
                        <a:latin typeface="Cambria Math" panose="02040503050406030204" pitchFamily="18" charset="0"/>
                      </a:rPr>
                      <m:t>= </m:t>
                    </m:r>
                    <m:sPre>
                      <m:sPrePr>
                        <m:ctrlPr>
                          <a:rPr lang="en-US" b="0" i="1" smtClean="0">
                            <a:latin typeface="Cambria Math" panose="02040503050406030204" pitchFamily="18" charset="0"/>
                          </a:rPr>
                        </m:ctrlPr>
                      </m:sPrePr>
                      <m:sub>
                        <m:r>
                          <a:rPr lang="en-US" b="0" i="1" smtClean="0">
                            <a:latin typeface="Cambria Math" panose="02040503050406030204" pitchFamily="18" charset="0"/>
                          </a:rPr>
                          <m:t>3</m:t>
                        </m:r>
                      </m:sub>
                      <m:sup>
                        <m:r>
                          <a:rPr lang="en-US" b="0" i="1" smtClean="0">
                            <a:latin typeface="Cambria Math" panose="02040503050406030204" pitchFamily="18" charset="0"/>
                          </a:rPr>
                          <m:t>2</m:t>
                        </m:r>
                      </m:sup>
                      <m:e>
                        <m:r>
                          <a:rPr lang="en-US" b="0" i="1" smtClean="0">
                            <a:latin typeface="Cambria Math" panose="02040503050406030204" pitchFamily="18" charset="0"/>
                          </a:rPr>
                          <m:t>𝑅</m:t>
                        </m:r>
                        <m:sPre>
                          <m:sPrePr>
                            <m:ctrlPr>
                              <a:rPr lang="en-US" b="0" i="1" smtClean="0">
                                <a:latin typeface="Cambria Math" panose="02040503050406030204" pitchFamily="18" charset="0"/>
                              </a:rPr>
                            </m:ctrlPr>
                          </m:sPrePr>
                          <m:sub>
                            <m:r>
                              <a:rPr lang="en-US" b="0" i="1" smtClean="0">
                                <a:latin typeface="Cambria Math" panose="02040503050406030204" pitchFamily="18" charset="0"/>
                              </a:rPr>
                              <m:t> </m:t>
                            </m:r>
                          </m:sub>
                          <m:sup>
                            <m:r>
                              <a:rPr lang="en-US" b="0" i="1" smtClean="0">
                                <a:latin typeface="Cambria Math" panose="02040503050406030204" pitchFamily="18" charset="0"/>
                              </a:rPr>
                              <m:t>3</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3</m:t>
                                </m:r>
                              </m:sub>
                            </m:sSub>
                          </m:e>
                        </m:sPre>
                        <m:r>
                          <a:rPr lang="en-US" b="0" i="1" smtClean="0">
                            <a:latin typeface="Cambria Math" panose="02040503050406030204" pitchFamily="18" charset="0"/>
                          </a:rPr>
                          <m:t>+</m:t>
                        </m:r>
                        <m:sPre>
                          <m:sPrePr>
                            <m:ctrlPr>
                              <a:rPr lang="en-US" i="1">
                                <a:latin typeface="Cambria Math" panose="02040503050406030204" pitchFamily="18" charset="0"/>
                              </a:rPr>
                            </m:ctrlPr>
                          </m:sPrePr>
                          <m:sub>
                            <m:r>
                              <a:rPr lang="en-US" b="0" i="1" smtClean="0">
                                <a:latin typeface="Cambria Math" panose="02040503050406030204" pitchFamily="18" charset="0"/>
                              </a:rPr>
                              <m:t> </m:t>
                            </m:r>
                          </m:sub>
                          <m:sup>
                            <m:r>
                              <a:rPr lang="en-US" b="0" i="1" smtClean="0">
                                <a:latin typeface="Cambria Math" panose="02040503050406030204" pitchFamily="18" charset="0"/>
                              </a:rPr>
                              <m:t>2</m:t>
                            </m:r>
                          </m:sup>
                          <m:e>
                            <m:sSub>
                              <m:sSubPr>
                                <m:ctrlPr>
                                  <a:rPr lang="en-US" i="1">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2</m:t>
                                </m:r>
                              </m:sub>
                            </m:sSub>
                          </m:e>
                        </m:sPre>
                        <m:r>
                          <a:rPr lang="en-US" b="0" i="1" smtClean="0">
                            <a:latin typeface="Cambria Math" panose="02040503050406030204" pitchFamily="18" charset="0"/>
                          </a:rPr>
                          <m:t>= </m:t>
                        </m:r>
                      </m:e>
                    </m:sPre>
                  </m:oMath>
                </a14:m>
                <a:r>
                  <a:rPr lang="en-US" dirty="0"/>
                  <a:t> </a:t>
                </a:r>
                <a14:m>
                  <m:oMath xmlns:m="http://schemas.openxmlformats.org/officeDocument/2006/math">
                    <m:sPre>
                      <m:sPrePr>
                        <m:ctrlPr>
                          <a:rPr lang="en-US" i="1">
                            <a:latin typeface="Cambria Math" panose="02040503050406030204" pitchFamily="18" charset="0"/>
                          </a:rPr>
                        </m:ctrlPr>
                      </m:sPrePr>
                      <m:sub>
                        <m:r>
                          <a:rPr lang="en-US" b="0" i="1" smtClean="0">
                            <a:latin typeface="Cambria Math" panose="02040503050406030204" pitchFamily="18" charset="0"/>
                          </a:rPr>
                          <m:t> </m:t>
                        </m:r>
                      </m:sub>
                      <m:sup>
                        <m:r>
                          <a:rPr lang="en-US" i="1">
                            <a:latin typeface="Cambria Math" panose="02040503050406030204" pitchFamily="18" charset="0"/>
                          </a:rPr>
                          <m:t>2</m:t>
                        </m:r>
                      </m:sup>
                      <m:e>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2</m:t>
                            </m:r>
                          </m:sub>
                        </m:sSub>
                      </m:e>
                    </m:sPre>
                  </m:oMath>
                </a14:m>
                <a:endParaRPr lang="en-US" dirty="0"/>
              </a:p>
            </p:txBody>
          </p:sp>
        </mc:Choice>
        <mc:Fallback xmlns="">
          <p:sp>
            <p:nvSpPr>
              <p:cNvPr id="3" name="TextBox 2">
                <a:extLst>
                  <a:ext uri="{FF2B5EF4-FFF2-40B4-BE49-F238E27FC236}">
                    <a16:creationId xmlns:a16="http://schemas.microsoft.com/office/drawing/2014/main" id="{0F0706C4-B656-9294-AC9F-9577EDE40A97}"/>
                  </a:ext>
                </a:extLst>
              </p:cNvPr>
              <p:cNvSpPr txBox="1">
                <a:spLocks noRot="1" noChangeAspect="1" noMove="1" noResize="1" noEditPoints="1" noAdjustHandles="1" noChangeArrowheads="1" noChangeShapeType="1" noTextEdit="1"/>
              </p:cNvSpPr>
              <p:nvPr/>
            </p:nvSpPr>
            <p:spPr>
              <a:xfrm>
                <a:off x="3282951" y="3646699"/>
                <a:ext cx="6096000" cy="468526"/>
              </a:xfrm>
              <a:prstGeom prst="rect">
                <a:avLst/>
              </a:prstGeom>
              <a:blipFill>
                <a:blip r:embed="rId5"/>
                <a:stretch>
                  <a:fillRect b="-18182"/>
                </a:stretch>
              </a:blipFill>
            </p:spPr>
            <p:txBody>
              <a:bodyPr/>
              <a:lstStyle/>
              <a:p>
                <a:r>
                  <a:rPr lang="en-US">
                    <a:noFill/>
                  </a:rPr>
                  <a:t> </a:t>
                </a:r>
              </a:p>
            </p:txBody>
          </p:sp>
        </mc:Fallback>
      </mc:AlternateContent>
      <p:cxnSp>
        <p:nvCxnSpPr>
          <p:cNvPr id="2" name="Straight Connector 1">
            <a:extLst>
              <a:ext uri="{FF2B5EF4-FFF2-40B4-BE49-F238E27FC236}">
                <a16:creationId xmlns:a16="http://schemas.microsoft.com/office/drawing/2014/main" id="{5A8D7A44-4A3F-F0AA-945E-48D670320514}"/>
              </a:ext>
            </a:extLst>
          </p:cNvPr>
          <p:cNvCxnSpPr>
            <a:cxnSpLocks/>
          </p:cNvCxnSpPr>
          <p:nvPr/>
        </p:nvCxnSpPr>
        <p:spPr bwMode="auto">
          <a:xfrm flipH="1">
            <a:off x="4685783" y="3542496"/>
            <a:ext cx="304766" cy="738835"/>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7D76D7EE-1D81-7F18-F228-A829659922A4}"/>
              </a:ext>
            </a:extLst>
          </p:cNvPr>
          <p:cNvSpPr txBox="1"/>
          <p:nvPr/>
        </p:nvSpPr>
        <p:spPr>
          <a:xfrm>
            <a:off x="4957746" y="3090577"/>
            <a:ext cx="314325" cy="461665"/>
          </a:xfrm>
          <a:prstGeom prst="rect">
            <a:avLst/>
          </a:prstGeom>
          <a:noFill/>
        </p:spPr>
        <p:txBody>
          <a:bodyPr wrap="square" rtlCol="0">
            <a:spAutoFit/>
          </a:bodyPr>
          <a:lstStyle/>
          <a:p>
            <a:r>
              <a:rPr lang="en-US" dirty="0">
                <a:solidFill>
                  <a:srgbClr val="FF0000"/>
                </a:solidFill>
              </a:rPr>
              <a:t>0</a:t>
            </a:r>
          </a:p>
        </p:txBody>
      </p:sp>
      <mc:AlternateContent xmlns:mc="http://schemas.openxmlformats.org/markup-compatibility/2006" xmlns:a14="http://schemas.microsoft.com/office/drawing/2010/main">
        <mc:Choice Requires="a14">
          <p:sp>
            <p:nvSpPr>
              <p:cNvPr id="5" name="Object 4">
                <a:extLst>
                  <a:ext uri="{FF2B5EF4-FFF2-40B4-BE49-F238E27FC236}">
                    <a16:creationId xmlns:a16="http://schemas.microsoft.com/office/drawing/2014/main" id="{E7BD57F8-7474-5E7B-F65A-C1DBA4B13749}"/>
                  </a:ext>
                </a:extLst>
              </p:cNvPr>
              <p:cNvSpPr txBox="1"/>
              <p:nvPr/>
            </p:nvSpPr>
            <p:spPr bwMode="auto">
              <a:xfrm>
                <a:off x="3763243" y="2192999"/>
                <a:ext cx="3301700" cy="3810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𝑓</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𝑅</m:t>
                          </m:r>
                        </m:e>
                      </m:sPr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𝑓</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𝐹</m:t>
                              </m:r>
                            </m:e>
                          </m:sPre>
                        </m:e>
                        <m:sub>
                          <m:r>
                            <a:rPr lang="en-US" sz="2000" i="1">
                              <a:solidFill>
                                <a:srgbClr val="000000"/>
                              </a:solidFill>
                              <a:latin typeface="Cambria Math" panose="02040503050406030204" pitchFamily="18" charset="0"/>
                            </a:rPr>
                            <m:t>𝑖</m:t>
                          </m:r>
                        </m:sub>
                      </m:sSub>
                    </m:oMath>
                  </m:oMathPara>
                </a14:m>
                <a:endParaRPr lang="en-US" sz="2000" dirty="0"/>
              </a:p>
            </p:txBody>
          </p:sp>
        </mc:Choice>
        <mc:Fallback xmlns="">
          <p:sp>
            <p:nvSpPr>
              <p:cNvPr id="5" name="Object 4">
                <a:extLst>
                  <a:ext uri="{FF2B5EF4-FFF2-40B4-BE49-F238E27FC236}">
                    <a16:creationId xmlns:a16="http://schemas.microsoft.com/office/drawing/2014/main" id="{E7BD57F8-7474-5E7B-F65A-C1DBA4B13749}"/>
                  </a:ext>
                </a:extLst>
              </p:cNvPr>
              <p:cNvSpPr txBox="1">
                <a:spLocks noRot="1" noChangeAspect="1" noMove="1" noResize="1" noEditPoints="1" noAdjustHandles="1" noChangeArrowheads="1" noChangeShapeType="1" noTextEdit="1"/>
              </p:cNvSpPr>
              <p:nvPr/>
            </p:nvSpPr>
            <p:spPr bwMode="auto">
              <a:xfrm>
                <a:off x="3763243" y="2192999"/>
                <a:ext cx="3301700" cy="381000"/>
              </a:xfrm>
              <a:prstGeom prst="rect">
                <a:avLst/>
              </a:prstGeom>
              <a:blipFill>
                <a:blip r:embed="rId6"/>
                <a:stretch>
                  <a:fillRect b="-29032"/>
                </a:stretch>
              </a:blipFill>
              <a:ln>
                <a:noFill/>
              </a:ln>
              <a:effectLst/>
            </p:spPr>
            <p:txBody>
              <a:bodyPr/>
              <a:lstStyle/>
              <a:p>
                <a:r>
                  <a:rPr lang="en-US">
                    <a:noFill/>
                  </a:rPr>
                  <a:t> </a:t>
                </a:r>
              </a:p>
            </p:txBody>
          </p:sp>
        </mc:Fallback>
      </mc:AlternateContent>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27780B04-B92A-F4B0-F21C-D44AE0213263}"/>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78851" name="Rectangle 3">
                <a:extLst>
                  <a:ext uri="{FF2B5EF4-FFF2-40B4-BE49-F238E27FC236}">
                    <a16:creationId xmlns:a16="http://schemas.microsoft.com/office/drawing/2014/main" id="{ECBD7D8F-62F9-5CA0-309F-2B230F298C05}"/>
                  </a:ext>
                </a:extLst>
              </p:cNvPr>
              <p:cNvSpPr>
                <a:spLocks noGrp="1" noChangeArrowheads="1"/>
              </p:cNvSpPr>
              <p:nvPr>
                <p:ph type="body" idx="1"/>
              </p:nvPr>
            </p:nvSpPr>
            <p:spPr/>
            <p:txBody>
              <a:bodyPr/>
              <a:lstStyle/>
              <a:p>
                <a:r>
                  <a:rPr lang="en-US" altLang="en-US" dirty="0"/>
                  <a:t>Inward iteration </a:t>
                </a:r>
                <a14:m>
                  <m:oMath xmlns:m="http://schemas.openxmlformats.org/officeDocument/2006/math">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=2</m:t>
                    </m:r>
                  </m:oMath>
                </a14:m>
                <a:endParaRPr lang="en-US" dirty="0"/>
              </a:p>
              <a:p>
                <a:endParaRPr lang="en-US" altLang="en-US" dirty="0"/>
              </a:p>
            </p:txBody>
          </p:sp>
        </mc:Choice>
        <mc:Fallback xmlns="">
          <p:sp>
            <p:nvSpPr>
              <p:cNvPr id="78851" name="Rectangle 3">
                <a:extLst>
                  <a:ext uri="{FF2B5EF4-FFF2-40B4-BE49-F238E27FC236}">
                    <a16:creationId xmlns:a16="http://schemas.microsoft.com/office/drawing/2014/main" id="{ECBD7D8F-62F9-5CA0-309F-2B230F298C05}"/>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p:sp>
        <p:nvSpPr>
          <p:cNvPr id="29" name="Footer Placeholder 2">
            <a:extLst>
              <a:ext uri="{FF2B5EF4-FFF2-40B4-BE49-F238E27FC236}">
                <a16:creationId xmlns:a16="http://schemas.microsoft.com/office/drawing/2014/main" id="{49B293F3-9F7C-F751-31CA-FC0203410D50}"/>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78876" name="Picture 2" descr="http://brand.ucla.edu/wp-content/uploads/2013/08/ucla-logotype-main-11.jpg">
            <a:extLst>
              <a:ext uri="{FF2B5EF4-FFF2-40B4-BE49-F238E27FC236}">
                <a16:creationId xmlns:a16="http://schemas.microsoft.com/office/drawing/2014/main" id="{B0C0363E-D72C-841B-E6DD-7E24B95F58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D1A7B1F-67A0-3FB6-4C23-987C698423A9}"/>
                  </a:ext>
                </a:extLst>
              </p:cNvPr>
              <p:cNvSpPr txBox="1"/>
              <p:nvPr/>
            </p:nvSpPr>
            <p:spPr>
              <a:xfrm>
                <a:off x="323055" y="2638598"/>
                <a:ext cx="11930063" cy="243643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b="0" i="1" smtClean="0">
                                  <a:solidFill>
                                    <a:srgbClr val="000000"/>
                                  </a:solidFill>
                                  <a:latin typeface="Cambria Math" panose="02040503050406030204" pitchFamily="18" charset="0"/>
                                </a:rPr>
                                <m:t>2</m:t>
                              </m:r>
                            </m:sup>
                            <m:e>
                              <m:r>
                                <a:rPr lang="en-US" i="1">
                                  <a:solidFill>
                                    <a:srgbClr val="000000"/>
                                  </a:solidFill>
                                  <a:latin typeface="Cambria Math" panose="02040503050406030204" pitchFamily="18" charset="0"/>
                                </a:rPr>
                                <m:t>𝑛</m:t>
                              </m:r>
                            </m:e>
                          </m:sPre>
                        </m:e>
                        <m:sub>
                          <m:r>
                            <a:rPr lang="en-US" b="0" i="1" smtClean="0">
                              <a:solidFill>
                                <a:srgbClr val="000000"/>
                              </a:solidFill>
                              <a:latin typeface="Cambria Math" panose="02040503050406030204" pitchFamily="18" charset="0"/>
                            </a:rPr>
                            <m:t>2</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b="0" i="1" smtClean="0">
                                  <a:solidFill>
                                    <a:srgbClr val="000000"/>
                                  </a:solidFill>
                                  <a:latin typeface="Cambria Math" panose="02040503050406030204" pitchFamily="18" charset="0"/>
                                </a:rPr>
                                <m:t>2</m:t>
                              </m:r>
                            </m:sup>
                            <m:e>
                              <m:r>
                                <a:rPr lang="en-US" i="1">
                                  <a:solidFill>
                                    <a:srgbClr val="000000"/>
                                  </a:solidFill>
                                  <a:latin typeface="Cambria Math" panose="02040503050406030204" pitchFamily="18" charset="0"/>
                                </a:rPr>
                                <m:t>𝑁</m:t>
                              </m:r>
                            </m:e>
                          </m:sPre>
                        </m:e>
                        <m:sub>
                          <m:r>
                            <a:rPr lang="en-US" b="0" i="1" smtClean="0">
                              <a:solidFill>
                                <a:srgbClr val="000000"/>
                              </a:solidFill>
                              <a:latin typeface="Cambria Math" panose="02040503050406030204" pitchFamily="18" charset="0"/>
                            </a:rPr>
                            <m:t>2</m:t>
                          </m:r>
                        </m:sub>
                      </m:sSub>
                      <m:r>
                        <a:rPr lang="en-US" i="1">
                          <a:solidFill>
                            <a:srgbClr val="000000"/>
                          </a:solidFill>
                          <a:latin typeface="Cambria Math" panose="02040503050406030204" pitchFamily="18" charset="0"/>
                        </a:rPr>
                        <m:t>+</m:t>
                      </m:r>
                      <m:sPre>
                        <m:sPrePr>
                          <m:ctrlPr>
                            <a:rPr lang="en-US" i="1" smtClean="0">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3</m:t>
                          </m:r>
                        </m:sub>
                        <m:sup>
                          <m:r>
                            <a:rPr lang="en-US" b="0" i="1" smtClean="0">
                              <a:solidFill>
                                <a:srgbClr val="000000"/>
                              </a:solidFill>
                              <a:latin typeface="Cambria Math" panose="02040503050406030204" pitchFamily="18" charset="0"/>
                            </a:rPr>
                            <m:t>2</m:t>
                          </m:r>
                        </m:sup>
                        <m:e>
                          <m:r>
                            <a:rPr lang="en-US" i="1">
                              <a:solidFill>
                                <a:srgbClr val="000000"/>
                              </a:solidFill>
                              <a:latin typeface="Cambria Math" panose="02040503050406030204" pitchFamily="18" charset="0"/>
                            </a:rPr>
                            <m:t>𝑅</m:t>
                          </m:r>
                        </m:e>
                      </m:sPre>
                      <m:r>
                        <a:rPr lang="en-US" i="1">
                          <a:solidFill>
                            <a:srgbClr val="000000"/>
                          </a:solidFill>
                          <a:latin typeface="Cambria Math" panose="02040503050406030204" pitchFamily="18" charset="0"/>
                        </a:rPr>
                        <m:t> </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b="0" i="1" smtClean="0">
                                  <a:solidFill>
                                    <a:srgbClr val="000000"/>
                                  </a:solidFill>
                                  <a:latin typeface="Cambria Math" panose="02040503050406030204" pitchFamily="18" charset="0"/>
                                </a:rPr>
                                <m:t>3</m:t>
                              </m:r>
                            </m:sup>
                            <m:e>
                              <m:r>
                                <a:rPr lang="en-US" i="1">
                                  <a:solidFill>
                                    <a:srgbClr val="000000"/>
                                  </a:solidFill>
                                  <a:latin typeface="Cambria Math" panose="02040503050406030204" pitchFamily="18" charset="0"/>
                                </a:rPr>
                                <m:t>𝑛</m:t>
                              </m:r>
                            </m:e>
                          </m:sPre>
                        </m:e>
                        <m:sub>
                          <m:r>
                            <a:rPr lang="en-US" b="0" i="1" smtClean="0">
                              <a:solidFill>
                                <a:srgbClr val="000000"/>
                              </a:solidFill>
                              <a:latin typeface="Cambria Math" panose="02040503050406030204" pitchFamily="18" charset="0"/>
                            </a:rPr>
                            <m:t>3</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b="0" i="1" smtClean="0">
                                  <a:solidFill>
                                    <a:srgbClr val="000000"/>
                                  </a:solidFill>
                                  <a:latin typeface="Cambria Math" panose="02040503050406030204" pitchFamily="18" charset="0"/>
                                </a:rPr>
                                <m:t>2</m:t>
                              </m:r>
                            </m:sup>
                            <m:e>
                              <m:r>
                                <a:rPr lang="en-US" i="1">
                                  <a:solidFill>
                                    <a:srgbClr val="000000"/>
                                  </a:solidFill>
                                  <a:latin typeface="Cambria Math" panose="02040503050406030204" pitchFamily="18" charset="0"/>
                                </a:rPr>
                                <m:t>𝑃</m:t>
                              </m:r>
                            </m:e>
                          </m:sPre>
                        </m:e>
                        <m:sub>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𝐶</m:t>
                              </m:r>
                            </m:e>
                            <m:sub>
                              <m:r>
                                <a:rPr lang="en-US" b="0" i="1" smtClean="0">
                                  <a:solidFill>
                                    <a:srgbClr val="000000"/>
                                  </a:solidFill>
                                  <a:latin typeface="Cambria Math" panose="02040503050406030204" pitchFamily="18" charset="0"/>
                                </a:rPr>
                                <m:t>2</m:t>
                              </m:r>
                            </m:sub>
                          </m:sSub>
                        </m:sub>
                      </m:sSub>
                      <m:r>
                        <a:rPr lang="en-US" i="1">
                          <a:solidFill>
                            <a:srgbClr val="000000"/>
                          </a:solidFill>
                          <a:latin typeface="Cambria Math" panose="02040503050406030204" pitchFamily="18" charset="0"/>
                        </a:rPr>
                        <m:t>× </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b="0" i="1" smtClean="0">
                                  <a:solidFill>
                                    <a:srgbClr val="000000"/>
                                  </a:solidFill>
                                  <a:latin typeface="Cambria Math" panose="02040503050406030204" pitchFamily="18" charset="0"/>
                                </a:rPr>
                                <m:t>2</m:t>
                              </m:r>
                            </m:sup>
                            <m:e>
                              <m:r>
                                <a:rPr lang="en-US" i="1">
                                  <a:solidFill>
                                    <a:srgbClr val="000000"/>
                                  </a:solidFill>
                                  <a:latin typeface="Cambria Math" panose="02040503050406030204" pitchFamily="18" charset="0"/>
                                </a:rPr>
                                <m:t>𝐹</m:t>
                              </m:r>
                            </m:e>
                          </m:sPre>
                        </m:e>
                        <m:sub>
                          <m:r>
                            <a:rPr lang="en-US" b="0" i="1" smtClean="0">
                              <a:solidFill>
                                <a:srgbClr val="000000"/>
                              </a:solidFill>
                              <a:latin typeface="Cambria Math" panose="02040503050406030204" pitchFamily="18" charset="0"/>
                            </a:rPr>
                            <m:t>2</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b="0" i="1" smtClean="0">
                                  <a:solidFill>
                                    <a:srgbClr val="000000"/>
                                  </a:solidFill>
                                  <a:latin typeface="Cambria Math" panose="02040503050406030204" pitchFamily="18" charset="0"/>
                                </a:rPr>
                                <m:t>2</m:t>
                              </m:r>
                            </m:sup>
                            <m:e>
                              <m:r>
                                <a:rPr lang="en-US" i="1">
                                  <a:solidFill>
                                    <a:srgbClr val="000000"/>
                                  </a:solidFill>
                                  <a:latin typeface="Cambria Math" panose="02040503050406030204" pitchFamily="18" charset="0"/>
                                </a:rPr>
                                <m:t>𝑃</m:t>
                              </m:r>
                            </m:e>
                          </m:sPre>
                        </m:e>
                        <m:sub>
                          <m:r>
                            <a:rPr lang="en-US" b="0" i="1" smtClean="0">
                              <a:solidFill>
                                <a:srgbClr val="000000"/>
                              </a:solidFill>
                              <a:latin typeface="Cambria Math" panose="02040503050406030204" pitchFamily="18" charset="0"/>
                            </a:rPr>
                            <m:t>3</m:t>
                          </m:r>
                        </m:sub>
                      </m:sSub>
                      <m:r>
                        <a:rPr lang="en-US" i="1">
                          <a:solidFill>
                            <a:srgbClr val="000000"/>
                          </a:solidFill>
                          <a:latin typeface="Cambria Math" panose="02040503050406030204" pitchFamily="18" charset="0"/>
                        </a:rPr>
                        <m:t>×</m:t>
                      </m:r>
                      <m:sPre>
                        <m:sPrePr>
                          <m:ctrlPr>
                            <a:rPr lang="en-US" i="1" smtClean="0">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3</m:t>
                          </m:r>
                        </m:sub>
                        <m:sup>
                          <m:r>
                            <a:rPr lang="en-US" b="0" i="1" smtClean="0">
                              <a:solidFill>
                                <a:srgbClr val="000000"/>
                              </a:solidFill>
                              <a:latin typeface="Cambria Math" panose="02040503050406030204" pitchFamily="18" charset="0"/>
                            </a:rPr>
                            <m:t>2</m:t>
                          </m:r>
                        </m:sup>
                        <m:e>
                          <m:r>
                            <a:rPr lang="en-US" i="1">
                              <a:solidFill>
                                <a:srgbClr val="000000"/>
                              </a:solidFill>
                              <a:latin typeface="Cambria Math" panose="02040503050406030204" pitchFamily="18" charset="0"/>
                            </a:rPr>
                            <m:t>𝑅</m:t>
                          </m:r>
                        </m:e>
                      </m:sPr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b="0" i="1" smtClean="0">
                                  <a:solidFill>
                                    <a:srgbClr val="000000"/>
                                  </a:solidFill>
                                  <a:latin typeface="Cambria Math" panose="02040503050406030204" pitchFamily="18" charset="0"/>
                                </a:rPr>
                                <m:t>3</m:t>
                              </m:r>
                            </m:sup>
                            <m:e>
                              <m:r>
                                <a:rPr lang="en-US" i="1">
                                  <a:solidFill>
                                    <a:srgbClr val="000000"/>
                                  </a:solidFill>
                                  <a:latin typeface="Cambria Math" panose="02040503050406030204" pitchFamily="18" charset="0"/>
                                </a:rPr>
                                <m:t>𝑓</m:t>
                              </m:r>
                            </m:e>
                          </m:sPre>
                        </m:e>
                        <m:sub>
                          <m:r>
                            <a:rPr lang="en-US" b="0" i="1" smtClean="0">
                              <a:solidFill>
                                <a:srgbClr val="000000"/>
                              </a:solidFill>
                              <a:latin typeface="Cambria Math" panose="02040503050406030204" pitchFamily="18" charset="0"/>
                            </a:rPr>
                            <m:t>3</m:t>
                          </m:r>
                        </m:sub>
                      </m:sSub>
                    </m:oMath>
                  </m:oMathPara>
                </a14:m>
                <a:endParaRPr lang="en-US" i="1" dirty="0">
                  <a:solidFill>
                    <a:srgbClr val="000000"/>
                  </a:solidFill>
                  <a:latin typeface="Cambria Math" panose="02040503050406030204" pitchFamily="18" charset="0"/>
                </a:endParaRPr>
              </a:p>
              <a:p>
                <a:endParaRPr lang="en-US" b="0" i="1" dirty="0">
                  <a:solidFill>
                    <a:srgbClr val="000000"/>
                  </a:solidFill>
                  <a:latin typeface="Cambria Math" panose="02040503050406030204" pitchFamily="18" charset="0"/>
                </a:endParaRPr>
              </a:p>
              <a:p>
                <a14:m>
                  <m:oMath xmlns:m="http://schemas.openxmlformats.org/officeDocument/2006/math">
                    <m:r>
                      <a:rPr lang="en-US" b="0" i="1" smtClean="0">
                        <a:solidFill>
                          <a:srgbClr val="000000"/>
                        </a:solidFill>
                        <a:latin typeface="Cambria Math" panose="02040503050406030204" pitchFamily="18" charset="0"/>
                      </a:rPr>
                      <m:t>=</m:t>
                    </m:r>
                    <m:d>
                      <m:dPr>
                        <m:begChr m:val="|"/>
                        <m:endChr m:val="|"/>
                        <m:ctrlPr>
                          <a:rPr lang="en-US" i="1">
                            <a:latin typeface="Cambria Math" panose="02040503050406030204" pitchFamily="18" charset="0"/>
                          </a:rPr>
                        </m:ctrlPr>
                      </m:dPr>
                      <m:e>
                        <m:m>
                          <m:mPr>
                            <m:mcs>
                              <m:mc>
                                <m:mcPr>
                                  <m:count m:val="3"/>
                                  <m:mcJc m:val="center"/>
                                </m:mcPr>
                              </m:mc>
                            </m:mcs>
                            <m:ctrlPr>
                              <a:rPr lang="en-US" i="1" smtClean="0">
                                <a:latin typeface="Cambria Math" panose="02040503050406030204" pitchFamily="18" charset="0"/>
                              </a:rPr>
                            </m:ctrlPr>
                          </m:mPr>
                          <m:mr>
                            <m:e>
                              <m:r>
                                <a:rPr lang="en-US" b="0" i="1" smtClean="0">
                                  <a:latin typeface="Cambria Math" panose="02040503050406030204" pitchFamily="18" charset="0"/>
                                </a:rPr>
                                <m:t>𝑖</m:t>
                              </m:r>
                            </m:e>
                            <m:e>
                              <m:r>
                                <a:rPr lang="en-US" b="0" i="1" smtClean="0">
                                  <a:latin typeface="Cambria Math" panose="02040503050406030204" pitchFamily="18" charset="0"/>
                                </a:rPr>
                                <m:t>𝑗</m:t>
                              </m:r>
                            </m:e>
                            <m:e>
                              <m:r>
                                <a:rPr lang="en-US" b="0" i="1" smtClean="0">
                                  <a:latin typeface="Cambria Math" panose="02040503050406030204" pitchFamily="18" charset="0"/>
                                </a:rPr>
                                <m:t>𝑘</m:t>
                              </m:r>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2</m:t>
                                  </m:r>
                                </m:sub>
                              </m:sSub>
                            </m:e>
                            <m:e>
                              <m:r>
                                <a:rPr lang="en-US" i="1">
                                  <a:latin typeface="Cambria Math" panose="02040503050406030204" pitchFamily="18" charset="0"/>
                                </a:rPr>
                                <m:t>0</m:t>
                              </m:r>
                            </m:e>
                            <m:e>
                              <m:r>
                                <a:rPr lang="en-US" b="0" i="1" smtClean="0">
                                  <a:latin typeface="Cambria Math" panose="02040503050406030204" pitchFamily="18" charset="0"/>
                                </a:rPr>
                                <m:t>0</m:t>
                              </m:r>
                            </m:e>
                          </m:mr>
                          <m:mr>
                            <m: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2</m:t>
                                      </m:r>
                                    </m:sup>
                                    <m:e>
                                      <m:r>
                                        <a:rPr lang="en-US" i="1">
                                          <a:solidFill>
                                            <a:srgbClr val="000000"/>
                                          </a:solidFill>
                                          <a:latin typeface="Cambria Math" panose="02040503050406030204" pitchFamily="18" charset="0"/>
                                        </a:rPr>
                                        <m:t>𝐹</m:t>
                                      </m:r>
                                    </m:e>
                                  </m:sPre>
                                </m:e>
                                <m:sub>
                                  <m:r>
                                    <a:rPr lang="en-US" i="1">
                                      <a:solidFill>
                                        <a:srgbClr val="000000"/>
                                      </a:solidFill>
                                      <a:latin typeface="Cambria Math" panose="02040503050406030204" pitchFamily="18" charset="0"/>
                                    </a:rPr>
                                    <m:t>2</m:t>
                                  </m:r>
                                  <m:r>
                                    <a:rPr lang="en-US" b="0" i="1" smtClean="0">
                                      <a:solidFill>
                                        <a:srgbClr val="000000"/>
                                      </a:solidFill>
                                      <a:latin typeface="Cambria Math" panose="02040503050406030204" pitchFamily="18" charset="0"/>
                                    </a:rPr>
                                    <m:t>𝑥</m:t>
                                  </m:r>
                                </m:sub>
                              </m:sSub>
                            </m:e>
                            <m: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2</m:t>
                                      </m:r>
                                    </m:sup>
                                    <m:e>
                                      <m:r>
                                        <a:rPr lang="en-US" i="1">
                                          <a:solidFill>
                                            <a:srgbClr val="000000"/>
                                          </a:solidFill>
                                          <a:latin typeface="Cambria Math" panose="02040503050406030204" pitchFamily="18" charset="0"/>
                                        </a:rPr>
                                        <m:t>𝐹</m:t>
                                      </m:r>
                                    </m:e>
                                  </m:sPre>
                                </m:e>
                                <m:sub>
                                  <m:r>
                                    <a:rPr lang="en-US" i="1">
                                      <a:solidFill>
                                        <a:srgbClr val="000000"/>
                                      </a:solidFill>
                                      <a:latin typeface="Cambria Math" panose="02040503050406030204" pitchFamily="18" charset="0"/>
                                    </a:rPr>
                                    <m:t>2</m:t>
                                  </m:r>
                                  <m:r>
                                    <a:rPr lang="en-US" b="0" i="1" smtClean="0">
                                      <a:solidFill>
                                        <a:srgbClr val="000000"/>
                                      </a:solidFill>
                                      <a:latin typeface="Cambria Math" panose="02040503050406030204" pitchFamily="18" charset="0"/>
                                    </a:rPr>
                                    <m:t>𝑦</m:t>
                                  </m:r>
                                </m:sub>
                              </m:sSub>
                            </m:e>
                            <m:e>
                              <m:r>
                                <a:rPr lang="en-US" i="1">
                                  <a:latin typeface="Cambria Math" panose="02040503050406030204" pitchFamily="18" charset="0"/>
                                </a:rPr>
                                <m:t>0</m:t>
                              </m:r>
                            </m:e>
                          </m:mr>
                        </m:m>
                      </m:e>
                    </m:d>
                  </m:oMath>
                </a14:m>
                <a:r>
                  <a:rPr lang="en-US" dirty="0"/>
                  <a:t> = </a:t>
                </a:r>
                <a14:m>
                  <m:oMath xmlns:m="http://schemas.openxmlformats.org/officeDocument/2006/math">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0</m:t>
                              </m:r>
                            </m:e>
                          </m:mr>
                          <m:mr>
                            <m:e>
                              <m:r>
                                <a:rPr lang="en-US" i="1">
                                  <a:latin typeface="Cambria Math" panose="02040503050406030204" pitchFamily="18" charset="0"/>
                                </a:rPr>
                                <m:t>0</m:t>
                              </m:r>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2</m:t>
                                  </m:r>
                                </m:sub>
                              </m:sSub>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2</m:t>
                                      </m:r>
                                    </m:sup>
                                    <m:e>
                                      <m:r>
                                        <a:rPr lang="en-US" i="1">
                                          <a:solidFill>
                                            <a:srgbClr val="000000"/>
                                          </a:solidFill>
                                          <a:latin typeface="Cambria Math" panose="02040503050406030204" pitchFamily="18" charset="0"/>
                                        </a:rPr>
                                        <m:t>𝐹</m:t>
                                      </m:r>
                                    </m:e>
                                  </m:sPre>
                                </m:e>
                                <m:sub>
                                  <m:r>
                                    <a:rPr lang="en-US" i="1">
                                      <a:solidFill>
                                        <a:srgbClr val="000000"/>
                                      </a:solidFill>
                                      <a:latin typeface="Cambria Math" panose="02040503050406030204" pitchFamily="18" charset="0"/>
                                    </a:rPr>
                                    <m:t>2</m:t>
                                  </m:r>
                                  <m:r>
                                    <a:rPr lang="en-US" b="0" i="1" smtClean="0">
                                      <a:solidFill>
                                        <a:srgbClr val="000000"/>
                                      </a:solidFill>
                                      <a:latin typeface="Cambria Math" panose="02040503050406030204" pitchFamily="18" charset="0"/>
                                    </a:rPr>
                                    <m:t>𝑦</m:t>
                                  </m:r>
                                </m:sub>
                              </m:sSub>
                            </m:e>
                          </m:mr>
                        </m:m>
                      </m:e>
                    </m:d>
                  </m:oMath>
                </a14:m>
                <a:r>
                  <a:rPr lang="en-US" dirty="0"/>
                  <a:t> = </a:t>
                </a:r>
                <a14:m>
                  <m:oMath xmlns:m="http://schemas.openxmlformats.org/officeDocument/2006/math">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0</m:t>
                              </m:r>
                            </m:e>
                          </m:mr>
                          <m:mr>
                            <m:e>
                              <m:r>
                                <a:rPr lang="en-US" i="1">
                                  <a:latin typeface="Cambria Math" panose="02040503050406030204" pitchFamily="18" charset="0"/>
                                </a:rPr>
                                <m:t>0</m:t>
                              </m:r>
                            </m:e>
                          </m:mr>
                          <m:mr>
                            <m:e>
                              <m:sSub>
                                <m:sSubPr>
                                  <m:ctrlPr>
                                    <a:rPr lang="en-US" i="1">
                                      <a:latin typeface="Cambria Math" panose="02040503050406030204" pitchFamily="18" charset="0"/>
                                    </a:rPr>
                                  </m:ctrlPr>
                                </m:sSubPr>
                                <m:e>
                                  <m:r>
                                    <a:rPr lang="en-US" i="1">
                                      <a:latin typeface="Cambria Math" panose="02040503050406030204" pitchFamily="18" charset="0"/>
                                    </a:rPr>
                                    <m:t>𝑚</m:t>
                                  </m:r>
                                </m:e>
                                <m:sub>
                                  <m:r>
                                    <a:rPr lang="en-US" i="1">
                                      <a:latin typeface="Cambria Math" panose="02040503050406030204" pitchFamily="18" charset="0"/>
                                    </a:rPr>
                                    <m:t>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m:t>
                                  </m:r>
                                </m:sub>
                              </m:sSub>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𝑐</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m:t>
                                  </m:r>
                                </m:sub>
                              </m:sSub>
                              <m:sSubSup>
                                <m:sSubSupPr>
                                  <m:ctrlPr>
                                    <a:rPr lang="en-US" i="1">
                                      <a:latin typeface="Cambria Math" panose="02040503050406030204" pitchFamily="18" charset="0"/>
                                    </a:rPr>
                                  </m:ctrlPr>
                                </m:sSubSup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up>
                                  <m:r>
                                    <a:rPr lang="en-US" i="1">
                                      <a:latin typeface="Cambria Math" panose="02040503050406030204" pitchFamily="18" charset="0"/>
                                    </a:rPr>
                                    <m:t>2</m:t>
                                  </m:r>
                                </m:sup>
                              </m:sSubSup>
                              <m:sSub>
                                <m:sSubPr>
                                  <m:ctrlPr>
                                    <a:rPr lang="en-US" i="1">
                                      <a:latin typeface="Cambria Math" panose="02040503050406030204" pitchFamily="18" charset="0"/>
                                    </a:rPr>
                                  </m:ctrlPr>
                                </m:sSubPr>
                                <m:e>
                                  <m:r>
                                    <a:rPr lang="en-US" i="1">
                                      <a:latin typeface="Cambria Math" panose="02040503050406030204" pitchFamily="18" charset="0"/>
                                    </a:rPr>
                                    <m:t>𝑠</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2</m:t>
                                  </m:r>
                                </m:sub>
                              </m:sSub>
                              <m:r>
                                <a:rPr lang="en-US" i="1">
                                  <a:latin typeface="Cambria Math" panose="02040503050406030204" pitchFamily="18" charset="0"/>
                                </a:rPr>
                                <m:t>)+ </m:t>
                              </m:r>
                              <m:r>
                                <a:rPr lang="en-US" i="1">
                                  <a:latin typeface="Cambria Math" panose="02040503050406030204" pitchFamily="18" charset="0"/>
                                </a:rPr>
                                <m:t>𝑔</m:t>
                              </m:r>
                              <m:sSub>
                                <m:sSubPr>
                                  <m:ctrlPr>
                                    <a:rPr lang="en-US" i="1">
                                      <a:latin typeface="Cambria Math" panose="02040503050406030204" pitchFamily="18" charset="0"/>
                                    </a:rPr>
                                  </m:ctrlPr>
                                </m:sSubPr>
                                <m:e>
                                  <m:r>
                                    <a:rPr lang="en-US" i="1">
                                      <a:latin typeface="Cambria Math" panose="02040503050406030204" pitchFamily="18" charset="0"/>
                                    </a:rPr>
                                    <m:t>𝑐</m:t>
                                  </m:r>
                                </m:e>
                                <m:sub>
                                  <m:r>
                                    <a:rPr lang="en-US" i="1">
                                      <a:latin typeface="Cambria Math" panose="02040503050406030204" pitchFamily="18" charset="0"/>
                                    </a:rPr>
                                    <m:t>12</m:t>
                                  </m:r>
                                </m:sub>
                              </m:sSub>
                              <m:r>
                                <a:rPr lang="en-US" i="1">
                                  <a:latin typeface="Cambria Math" panose="02040503050406030204" pitchFamily="18" charset="0"/>
                                </a:rPr>
                                <m:t>)</m:t>
                              </m:r>
                            </m:e>
                          </m:mr>
                        </m:m>
                      </m:e>
                    </m:d>
                  </m:oMath>
                </a14:m>
                <a:endParaRPr lang="en-US" dirty="0"/>
              </a:p>
              <a:p>
                <a:pPr/>
                <a14:m>
                  <m:oMathPara xmlns:m="http://schemas.openxmlformats.org/officeDocument/2006/math">
                    <m:oMathParaPr>
                      <m:jc m:val="centerGroup"/>
                    </m:oMathParaPr>
                    <m:oMath xmlns:m="http://schemas.openxmlformats.org/officeDocument/2006/math">
                      <m:r>
                        <a:rPr lang="en-US" i="1">
                          <a:solidFill>
                            <a:srgbClr val="000000"/>
                          </a:solidFill>
                          <a:latin typeface="Cambria Math" panose="02040503050406030204" pitchFamily="18" charset="0"/>
                        </a:rPr>
                        <m:t> </m:t>
                      </m:r>
                    </m:oMath>
                  </m:oMathPara>
                </a14:m>
                <a:endParaRPr lang="en-US" dirty="0"/>
              </a:p>
            </p:txBody>
          </p:sp>
        </mc:Choice>
        <mc:Fallback xmlns="">
          <p:sp>
            <p:nvSpPr>
              <p:cNvPr id="6" name="TextBox 5">
                <a:extLst>
                  <a:ext uri="{FF2B5EF4-FFF2-40B4-BE49-F238E27FC236}">
                    <a16:creationId xmlns:a16="http://schemas.microsoft.com/office/drawing/2014/main" id="{DD1A7B1F-67A0-3FB6-4C23-987C698423A9}"/>
                  </a:ext>
                </a:extLst>
              </p:cNvPr>
              <p:cNvSpPr txBox="1">
                <a:spLocks noRot="1" noChangeAspect="1" noMove="1" noResize="1" noEditPoints="1" noAdjustHandles="1" noChangeArrowheads="1" noChangeShapeType="1" noTextEdit="1"/>
              </p:cNvSpPr>
              <p:nvPr/>
            </p:nvSpPr>
            <p:spPr>
              <a:xfrm>
                <a:off x="323055" y="2638598"/>
                <a:ext cx="11930063" cy="2436436"/>
              </a:xfrm>
              <a:prstGeom prst="rect">
                <a:avLst/>
              </a:prstGeom>
              <a:blipFill>
                <a:blip r:embed="rId5"/>
                <a:stretch>
                  <a:fillRect/>
                </a:stretch>
              </a:blipFill>
            </p:spPr>
            <p:txBody>
              <a:bodyPr/>
              <a:lstStyle/>
              <a:p>
                <a:r>
                  <a:rPr lang="en-US">
                    <a:noFill/>
                  </a:rPr>
                  <a:t> </a:t>
                </a:r>
              </a:p>
            </p:txBody>
          </p:sp>
        </mc:Fallback>
      </mc:AlternateContent>
      <p:cxnSp>
        <p:nvCxnSpPr>
          <p:cNvPr id="9" name="Straight Connector 8">
            <a:extLst>
              <a:ext uri="{FF2B5EF4-FFF2-40B4-BE49-F238E27FC236}">
                <a16:creationId xmlns:a16="http://schemas.microsoft.com/office/drawing/2014/main" id="{F7FAFE55-05E2-F9D9-0D46-B0EEE7BA92B1}"/>
              </a:ext>
            </a:extLst>
          </p:cNvPr>
          <p:cNvCxnSpPr>
            <a:cxnSpLocks/>
          </p:cNvCxnSpPr>
          <p:nvPr/>
        </p:nvCxnSpPr>
        <p:spPr bwMode="auto">
          <a:xfrm flipH="1">
            <a:off x="3994170" y="2534169"/>
            <a:ext cx="304766" cy="738835"/>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3" name="Straight Connector 12">
            <a:extLst>
              <a:ext uri="{FF2B5EF4-FFF2-40B4-BE49-F238E27FC236}">
                <a16:creationId xmlns:a16="http://schemas.microsoft.com/office/drawing/2014/main" id="{C9C0D598-9680-D069-BE9A-15B54A597F43}"/>
              </a:ext>
            </a:extLst>
          </p:cNvPr>
          <p:cNvCxnSpPr>
            <a:cxnSpLocks/>
          </p:cNvCxnSpPr>
          <p:nvPr/>
        </p:nvCxnSpPr>
        <p:spPr bwMode="auto">
          <a:xfrm flipH="1">
            <a:off x="5310263" y="2545753"/>
            <a:ext cx="304766" cy="738835"/>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5" name="Straight Connector 14">
            <a:extLst>
              <a:ext uri="{FF2B5EF4-FFF2-40B4-BE49-F238E27FC236}">
                <a16:creationId xmlns:a16="http://schemas.microsoft.com/office/drawing/2014/main" id="{D85BE572-8313-33A9-0CDB-591517BE1C02}"/>
              </a:ext>
            </a:extLst>
          </p:cNvPr>
          <p:cNvCxnSpPr>
            <a:cxnSpLocks/>
          </p:cNvCxnSpPr>
          <p:nvPr/>
        </p:nvCxnSpPr>
        <p:spPr bwMode="auto">
          <a:xfrm flipH="1">
            <a:off x="9076368" y="2578454"/>
            <a:ext cx="304766" cy="738835"/>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3" name="TextBox 22">
            <a:extLst>
              <a:ext uri="{FF2B5EF4-FFF2-40B4-BE49-F238E27FC236}">
                <a16:creationId xmlns:a16="http://schemas.microsoft.com/office/drawing/2014/main" id="{080955EB-27E8-057E-C46F-58CABBDF469A}"/>
              </a:ext>
            </a:extLst>
          </p:cNvPr>
          <p:cNvSpPr txBox="1"/>
          <p:nvPr/>
        </p:nvSpPr>
        <p:spPr>
          <a:xfrm>
            <a:off x="4110824" y="2113261"/>
            <a:ext cx="314325" cy="461665"/>
          </a:xfrm>
          <a:prstGeom prst="rect">
            <a:avLst/>
          </a:prstGeom>
          <a:noFill/>
        </p:spPr>
        <p:txBody>
          <a:bodyPr wrap="square" rtlCol="0">
            <a:spAutoFit/>
          </a:bodyPr>
          <a:lstStyle/>
          <a:p>
            <a:r>
              <a:rPr lang="en-US" dirty="0">
                <a:solidFill>
                  <a:srgbClr val="FF0000"/>
                </a:solidFill>
              </a:rPr>
              <a:t>0</a:t>
            </a:r>
          </a:p>
        </p:txBody>
      </p:sp>
      <p:sp>
        <p:nvSpPr>
          <p:cNvPr id="25" name="TextBox 24">
            <a:extLst>
              <a:ext uri="{FF2B5EF4-FFF2-40B4-BE49-F238E27FC236}">
                <a16:creationId xmlns:a16="http://schemas.microsoft.com/office/drawing/2014/main" id="{2261970E-FB6F-FC71-ABFB-061B9A66C2FA}"/>
              </a:ext>
            </a:extLst>
          </p:cNvPr>
          <p:cNvSpPr txBox="1"/>
          <p:nvPr/>
        </p:nvSpPr>
        <p:spPr>
          <a:xfrm>
            <a:off x="5566953" y="2168934"/>
            <a:ext cx="314325" cy="461665"/>
          </a:xfrm>
          <a:prstGeom prst="rect">
            <a:avLst/>
          </a:prstGeom>
          <a:noFill/>
        </p:spPr>
        <p:txBody>
          <a:bodyPr wrap="square" rtlCol="0">
            <a:spAutoFit/>
          </a:bodyPr>
          <a:lstStyle/>
          <a:p>
            <a:r>
              <a:rPr lang="en-US" dirty="0">
                <a:solidFill>
                  <a:srgbClr val="FF0000"/>
                </a:solidFill>
              </a:rPr>
              <a:t>0</a:t>
            </a:r>
          </a:p>
        </p:txBody>
      </p:sp>
      <p:sp>
        <p:nvSpPr>
          <p:cNvPr id="28" name="TextBox 27">
            <a:extLst>
              <a:ext uri="{FF2B5EF4-FFF2-40B4-BE49-F238E27FC236}">
                <a16:creationId xmlns:a16="http://schemas.microsoft.com/office/drawing/2014/main" id="{66FD882A-D9B7-9D70-E8B7-87965C9240CF}"/>
              </a:ext>
            </a:extLst>
          </p:cNvPr>
          <p:cNvSpPr txBox="1"/>
          <p:nvPr/>
        </p:nvSpPr>
        <p:spPr>
          <a:xfrm>
            <a:off x="9228751" y="2168933"/>
            <a:ext cx="314325" cy="461665"/>
          </a:xfrm>
          <a:prstGeom prst="rect">
            <a:avLst/>
          </a:prstGeom>
          <a:noFill/>
        </p:spPr>
        <p:txBody>
          <a:bodyPr wrap="square" rtlCol="0">
            <a:spAutoFit/>
          </a:bodyPr>
          <a:lstStyle/>
          <a:p>
            <a:r>
              <a:rPr lang="en-US" dirty="0">
                <a:solidFill>
                  <a:srgbClr val="FF0000"/>
                </a:solidFill>
              </a:rPr>
              <a:t>0</a:t>
            </a:r>
          </a:p>
        </p:txBody>
      </p:sp>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1D101619-3929-197C-0FAE-F177180C67F1}"/>
                  </a:ext>
                </a:extLst>
              </p:cNvPr>
              <p:cNvSpPr txBox="1"/>
              <p:nvPr/>
            </p:nvSpPr>
            <p:spPr>
              <a:xfrm>
                <a:off x="6770215" y="5236716"/>
                <a:ext cx="1516535" cy="4717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b="0" i="1" smtClean="0">
                                  <a:solidFill>
                                    <a:srgbClr val="000000"/>
                                  </a:solidFill>
                                  <a:latin typeface="Cambria Math" panose="02040503050406030204" pitchFamily="18" charset="0"/>
                                </a:rPr>
                                <m:t>2</m:t>
                              </m:r>
                            </m:sup>
                            <m:e>
                              <m:r>
                                <a:rPr lang="en-US" i="1">
                                  <a:solidFill>
                                    <a:srgbClr val="000000"/>
                                  </a:solidFill>
                                  <a:latin typeface="Cambria Math" panose="02040503050406030204" pitchFamily="18" charset="0"/>
                                </a:rPr>
                                <m:t>𝑛</m:t>
                              </m:r>
                            </m:e>
                          </m:sPre>
                        </m:e>
                        <m:sub>
                          <m:r>
                            <a:rPr lang="en-US" b="0" i="1" smtClean="0">
                              <a:solidFill>
                                <a:srgbClr val="000000"/>
                              </a:solidFill>
                              <a:latin typeface="Cambria Math" panose="02040503050406030204" pitchFamily="18" charset="0"/>
                            </a:rPr>
                            <m:t>2</m:t>
                          </m:r>
                        </m:sub>
                      </m:sSub>
                      <m:acc>
                        <m:accPr>
                          <m:chr m:val="̂"/>
                          <m:ctrlPr>
                            <a:rPr lang="en-US" b="0" i="1" smtClean="0">
                              <a:solidFill>
                                <a:srgbClr val="000000"/>
                              </a:solidFill>
                              <a:latin typeface="Cambria Math" panose="02040503050406030204" pitchFamily="18" charset="0"/>
                            </a:rPr>
                          </m:ctrlPr>
                        </m:accPr>
                        <m:e>
                          <m:r>
                            <a:rPr lang="en-US" b="0" i="1" smtClean="0">
                              <a:solidFill>
                                <a:srgbClr val="000000"/>
                              </a:solidFill>
                              <a:latin typeface="Cambria Math" panose="02040503050406030204" pitchFamily="18" charset="0"/>
                            </a:rPr>
                            <m:t>𝑍</m:t>
                          </m:r>
                        </m:e>
                      </m:acc>
                    </m:oMath>
                  </m:oMathPara>
                </a14:m>
                <a:endParaRPr lang="en-US" dirty="0">
                  <a:solidFill>
                    <a:srgbClr val="FF0000"/>
                  </a:solidFill>
                </a:endParaRPr>
              </a:p>
            </p:txBody>
          </p:sp>
        </mc:Choice>
        <mc:Fallback xmlns="">
          <p:sp>
            <p:nvSpPr>
              <p:cNvPr id="34" name="TextBox 33">
                <a:extLst>
                  <a:ext uri="{FF2B5EF4-FFF2-40B4-BE49-F238E27FC236}">
                    <a16:creationId xmlns:a16="http://schemas.microsoft.com/office/drawing/2014/main" id="{1D101619-3929-197C-0FAE-F177180C67F1}"/>
                  </a:ext>
                </a:extLst>
              </p:cNvPr>
              <p:cNvSpPr txBox="1">
                <a:spLocks noRot="1" noChangeAspect="1" noMove="1" noResize="1" noEditPoints="1" noAdjustHandles="1" noChangeArrowheads="1" noChangeShapeType="1" noTextEdit="1"/>
              </p:cNvSpPr>
              <p:nvPr/>
            </p:nvSpPr>
            <p:spPr>
              <a:xfrm>
                <a:off x="6770215" y="5236716"/>
                <a:ext cx="1516535" cy="471732"/>
              </a:xfrm>
              <a:prstGeom prst="rect">
                <a:avLst/>
              </a:prstGeom>
              <a:blipFill>
                <a:blip r:embed="rId6"/>
                <a:stretch>
                  <a:fillRect t="-9091" b="-3896"/>
                </a:stretch>
              </a:blipFill>
            </p:spPr>
            <p:txBody>
              <a:bodyPr/>
              <a:lstStyle/>
              <a:p>
                <a:r>
                  <a:rPr lang="en-US">
                    <a:noFill/>
                  </a:rPr>
                  <a:t> </a:t>
                </a:r>
              </a:p>
            </p:txBody>
          </p:sp>
        </mc:Fallback>
      </mc:AlternateContent>
      <p:sp>
        <p:nvSpPr>
          <p:cNvPr id="36" name="Freeform: Shape 35">
            <a:extLst>
              <a:ext uri="{FF2B5EF4-FFF2-40B4-BE49-F238E27FC236}">
                <a16:creationId xmlns:a16="http://schemas.microsoft.com/office/drawing/2014/main" id="{736B6437-F756-751B-7865-75E15D00D168}"/>
              </a:ext>
            </a:extLst>
          </p:cNvPr>
          <p:cNvSpPr/>
          <p:nvPr/>
        </p:nvSpPr>
        <p:spPr bwMode="auto">
          <a:xfrm>
            <a:off x="7605713" y="4709435"/>
            <a:ext cx="328067" cy="638175"/>
          </a:xfrm>
          <a:custGeom>
            <a:avLst/>
            <a:gdLst>
              <a:gd name="connsiteX0" fmla="*/ 32792 w 328067"/>
              <a:gd name="connsiteY0" fmla="*/ 638175 h 638175"/>
              <a:gd name="connsiteX1" fmla="*/ 13742 w 328067"/>
              <a:gd name="connsiteY1" fmla="*/ 409575 h 638175"/>
              <a:gd name="connsiteX2" fmla="*/ 70892 w 328067"/>
              <a:gd name="connsiteY2" fmla="*/ 381000 h 638175"/>
              <a:gd name="connsiteX3" fmla="*/ 128042 w 328067"/>
              <a:gd name="connsiteY3" fmla="*/ 361950 h 638175"/>
              <a:gd name="connsiteX4" fmla="*/ 194717 w 328067"/>
              <a:gd name="connsiteY4" fmla="*/ 333375 h 638175"/>
              <a:gd name="connsiteX5" fmla="*/ 299492 w 328067"/>
              <a:gd name="connsiteY5" fmla="*/ 209550 h 638175"/>
              <a:gd name="connsiteX6" fmla="*/ 309017 w 328067"/>
              <a:gd name="connsiteY6" fmla="*/ 152400 h 638175"/>
              <a:gd name="connsiteX7" fmla="*/ 328067 w 328067"/>
              <a:gd name="connsiteY7" fmla="*/ 0 h 63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8067" h="638175">
                <a:moveTo>
                  <a:pt x="32792" y="638175"/>
                </a:moveTo>
                <a:cubicBezTo>
                  <a:pt x="16020" y="571089"/>
                  <a:pt x="-19562" y="480941"/>
                  <a:pt x="13742" y="409575"/>
                </a:cubicBezTo>
                <a:cubicBezTo>
                  <a:pt x="22749" y="390275"/>
                  <a:pt x="51232" y="389192"/>
                  <a:pt x="70892" y="381000"/>
                </a:cubicBezTo>
                <a:cubicBezTo>
                  <a:pt x="89428" y="373277"/>
                  <a:pt x="109300" y="369158"/>
                  <a:pt x="128042" y="361950"/>
                </a:cubicBezTo>
                <a:cubicBezTo>
                  <a:pt x="150610" y="353270"/>
                  <a:pt x="172492" y="342900"/>
                  <a:pt x="194717" y="333375"/>
                </a:cubicBezTo>
                <a:cubicBezTo>
                  <a:pt x="284008" y="244084"/>
                  <a:pt x="252436" y="287977"/>
                  <a:pt x="299492" y="209550"/>
                </a:cubicBezTo>
                <a:cubicBezTo>
                  <a:pt x="302667" y="190500"/>
                  <a:pt x="306995" y="171607"/>
                  <a:pt x="309017" y="152400"/>
                </a:cubicBezTo>
                <a:cubicBezTo>
                  <a:pt x="324856" y="1934"/>
                  <a:pt x="304107" y="71881"/>
                  <a:pt x="328067" y="0"/>
                </a:cubicBezTo>
              </a:path>
            </a:pathLst>
          </a:custGeom>
          <a:noFill/>
          <a:ln w="9525" cap="flat" cmpd="sng" algn="ctr">
            <a:solidFill>
              <a:srgbClr val="FF3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mc:AlternateContent xmlns:mc="http://schemas.openxmlformats.org/markup-compatibility/2006" xmlns:a14="http://schemas.microsoft.com/office/drawing/2010/main">
        <mc:Choice Requires="a14">
          <p:sp>
            <p:nvSpPr>
              <p:cNvPr id="2" name="Object 4">
                <a:extLst>
                  <a:ext uri="{FF2B5EF4-FFF2-40B4-BE49-F238E27FC236}">
                    <a16:creationId xmlns:a16="http://schemas.microsoft.com/office/drawing/2014/main" id="{1945F88F-8F9B-EBB2-F81B-CFBAB2F8DBE4}"/>
                  </a:ext>
                </a:extLst>
              </p:cNvPr>
              <p:cNvSpPr txBox="1"/>
              <p:nvPr/>
            </p:nvSpPr>
            <p:spPr bwMode="auto">
              <a:xfrm>
                <a:off x="3187439" y="1748686"/>
                <a:ext cx="7357037" cy="3810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𝑛</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𝑁</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𝑅</m:t>
                          </m:r>
                        </m:e>
                      </m:sPr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𝑛</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𝐶</m:t>
                              </m:r>
                            </m:sub>
                          </m:sSub>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𝐹</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 ×</m:t>
                      </m:r>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𝑅</m:t>
                          </m:r>
                        </m:e>
                      </m:sPre>
                      <m:r>
                        <a:rPr lang="en-US" sz="2000" i="1">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𝑓</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oMath>
                  </m:oMathPara>
                </a14:m>
                <a:endParaRPr lang="en-US" sz="2000" dirty="0"/>
              </a:p>
            </p:txBody>
          </p:sp>
        </mc:Choice>
        <mc:Fallback xmlns="">
          <p:sp>
            <p:nvSpPr>
              <p:cNvPr id="2" name="Object 4">
                <a:extLst>
                  <a:ext uri="{FF2B5EF4-FFF2-40B4-BE49-F238E27FC236}">
                    <a16:creationId xmlns:a16="http://schemas.microsoft.com/office/drawing/2014/main" id="{1945F88F-8F9B-EBB2-F81B-CFBAB2F8DBE4}"/>
                  </a:ext>
                </a:extLst>
              </p:cNvPr>
              <p:cNvSpPr txBox="1">
                <a:spLocks noRot="1" noChangeAspect="1" noMove="1" noResize="1" noEditPoints="1" noAdjustHandles="1" noChangeArrowheads="1" noChangeShapeType="1" noTextEdit="1"/>
              </p:cNvSpPr>
              <p:nvPr/>
            </p:nvSpPr>
            <p:spPr bwMode="auto">
              <a:xfrm>
                <a:off x="3187439" y="1748686"/>
                <a:ext cx="7357037" cy="381000"/>
              </a:xfrm>
              <a:prstGeom prst="rect">
                <a:avLst/>
              </a:prstGeom>
              <a:blipFill>
                <a:blip r:embed="rId7"/>
                <a:stretch>
                  <a:fillRect b="-29032"/>
                </a:stretch>
              </a:blipFill>
              <a:ln>
                <a:noFill/>
              </a:ln>
              <a:effectLst/>
            </p:spPr>
            <p:txBody>
              <a:bodyPr/>
              <a:lstStyle/>
              <a:p>
                <a:r>
                  <a:rPr lang="en-US">
                    <a:noFill/>
                  </a:rPr>
                  <a:t> </a:t>
                </a:r>
              </a:p>
            </p:txBody>
          </p:sp>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1B683FE-C853-BD05-65BB-F5F8088BECEF}"/>
              </a:ext>
            </a:extLst>
          </p:cNvPr>
          <p:cNvSpPr>
            <a:spLocks noGrp="1" noChangeArrowheads="1"/>
          </p:cNvSpPr>
          <p:nvPr>
            <p:ph type="title"/>
          </p:nvPr>
        </p:nvSpPr>
        <p:spPr/>
        <p:txBody>
          <a:bodyPr/>
          <a:lstStyle/>
          <a:p>
            <a:r>
              <a:rPr lang="en-US" altLang="en-US"/>
              <a:t>Inverse Dynamics </a:t>
            </a:r>
          </a:p>
        </p:txBody>
      </p:sp>
      <p:sp>
        <p:nvSpPr>
          <p:cNvPr id="19459" name="Rectangle 3">
            <a:extLst>
              <a:ext uri="{FF2B5EF4-FFF2-40B4-BE49-F238E27FC236}">
                <a16:creationId xmlns:a16="http://schemas.microsoft.com/office/drawing/2014/main" id="{FD2D30FD-8FC2-9F9C-0AEE-15B74392EF8A}"/>
              </a:ext>
            </a:extLst>
          </p:cNvPr>
          <p:cNvSpPr>
            <a:spLocks noGrp="1" noChangeArrowheads="1"/>
          </p:cNvSpPr>
          <p:nvPr>
            <p:ph type="body" idx="1"/>
          </p:nvPr>
        </p:nvSpPr>
        <p:spPr>
          <a:xfrm>
            <a:off x="2209800" y="1371600"/>
            <a:ext cx="3886200" cy="4724400"/>
          </a:xfrm>
        </p:spPr>
        <p:txBody>
          <a:bodyPr/>
          <a:lstStyle/>
          <a:p>
            <a:pPr marL="0" indent="0">
              <a:buFontTx/>
              <a:buNone/>
            </a:pPr>
            <a:endParaRPr lang="en-US" altLang="en-US" sz="1000" b="1"/>
          </a:p>
          <a:p>
            <a:pPr marL="0" indent="0">
              <a:buFontTx/>
              <a:buNone/>
            </a:pPr>
            <a:r>
              <a:rPr lang="en-US" altLang="en-US" b="1"/>
              <a:t>Problem</a:t>
            </a:r>
          </a:p>
          <a:p>
            <a:pPr marL="0" indent="0">
              <a:buFontTx/>
              <a:buNone/>
            </a:pPr>
            <a:r>
              <a:rPr lang="en-US" altLang="en-US">
                <a:solidFill>
                  <a:srgbClr val="FF3300"/>
                </a:solidFill>
              </a:rPr>
              <a:t>	</a:t>
            </a:r>
          </a:p>
          <a:p>
            <a:pPr marL="0" indent="0">
              <a:buFontTx/>
              <a:buNone/>
            </a:pPr>
            <a:r>
              <a:rPr lang="en-US" altLang="en-US" sz="1400" i="1">
                <a:solidFill>
                  <a:srgbClr val="FF3300"/>
                </a:solidFill>
              </a:rPr>
              <a:t>Given:</a:t>
            </a:r>
            <a:r>
              <a:rPr lang="en-US" altLang="en-US" sz="1400"/>
              <a:t> </a:t>
            </a:r>
            <a:r>
              <a:rPr lang="en-US" altLang="en-US" sz="1400" i="1"/>
              <a:t>Angular acceleration, velocity and</a:t>
            </a:r>
          </a:p>
          <a:p>
            <a:pPr marL="0" indent="0">
              <a:buFontTx/>
              <a:buNone/>
            </a:pPr>
            <a:r>
              <a:rPr lang="en-US" altLang="en-US" sz="1400" i="1"/>
              <a:t>            angels of the links</a:t>
            </a:r>
            <a:r>
              <a:rPr lang="en-US" altLang="en-US" sz="1400"/>
              <a:t> </a:t>
            </a:r>
            <a:r>
              <a:rPr lang="en-US" altLang="en-US" sz="1400" i="1"/>
              <a:t>in addition to</a:t>
            </a:r>
          </a:p>
          <a:p>
            <a:pPr marL="0" indent="0">
              <a:buFontTx/>
              <a:buNone/>
            </a:pPr>
            <a:r>
              <a:rPr lang="en-US" altLang="en-US" sz="1400" i="1"/>
              <a:t>            the links geometry, mass, inertia,</a:t>
            </a:r>
          </a:p>
          <a:p>
            <a:pPr marL="0" indent="0">
              <a:buFontTx/>
              <a:buNone/>
            </a:pPr>
            <a:r>
              <a:rPr lang="en-US" altLang="en-US" sz="1400" i="1"/>
              <a:t>            friction </a:t>
            </a:r>
            <a:endParaRPr lang="en-US" altLang="en-US" sz="1400"/>
          </a:p>
          <a:p>
            <a:pPr marL="0" indent="0">
              <a:buFontTx/>
              <a:buNone/>
            </a:pPr>
            <a:endParaRPr lang="en-US" altLang="en-US" sz="1400" i="1">
              <a:solidFill>
                <a:srgbClr val="FF3300"/>
              </a:solidFill>
            </a:endParaRPr>
          </a:p>
          <a:p>
            <a:pPr marL="0" indent="0">
              <a:buFontTx/>
              <a:buNone/>
            </a:pPr>
            <a:r>
              <a:rPr lang="en-US" altLang="en-US" sz="1400" i="1">
                <a:solidFill>
                  <a:srgbClr val="FF3300"/>
                </a:solidFill>
              </a:rPr>
              <a:t>Compute:</a:t>
            </a:r>
            <a:r>
              <a:rPr lang="en-US" altLang="en-US" sz="1400" i="1"/>
              <a:t> Joint torques </a:t>
            </a:r>
          </a:p>
          <a:p>
            <a:pPr marL="0" indent="0">
              <a:buFontTx/>
              <a:buNone/>
            </a:pPr>
            <a:endParaRPr lang="en-US" altLang="en-US" b="1"/>
          </a:p>
          <a:p>
            <a:pPr marL="0" indent="0">
              <a:buFontTx/>
              <a:buNone/>
            </a:pPr>
            <a:r>
              <a:rPr lang="en-US" altLang="en-US" b="1"/>
              <a:t>Solution</a:t>
            </a:r>
          </a:p>
          <a:p>
            <a:pPr marL="0" indent="0">
              <a:buFontTx/>
              <a:buNone/>
            </a:pPr>
            <a:r>
              <a:rPr lang="en-US" altLang="en-US" sz="1400" i="1"/>
              <a:t>Solve a set of algebraic equations</a:t>
            </a:r>
            <a:endParaRPr lang="en-US" altLang="en-US" sz="1400"/>
          </a:p>
          <a:p>
            <a:pPr marL="0" indent="0">
              <a:buFontTx/>
              <a:buNone/>
            </a:pPr>
            <a:endParaRPr lang="en-US" altLang="en-US" b="1"/>
          </a:p>
          <a:p>
            <a:pPr marL="0" indent="0">
              <a:buFontTx/>
              <a:buNone/>
            </a:pPr>
            <a:r>
              <a:rPr lang="en-US" altLang="en-US" sz="1400"/>
              <a:t>Dynamic Equations - Newton-Euler method or Lagrangian Dynamics</a:t>
            </a:r>
          </a:p>
          <a:p>
            <a:pPr marL="0" indent="0">
              <a:buFontTx/>
              <a:buNone/>
            </a:pPr>
            <a:endParaRPr lang="en-US" altLang="en-US" sz="1200"/>
          </a:p>
          <a:p>
            <a:pPr marL="0" indent="0">
              <a:buFontTx/>
              <a:buNone/>
            </a:pPr>
            <a:endParaRPr lang="en-US" altLang="en-US" sz="1200"/>
          </a:p>
          <a:p>
            <a:pPr marL="0" indent="0">
              <a:buFontTx/>
              <a:buNone/>
            </a:pPr>
            <a:endParaRPr lang="en-US" altLang="en-US" sz="1200"/>
          </a:p>
          <a:p>
            <a:pPr marL="0" indent="0">
              <a:buFontTx/>
              <a:buNone/>
            </a:pPr>
            <a:endParaRPr lang="en-US" altLang="en-US" sz="1200"/>
          </a:p>
        </p:txBody>
      </p:sp>
      <mc:AlternateContent xmlns:mc="http://schemas.openxmlformats.org/markup-compatibility/2006" xmlns:a14="http://schemas.microsoft.com/office/drawing/2010/main">
        <mc:Choice Requires="a14">
          <p:sp>
            <p:nvSpPr>
              <p:cNvPr id="19460" name="Object 4">
                <a:extLst>
                  <a:ext uri="{FF2B5EF4-FFF2-40B4-BE49-F238E27FC236}">
                    <a16:creationId xmlns:a16="http://schemas.microsoft.com/office/drawing/2014/main" id="{F2339EA5-D871-176F-6685-20D17EBE5E93}"/>
                  </a:ext>
                </a:extLst>
              </p:cNvPr>
              <p:cNvSpPr txBox="1"/>
              <p:nvPr/>
            </p:nvSpPr>
            <p:spPr bwMode="auto">
              <a:xfrm>
                <a:off x="2339975" y="5532438"/>
                <a:ext cx="3998913" cy="363537"/>
              </a:xfrm>
              <a:prstGeom prst="rect">
                <a:avLst/>
              </a:prstGeom>
              <a:noFill/>
              <a:ln>
                <a:noFill/>
              </a:ln>
              <a:effectLst/>
            </p:spPr>
            <p:txBody>
              <a:bodyPr>
                <a:normAutofit fontScale="70000" lnSpcReduction="2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𝛕</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𝑀</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Θ</m:t>
                      </m:r>
                      <m:r>
                        <a:rPr lang="en-US" i="1">
                          <a:solidFill>
                            <a:srgbClr val="000000"/>
                          </a:solidFill>
                          <a:latin typeface="Cambria Math" panose="02040503050406030204" pitchFamily="18" charset="0"/>
                        </a:rPr>
                        <m:t>)</m:t>
                      </m:r>
                      <m:acc>
                        <m:accPr>
                          <m:chr m:val="̈"/>
                          <m:ctrlPr>
                            <a:rPr lang="en-US" i="1">
                              <a:solidFill>
                                <a:srgbClr val="000000"/>
                              </a:solidFill>
                              <a:latin typeface="Cambria Math" panose="02040503050406030204" pitchFamily="18" charset="0"/>
                            </a:rPr>
                          </m:ctrlPr>
                        </m:accPr>
                        <m:e>
                          <m:r>
                            <m:rPr>
                              <m:sty m:val="p"/>
                            </m:rPr>
                            <a:rPr lang="en-US" i="1">
                              <a:solidFill>
                                <a:srgbClr val="000000"/>
                              </a:solidFill>
                              <a:latin typeface="Cambria Math" panose="02040503050406030204" pitchFamily="18" charset="0"/>
                            </a:rPr>
                            <m:t>Θ</m:t>
                          </m:r>
                        </m:e>
                      </m:acc>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𝑉</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Θ</m:t>
                      </m:r>
                      <m:r>
                        <a:rPr lang="en-US" i="1">
                          <a:solidFill>
                            <a:srgbClr val="000000"/>
                          </a:solidFill>
                          <a:latin typeface="Cambria Math" panose="02040503050406030204" pitchFamily="18" charset="0"/>
                        </a:rPr>
                        <m:t>,</m:t>
                      </m:r>
                      <m:acc>
                        <m:accPr>
                          <m:chr m:val="̇"/>
                          <m:ctrlPr>
                            <a:rPr lang="en-US" i="1">
                              <a:solidFill>
                                <a:srgbClr val="000000"/>
                              </a:solidFill>
                              <a:latin typeface="Cambria Math" panose="02040503050406030204" pitchFamily="18" charset="0"/>
                            </a:rPr>
                          </m:ctrlPr>
                        </m:accPr>
                        <m:e>
                          <m:r>
                            <m:rPr>
                              <m:sty m:val="p"/>
                            </m:rPr>
                            <a:rPr lang="en-US" i="1">
                              <a:solidFill>
                                <a:srgbClr val="000000"/>
                              </a:solidFill>
                              <a:latin typeface="Cambria Math" panose="02040503050406030204" pitchFamily="18" charset="0"/>
                            </a:rPr>
                            <m:t>Θ</m:t>
                          </m:r>
                        </m:e>
                      </m:acc>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𝐺</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Θ</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𝐹</m:t>
                      </m:r>
                      <m:r>
                        <a:rPr lang="en-US" i="1">
                          <a:solidFill>
                            <a:srgbClr val="000000"/>
                          </a:solidFill>
                          <a:latin typeface="Cambria Math" panose="02040503050406030204" pitchFamily="18" charset="0"/>
                        </a:rPr>
                        <m:t>(</m:t>
                      </m:r>
                      <m:r>
                        <m:rPr>
                          <m:sty m:val="p"/>
                        </m:rPr>
                        <a:rPr lang="en-US" i="1">
                          <a:solidFill>
                            <a:srgbClr val="000000"/>
                          </a:solidFill>
                          <a:latin typeface="Cambria Math" panose="02040503050406030204" pitchFamily="18" charset="0"/>
                        </a:rPr>
                        <m:t>Θ</m:t>
                      </m:r>
                      <m:r>
                        <a:rPr lang="en-US" i="1">
                          <a:solidFill>
                            <a:srgbClr val="000000"/>
                          </a:solidFill>
                          <a:latin typeface="Cambria Math" panose="02040503050406030204" pitchFamily="18" charset="0"/>
                        </a:rPr>
                        <m:t>,</m:t>
                      </m:r>
                      <m:acc>
                        <m:accPr>
                          <m:chr m:val="̇"/>
                          <m:ctrlPr>
                            <a:rPr lang="en-US" i="1">
                              <a:solidFill>
                                <a:srgbClr val="000000"/>
                              </a:solidFill>
                              <a:latin typeface="Cambria Math" panose="02040503050406030204" pitchFamily="18" charset="0"/>
                            </a:rPr>
                          </m:ctrlPr>
                        </m:accPr>
                        <m:e>
                          <m:r>
                            <m:rPr>
                              <m:sty m:val="p"/>
                            </m:rPr>
                            <a:rPr lang="en-US" i="1">
                              <a:solidFill>
                                <a:srgbClr val="000000"/>
                              </a:solidFill>
                              <a:latin typeface="Cambria Math" panose="02040503050406030204" pitchFamily="18" charset="0"/>
                            </a:rPr>
                            <m:t>Θ</m:t>
                          </m:r>
                        </m:e>
                      </m:acc>
                      <m:r>
                        <a:rPr lang="en-US" i="1">
                          <a:solidFill>
                            <a:srgbClr val="000000"/>
                          </a:solidFill>
                          <a:latin typeface="Cambria Math" panose="02040503050406030204" pitchFamily="18" charset="0"/>
                        </a:rPr>
                        <m:t>)</m:t>
                      </m:r>
                    </m:oMath>
                  </m:oMathPara>
                </a14:m>
                <a:endParaRPr lang="en-US" dirty="0"/>
              </a:p>
            </p:txBody>
          </p:sp>
        </mc:Choice>
        <mc:Fallback xmlns="">
          <p:sp>
            <p:nvSpPr>
              <p:cNvPr id="19460" name="Object 4">
                <a:extLst>
                  <a:ext uri="{FF2B5EF4-FFF2-40B4-BE49-F238E27FC236}">
                    <a16:creationId xmlns:a16="http://schemas.microsoft.com/office/drawing/2014/main" id="{F2339EA5-D871-176F-6685-20D17EBE5E93}"/>
                  </a:ext>
                </a:extLst>
              </p:cNvPr>
              <p:cNvSpPr txBox="1">
                <a:spLocks noRot="1" noChangeAspect="1" noMove="1" noResize="1" noEditPoints="1" noAdjustHandles="1" noChangeArrowheads="1" noChangeShapeType="1" noTextEdit="1"/>
              </p:cNvSpPr>
              <p:nvPr/>
            </p:nvSpPr>
            <p:spPr bwMode="auto">
              <a:xfrm>
                <a:off x="2339975" y="5532438"/>
                <a:ext cx="3998913" cy="363537"/>
              </a:xfrm>
              <a:prstGeom prst="rect">
                <a:avLst/>
              </a:prstGeom>
              <a:blipFill>
                <a:blip r:embed="rId3"/>
                <a:stretch>
                  <a:fillRect b="-15254"/>
                </a:stretch>
              </a:blipFill>
              <a:ln>
                <a:noFill/>
              </a:ln>
              <a:effectLst/>
            </p:spPr>
            <p:txBody>
              <a:bodyPr/>
              <a:lstStyle/>
              <a:p>
                <a:r>
                  <a:rPr lang="en-US">
                    <a:noFill/>
                  </a:rPr>
                  <a:t> </a:t>
                </a:r>
              </a:p>
            </p:txBody>
          </p:sp>
        </mc:Fallback>
      </mc:AlternateContent>
      <p:pic>
        <p:nvPicPr>
          <p:cNvPr id="19461" name="Picture 5" descr="I:\EE534\Fig_1.09.tif">
            <a:extLst>
              <a:ext uri="{FF2B5EF4-FFF2-40B4-BE49-F238E27FC236}">
                <a16:creationId xmlns:a16="http://schemas.microsoft.com/office/drawing/2014/main" id="{F2E44D89-8A6C-FDB5-A8FB-761E239025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3513" y="1671638"/>
            <a:ext cx="3646487" cy="354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19462" name="Object 4">
                <a:extLst>
                  <a:ext uri="{FF2B5EF4-FFF2-40B4-BE49-F238E27FC236}">
                    <a16:creationId xmlns:a16="http://schemas.microsoft.com/office/drawing/2014/main" id="{1EFCF878-06BE-825D-46A5-8618F76DD197}"/>
                  </a:ext>
                </a:extLst>
              </p:cNvPr>
              <p:cNvSpPr txBox="1"/>
              <p:nvPr/>
            </p:nvSpPr>
            <p:spPr bwMode="auto">
              <a:xfrm>
                <a:off x="5727700" y="1238250"/>
                <a:ext cx="995363" cy="2379663"/>
              </a:xfrm>
              <a:prstGeom prst="rect">
                <a:avLst/>
              </a:prstGeom>
              <a:noFill/>
              <a:ln>
                <a:noFill/>
              </a:ln>
            </p:spPr>
            <p:txBody>
              <a:bodyPr>
                <a:normAutofit fontScale="47500" lnSpcReduction="20000"/>
              </a:bodyPr>
              <a:lstStyle/>
              <a:p>
                <a:pPr/>
                <a14:m>
                  <m:oMathPara xmlns:m="http://schemas.openxmlformats.org/officeDocument/2006/math">
                    <m:oMathParaPr>
                      <m:jc m:val="left"/>
                    </m:oMathParaPr>
                    <m:oMath xmlns:m="http://schemas.openxmlformats.org/officeDocument/2006/math">
                      <m:d>
                        <m:dPr>
                          <m:begChr m:val="{"/>
                          <m:endChr m:val=""/>
                          <m:ctrlPr>
                            <a:rPr lang="en-US" i="1">
                              <a:solidFill>
                                <a:srgbClr val="000000"/>
                              </a:solidFill>
                              <a:latin typeface="Cambria Math" panose="02040503050406030204" pitchFamily="18" charset="0"/>
                            </a:rPr>
                          </m:ctrlPr>
                        </m:dPr>
                        <m:e>
                          <m:eqArr>
                            <m:eqArrPr>
                              <m:ctrlPr>
                                <a:rPr lang="en-US" i="1">
                                  <a:solidFill>
                                    <a:srgbClr val="000000"/>
                                  </a:solidFill>
                                  <a:latin typeface="Cambria Math" panose="02040503050406030204" pitchFamily="18" charset="0"/>
                                </a:rPr>
                              </m:ctrlPr>
                            </m:eqArrPr>
                            <m:e>
                              <m:r>
                                <a:rPr lang="en-US" i="1">
                                  <a:solidFill>
                                    <a:srgbClr val="000000"/>
                                  </a:solidFill>
                                  <a:latin typeface="Cambria Math" panose="02040503050406030204" pitchFamily="18" charset="0"/>
                                </a:rPr>
                                <m:t>&amp;</m:t>
                              </m:r>
                              <m:r>
                                <m:rPr>
                                  <m:sty m:val="p"/>
                                </m:rPr>
                                <a:rPr lang="en-US" i="1">
                                  <a:solidFill>
                                    <a:srgbClr val="000000"/>
                                  </a:solidFill>
                                  <a:latin typeface="Cambria Math" panose="02040503050406030204" pitchFamily="18" charset="0"/>
                                </a:rPr>
                                <m:t>Θ</m:t>
                              </m:r>
                            </m:e>
                            <m:e>
                              <m:r>
                                <a:rPr lang="en-US" i="1">
                                  <a:solidFill>
                                    <a:srgbClr val="000000"/>
                                  </a:solidFill>
                                  <a:latin typeface="Cambria Math" panose="02040503050406030204" pitchFamily="18" charset="0"/>
                                </a:rPr>
                                <m:t>&amp;</m:t>
                              </m:r>
                              <m:acc>
                                <m:accPr>
                                  <m:chr m:val="̇"/>
                                  <m:ctrlPr>
                                    <a:rPr lang="en-US" i="1">
                                      <a:solidFill>
                                        <a:srgbClr val="000000"/>
                                      </a:solidFill>
                                      <a:latin typeface="Cambria Math" panose="02040503050406030204" pitchFamily="18" charset="0"/>
                                    </a:rPr>
                                  </m:ctrlPr>
                                </m:accPr>
                                <m:e>
                                  <m:r>
                                    <m:rPr>
                                      <m:sty m:val="p"/>
                                    </m:rPr>
                                    <a:rPr lang="en-US" i="1">
                                      <a:solidFill>
                                        <a:srgbClr val="000000"/>
                                      </a:solidFill>
                                      <a:latin typeface="Cambria Math" panose="02040503050406030204" pitchFamily="18" charset="0"/>
                                    </a:rPr>
                                    <m:t>Θ</m:t>
                                  </m:r>
                                </m:e>
                              </m:acc>
                            </m:e>
                            <m:e>
                              <m:r>
                                <a:rPr lang="en-US" i="1">
                                  <a:solidFill>
                                    <a:srgbClr val="000000"/>
                                  </a:solidFill>
                                  <a:latin typeface="Cambria Math" panose="02040503050406030204" pitchFamily="18" charset="0"/>
                                </a:rPr>
                                <m:t>&amp;</m:t>
                              </m:r>
                              <m:acc>
                                <m:accPr>
                                  <m:chr m:val="̈"/>
                                  <m:ctrlPr>
                                    <a:rPr lang="en-US" i="1">
                                      <a:solidFill>
                                        <a:srgbClr val="000000"/>
                                      </a:solidFill>
                                      <a:latin typeface="Cambria Math" panose="02040503050406030204" pitchFamily="18" charset="0"/>
                                    </a:rPr>
                                  </m:ctrlPr>
                                </m:accPr>
                                <m:e>
                                  <m:r>
                                    <m:rPr>
                                      <m:sty m:val="p"/>
                                    </m:rPr>
                                    <a:rPr lang="en-US" i="1">
                                      <a:solidFill>
                                        <a:srgbClr val="000000"/>
                                      </a:solidFill>
                                      <a:latin typeface="Cambria Math" panose="02040503050406030204" pitchFamily="18" charset="0"/>
                                    </a:rPr>
                                    <m:t>Θ</m:t>
                                  </m:r>
                                </m:e>
                              </m:acc>
                            </m:e>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𝐿𝑖𝑛</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𝑘</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𝑦</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𝑧</m:t>
                              </m:r>
                              <m:r>
                                <a:rPr lang="en-US" i="1">
                                  <a:solidFill>
                                    <a:srgbClr val="000000"/>
                                  </a:solidFill>
                                  <a:latin typeface="Cambria Math" panose="02040503050406030204" pitchFamily="18" charset="0"/>
                                </a:rPr>
                                <m:t>)</m:t>
                              </m:r>
                            </m:e>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𝑚</m:t>
                                  </m:r>
                                </m:e>
                                <m:sub>
                                  <m:r>
                                    <a:rPr lang="en-US" i="1">
                                      <a:solidFill>
                                        <a:srgbClr val="000000"/>
                                      </a:solidFill>
                                      <a:latin typeface="Cambria Math" panose="02040503050406030204" pitchFamily="18" charset="0"/>
                                    </a:rPr>
                                    <m:t>𝑖</m:t>
                                  </m:r>
                                </m:sub>
                              </m:sSub>
                            </m:e>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𝐼</m:t>
                                  </m:r>
                                </m:e>
                                <m:sub>
                                  <m:r>
                                    <a:rPr lang="en-US" i="1">
                                      <a:solidFill>
                                        <a:srgbClr val="000000"/>
                                      </a:solidFill>
                                      <a:latin typeface="Cambria Math" panose="02040503050406030204" pitchFamily="18" charset="0"/>
                                    </a:rPr>
                                    <m:t>𝑖</m:t>
                                  </m:r>
                                </m:sub>
                              </m:sSub>
                            </m:e>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𝑃</m:t>
                                  </m:r>
                                </m:e>
                                <m:sub>
                                  <m:r>
                                    <a:rPr lang="en-US" i="1">
                                      <a:solidFill>
                                        <a:srgbClr val="000000"/>
                                      </a:solidFill>
                                      <a:latin typeface="Cambria Math" panose="02040503050406030204" pitchFamily="18" charset="0"/>
                                    </a:rPr>
                                    <m:t>𝐶𝑖</m:t>
                                  </m:r>
                                </m:sub>
                              </m:sSub>
                            </m:e>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𝑓</m:t>
                                  </m:r>
                                </m:e>
                                <m:sub>
                                  <m:r>
                                    <a:rPr lang="en-US" i="1">
                                      <a:solidFill>
                                        <a:srgbClr val="000000"/>
                                      </a:solidFill>
                                      <a:latin typeface="Cambria Math" panose="02040503050406030204" pitchFamily="18" charset="0"/>
                                    </a:rPr>
                                    <m:t>𝑖</m:t>
                                  </m:r>
                                </m:sub>
                              </m:sSub>
                            </m:e>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𝑛</m:t>
                                  </m:r>
                                </m:e>
                                <m:sub>
                                  <m:r>
                                    <a:rPr lang="en-US" i="1">
                                      <a:solidFill>
                                        <a:srgbClr val="000000"/>
                                      </a:solidFill>
                                      <a:latin typeface="Cambria Math" panose="02040503050406030204" pitchFamily="18" charset="0"/>
                                    </a:rPr>
                                    <m:t>𝑖</m:t>
                                  </m:r>
                                </m:sub>
                              </m:sSub>
                            </m:e>
                          </m:eqArr>
                        </m:e>
                      </m:d>
                    </m:oMath>
                  </m:oMathPara>
                </a14:m>
                <a:endParaRPr lang="en-US" dirty="0"/>
              </a:p>
            </p:txBody>
          </p:sp>
        </mc:Choice>
        <mc:Fallback xmlns="">
          <p:sp>
            <p:nvSpPr>
              <p:cNvPr id="19462" name="Object 4">
                <a:extLst>
                  <a:ext uri="{FF2B5EF4-FFF2-40B4-BE49-F238E27FC236}">
                    <a16:creationId xmlns:a16="http://schemas.microsoft.com/office/drawing/2014/main" id="{1EFCF878-06BE-825D-46A5-8618F76DD197}"/>
                  </a:ext>
                </a:extLst>
              </p:cNvPr>
              <p:cNvSpPr txBox="1">
                <a:spLocks noRot="1" noChangeAspect="1" noMove="1" noResize="1" noEditPoints="1" noAdjustHandles="1" noChangeArrowheads="1" noChangeShapeType="1" noTextEdit="1"/>
              </p:cNvSpPr>
              <p:nvPr/>
            </p:nvSpPr>
            <p:spPr bwMode="auto">
              <a:xfrm>
                <a:off x="5727700" y="1238250"/>
                <a:ext cx="995363" cy="2379663"/>
              </a:xfrm>
              <a:prstGeom prst="rect">
                <a:avLst/>
              </a:prstGeom>
              <a:blipFill>
                <a:blip r:embed="rId5"/>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463" name="Object 4">
                <a:extLst>
                  <a:ext uri="{FF2B5EF4-FFF2-40B4-BE49-F238E27FC236}">
                    <a16:creationId xmlns:a16="http://schemas.microsoft.com/office/drawing/2014/main" id="{C17722AB-E8B0-133E-CD69-9DC5495E57D8}"/>
                  </a:ext>
                </a:extLst>
              </p:cNvPr>
              <p:cNvSpPr txBox="1"/>
              <p:nvPr/>
            </p:nvSpPr>
            <p:spPr bwMode="auto">
              <a:xfrm>
                <a:off x="5776913" y="3627438"/>
                <a:ext cx="188912" cy="247650"/>
              </a:xfrm>
              <a:prstGeom prst="rect">
                <a:avLst/>
              </a:prstGeom>
              <a:noFill/>
              <a:ln>
                <a:noFill/>
              </a:ln>
            </p:spPr>
            <p:txBody>
              <a:bodyPr>
                <a:normAutofit fontScale="40000" lnSpcReduction="20000"/>
              </a:bodyPr>
              <a:lstStyle/>
              <a:p>
                <a:pPr/>
                <a14:m>
                  <m:oMathPara xmlns:m="http://schemas.openxmlformats.org/officeDocument/2006/math">
                    <m:oMathParaPr>
                      <m:jc m:val="left"/>
                    </m:oMathParaPr>
                    <m:oMath xmlns:m="http://schemas.openxmlformats.org/officeDocument/2006/math">
                      <m:d>
                        <m:dPr>
                          <m:begChr m:val="{"/>
                          <m:endChr m:val=""/>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𝜏</m:t>
                          </m:r>
                        </m:e>
                      </m:d>
                    </m:oMath>
                  </m:oMathPara>
                </a14:m>
                <a:endParaRPr lang="en-US" dirty="0"/>
              </a:p>
            </p:txBody>
          </p:sp>
        </mc:Choice>
        <mc:Fallback xmlns="">
          <p:sp>
            <p:nvSpPr>
              <p:cNvPr id="19463" name="Object 4">
                <a:extLst>
                  <a:ext uri="{FF2B5EF4-FFF2-40B4-BE49-F238E27FC236}">
                    <a16:creationId xmlns:a16="http://schemas.microsoft.com/office/drawing/2014/main" id="{C17722AB-E8B0-133E-CD69-9DC5495E57D8}"/>
                  </a:ext>
                </a:extLst>
              </p:cNvPr>
              <p:cNvSpPr txBox="1">
                <a:spLocks noRot="1" noChangeAspect="1" noMove="1" noResize="1" noEditPoints="1" noAdjustHandles="1" noChangeArrowheads="1" noChangeShapeType="1" noTextEdit="1"/>
              </p:cNvSpPr>
              <p:nvPr/>
            </p:nvSpPr>
            <p:spPr bwMode="auto">
              <a:xfrm>
                <a:off x="5776913" y="3627438"/>
                <a:ext cx="188912" cy="247650"/>
              </a:xfrm>
              <a:prstGeom prst="rect">
                <a:avLst/>
              </a:prstGeom>
              <a:blipFill>
                <a:blip r:embed="rId6"/>
                <a:stretch>
                  <a:fillRect l="-83871" t="-95122" r="-80645" b="-148780"/>
                </a:stretch>
              </a:blipFill>
              <a:ln>
                <a:noFill/>
              </a:ln>
            </p:spPr>
            <p:txBody>
              <a:bodyPr/>
              <a:lstStyle/>
              <a:p>
                <a:r>
                  <a:rPr lang="en-US">
                    <a:noFill/>
                  </a:rPr>
                  <a:t> </a:t>
                </a:r>
              </a:p>
            </p:txBody>
          </p:sp>
        </mc:Fallback>
      </mc:AlternateContent>
      <p:sp>
        <p:nvSpPr>
          <p:cNvPr id="10" name="Footer Placeholder 2">
            <a:extLst>
              <a:ext uri="{FF2B5EF4-FFF2-40B4-BE49-F238E27FC236}">
                <a16:creationId xmlns:a16="http://schemas.microsoft.com/office/drawing/2014/main" id="{1235027B-6662-59E4-EA20-2F66313C0F5B}"/>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19465" name="Picture 2" descr="http://brand.ucla.edu/wp-content/uploads/2013/08/ucla-logotype-main-11.jpg">
            <a:extLst>
              <a:ext uri="{FF2B5EF4-FFF2-40B4-BE49-F238E27FC236}">
                <a16:creationId xmlns:a16="http://schemas.microsoft.com/office/drawing/2014/main" id="{282FC6DA-A1DB-3D72-8949-1937822B205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DBBCD55E-89E8-BF5B-FB17-58AEF0D7D905}"/>
              </a:ext>
            </a:extLst>
          </p:cNvPr>
          <p:cNvSpPr>
            <a:spLocks noChangeArrowheads="1"/>
          </p:cNvSpPr>
          <p:nvPr/>
        </p:nvSpPr>
        <p:spPr bwMode="auto">
          <a:xfrm>
            <a:off x="1930400" y="3316288"/>
            <a:ext cx="8085138" cy="1068019"/>
          </a:xfrm>
          <a:prstGeom prst="rect">
            <a:avLst/>
          </a:prstGeom>
          <a:solidFill>
            <a:srgbClr val="FFFF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 name="Right Arrow 12">
            <a:extLst>
              <a:ext uri="{FF2B5EF4-FFF2-40B4-BE49-F238E27FC236}">
                <a16:creationId xmlns:a16="http://schemas.microsoft.com/office/drawing/2014/main" id="{D077D04E-CA2A-49EE-C27A-532DF82B9924}"/>
              </a:ext>
            </a:extLst>
          </p:cNvPr>
          <p:cNvSpPr>
            <a:spLocks noChangeArrowheads="1"/>
          </p:cNvSpPr>
          <p:nvPr/>
        </p:nvSpPr>
        <p:spPr bwMode="auto">
          <a:xfrm>
            <a:off x="1277938" y="3555206"/>
            <a:ext cx="652462" cy="541338"/>
          </a:xfrm>
          <a:prstGeom prst="rightArrow">
            <a:avLst>
              <a:gd name="adj1" fmla="val 50000"/>
              <a:gd name="adj2" fmla="val 49997"/>
            </a:avLst>
          </a:prstGeom>
          <a:solidFill>
            <a:srgbClr val="FF33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8914" name="Rectangle 2050">
            <a:extLst>
              <a:ext uri="{FF2B5EF4-FFF2-40B4-BE49-F238E27FC236}">
                <a16:creationId xmlns:a16="http://schemas.microsoft.com/office/drawing/2014/main" id="{33AB36D0-131A-EBD2-C0EE-BB5560F1E647}"/>
              </a:ext>
            </a:extLst>
          </p:cNvPr>
          <p:cNvSpPr>
            <a:spLocks noGrp="1" noChangeArrowheads="1"/>
          </p:cNvSpPr>
          <p:nvPr>
            <p:ph type="title"/>
          </p:nvPr>
        </p:nvSpPr>
        <p:spPr/>
        <p:txBody>
          <a:bodyPr/>
          <a:lstStyle/>
          <a:p>
            <a:r>
              <a:rPr lang="en-US" altLang="en-US"/>
              <a:t>Iterative Newton-Euler Equations - Solution Procedure</a:t>
            </a:r>
            <a:br>
              <a:rPr lang="en-US" altLang="en-US"/>
            </a:br>
            <a:r>
              <a:rPr lang="en-US" altLang="en-US"/>
              <a:t>Phase 2: Inward Iteration </a:t>
            </a:r>
          </a:p>
        </p:txBody>
      </p:sp>
      <p:sp>
        <p:nvSpPr>
          <p:cNvPr id="38915" name="Rectangle 2051">
            <a:extLst>
              <a:ext uri="{FF2B5EF4-FFF2-40B4-BE49-F238E27FC236}">
                <a16:creationId xmlns:a16="http://schemas.microsoft.com/office/drawing/2014/main" id="{D6B02ACE-994A-C7C9-2AB5-18AE88BD2EA3}"/>
              </a:ext>
            </a:extLst>
          </p:cNvPr>
          <p:cNvSpPr>
            <a:spLocks noGrp="1" noChangeArrowheads="1"/>
          </p:cNvSpPr>
          <p:nvPr>
            <p:ph type="body" idx="1"/>
          </p:nvPr>
        </p:nvSpPr>
        <p:spPr/>
        <p:txBody>
          <a:bodyPr/>
          <a:lstStyle/>
          <a:p>
            <a:endParaRPr lang="en-US" altLang="en-US" dirty="0"/>
          </a:p>
          <a:p>
            <a:endParaRPr lang="en-US" altLang="en-US" dirty="0"/>
          </a:p>
          <a:p>
            <a:endParaRPr lang="en-US" altLang="en-US" dirty="0"/>
          </a:p>
          <a:p>
            <a:r>
              <a:rPr lang="en-US" altLang="en-US" dirty="0"/>
              <a:t>Use the forces and torques generated at the joints starting with forces and torques generating by interacting with the environment (that is, tools, work stations, parts etc.)  at the end effector all the way the robot’s base.  </a:t>
            </a:r>
          </a:p>
        </p:txBody>
      </p:sp>
      <mc:AlternateContent xmlns:mc="http://schemas.openxmlformats.org/markup-compatibility/2006" xmlns:a14="http://schemas.microsoft.com/office/drawing/2010/main">
        <mc:Choice Requires="a14">
          <p:sp>
            <p:nvSpPr>
              <p:cNvPr id="38916" name="Object 4">
                <a:extLst>
                  <a:ext uri="{FF2B5EF4-FFF2-40B4-BE49-F238E27FC236}">
                    <a16:creationId xmlns:a16="http://schemas.microsoft.com/office/drawing/2014/main" id="{82910E60-CD24-4422-DE68-082DF3D1C922}"/>
                  </a:ext>
                </a:extLst>
              </p:cNvPr>
              <p:cNvSpPr txBox="1"/>
              <p:nvPr/>
            </p:nvSpPr>
            <p:spPr bwMode="auto">
              <a:xfrm>
                <a:off x="2178050" y="1497013"/>
                <a:ext cx="2744788" cy="322262"/>
              </a:xfrm>
              <a:prstGeom prst="rect">
                <a:avLst/>
              </a:prstGeom>
              <a:noFill/>
              <a:ln>
                <a:noFill/>
              </a:ln>
              <a:effectLst/>
            </p:spPr>
            <p:txBody>
              <a:bodyPr>
                <a:normAutofit fontScale="62500" lnSpcReduction="20000"/>
              </a:bodyPr>
              <a:lstStyle/>
              <a:p>
                <a:pPr/>
                <a14:m>
                  <m:oMathPara xmlns:m="http://schemas.openxmlformats.org/officeDocument/2006/math">
                    <m:oMathParaPr>
                      <m:jc m:val="left"/>
                    </m:oMathParaPr>
                    <m:oMath xmlns:m="http://schemas.openxmlformats.org/officeDocument/2006/math">
                      <m:r>
                        <m:rPr>
                          <m:nor/>
                        </m:rPr>
                        <a:rPr lang="en-US" i="0" smtClean="0">
                          <a:solidFill>
                            <a:srgbClr val="000000"/>
                          </a:solidFill>
                          <a:latin typeface="Cambria Math" panose="02040503050406030204" pitchFamily="18" charset="0"/>
                        </a:rPr>
                        <m:t>Inward</m:t>
                      </m:r>
                      <m:r>
                        <m:rPr>
                          <m:nor/>
                        </m:rPr>
                        <a:rPr lang="en-US" i="0" smtClean="0">
                          <a:solidFill>
                            <a:srgbClr val="000000"/>
                          </a:solidFill>
                          <a:latin typeface="Cambria Math" panose="02040503050406030204" pitchFamily="18" charset="0"/>
                        </a:rPr>
                        <m:t> </m:t>
                      </m:r>
                      <m:r>
                        <m:rPr>
                          <m:nor/>
                        </m:rPr>
                        <a:rPr lang="en-US" i="0" smtClean="0">
                          <a:solidFill>
                            <a:srgbClr val="000000"/>
                          </a:solidFill>
                          <a:latin typeface="Cambria Math" panose="02040503050406030204" pitchFamily="18" charset="0"/>
                        </a:rPr>
                        <m:t>Iteration</m:t>
                      </m:r>
                      <m:r>
                        <m:rPr>
                          <m:nor/>
                        </m:rPr>
                        <a:rPr lang="en-US" i="0"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 = 1</m:t>
                      </m:r>
                    </m:oMath>
                  </m:oMathPara>
                </a14:m>
                <a:endParaRPr lang="en-US" dirty="0"/>
              </a:p>
            </p:txBody>
          </p:sp>
        </mc:Choice>
        <mc:Fallback xmlns="">
          <p:sp>
            <p:nvSpPr>
              <p:cNvPr id="38916" name="Object 4">
                <a:extLst>
                  <a:ext uri="{FF2B5EF4-FFF2-40B4-BE49-F238E27FC236}">
                    <a16:creationId xmlns:a16="http://schemas.microsoft.com/office/drawing/2014/main" id="{82910E60-CD24-4422-DE68-082DF3D1C922}"/>
                  </a:ext>
                </a:extLst>
              </p:cNvPr>
              <p:cNvSpPr txBox="1">
                <a:spLocks noRot="1" noChangeAspect="1" noMove="1" noResize="1" noEditPoints="1" noAdjustHandles="1" noChangeArrowheads="1" noChangeShapeType="1" noTextEdit="1"/>
              </p:cNvSpPr>
              <p:nvPr/>
            </p:nvSpPr>
            <p:spPr bwMode="auto">
              <a:xfrm>
                <a:off x="2178050" y="1497013"/>
                <a:ext cx="2744788" cy="322262"/>
              </a:xfrm>
              <a:prstGeom prst="rect">
                <a:avLst/>
              </a:prstGeom>
              <a:blipFill>
                <a:blip r:embed="rId3"/>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17" name="Object 4">
                <a:extLst>
                  <a:ext uri="{FF2B5EF4-FFF2-40B4-BE49-F238E27FC236}">
                    <a16:creationId xmlns:a16="http://schemas.microsoft.com/office/drawing/2014/main" id="{C92E9A52-91B7-BED8-D8BE-C1B56A140A2B}"/>
                  </a:ext>
                </a:extLst>
              </p:cNvPr>
              <p:cNvSpPr txBox="1"/>
              <p:nvPr/>
            </p:nvSpPr>
            <p:spPr bwMode="auto">
              <a:xfrm>
                <a:off x="2613025" y="3444875"/>
                <a:ext cx="1735138" cy="381000"/>
              </a:xfrm>
              <a:prstGeom prst="rect">
                <a:avLst/>
              </a:prstGeom>
              <a:noFill/>
              <a:ln>
                <a:noFill/>
              </a:ln>
              <a:effectLst/>
            </p:spPr>
            <p:txBody>
              <a:bodyPr>
                <a:normAutofit fontScale="47500" lnSpcReduction="200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𝑓</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𝑅</m:t>
                          </m:r>
                        </m:e>
                      </m:sPr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𝑓</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𝐹</m:t>
                              </m:r>
                            </m:e>
                          </m:sPre>
                        </m:e>
                        <m:sub>
                          <m:r>
                            <a:rPr lang="en-US" i="1">
                              <a:solidFill>
                                <a:srgbClr val="000000"/>
                              </a:solidFill>
                              <a:latin typeface="Cambria Math" panose="02040503050406030204" pitchFamily="18" charset="0"/>
                            </a:rPr>
                            <m:t>𝑖</m:t>
                          </m:r>
                        </m:sub>
                      </m:sSub>
                    </m:oMath>
                  </m:oMathPara>
                </a14:m>
                <a:endParaRPr lang="en-US" dirty="0"/>
              </a:p>
            </p:txBody>
          </p:sp>
        </mc:Choice>
        <mc:Fallback xmlns="">
          <p:sp>
            <p:nvSpPr>
              <p:cNvPr id="38917" name="Object 4">
                <a:extLst>
                  <a:ext uri="{FF2B5EF4-FFF2-40B4-BE49-F238E27FC236}">
                    <a16:creationId xmlns:a16="http://schemas.microsoft.com/office/drawing/2014/main" id="{C92E9A52-91B7-BED8-D8BE-C1B56A140A2B}"/>
                  </a:ext>
                </a:extLst>
              </p:cNvPr>
              <p:cNvSpPr txBox="1">
                <a:spLocks noRot="1" noChangeAspect="1" noMove="1" noResize="1" noEditPoints="1" noAdjustHandles="1" noChangeArrowheads="1" noChangeShapeType="1" noTextEdit="1"/>
              </p:cNvSpPr>
              <p:nvPr/>
            </p:nvSpPr>
            <p:spPr bwMode="auto">
              <a:xfrm>
                <a:off x="2613025" y="3444875"/>
                <a:ext cx="1735138" cy="381000"/>
              </a:xfrm>
              <a:prstGeom prst="rect">
                <a:avLst/>
              </a:prstGeom>
              <a:blipFill>
                <a:blip r:embed="rId4"/>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18" name="Object 4">
                <a:extLst>
                  <a:ext uri="{FF2B5EF4-FFF2-40B4-BE49-F238E27FC236}">
                    <a16:creationId xmlns:a16="http://schemas.microsoft.com/office/drawing/2014/main" id="{647A7D7D-E7AE-C326-972E-C3542C140BDE}"/>
                  </a:ext>
                </a:extLst>
              </p:cNvPr>
              <p:cNvSpPr txBox="1"/>
              <p:nvPr/>
            </p:nvSpPr>
            <p:spPr bwMode="auto">
              <a:xfrm>
                <a:off x="2613025" y="3935413"/>
                <a:ext cx="4621213" cy="381000"/>
              </a:xfrm>
              <a:prstGeom prst="rect">
                <a:avLst/>
              </a:prstGeom>
              <a:noFill/>
              <a:ln>
                <a:noFill/>
              </a:ln>
              <a:effectLst/>
            </p:spPr>
            <p:txBody>
              <a:bodyPr>
                <a:normAutofit fontScale="55000" lnSpcReduction="200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𝑛</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𝑁</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𝑅</m:t>
                          </m:r>
                        </m:e>
                      </m:sPr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𝑛</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𝑃</m:t>
                                  </m:r>
                                </m:e>
                              </m:sPre>
                            </m:e>
                            <m:sub>
                              <m:r>
                                <a:rPr lang="en-US" i="1">
                                  <a:solidFill>
                                    <a:srgbClr val="000000"/>
                                  </a:solidFill>
                                  <a:latin typeface="Cambria Math" panose="02040503050406030204" pitchFamily="18" charset="0"/>
                                </a:rPr>
                                <m:t>𝐶</m:t>
                              </m:r>
                            </m:sub>
                          </m:sSub>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𝐹</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𝑃</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 ×</m:t>
                      </m:r>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𝑅</m:t>
                          </m:r>
                        </m:e>
                      </m:sPre>
                      <m:r>
                        <a:rPr lang="en-US" i="1">
                          <a:solidFill>
                            <a:srgbClr val="000000"/>
                          </a:solidFill>
                          <a:latin typeface="Cambria Math" panose="02040503050406030204" pitchFamily="18" charset="0"/>
                        </a:rPr>
                        <m:t> </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𝑓</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oMath>
                  </m:oMathPara>
                </a14:m>
                <a:endParaRPr lang="en-US" dirty="0"/>
              </a:p>
            </p:txBody>
          </p:sp>
        </mc:Choice>
        <mc:Fallback xmlns="">
          <p:sp>
            <p:nvSpPr>
              <p:cNvPr id="38918" name="Object 4">
                <a:extLst>
                  <a:ext uri="{FF2B5EF4-FFF2-40B4-BE49-F238E27FC236}">
                    <a16:creationId xmlns:a16="http://schemas.microsoft.com/office/drawing/2014/main" id="{647A7D7D-E7AE-C326-972E-C3542C140BDE}"/>
                  </a:ext>
                </a:extLst>
              </p:cNvPr>
              <p:cNvSpPr txBox="1">
                <a:spLocks noRot="1" noChangeAspect="1" noMove="1" noResize="1" noEditPoints="1" noAdjustHandles="1" noChangeArrowheads="1" noChangeShapeType="1" noTextEdit="1"/>
              </p:cNvSpPr>
              <p:nvPr/>
            </p:nvSpPr>
            <p:spPr bwMode="auto">
              <a:xfrm>
                <a:off x="2613025" y="3935413"/>
                <a:ext cx="4621213" cy="381000"/>
              </a:xfrm>
              <a:prstGeom prst="rect">
                <a:avLst/>
              </a:prstGeom>
              <a:blipFill>
                <a:blip r:embed="rId5"/>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19" name="Object 4">
                <a:extLst>
                  <a:ext uri="{FF2B5EF4-FFF2-40B4-BE49-F238E27FC236}">
                    <a16:creationId xmlns:a16="http://schemas.microsoft.com/office/drawing/2014/main" id="{1344958C-4B9D-5A57-0A7B-AC4F919CCE17}"/>
                  </a:ext>
                </a:extLst>
              </p:cNvPr>
              <p:cNvSpPr txBox="1"/>
              <p:nvPr/>
            </p:nvSpPr>
            <p:spPr bwMode="auto">
              <a:xfrm>
                <a:off x="2613025" y="4443413"/>
                <a:ext cx="1352550" cy="401637"/>
              </a:xfrm>
              <a:prstGeom prst="rect">
                <a:avLst/>
              </a:prstGeom>
              <a:noFill/>
              <a:ln>
                <a:noFill/>
              </a:ln>
              <a:effectLst/>
            </p:spPr>
            <p:txBody>
              <a:bodyPr>
                <a:normAutofit fontScale="47500" lnSpcReduction="200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𝜏</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Sup>
                            <m:sSupPr>
                              <m:ctrlPr>
                                <a:rPr lang="en-US" i="1">
                                  <a:solidFill>
                                    <a:srgbClr val="000000"/>
                                  </a:solidFill>
                                  <a:latin typeface="Cambria Math" panose="02040503050406030204" pitchFamily="18" charset="0"/>
                                </a:rPr>
                              </m:ctrlPr>
                            </m:sSup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𝑛</m:t>
                                  </m:r>
                                </m:e>
                              </m:sPre>
                            </m:e>
                            <m:sup>
                              <m:r>
                                <a:rPr lang="en-US" i="1">
                                  <a:solidFill>
                                    <a:srgbClr val="000000"/>
                                  </a:solidFill>
                                  <a:latin typeface="Cambria Math" panose="02040503050406030204" pitchFamily="18" charset="0"/>
                                </a:rPr>
                                <m:t>𝑇</m:t>
                              </m:r>
                            </m:sup>
                          </m:sSup>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 </m:t>
                      </m:r>
                      <m:sSub>
                        <m:sSubPr>
                          <m:ctrlPr>
                            <a:rPr lang="en-US" i="1">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𝑍</m:t>
                                  </m:r>
                                </m:e>
                              </m:sPre>
                            </m:e>
                          </m:acc>
                        </m:e>
                        <m:sub>
                          <m:r>
                            <a:rPr lang="en-US" i="1">
                              <a:solidFill>
                                <a:srgbClr val="000000"/>
                              </a:solidFill>
                              <a:latin typeface="Cambria Math" panose="02040503050406030204" pitchFamily="18" charset="0"/>
                            </a:rPr>
                            <m:t>𝑖</m:t>
                          </m:r>
                        </m:sub>
                      </m:sSub>
                    </m:oMath>
                  </m:oMathPara>
                </a14:m>
                <a:endParaRPr lang="en-US" dirty="0"/>
              </a:p>
            </p:txBody>
          </p:sp>
        </mc:Choice>
        <mc:Fallback xmlns="">
          <p:sp>
            <p:nvSpPr>
              <p:cNvPr id="38919" name="Object 4">
                <a:extLst>
                  <a:ext uri="{FF2B5EF4-FFF2-40B4-BE49-F238E27FC236}">
                    <a16:creationId xmlns:a16="http://schemas.microsoft.com/office/drawing/2014/main" id="{1344958C-4B9D-5A57-0A7B-AC4F919CCE17}"/>
                  </a:ext>
                </a:extLst>
              </p:cNvPr>
              <p:cNvSpPr txBox="1">
                <a:spLocks noRot="1" noChangeAspect="1" noMove="1" noResize="1" noEditPoints="1" noAdjustHandles="1" noChangeArrowheads="1" noChangeShapeType="1" noTextEdit="1"/>
              </p:cNvSpPr>
              <p:nvPr/>
            </p:nvSpPr>
            <p:spPr bwMode="auto">
              <a:xfrm>
                <a:off x="2613025" y="4443413"/>
                <a:ext cx="1352550" cy="401637"/>
              </a:xfrm>
              <a:prstGeom prst="rect">
                <a:avLst/>
              </a:prstGeom>
              <a:blipFill>
                <a:blip r:embed="rId6"/>
                <a:stretch>
                  <a:fillRect/>
                </a:stretch>
              </a:blipFill>
              <a:ln>
                <a:noFill/>
              </a:ln>
              <a:effectLst/>
            </p:spPr>
            <p:txBody>
              <a:bodyPr/>
              <a:lstStyle/>
              <a:p>
                <a:r>
                  <a:rPr lang="en-US">
                    <a:noFill/>
                  </a:rPr>
                  <a:t> </a:t>
                </a:r>
              </a:p>
            </p:txBody>
          </p:sp>
        </mc:Fallback>
      </mc:AlternateContent>
      <p:sp>
        <p:nvSpPr>
          <p:cNvPr id="38920" name="Rectangle 8">
            <a:extLst>
              <a:ext uri="{FF2B5EF4-FFF2-40B4-BE49-F238E27FC236}">
                <a16:creationId xmlns:a16="http://schemas.microsoft.com/office/drawing/2014/main" id="{3045F974-BC5D-6686-FED6-AE335CAF236F}"/>
              </a:ext>
            </a:extLst>
          </p:cNvPr>
          <p:cNvSpPr>
            <a:spLocks noChangeArrowheads="1"/>
          </p:cNvSpPr>
          <p:nvPr/>
        </p:nvSpPr>
        <p:spPr bwMode="auto">
          <a:xfrm>
            <a:off x="914400" y="1371600"/>
            <a:ext cx="10245725" cy="3665538"/>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12" name="Footer Placeholder 2">
            <a:extLst>
              <a:ext uri="{FF2B5EF4-FFF2-40B4-BE49-F238E27FC236}">
                <a16:creationId xmlns:a16="http://schemas.microsoft.com/office/drawing/2014/main" id="{557A1956-5073-14BD-7443-8D4CD4067C8E}"/>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38922" name="Picture 2" descr="http://brand.ucla.edu/wp-content/uploads/2013/08/ucla-logotype-main-11.jpg">
            <a:extLst>
              <a:ext uri="{FF2B5EF4-FFF2-40B4-BE49-F238E27FC236}">
                <a16:creationId xmlns:a16="http://schemas.microsoft.com/office/drawing/2014/main" id="{50DC78C9-B0F4-9997-E707-FC3817E0B4B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66759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B46DF117-0A0C-6EFA-E585-B22717A825FD}"/>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84995" name="Rectangle 3">
                <a:extLst>
                  <a:ext uri="{FF2B5EF4-FFF2-40B4-BE49-F238E27FC236}">
                    <a16:creationId xmlns:a16="http://schemas.microsoft.com/office/drawing/2014/main" id="{BFF63049-D2DE-31E1-C574-9BBE6AA0AD99}"/>
                  </a:ext>
                </a:extLst>
              </p:cNvPr>
              <p:cNvSpPr>
                <a:spLocks noGrp="1" noChangeArrowheads="1"/>
              </p:cNvSpPr>
              <p:nvPr>
                <p:ph type="body" idx="1"/>
              </p:nvPr>
            </p:nvSpPr>
            <p:spPr/>
            <p:txBody>
              <a:bodyPr/>
              <a:lstStyle/>
              <a:p>
                <a:r>
                  <a:rPr lang="en-US" altLang="en-US" dirty="0"/>
                  <a:t>Inward iteration </a:t>
                </a:r>
                <a14:m>
                  <m:oMath xmlns:m="http://schemas.openxmlformats.org/officeDocument/2006/math">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=1</m:t>
                    </m:r>
                  </m:oMath>
                </a14:m>
                <a:endParaRPr lang="en-US" dirty="0"/>
              </a:p>
              <a:p>
                <a:endParaRPr lang="en-US" altLang="en-US" dirty="0"/>
              </a:p>
            </p:txBody>
          </p:sp>
        </mc:Choice>
        <mc:Fallback xmlns="">
          <p:sp>
            <p:nvSpPr>
              <p:cNvPr id="84995" name="Rectangle 3">
                <a:extLst>
                  <a:ext uri="{FF2B5EF4-FFF2-40B4-BE49-F238E27FC236}">
                    <a16:creationId xmlns:a16="http://schemas.microsoft.com/office/drawing/2014/main" id="{BFF63049-D2DE-31E1-C574-9BBE6AA0AD99}"/>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p:sp>
        <p:nvSpPr>
          <p:cNvPr id="44" name="Footer Placeholder 2">
            <a:extLst>
              <a:ext uri="{FF2B5EF4-FFF2-40B4-BE49-F238E27FC236}">
                <a16:creationId xmlns:a16="http://schemas.microsoft.com/office/drawing/2014/main" id="{F31D315C-D7C6-80D7-FB12-F751BF1DF4A3}"/>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85035" name="Picture 2" descr="http://brand.ucla.edu/wp-content/uploads/2013/08/ucla-logotype-main-11.jpg">
            <a:extLst>
              <a:ext uri="{FF2B5EF4-FFF2-40B4-BE49-F238E27FC236}">
                <a16:creationId xmlns:a16="http://schemas.microsoft.com/office/drawing/2014/main" id="{4EFBFFA1-06A0-4F02-6512-05E50F1342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941CB4D-B66E-DFEF-02D0-506E10862805}"/>
                  </a:ext>
                </a:extLst>
              </p:cNvPr>
              <p:cNvSpPr txBox="1"/>
              <p:nvPr/>
            </p:nvSpPr>
            <p:spPr>
              <a:xfrm>
                <a:off x="657622" y="2931320"/>
                <a:ext cx="11897519" cy="1434688"/>
              </a:xfrm>
              <a:prstGeom prst="rect">
                <a:avLst/>
              </a:prstGeom>
              <a:noFill/>
            </p:spPr>
            <p:txBody>
              <a:bodyPr wrap="square">
                <a:spAutoFit/>
              </a:bodyPr>
              <a:lstStyle/>
              <a:p>
                <a14:m>
                  <m:oMath xmlns:m="http://schemas.openxmlformats.org/officeDocument/2006/math">
                    <m:sPre>
                      <m:sPrePr>
                        <m:ctrlPr>
                          <a:rPr lang="en-US" sz="2000" i="1" smtClean="0">
                            <a:latin typeface="Cambria Math" panose="02040503050406030204" pitchFamily="18" charset="0"/>
                          </a:rPr>
                        </m:ctrlPr>
                      </m:sPrePr>
                      <m:sub>
                        <m:r>
                          <a:rPr lang="en-US" sz="2000" b="0" i="1" smtClean="0">
                            <a:latin typeface="Cambria Math" panose="02040503050406030204" pitchFamily="18" charset="0"/>
                          </a:rPr>
                          <m:t> </m:t>
                        </m:r>
                      </m:sub>
                      <m:sup>
                        <m:r>
                          <a:rPr lang="en-US" sz="2000" b="0" i="1" smtClean="0">
                            <a:latin typeface="Cambria Math" panose="02040503050406030204" pitchFamily="18" charset="0"/>
                          </a:rPr>
                          <m:t>1</m:t>
                        </m:r>
                      </m:sup>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1</m:t>
                            </m:r>
                          </m:sub>
                        </m:sSub>
                      </m:e>
                    </m:sPre>
                    <m:r>
                      <a:rPr lang="en-US" sz="2000" b="0" i="1" smtClean="0">
                        <a:latin typeface="Cambria Math" panose="02040503050406030204" pitchFamily="18" charset="0"/>
                      </a:rPr>
                      <m:t>= </m:t>
                    </m:r>
                    <m:sPre>
                      <m:sPrePr>
                        <m:ctrlPr>
                          <a:rPr lang="en-US" sz="2000" b="0" i="1" smtClean="0">
                            <a:latin typeface="Cambria Math" panose="02040503050406030204" pitchFamily="18" charset="0"/>
                          </a:rPr>
                        </m:ctrlPr>
                      </m:sPrePr>
                      <m:sub>
                        <m:r>
                          <a:rPr lang="en-US" sz="2000" b="0" i="1" smtClean="0">
                            <a:latin typeface="Cambria Math" panose="02040503050406030204" pitchFamily="18" charset="0"/>
                          </a:rPr>
                          <m:t>2</m:t>
                        </m:r>
                      </m:sub>
                      <m:sup>
                        <m:r>
                          <a:rPr lang="en-US" sz="2000" b="0" i="1" smtClean="0">
                            <a:latin typeface="Cambria Math" panose="02040503050406030204" pitchFamily="18" charset="0"/>
                          </a:rPr>
                          <m:t>1</m:t>
                        </m:r>
                      </m:sup>
                      <m:e>
                        <m:r>
                          <a:rPr lang="en-US" sz="2000" b="0" i="1" smtClean="0">
                            <a:latin typeface="Cambria Math" panose="02040503050406030204" pitchFamily="18" charset="0"/>
                          </a:rPr>
                          <m:t>𝑅</m:t>
                        </m:r>
                        <m:sPre>
                          <m:sPrePr>
                            <m:ctrlPr>
                              <a:rPr lang="en-US" sz="2000" b="0" i="1" smtClean="0">
                                <a:latin typeface="Cambria Math" panose="02040503050406030204" pitchFamily="18" charset="0"/>
                              </a:rPr>
                            </m:ctrlPr>
                          </m:sPrePr>
                          <m:sub>
                            <m:r>
                              <a:rPr lang="en-US" sz="2000" b="0" i="1" smtClean="0">
                                <a:latin typeface="Cambria Math" panose="02040503050406030204" pitchFamily="18" charset="0"/>
                              </a:rPr>
                              <m:t> </m:t>
                            </m:r>
                          </m:sub>
                          <m:sup>
                            <m:r>
                              <a:rPr lang="en-US" sz="2000" b="0" i="1" smtClean="0">
                                <a:latin typeface="Cambria Math" panose="02040503050406030204" pitchFamily="18" charset="0"/>
                              </a:rPr>
                              <m:t>2</m:t>
                            </m:r>
                          </m:sup>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2</m:t>
                                </m:r>
                              </m:sub>
                            </m:sSub>
                          </m:e>
                        </m:sPre>
                        <m:r>
                          <a:rPr lang="en-US" sz="2000" b="0" i="1" smtClean="0">
                            <a:latin typeface="Cambria Math" panose="02040503050406030204" pitchFamily="18" charset="0"/>
                          </a:rPr>
                          <m:t>+</m:t>
                        </m:r>
                        <m:sPre>
                          <m:sPrePr>
                            <m:ctrlPr>
                              <a:rPr lang="en-US" sz="2000" i="1">
                                <a:latin typeface="Cambria Math" panose="02040503050406030204" pitchFamily="18" charset="0"/>
                              </a:rPr>
                            </m:ctrlPr>
                          </m:sPrePr>
                          <m:sub>
                            <m:r>
                              <a:rPr lang="en-US" sz="2000" b="0" i="1" smtClean="0">
                                <a:latin typeface="Cambria Math" panose="02040503050406030204" pitchFamily="18" charset="0"/>
                              </a:rPr>
                              <m:t> </m:t>
                            </m:r>
                          </m:sub>
                          <m:sup>
                            <m:r>
                              <a:rPr lang="en-US" sz="2000" b="0" i="1" smtClean="0">
                                <a:latin typeface="Cambria Math" panose="02040503050406030204" pitchFamily="18" charset="0"/>
                              </a:rPr>
                              <m:t>1</m:t>
                            </m:r>
                          </m:sup>
                          <m:e>
                            <m:sSub>
                              <m:sSubPr>
                                <m:ctrlPr>
                                  <a:rPr lang="en-US" sz="2000" i="1">
                                    <a:latin typeface="Cambria Math" panose="02040503050406030204" pitchFamily="18" charset="0"/>
                                  </a:rPr>
                                </m:ctrlPr>
                              </m:sSubPr>
                              <m:e>
                                <m:r>
                                  <a:rPr lang="en-US" sz="2000" b="0" i="1" smtClean="0">
                                    <a:latin typeface="Cambria Math" panose="02040503050406030204" pitchFamily="18" charset="0"/>
                                  </a:rPr>
                                  <m:t>𝐹</m:t>
                                </m:r>
                              </m:e>
                              <m:sub>
                                <m:r>
                                  <a:rPr lang="en-US" sz="2000" b="0" i="1" smtClean="0">
                                    <a:latin typeface="Cambria Math" panose="02040503050406030204" pitchFamily="18" charset="0"/>
                                  </a:rPr>
                                  <m:t>1</m:t>
                                </m:r>
                              </m:sub>
                            </m:sSub>
                          </m:e>
                        </m:sPre>
                        <m:r>
                          <a:rPr lang="en-US" sz="2000" b="0" i="1" smtClean="0">
                            <a:latin typeface="Cambria Math" panose="02040503050406030204" pitchFamily="18" charset="0"/>
                          </a:rPr>
                          <m:t>= </m:t>
                        </m:r>
                      </m:e>
                    </m:sPre>
                  </m:oMath>
                </a14:m>
                <a:r>
                  <a:rPr lang="en-US" sz="2000" dirty="0"/>
                  <a:t> </a:t>
                </a:r>
              </a:p>
              <a:p>
                <a:pPr/>
                <a14:m>
                  <m:oMathPara xmlns:m="http://schemas.openxmlformats.org/officeDocument/2006/math">
                    <m:oMathParaPr>
                      <m:jc m:val="left"/>
                    </m:oMathParaPr>
                    <m:oMath xmlns:m="http://schemas.openxmlformats.org/officeDocument/2006/math">
                      <m:d>
                        <m:dPr>
                          <m:begChr m:val="["/>
                          <m:endChr m:val="]"/>
                          <m:ctrlPr>
                            <a:rPr lang="en-US" sz="2000" i="1">
                              <a:latin typeface="Cambria Math" panose="02040503050406030204" pitchFamily="18" charset="0"/>
                            </a:rPr>
                          </m:ctrlPr>
                        </m:dPr>
                        <m:e>
                          <m:m>
                            <m:mPr>
                              <m:mcs>
                                <m:mc>
                                  <m:mcPr>
                                    <m:count m:val="3"/>
                                    <m:mcJc m:val="center"/>
                                  </m:mcPr>
                                </m:mc>
                              </m:mcs>
                              <m:ctrlPr>
                                <a:rPr lang="en-US" sz="2000" i="1">
                                  <a:latin typeface="Cambria Math" panose="02040503050406030204" pitchFamily="18" charset="0"/>
                                </a:rPr>
                              </m:ctrlPr>
                            </m:mPr>
                            <m:mr>
                              <m:e>
                                <m:sSub>
                                  <m:sSubPr>
                                    <m:ctrlPr>
                                      <a:rPr lang="en-US" sz="2000" i="1">
                                        <a:latin typeface="Cambria Math" panose="02040503050406030204" pitchFamily="18" charset="0"/>
                                      </a:rPr>
                                    </m:ctrlPr>
                                  </m:sSubPr>
                                  <m:e>
                                    <m:r>
                                      <m:rPr>
                                        <m:brk m:alnAt="7"/>
                                      </m:rPr>
                                      <a:rPr lang="en-US" sz="2000" i="1">
                                        <a:latin typeface="Cambria Math" panose="02040503050406030204" pitchFamily="18" charset="0"/>
                                      </a:rPr>
                                      <m:t>𝑐</m:t>
                                    </m:r>
                                  </m:e>
                                  <m:sub>
                                    <m:r>
                                      <m:rPr>
                                        <m:brk m:alnAt="7"/>
                                      </m:rPr>
                                      <a:rPr lang="en-US" sz="2000" i="1">
                                        <a:latin typeface="Cambria Math" panose="02040503050406030204" pitchFamily="18" charset="0"/>
                                      </a:rPr>
                                      <m:t>2</m:t>
                                    </m:r>
                                  </m:sub>
                                </m:sSub>
                              </m:e>
                              <m:e>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2</m:t>
                                    </m:r>
                                  </m:sub>
                                </m:sSub>
                              </m:e>
                              <m:e>
                                <m:r>
                                  <a:rPr lang="en-US" sz="2000" i="1">
                                    <a:latin typeface="Cambria Math" panose="02040503050406030204" pitchFamily="18" charset="0"/>
                                  </a:rPr>
                                  <m:t>0</m:t>
                                </m:r>
                              </m:e>
                            </m:mr>
                            <m:mr>
                              <m:e>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2</m:t>
                                    </m:r>
                                  </m:sub>
                                </m:sSub>
                              </m:e>
                              <m:e>
                                <m:sSub>
                                  <m:sSubPr>
                                    <m:ctrlPr>
                                      <a:rPr lang="en-US" sz="2000" i="1">
                                        <a:latin typeface="Cambria Math" panose="02040503050406030204" pitchFamily="18" charset="0"/>
                                      </a:rPr>
                                    </m:ctrlPr>
                                  </m:sSubPr>
                                  <m:e>
                                    <m:r>
                                      <a:rPr lang="en-US" sz="2000" i="1">
                                        <a:latin typeface="Cambria Math" panose="02040503050406030204" pitchFamily="18" charset="0"/>
                                      </a:rPr>
                                      <m:t>𝑐</m:t>
                                    </m:r>
                                  </m:e>
                                  <m:sub>
                                    <m:r>
                                      <a:rPr lang="en-US" sz="2000" i="1">
                                        <a:latin typeface="Cambria Math" panose="02040503050406030204" pitchFamily="18" charset="0"/>
                                      </a:rPr>
                                      <m:t>2</m:t>
                                    </m:r>
                                  </m:sub>
                                </m:sSub>
                              </m:e>
                              <m:e>
                                <m:r>
                                  <a:rPr lang="en-US" sz="2000" i="1">
                                    <a:latin typeface="Cambria Math" panose="02040503050406030204" pitchFamily="18" charset="0"/>
                                  </a:rPr>
                                  <m:t>0</m:t>
                                </m:r>
                              </m:e>
                            </m:mr>
                            <m:mr>
                              <m:e>
                                <m:r>
                                  <a:rPr lang="en-US" sz="2000" i="1">
                                    <a:latin typeface="Cambria Math" panose="02040503050406030204" pitchFamily="18" charset="0"/>
                                  </a:rPr>
                                  <m:t>0</m:t>
                                </m:r>
                              </m:e>
                              <m:e>
                                <m:r>
                                  <a:rPr lang="en-US" sz="2000" i="1">
                                    <a:latin typeface="Cambria Math" panose="02040503050406030204" pitchFamily="18" charset="0"/>
                                  </a:rPr>
                                  <m:t>0</m:t>
                                </m:r>
                              </m:e>
                              <m:e>
                                <m:r>
                                  <a:rPr lang="en-US" sz="2000" i="1">
                                    <a:latin typeface="Cambria Math" panose="02040503050406030204" pitchFamily="18" charset="0"/>
                                  </a:rPr>
                                  <m:t>1</m:t>
                                </m:r>
                              </m:e>
                            </m:mr>
                          </m:m>
                        </m:e>
                      </m:d>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sSub>
                                  <m:sSubPr>
                                    <m:ctrlPr>
                                      <a:rPr lang="en-US" sz="2000" i="1">
                                        <a:latin typeface="Cambria Math" panose="02040503050406030204" pitchFamily="18" charset="0"/>
                                      </a:rPr>
                                    </m:ctrlPr>
                                  </m:sSubPr>
                                  <m:e>
                                    <m:sSub>
                                      <m:sSubPr>
                                        <m:ctrlPr>
                                          <a:rPr lang="en-US" sz="2000" i="1">
                                            <a:latin typeface="Cambria Math" panose="02040503050406030204" pitchFamily="18" charset="0"/>
                                          </a:rPr>
                                        </m:ctrlPr>
                                      </m:sSubPr>
                                      <m:e>
                                        <m:r>
                                          <a:rPr lang="en-US" sz="2000" i="1">
                                            <a:latin typeface="Cambria Math" panose="02040503050406030204" pitchFamily="18" charset="0"/>
                                          </a:rPr>
                                          <m:t>𝑚</m:t>
                                        </m:r>
                                      </m:e>
                                      <m:sub>
                                        <m:r>
                                          <a:rPr lang="en-US" sz="2000" i="1">
                                            <a:latin typeface="Cambria Math" panose="02040503050406030204" pitchFamily="18" charset="0"/>
                                          </a:rPr>
                                          <m:t>2</m:t>
                                        </m:r>
                                      </m:sub>
                                    </m:sSub>
                                    <m:r>
                                      <a:rPr lang="en-US" sz="2000" i="1">
                                        <a:latin typeface="Cambria Math" panose="02040503050406030204" pitchFamily="18" charset="0"/>
                                      </a:rPr>
                                      <m:t>(</m:t>
                                    </m:r>
                                    <m:r>
                                      <a:rPr lang="en-US" sz="2000" i="1">
                                        <a:latin typeface="Cambria Math" panose="02040503050406030204" pitchFamily="18" charset="0"/>
                                      </a:rPr>
                                      <m:t>𝐿</m:t>
                                    </m:r>
                                  </m:e>
                                  <m:sub>
                                    <m:r>
                                      <a:rPr lang="en-US" sz="2000" i="1">
                                        <a:latin typeface="Cambria Math" panose="02040503050406030204" pitchFamily="18" charset="0"/>
                                      </a:rPr>
                                      <m:t>1</m:t>
                                    </m:r>
                                  </m:sub>
                                </m:sSub>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2</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𝐿</m:t>
                                    </m:r>
                                  </m:e>
                                  <m:sub>
                                    <m:r>
                                      <a:rPr lang="en-US" sz="2000" i="1">
                                        <a:latin typeface="Cambria Math" panose="02040503050406030204" pitchFamily="18" charset="0"/>
                                      </a:rPr>
                                      <m:t>1</m:t>
                                    </m:r>
                                  </m:sub>
                                </m:sSub>
                                <m:sSubSup>
                                  <m:sSubSupPr>
                                    <m:ctrlPr>
                                      <a:rPr lang="en-US" sz="2000" i="1">
                                        <a:latin typeface="Cambria Math" panose="02040503050406030204" pitchFamily="18" charset="0"/>
                                      </a:rPr>
                                    </m:ctrlPr>
                                  </m:sSubSup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up>
                                    <m:r>
                                      <a:rPr lang="en-US" sz="2000" i="1">
                                        <a:latin typeface="Cambria Math" panose="02040503050406030204" pitchFamily="18" charset="0"/>
                                      </a:rPr>
                                      <m:t>2</m:t>
                                    </m:r>
                                  </m:sup>
                                </m:sSubSup>
                                <m:sSub>
                                  <m:sSubPr>
                                    <m:ctrlPr>
                                      <a:rPr lang="en-US" sz="2000" i="1">
                                        <a:latin typeface="Cambria Math" panose="02040503050406030204" pitchFamily="18" charset="0"/>
                                      </a:rPr>
                                    </m:ctrlPr>
                                  </m:sSubPr>
                                  <m:e>
                                    <m:r>
                                      <a:rPr lang="en-US" sz="2000" i="1">
                                        <a:latin typeface="Cambria Math" panose="02040503050406030204" pitchFamily="18" charset="0"/>
                                      </a:rPr>
                                      <m:t>𝑐</m:t>
                                    </m:r>
                                  </m:e>
                                  <m:sub>
                                    <m:r>
                                      <a:rPr lang="en-US" sz="2000" i="1">
                                        <a:latin typeface="Cambria Math" panose="02040503050406030204" pitchFamily="18" charset="0"/>
                                      </a:rPr>
                                      <m:t>2</m:t>
                                    </m:r>
                                  </m:sub>
                                </m:sSub>
                                <m:r>
                                  <m:rPr>
                                    <m:brk m:alnAt="7"/>
                                  </m:rP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𝐿</m:t>
                                    </m:r>
                                  </m:e>
                                  <m:sub>
                                    <m:r>
                                      <a:rPr lang="en-US" sz="2000" i="1">
                                        <a:latin typeface="Cambria Math" panose="02040503050406030204" pitchFamily="18" charset="0"/>
                                      </a:rPr>
                                      <m:t>2</m:t>
                                    </m:r>
                                  </m:sub>
                                </m:sSub>
                                <m:sSup>
                                  <m:sSupPr>
                                    <m:ctrlPr>
                                      <a:rPr lang="en-US" sz="2000" i="1">
                                        <a:latin typeface="Cambria Math" panose="02040503050406030204" pitchFamily="18" charset="0"/>
                                      </a:rPr>
                                    </m:ctrlPr>
                                  </m:sSupPr>
                                  <m:e>
                                    <m:d>
                                      <m:dPr>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r>
                                              <a:rPr lang="en-US" sz="2000" i="1">
                                                <a:latin typeface="Cambria Math" panose="02040503050406030204" pitchFamily="18" charset="0"/>
                                              </a:rPr>
                                              <m:t>+</m:t>
                                            </m:r>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2</m:t>
                                            </m:r>
                                          </m:sub>
                                        </m:sSub>
                                      </m:e>
                                    </m:d>
                                  </m:e>
                                  <m:sup>
                                    <m:r>
                                      <a:rPr lang="en-US" sz="2000" i="1">
                                        <a:latin typeface="Cambria Math" panose="02040503050406030204" pitchFamily="18" charset="0"/>
                                      </a:rPr>
                                      <m:t>2</m:t>
                                    </m:r>
                                  </m:sup>
                                </m:sSup>
                                <m:r>
                                  <a:rPr lang="en-US" sz="2000" i="1">
                                    <a:latin typeface="Cambria Math" panose="02040503050406030204" pitchFamily="18" charset="0"/>
                                  </a:rPr>
                                  <m:t>+</m:t>
                                </m:r>
                                <m:r>
                                  <a:rPr lang="en-US" sz="2000" i="1">
                                    <a:latin typeface="Cambria Math" panose="02040503050406030204" pitchFamily="18" charset="0"/>
                                  </a:rPr>
                                  <m:t>𝑔</m:t>
                                </m:r>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12</m:t>
                                    </m:r>
                                  </m:sub>
                                </m:sSub>
                                <m:r>
                                  <a:rPr lang="en-US" sz="2000" i="1">
                                    <a:latin typeface="Cambria Math" panose="02040503050406030204" pitchFamily="18" charset="0"/>
                                  </a:rPr>
                                  <m:t>)</m:t>
                                </m:r>
                              </m:e>
                            </m:mr>
                            <m:mr>
                              <m:e>
                                <m:sSub>
                                  <m:sSubPr>
                                    <m:ctrlPr>
                                      <a:rPr lang="en-US" sz="2000" i="1">
                                        <a:latin typeface="Cambria Math" panose="02040503050406030204" pitchFamily="18" charset="0"/>
                                      </a:rPr>
                                    </m:ctrlPr>
                                  </m:sSubPr>
                                  <m:e>
                                    <m:r>
                                      <a:rPr lang="en-US" sz="2000" i="1">
                                        <a:latin typeface="Cambria Math" panose="02040503050406030204" pitchFamily="18" charset="0"/>
                                      </a:rPr>
                                      <m:t>𝑚</m:t>
                                    </m:r>
                                  </m:e>
                                  <m:sub>
                                    <m:r>
                                      <a:rPr lang="en-US" sz="2000" i="1">
                                        <a:latin typeface="Cambria Math" panose="02040503050406030204" pitchFamily="18" charset="0"/>
                                      </a:rPr>
                                      <m:t>2</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𝐿</m:t>
                                    </m:r>
                                  </m:e>
                                  <m:sub>
                                    <m:r>
                                      <a:rPr lang="en-US" sz="2000" i="1">
                                        <a:latin typeface="Cambria Math" panose="02040503050406030204" pitchFamily="18" charset="0"/>
                                      </a:rPr>
                                      <m:t>1</m:t>
                                    </m:r>
                                  </m:sub>
                                </m:sSub>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sSub>
                                  <m:sSubPr>
                                    <m:ctrlPr>
                                      <a:rPr lang="en-US" sz="2000" i="1">
                                        <a:latin typeface="Cambria Math" panose="02040503050406030204" pitchFamily="18" charset="0"/>
                                      </a:rPr>
                                    </m:ctrlPr>
                                  </m:sSubPr>
                                  <m:e>
                                    <m:r>
                                      <a:rPr lang="en-US" sz="2000" i="1">
                                        <a:latin typeface="Cambria Math" panose="02040503050406030204" pitchFamily="18" charset="0"/>
                                      </a:rPr>
                                      <m:t>𝑐</m:t>
                                    </m:r>
                                  </m:e>
                                  <m:sub>
                                    <m:r>
                                      <a:rPr lang="en-US" sz="2000" i="1">
                                        <a:latin typeface="Cambria Math" panose="02040503050406030204" pitchFamily="18" charset="0"/>
                                      </a:rPr>
                                      <m:t>2</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𝐿</m:t>
                                    </m:r>
                                  </m:e>
                                  <m:sub>
                                    <m:r>
                                      <a:rPr lang="en-US" sz="2000" i="1">
                                        <a:latin typeface="Cambria Math" panose="02040503050406030204" pitchFamily="18" charset="0"/>
                                      </a:rPr>
                                      <m:t>1</m:t>
                                    </m:r>
                                  </m:sub>
                                </m:sSub>
                                <m:sSubSup>
                                  <m:sSubSupPr>
                                    <m:ctrlPr>
                                      <a:rPr lang="en-US" sz="2000" i="1">
                                        <a:latin typeface="Cambria Math" panose="02040503050406030204" pitchFamily="18" charset="0"/>
                                      </a:rPr>
                                    </m:ctrlPr>
                                  </m:sSubSup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up>
                                    <m:r>
                                      <a:rPr lang="en-US" sz="2000" i="1">
                                        <a:latin typeface="Cambria Math" panose="02040503050406030204" pitchFamily="18" charset="0"/>
                                      </a:rPr>
                                      <m:t>2</m:t>
                                    </m:r>
                                  </m:sup>
                                </m:sSubSup>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2</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𝐿</m:t>
                                    </m:r>
                                  </m:e>
                                  <m:sub>
                                    <m:r>
                                      <a:rPr lang="en-US" sz="2000" i="1">
                                        <a:latin typeface="Cambria Math" panose="02040503050406030204" pitchFamily="18" charset="0"/>
                                      </a:rPr>
                                      <m:t>2</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2</m:t>
                                    </m:r>
                                  </m:sub>
                                </m:sSub>
                                <m:r>
                                  <a:rPr lang="en-US" sz="2000" i="1">
                                    <a:latin typeface="Cambria Math" panose="02040503050406030204" pitchFamily="18" charset="0"/>
                                  </a:rPr>
                                  <m:t>)+</m:t>
                                </m:r>
                                <m:r>
                                  <a:rPr lang="en-US" sz="2000" i="1">
                                    <a:latin typeface="Cambria Math" panose="02040503050406030204" pitchFamily="18" charset="0"/>
                                  </a:rPr>
                                  <m:t>𝑔</m:t>
                                </m:r>
                                <m:sSub>
                                  <m:sSubPr>
                                    <m:ctrlPr>
                                      <a:rPr lang="en-US" sz="2000" i="1">
                                        <a:latin typeface="Cambria Math" panose="02040503050406030204" pitchFamily="18" charset="0"/>
                                      </a:rPr>
                                    </m:ctrlPr>
                                  </m:sSubPr>
                                  <m:e>
                                    <m:r>
                                      <a:rPr lang="en-US" sz="2000" i="1">
                                        <a:latin typeface="Cambria Math" panose="02040503050406030204" pitchFamily="18" charset="0"/>
                                      </a:rPr>
                                      <m:t>𝑐</m:t>
                                    </m:r>
                                  </m:e>
                                  <m:sub>
                                    <m:r>
                                      <a:rPr lang="en-US" sz="2000" i="1">
                                        <a:latin typeface="Cambria Math" panose="02040503050406030204" pitchFamily="18" charset="0"/>
                                      </a:rPr>
                                      <m:t>12</m:t>
                                    </m:r>
                                  </m:sub>
                                </m:sSub>
                                <m:r>
                                  <a:rPr lang="en-US" sz="2000" i="1">
                                    <a:latin typeface="Cambria Math" panose="02040503050406030204" pitchFamily="18" charset="0"/>
                                  </a:rPr>
                                  <m:t>)</m:t>
                                </m:r>
                              </m:e>
                            </m:mr>
                            <m:mr>
                              <m:e>
                                <m:r>
                                  <a:rPr lang="en-US" sz="2000" i="1">
                                    <a:latin typeface="Cambria Math" panose="02040503050406030204" pitchFamily="18" charset="0"/>
                                  </a:rPr>
                                  <m:t>0</m:t>
                                </m:r>
                              </m:e>
                            </m:mr>
                          </m:m>
                        </m:e>
                      </m:d>
                      <m:r>
                        <a:rPr lang="en-US" sz="2000" i="1">
                          <a:latin typeface="Cambria Math" panose="02040503050406030204" pitchFamily="18" charset="0"/>
                        </a:rPr>
                        <m:t>+</m:t>
                      </m:r>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r>
                                  <m:rPr>
                                    <m:brk m:alnAt="7"/>
                                  </m:rPr>
                                  <a:rPr lang="en-US" sz="2000" i="1">
                                    <a:latin typeface="Cambria Math" panose="02040503050406030204" pitchFamily="18" charset="0"/>
                                  </a:rPr>
                                  <m:t>−</m:t>
                                </m:r>
                                <m:sSub>
                                  <m:sSubPr>
                                    <m:ctrlPr>
                                      <a:rPr lang="en-US" sz="2000" i="1">
                                        <a:latin typeface="Cambria Math" panose="02040503050406030204" pitchFamily="18" charset="0"/>
                                      </a:rPr>
                                    </m:ctrlPr>
                                  </m:sSub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𝑚</m:t>
                                        </m:r>
                                      </m:e>
                                      <m:sub>
                                        <m:r>
                                          <a:rPr lang="en-US" sz="2000" b="0" i="1" smtClean="0">
                                            <a:latin typeface="Cambria Math" panose="02040503050406030204" pitchFamily="18" charset="0"/>
                                          </a:rPr>
                                          <m:t>1</m:t>
                                        </m:r>
                                      </m:sub>
                                    </m:sSub>
                                    <m:r>
                                      <m:rPr>
                                        <m:brk m:alnAt="7"/>
                                      </m:rPr>
                                      <a:rPr lang="en-US" sz="2000" i="1">
                                        <a:latin typeface="Cambria Math" panose="02040503050406030204" pitchFamily="18" charset="0"/>
                                      </a:rPr>
                                      <m:t>𝐿</m:t>
                                    </m:r>
                                  </m:e>
                                  <m:sub>
                                    <m:r>
                                      <m:rPr>
                                        <m:brk m:alnAt="7"/>
                                      </m:rPr>
                                      <a:rPr lang="en-US" sz="2000" i="1">
                                        <a:latin typeface="Cambria Math" panose="02040503050406030204" pitchFamily="18" charset="0"/>
                                      </a:rPr>
                                      <m:t>1</m:t>
                                    </m:r>
                                  </m:sub>
                                </m:sSub>
                                <m:sSubSup>
                                  <m:sSubSupPr>
                                    <m:ctrlPr>
                                      <a:rPr lang="en-US" sz="2000" i="1">
                                        <a:latin typeface="Cambria Math" panose="02040503050406030204" pitchFamily="18" charset="0"/>
                                      </a:rPr>
                                    </m:ctrlPr>
                                  </m:sSubSup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up>
                                    <m:r>
                                      <a:rPr lang="en-US" sz="2000" i="1">
                                        <a:latin typeface="Cambria Math" panose="02040503050406030204" pitchFamily="18" charset="0"/>
                                      </a:rPr>
                                      <m:t>2</m:t>
                                    </m:r>
                                  </m:sup>
                                </m:sSubSup>
                                <m:r>
                                  <a:rPr lang="en-US" sz="2000" i="1">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𝑚</m:t>
                                    </m:r>
                                  </m:e>
                                  <m:sub>
                                    <m:r>
                                      <a:rPr lang="en-US" sz="2000" b="0" i="1" smtClean="0">
                                        <a:latin typeface="Cambria Math" panose="02040503050406030204" pitchFamily="18" charset="0"/>
                                      </a:rPr>
                                      <m:t>1</m:t>
                                    </m:r>
                                  </m:sub>
                                </m:sSub>
                                <m:r>
                                  <a:rPr lang="en-US" sz="2000" i="1">
                                    <a:latin typeface="Cambria Math" panose="02040503050406030204" pitchFamily="18" charset="0"/>
                                  </a:rPr>
                                  <m:t>𝑔</m:t>
                                </m:r>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1</m:t>
                                    </m:r>
                                  </m:sub>
                                </m:sSub>
                              </m:e>
                            </m:mr>
                            <m:m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𝑚</m:t>
                                    </m:r>
                                  </m:e>
                                  <m:sub>
                                    <m:r>
                                      <a:rPr lang="en-US" sz="2000" b="0" i="1" smtClean="0">
                                        <a:latin typeface="Cambria Math" panose="02040503050406030204" pitchFamily="18" charset="0"/>
                                      </a:rPr>
                                      <m:t>1</m:t>
                                    </m:r>
                                  </m:sub>
                                </m:sSub>
                                <m:sSub>
                                  <m:sSubPr>
                                    <m:ctrlPr>
                                      <a:rPr lang="en-US" sz="2000" i="1">
                                        <a:latin typeface="Cambria Math" panose="02040503050406030204" pitchFamily="18" charset="0"/>
                                      </a:rPr>
                                    </m:ctrlPr>
                                  </m:sSubPr>
                                  <m:e>
                                    <m:r>
                                      <m:rPr>
                                        <m:brk m:alnAt="7"/>
                                      </m:rPr>
                                      <a:rPr lang="en-US" sz="2000" i="1">
                                        <a:latin typeface="Cambria Math" panose="02040503050406030204" pitchFamily="18" charset="0"/>
                                      </a:rPr>
                                      <m:t>𝐿</m:t>
                                    </m:r>
                                  </m:e>
                                  <m:sub>
                                    <m:r>
                                      <m:rPr>
                                        <m:brk m:alnAt="7"/>
                                      </m:rPr>
                                      <a:rPr lang="en-US" sz="2000" i="1">
                                        <a:latin typeface="Cambria Math" panose="02040503050406030204" pitchFamily="18" charset="0"/>
                                      </a:rPr>
                                      <m:t>1</m:t>
                                    </m:r>
                                  </m:sub>
                                </m:sSub>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𝜃</m:t>
                                        </m:r>
                                      </m:e>
                                    </m:acc>
                                  </m:e>
                                  <m:sub>
                                    <m:r>
                                      <a:rPr lang="en-US" sz="2000" i="1">
                                        <a:latin typeface="Cambria Math" panose="02040503050406030204" pitchFamily="18" charset="0"/>
                                      </a:rPr>
                                      <m:t>1</m:t>
                                    </m:r>
                                  </m:sub>
                                </m:sSub>
                                <m:r>
                                  <a:rPr lang="en-US" sz="2000" i="1">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𝑚</m:t>
                                    </m:r>
                                  </m:e>
                                  <m:sub>
                                    <m:r>
                                      <a:rPr lang="en-US" sz="2000" b="0" i="1" smtClean="0">
                                        <a:latin typeface="Cambria Math" panose="02040503050406030204" pitchFamily="18" charset="0"/>
                                      </a:rPr>
                                      <m:t>1</m:t>
                                    </m:r>
                                  </m:sub>
                                </m:sSub>
                                <m:r>
                                  <a:rPr lang="en-US" sz="2000" i="1">
                                    <a:latin typeface="Cambria Math" panose="02040503050406030204" pitchFamily="18" charset="0"/>
                                  </a:rPr>
                                  <m:t>𝑔</m:t>
                                </m:r>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1</m:t>
                                    </m:r>
                                  </m:sub>
                                </m:sSub>
                              </m:e>
                            </m:mr>
                            <m:mr>
                              <m:e>
                                <m:r>
                                  <a:rPr lang="en-US" sz="2000" i="1">
                                    <a:latin typeface="Cambria Math" panose="02040503050406030204" pitchFamily="18" charset="0"/>
                                  </a:rPr>
                                  <m:t>0</m:t>
                                </m:r>
                              </m:e>
                            </m:mr>
                          </m:m>
                        </m:e>
                      </m:d>
                    </m:oMath>
                  </m:oMathPara>
                </a14:m>
                <a:endParaRPr lang="en-US" sz="2000" dirty="0"/>
              </a:p>
            </p:txBody>
          </p:sp>
        </mc:Choice>
        <mc:Fallback xmlns="">
          <p:sp>
            <p:nvSpPr>
              <p:cNvPr id="3" name="TextBox 2">
                <a:extLst>
                  <a:ext uri="{FF2B5EF4-FFF2-40B4-BE49-F238E27FC236}">
                    <a16:creationId xmlns:a16="http://schemas.microsoft.com/office/drawing/2014/main" id="{B941CB4D-B66E-DFEF-02D0-506E10862805}"/>
                  </a:ext>
                </a:extLst>
              </p:cNvPr>
              <p:cNvSpPr txBox="1">
                <a:spLocks noRot="1" noChangeAspect="1" noMove="1" noResize="1" noEditPoints="1" noAdjustHandles="1" noChangeArrowheads="1" noChangeShapeType="1" noTextEdit="1"/>
              </p:cNvSpPr>
              <p:nvPr/>
            </p:nvSpPr>
            <p:spPr>
              <a:xfrm>
                <a:off x="657622" y="2931320"/>
                <a:ext cx="11897519" cy="1434688"/>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Object 4">
                <a:extLst>
                  <a:ext uri="{FF2B5EF4-FFF2-40B4-BE49-F238E27FC236}">
                    <a16:creationId xmlns:a16="http://schemas.microsoft.com/office/drawing/2014/main" id="{0805E396-61E0-BF6C-19AF-7CA5A574218D}"/>
                  </a:ext>
                </a:extLst>
              </p:cNvPr>
              <p:cNvSpPr txBox="1"/>
              <p:nvPr/>
            </p:nvSpPr>
            <p:spPr bwMode="auto">
              <a:xfrm>
                <a:off x="3763243" y="2192999"/>
                <a:ext cx="3301700" cy="3810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𝑓</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𝑅</m:t>
                          </m:r>
                        </m:e>
                      </m:sPr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𝑓</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𝐹</m:t>
                              </m:r>
                            </m:e>
                          </m:sPre>
                        </m:e>
                        <m:sub>
                          <m:r>
                            <a:rPr lang="en-US" sz="2000" i="1">
                              <a:solidFill>
                                <a:srgbClr val="000000"/>
                              </a:solidFill>
                              <a:latin typeface="Cambria Math" panose="02040503050406030204" pitchFamily="18" charset="0"/>
                            </a:rPr>
                            <m:t>𝑖</m:t>
                          </m:r>
                        </m:sub>
                      </m:sSub>
                    </m:oMath>
                  </m:oMathPara>
                </a14:m>
                <a:endParaRPr lang="en-US" sz="2000" dirty="0"/>
              </a:p>
            </p:txBody>
          </p:sp>
        </mc:Choice>
        <mc:Fallback xmlns="">
          <p:sp>
            <p:nvSpPr>
              <p:cNvPr id="2" name="Object 4">
                <a:extLst>
                  <a:ext uri="{FF2B5EF4-FFF2-40B4-BE49-F238E27FC236}">
                    <a16:creationId xmlns:a16="http://schemas.microsoft.com/office/drawing/2014/main" id="{0805E396-61E0-BF6C-19AF-7CA5A574218D}"/>
                  </a:ext>
                </a:extLst>
              </p:cNvPr>
              <p:cNvSpPr txBox="1">
                <a:spLocks noRot="1" noChangeAspect="1" noMove="1" noResize="1" noEditPoints="1" noAdjustHandles="1" noChangeArrowheads="1" noChangeShapeType="1" noTextEdit="1"/>
              </p:cNvSpPr>
              <p:nvPr/>
            </p:nvSpPr>
            <p:spPr bwMode="auto">
              <a:xfrm>
                <a:off x="3763243" y="2192999"/>
                <a:ext cx="3301700" cy="381000"/>
              </a:xfrm>
              <a:prstGeom prst="rect">
                <a:avLst/>
              </a:prstGeom>
              <a:blipFill>
                <a:blip r:embed="rId6"/>
                <a:stretch>
                  <a:fillRect b="-29032"/>
                </a:stretch>
              </a:blipFill>
              <a:ln>
                <a:noFill/>
              </a:ln>
              <a:effectLst/>
            </p:spPr>
            <p:txBody>
              <a:bodyPr/>
              <a:lstStyle/>
              <a:p>
                <a:r>
                  <a:rPr lang="en-US">
                    <a:noFill/>
                  </a:rPr>
                  <a:t> </a:t>
                </a:r>
              </a:p>
            </p:txBody>
          </p:sp>
        </mc:Fallback>
      </mc:AlternateContent>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F40EC60A-837F-CF9D-182E-4FCEE0A8D948}"/>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87043" name="Rectangle 3">
                <a:extLst>
                  <a:ext uri="{FF2B5EF4-FFF2-40B4-BE49-F238E27FC236}">
                    <a16:creationId xmlns:a16="http://schemas.microsoft.com/office/drawing/2014/main" id="{DDBAEA54-7E04-9BC7-2F7B-A505453193DF}"/>
                  </a:ext>
                </a:extLst>
              </p:cNvPr>
              <p:cNvSpPr>
                <a:spLocks noGrp="1" noChangeArrowheads="1"/>
              </p:cNvSpPr>
              <p:nvPr>
                <p:ph type="body" idx="1"/>
              </p:nvPr>
            </p:nvSpPr>
            <p:spPr/>
            <p:txBody>
              <a:bodyPr/>
              <a:lstStyle/>
              <a:p>
                <a:r>
                  <a:rPr lang="en-US" altLang="en-US" dirty="0"/>
                  <a:t>Inward iteration </a:t>
                </a:r>
                <a14:m>
                  <m:oMath xmlns:m="http://schemas.openxmlformats.org/officeDocument/2006/math">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=1</m:t>
                    </m:r>
                  </m:oMath>
                </a14:m>
                <a:endParaRPr lang="en-US" dirty="0"/>
              </a:p>
              <a:p>
                <a:endParaRPr lang="en-US" altLang="en-US" dirty="0"/>
              </a:p>
            </p:txBody>
          </p:sp>
        </mc:Choice>
        <mc:Fallback xmlns="">
          <p:sp>
            <p:nvSpPr>
              <p:cNvPr id="87043" name="Rectangle 3">
                <a:extLst>
                  <a:ext uri="{FF2B5EF4-FFF2-40B4-BE49-F238E27FC236}">
                    <a16:creationId xmlns:a16="http://schemas.microsoft.com/office/drawing/2014/main" id="{DDBAEA54-7E04-9BC7-2F7B-A505453193DF}"/>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p:sp>
        <p:nvSpPr>
          <p:cNvPr id="44" name="Footer Placeholder 2">
            <a:extLst>
              <a:ext uri="{FF2B5EF4-FFF2-40B4-BE49-F238E27FC236}">
                <a16:creationId xmlns:a16="http://schemas.microsoft.com/office/drawing/2014/main" id="{F22B8635-DDC8-F366-CCD4-0B9E034CB923}"/>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87083" name="Picture 2" descr="http://brand.ucla.edu/wp-content/uploads/2013/08/ucla-logotype-main-11.jpg">
            <a:extLst>
              <a:ext uri="{FF2B5EF4-FFF2-40B4-BE49-F238E27FC236}">
                <a16:creationId xmlns:a16="http://schemas.microsoft.com/office/drawing/2014/main" id="{A714A11D-01F8-7CE0-EFED-9BDAA0F561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D29FA5EF-135F-736C-F18E-480601BC23E1}"/>
                  </a:ext>
                </a:extLst>
              </p:cNvPr>
              <p:cNvSpPr txBox="1"/>
              <p:nvPr/>
            </p:nvSpPr>
            <p:spPr>
              <a:xfrm>
                <a:off x="1336560" y="2764162"/>
                <a:ext cx="9769473" cy="245394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800" i="1" smtClean="0">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𝑛</m:t>
                              </m:r>
                            </m:e>
                          </m:sPre>
                        </m:e>
                        <m:sub>
                          <m:r>
                            <a:rPr lang="en-US" sz="1800" b="0" i="1" smtClean="0">
                              <a:solidFill>
                                <a:srgbClr val="000000"/>
                              </a:solidFill>
                              <a:latin typeface="Cambria Math" panose="02040503050406030204" pitchFamily="18" charset="0"/>
                            </a:rPr>
                            <m:t>1</m:t>
                          </m:r>
                        </m:sub>
                      </m:sSub>
                      <m:r>
                        <a:rPr lang="en-US" sz="1800" i="1">
                          <a:solidFill>
                            <a:srgbClr val="000000"/>
                          </a:solidFill>
                          <a:latin typeface="Cambria Math" panose="02040503050406030204" pitchFamily="18" charset="0"/>
                        </a:rPr>
                        <m:t>=</m:t>
                      </m:r>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𝑁</m:t>
                              </m:r>
                            </m:e>
                          </m:sPre>
                        </m:e>
                        <m:sub>
                          <m:r>
                            <a:rPr lang="en-US" sz="1800" b="0" i="1" smtClean="0">
                              <a:solidFill>
                                <a:srgbClr val="000000"/>
                              </a:solidFill>
                              <a:latin typeface="Cambria Math" panose="02040503050406030204" pitchFamily="18" charset="0"/>
                            </a:rPr>
                            <m:t>1</m:t>
                          </m:r>
                        </m:sub>
                      </m:sSub>
                      <m:r>
                        <a:rPr lang="en-US" sz="1800" i="1">
                          <a:solidFill>
                            <a:srgbClr val="000000"/>
                          </a:solidFill>
                          <a:latin typeface="Cambria Math" panose="02040503050406030204" pitchFamily="18" charset="0"/>
                        </a:rPr>
                        <m:t>+</m:t>
                      </m:r>
                      <m:sPre>
                        <m:sPrePr>
                          <m:ctrlPr>
                            <a:rPr lang="en-US" sz="1800" i="1" smtClean="0">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2</m:t>
                          </m:r>
                        </m:sub>
                        <m:sup>
                          <m:r>
                            <a:rPr lang="en-US" sz="1800" b="0" i="1" smtClean="0">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𝑅</m:t>
                          </m:r>
                        </m:e>
                      </m:sPre>
                      <m:r>
                        <a:rPr lang="en-US" sz="1800" i="1">
                          <a:solidFill>
                            <a:srgbClr val="000000"/>
                          </a:solidFill>
                          <a:latin typeface="Cambria Math" panose="02040503050406030204" pitchFamily="18" charset="0"/>
                        </a:rPr>
                        <m:t> </m:t>
                      </m:r>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𝑛</m:t>
                              </m:r>
                            </m:e>
                          </m:sPre>
                        </m:e>
                        <m:sub>
                          <m:eqArr>
                            <m:eqArrPr>
                              <m:ctrlPr>
                                <a:rPr lang="en-US" sz="1800" b="0" i="1" smtClean="0">
                                  <a:solidFill>
                                    <a:srgbClr val="000000"/>
                                  </a:solidFill>
                                  <a:latin typeface="Cambria Math" panose="02040503050406030204" pitchFamily="18" charset="0"/>
                                </a:rPr>
                              </m:ctrlPr>
                            </m:eqArrPr>
                            <m:e>
                              <m:r>
                                <a:rPr lang="en-US" sz="1800" b="0" i="1" smtClean="0">
                                  <a:solidFill>
                                    <a:srgbClr val="000000"/>
                                  </a:solidFill>
                                  <a:latin typeface="Cambria Math" panose="02040503050406030204" pitchFamily="18" charset="0"/>
                                </a:rPr>
                                <m:t>2</m:t>
                              </m:r>
                            </m:e>
                            <m:e>
                              <m:r>
                                <a:rPr lang="en-US" sz="1800" b="0" i="1" smtClean="0">
                                  <a:solidFill>
                                    <a:srgbClr val="000000"/>
                                  </a:solidFill>
                                  <a:latin typeface="Cambria Math" panose="02040503050406030204" pitchFamily="18" charset="0"/>
                                </a:rPr>
                                <m:t> </m:t>
                              </m:r>
                            </m:e>
                          </m:eqArr>
                        </m:sub>
                      </m:sSub>
                      <m:r>
                        <a:rPr lang="en-US" sz="1800" i="1">
                          <a:solidFill>
                            <a:srgbClr val="000000"/>
                          </a:solidFill>
                          <a:latin typeface="Cambria Math" panose="02040503050406030204" pitchFamily="18" charset="0"/>
                        </a:rPr>
                        <m:t>+</m:t>
                      </m:r>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𝑃</m:t>
                              </m:r>
                            </m:e>
                          </m:sPre>
                        </m:e>
                        <m:sub>
                          <m:sSub>
                            <m:sSubPr>
                              <m:ctrlPr>
                                <a:rPr lang="en-US" sz="1800" i="1">
                                  <a:solidFill>
                                    <a:srgbClr val="000000"/>
                                  </a:solidFill>
                                  <a:latin typeface="Cambria Math" panose="02040503050406030204" pitchFamily="18" charset="0"/>
                                </a:rPr>
                              </m:ctrlPr>
                            </m:sSubPr>
                            <m:e>
                              <m:r>
                                <a:rPr lang="en-US" sz="1800" i="1">
                                  <a:solidFill>
                                    <a:srgbClr val="000000"/>
                                  </a:solidFill>
                                  <a:latin typeface="Cambria Math" panose="02040503050406030204" pitchFamily="18" charset="0"/>
                                </a:rPr>
                                <m:t>𝐶</m:t>
                              </m:r>
                            </m:e>
                            <m:sub>
                              <m:r>
                                <a:rPr lang="en-US" sz="1800" b="0" i="1" smtClean="0">
                                  <a:solidFill>
                                    <a:srgbClr val="000000"/>
                                  </a:solidFill>
                                  <a:latin typeface="Cambria Math" panose="02040503050406030204" pitchFamily="18" charset="0"/>
                                </a:rPr>
                                <m:t>1</m:t>
                              </m:r>
                            </m:sub>
                          </m:sSub>
                        </m:sub>
                      </m:sSub>
                      <m:r>
                        <a:rPr lang="en-US" sz="1800" i="1">
                          <a:solidFill>
                            <a:srgbClr val="000000"/>
                          </a:solidFill>
                          <a:latin typeface="Cambria Math" panose="02040503050406030204" pitchFamily="18" charset="0"/>
                        </a:rPr>
                        <m:t>× </m:t>
                      </m:r>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𝐹</m:t>
                              </m:r>
                            </m:e>
                          </m:sPre>
                        </m:e>
                        <m:sub>
                          <m:r>
                            <a:rPr lang="en-US" sz="1800" b="0" i="1" smtClean="0">
                              <a:solidFill>
                                <a:srgbClr val="000000"/>
                              </a:solidFill>
                              <a:latin typeface="Cambria Math" panose="02040503050406030204" pitchFamily="18" charset="0"/>
                            </a:rPr>
                            <m:t>1</m:t>
                          </m:r>
                        </m:sub>
                      </m:sSub>
                      <m:r>
                        <a:rPr lang="en-US" sz="1800" i="1">
                          <a:solidFill>
                            <a:srgbClr val="000000"/>
                          </a:solidFill>
                          <a:latin typeface="Cambria Math" panose="02040503050406030204" pitchFamily="18" charset="0"/>
                        </a:rPr>
                        <m:t>+</m:t>
                      </m:r>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𝑃</m:t>
                              </m:r>
                            </m:e>
                          </m:sPre>
                        </m:e>
                        <m:sub>
                          <m:r>
                            <a:rPr lang="en-US" sz="1800" b="0" i="1" smtClean="0">
                              <a:solidFill>
                                <a:srgbClr val="000000"/>
                              </a:solidFill>
                              <a:latin typeface="Cambria Math" panose="02040503050406030204" pitchFamily="18" charset="0"/>
                            </a:rPr>
                            <m:t>2</m:t>
                          </m:r>
                        </m:sub>
                      </m:sSub>
                      <m:r>
                        <a:rPr lang="en-US" sz="1800" i="1">
                          <a:solidFill>
                            <a:srgbClr val="000000"/>
                          </a:solidFill>
                          <a:latin typeface="Cambria Math" panose="02040503050406030204" pitchFamily="18" charset="0"/>
                        </a:rPr>
                        <m:t>×</m:t>
                      </m:r>
                      <m:sPre>
                        <m:sPrePr>
                          <m:ctrlPr>
                            <a:rPr lang="en-US" sz="1800" i="1" smtClean="0">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2</m:t>
                          </m:r>
                        </m:sub>
                        <m:sup>
                          <m:r>
                            <a:rPr lang="en-US" sz="1800" b="0" i="1" smtClean="0">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𝑅</m:t>
                          </m:r>
                        </m:e>
                      </m:sPre>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𝑓</m:t>
                              </m:r>
                            </m:e>
                          </m:sPre>
                        </m:e>
                        <m:sub>
                          <m:r>
                            <a:rPr lang="en-US" sz="1800" b="0" i="1" smtClean="0">
                              <a:solidFill>
                                <a:srgbClr val="000000"/>
                              </a:solidFill>
                              <a:latin typeface="Cambria Math" panose="02040503050406030204" pitchFamily="18" charset="0"/>
                            </a:rPr>
                            <m:t>2</m:t>
                          </m:r>
                        </m:sub>
                      </m:sSub>
                      <m:r>
                        <a:rPr lang="en-US" sz="1800" b="0" i="1" smtClean="0">
                          <a:solidFill>
                            <a:srgbClr val="000000"/>
                          </a:solidFill>
                          <a:latin typeface="Cambria Math" panose="02040503050406030204" pitchFamily="18" charset="0"/>
                        </a:rPr>
                        <m:t>= </m:t>
                      </m:r>
                      <m:r>
                        <a:rPr lang="en-US" sz="1800" i="1">
                          <a:solidFill>
                            <a:srgbClr val="000000"/>
                          </a:solidFill>
                          <a:latin typeface="Cambria Math" panose="02040503050406030204" pitchFamily="18" charset="0"/>
                        </a:rPr>
                        <m:t> </m:t>
                      </m:r>
                    </m:oMath>
                  </m:oMathPara>
                </a14:m>
                <a:endParaRPr lang="en-US" sz="1800" dirty="0"/>
              </a:p>
              <a:p>
                <a14:m>
                  <m:oMath xmlns:m="http://schemas.openxmlformats.org/officeDocument/2006/math">
                    <m:d>
                      <m:dPr>
                        <m:begChr m:val="["/>
                        <m:endChr m:val="]"/>
                        <m:ctrlPr>
                          <a:rPr lang="en-US" sz="1800" i="1" smtClean="0">
                            <a:latin typeface="Cambria Math" panose="02040503050406030204" pitchFamily="18" charset="0"/>
                          </a:rPr>
                        </m:ctrlPr>
                      </m:dPr>
                      <m:e>
                        <m:m>
                          <m:mPr>
                            <m:mcs>
                              <m:mc>
                                <m:mcPr>
                                  <m:count m:val="3"/>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m:rPr>
                                      <m:brk m:alnAt="7"/>
                                    </m:rPr>
                                    <a:rPr lang="en-US" sz="1800" i="1">
                                      <a:latin typeface="Cambria Math" panose="02040503050406030204" pitchFamily="18" charset="0"/>
                                    </a:rPr>
                                    <m:t>𝑐</m:t>
                                  </m:r>
                                </m:e>
                                <m:sub>
                                  <m:r>
                                    <m:rPr>
                                      <m:brk m:alnAt="7"/>
                                    </m:rPr>
                                    <a:rPr lang="en-US" sz="1800" i="1">
                                      <a:latin typeface="Cambria Math" panose="02040503050406030204" pitchFamily="18" charset="0"/>
                                    </a:rPr>
                                    <m:t>2</m:t>
                                  </m:r>
                                </m:sub>
                              </m:sSub>
                            </m:e>
                            <m:e>
                              <m:sSub>
                                <m:sSubPr>
                                  <m:ctrlPr>
                                    <a:rPr lang="en-US" sz="1800" i="1">
                                      <a:latin typeface="Cambria Math" panose="02040503050406030204" pitchFamily="18" charset="0"/>
                                    </a:rPr>
                                  </m:ctrlPr>
                                </m:sSubPr>
                                <m:e>
                                  <m:r>
                                    <a:rPr lang="en-US" sz="1800" b="0" i="1" smtClean="0">
                                      <a:latin typeface="Cambria Math" panose="02040503050406030204" pitchFamily="18" charset="0"/>
                                    </a:rPr>
                                    <m:t>−</m:t>
                                  </m:r>
                                  <m:r>
                                    <a:rPr lang="en-US" sz="1800" i="1">
                                      <a:latin typeface="Cambria Math" panose="02040503050406030204" pitchFamily="18" charset="0"/>
                                    </a:rPr>
                                    <m:t>𝑠</m:t>
                                  </m:r>
                                </m:e>
                                <m:sub>
                                  <m:r>
                                    <a:rPr lang="en-US" sz="1800" i="1">
                                      <a:latin typeface="Cambria Math" panose="02040503050406030204" pitchFamily="18" charset="0"/>
                                    </a:rPr>
                                    <m:t>2</m:t>
                                  </m:r>
                                </m:sub>
                              </m:sSub>
                            </m:e>
                            <m:e>
                              <m:r>
                                <a:rPr lang="en-US" sz="1800" i="1">
                                  <a:latin typeface="Cambria Math" panose="02040503050406030204" pitchFamily="18" charset="0"/>
                                </a:rPr>
                                <m:t>0</m:t>
                              </m:r>
                            </m:e>
                          </m:mr>
                          <m:mr>
                            <m:e>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e>
                            <m:e>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e>
                            <m:e>
                              <m:r>
                                <a:rPr lang="en-US" sz="1800" i="1">
                                  <a:latin typeface="Cambria Math" panose="02040503050406030204" pitchFamily="18" charset="0"/>
                                </a:rPr>
                                <m:t>0</m:t>
                              </m:r>
                            </m:e>
                          </m:mr>
                          <m:mr>
                            <m:e>
                              <m:r>
                                <a:rPr lang="en-US" sz="1800" i="1">
                                  <a:latin typeface="Cambria Math" panose="02040503050406030204" pitchFamily="18" charset="0"/>
                                </a:rPr>
                                <m:t>0</m:t>
                              </m:r>
                            </m:e>
                            <m:e>
                              <m:r>
                                <a:rPr lang="en-US" sz="1800" i="1">
                                  <a:latin typeface="Cambria Math" panose="02040503050406030204" pitchFamily="18" charset="0"/>
                                </a:rPr>
                                <m:t>0</m:t>
                              </m:r>
                            </m:e>
                            <m:e>
                              <m:r>
                                <a:rPr lang="en-US" sz="1800" i="1">
                                  <a:latin typeface="Cambria Math" panose="02040503050406030204" pitchFamily="18" charset="0"/>
                                </a:rPr>
                                <m:t>1</m:t>
                              </m:r>
                            </m:e>
                          </m:mr>
                        </m:m>
                      </m:e>
                    </m:d>
                  </m:oMath>
                </a14:m>
                <a:r>
                  <a:rPr lang="en-US" sz="1800" dirty="0"/>
                  <a:t> </a:t>
                </a:r>
                <a14:m>
                  <m:oMath xmlns:m="http://schemas.openxmlformats.org/officeDocument/2006/math">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a:rPr lang="en-US" sz="1800" i="1">
                                  <a:latin typeface="Cambria Math" panose="02040503050406030204" pitchFamily="18" charset="0"/>
                                </a:rPr>
                                <m:t>0</m:t>
                              </m:r>
                            </m:e>
                          </m:mr>
                          <m:mr>
                            <m:e>
                              <m:r>
                                <a:rPr lang="en-US" sz="1800" i="1">
                                  <a:latin typeface="Cambria Math" panose="02040503050406030204" pitchFamily="18" charset="0"/>
                                </a:rPr>
                                <m:t>0</m:t>
                              </m:r>
                            </m:e>
                          </m:mr>
                          <m:mr>
                            <m:e>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i="1">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𝑛</m:t>
                                      </m:r>
                                    </m:e>
                                  </m:sPre>
                                </m:e>
                                <m:sub>
                                  <m:r>
                                    <a:rPr lang="en-US" sz="1800" i="1">
                                      <a:solidFill>
                                        <a:srgbClr val="000000"/>
                                      </a:solidFill>
                                      <a:latin typeface="Cambria Math" panose="02040503050406030204" pitchFamily="18" charset="0"/>
                                    </a:rPr>
                                    <m:t>2</m:t>
                                  </m:r>
                                </m:sub>
                              </m:sSub>
                              <m:acc>
                                <m:accPr>
                                  <m:chr m:val="̂"/>
                                  <m:ctrlPr>
                                    <a:rPr lang="en-US" sz="1800" i="1">
                                      <a:solidFill>
                                        <a:srgbClr val="000000"/>
                                      </a:solidFill>
                                      <a:latin typeface="Cambria Math" panose="02040503050406030204" pitchFamily="18" charset="0"/>
                                    </a:rPr>
                                  </m:ctrlPr>
                                </m:accPr>
                                <m:e>
                                  <m:r>
                                    <a:rPr lang="en-US" sz="1800" i="1">
                                      <a:solidFill>
                                        <a:srgbClr val="000000"/>
                                      </a:solidFill>
                                      <a:latin typeface="Cambria Math" panose="02040503050406030204" pitchFamily="18" charset="0"/>
                                    </a:rPr>
                                    <m:t>𝑍</m:t>
                                  </m:r>
                                </m:e>
                              </m:acc>
                            </m:e>
                          </m:mr>
                        </m:m>
                      </m:e>
                    </m:d>
                  </m:oMath>
                </a14:m>
                <a:r>
                  <a:rPr lang="en-US" sz="1800" dirty="0"/>
                  <a:t> +</a:t>
                </a:r>
                <a14:m>
                  <m:oMath xmlns:m="http://schemas.openxmlformats.org/officeDocument/2006/math">
                    <m:d>
                      <m:dPr>
                        <m:begChr m:val="|"/>
                        <m:endChr m:val="|"/>
                        <m:ctrlPr>
                          <a:rPr lang="en-US" sz="1800" i="1">
                            <a:latin typeface="Cambria Math" panose="02040503050406030204" pitchFamily="18" charset="0"/>
                          </a:rPr>
                        </m:ctrlPr>
                      </m:dPr>
                      <m:e>
                        <m:m>
                          <m:mPr>
                            <m:mcs>
                              <m:mc>
                                <m:mcPr>
                                  <m:count m:val="3"/>
                                  <m:mcJc m:val="center"/>
                                </m:mcPr>
                              </m:mc>
                            </m:mcs>
                            <m:ctrlPr>
                              <a:rPr lang="en-US" sz="1800" i="1">
                                <a:latin typeface="Cambria Math" panose="02040503050406030204" pitchFamily="18" charset="0"/>
                              </a:rPr>
                            </m:ctrlPr>
                          </m:mPr>
                          <m:mr>
                            <m:e>
                              <m:r>
                                <m:rPr>
                                  <m:brk m:alnAt="7"/>
                                </m:rPr>
                                <a:rPr lang="en-US" sz="1800" i="1">
                                  <a:latin typeface="Cambria Math" panose="02040503050406030204" pitchFamily="18" charset="0"/>
                                </a:rPr>
                                <m:t>𝐼</m:t>
                              </m:r>
                            </m:e>
                            <m:e>
                              <m:r>
                                <a:rPr lang="en-US" sz="1800" i="1">
                                  <a:latin typeface="Cambria Math" panose="02040503050406030204" pitchFamily="18" charset="0"/>
                                </a:rPr>
                                <m:t>𝐽</m:t>
                              </m:r>
                            </m:e>
                            <m:e>
                              <m:r>
                                <a:rPr lang="en-US" sz="1800" i="1">
                                  <a:latin typeface="Cambria Math" panose="02040503050406030204" pitchFamily="18" charset="0"/>
                                </a:rPr>
                                <m:t>𝐾</m:t>
                              </m:r>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b="0" i="1" smtClean="0">
                                      <a:latin typeface="Cambria Math" panose="02040503050406030204" pitchFamily="18" charset="0"/>
                                    </a:rPr>
                                    <m:t>1</m:t>
                                  </m:r>
                                </m:sub>
                              </m:sSub>
                            </m:e>
                            <m:e>
                              <m:r>
                                <a:rPr lang="en-US" sz="1800" i="1">
                                  <a:latin typeface="Cambria Math" panose="02040503050406030204" pitchFamily="18" charset="0"/>
                                </a:rPr>
                                <m:t>0</m:t>
                              </m:r>
                            </m:e>
                            <m:e>
                              <m:r>
                                <a:rPr lang="en-US" sz="1800" i="1">
                                  <a:latin typeface="Cambria Math" panose="02040503050406030204" pitchFamily="18" charset="0"/>
                                </a:rPr>
                                <m:t>0</m:t>
                              </m:r>
                            </m:e>
                          </m:mr>
                          <m:mr>
                            <m:e>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𝐹</m:t>
                                      </m:r>
                                    </m:e>
                                  </m:sPre>
                                </m:e>
                                <m:sub>
                                  <m:r>
                                    <a:rPr lang="en-US" sz="1800" b="0" i="1" smtClean="0">
                                      <a:solidFill>
                                        <a:srgbClr val="000000"/>
                                      </a:solidFill>
                                      <a:latin typeface="Cambria Math" panose="02040503050406030204" pitchFamily="18" charset="0"/>
                                    </a:rPr>
                                    <m:t>1</m:t>
                                  </m:r>
                                  <m:r>
                                    <a:rPr lang="en-US" sz="1800" b="0" i="1" smtClean="0">
                                      <a:solidFill>
                                        <a:srgbClr val="000000"/>
                                      </a:solidFill>
                                      <a:latin typeface="Cambria Math" panose="02040503050406030204" pitchFamily="18" charset="0"/>
                                    </a:rPr>
                                    <m:t>𝑥</m:t>
                                  </m:r>
                                </m:sub>
                              </m:sSub>
                            </m:e>
                            <m:e>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𝐹</m:t>
                                      </m:r>
                                    </m:e>
                                  </m:sPre>
                                </m:e>
                                <m:sub>
                                  <m:r>
                                    <a:rPr lang="en-US" sz="1800" b="0" i="1" smtClean="0">
                                      <a:solidFill>
                                        <a:srgbClr val="000000"/>
                                      </a:solidFill>
                                      <a:latin typeface="Cambria Math" panose="02040503050406030204" pitchFamily="18" charset="0"/>
                                    </a:rPr>
                                    <m:t>1</m:t>
                                  </m:r>
                                  <m:r>
                                    <a:rPr lang="en-US" sz="1800" b="0" i="1" smtClean="0">
                                      <a:solidFill>
                                        <a:srgbClr val="000000"/>
                                      </a:solidFill>
                                      <a:latin typeface="Cambria Math" panose="02040503050406030204" pitchFamily="18" charset="0"/>
                                    </a:rPr>
                                    <m:t>𝑦</m:t>
                                  </m:r>
                                </m:sub>
                              </m:sSub>
                            </m:e>
                            <m:e>
                              <m:r>
                                <a:rPr lang="en-US" sz="1800" i="1">
                                  <a:latin typeface="Cambria Math" panose="02040503050406030204" pitchFamily="18" charset="0"/>
                                </a:rPr>
                                <m:t>0</m:t>
                              </m:r>
                            </m:e>
                          </m:mr>
                        </m:m>
                      </m:e>
                    </m:d>
                  </m:oMath>
                </a14:m>
                <a:r>
                  <a:rPr lang="en-US" sz="1800" dirty="0"/>
                  <a:t> + </a:t>
                </a:r>
                <a14:m>
                  <m:oMath xmlns:m="http://schemas.openxmlformats.org/officeDocument/2006/math">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𝐿</m:t>
                                  </m:r>
                                </m:e>
                                <m:sub>
                                  <m:r>
                                    <a:rPr lang="en-US" sz="1800" b="0" i="1" smtClean="0">
                                      <a:latin typeface="Cambria Math" panose="02040503050406030204" pitchFamily="18" charset="0"/>
                                    </a:rPr>
                                    <m:t>1</m:t>
                                  </m:r>
                                </m:sub>
                              </m:sSub>
                            </m:e>
                          </m:mr>
                          <m:mr>
                            <m:e>
                              <m:r>
                                <a:rPr lang="en-US" sz="1800" i="1">
                                  <a:latin typeface="Cambria Math" panose="02040503050406030204" pitchFamily="18" charset="0"/>
                                </a:rPr>
                                <m:t>0</m:t>
                              </m:r>
                            </m:e>
                          </m:mr>
                          <m:mr>
                            <m:e>
                              <m:r>
                                <a:rPr lang="en-US" sz="1800" b="0" i="1" smtClean="0">
                                  <a:solidFill>
                                    <a:srgbClr val="000000"/>
                                  </a:solidFill>
                                  <a:latin typeface="Cambria Math" panose="02040503050406030204" pitchFamily="18" charset="0"/>
                                </a:rPr>
                                <m:t>0</m:t>
                              </m:r>
                            </m:e>
                          </m:mr>
                        </m:m>
                      </m:e>
                    </m:d>
                  </m:oMath>
                </a14:m>
                <a:r>
                  <a:rPr lang="en-US" sz="1800" dirty="0"/>
                  <a:t> </a:t>
                </a:r>
                <a14:m>
                  <m:oMath xmlns:m="http://schemas.openxmlformats.org/officeDocument/2006/math">
                    <m:r>
                      <a:rPr lang="en-US" sz="1800" i="1">
                        <a:solidFill>
                          <a:srgbClr val="000000"/>
                        </a:solidFill>
                        <a:latin typeface="Cambria Math" panose="02040503050406030204" pitchFamily="18" charset="0"/>
                      </a:rPr>
                      <m:t>×</m:t>
                    </m:r>
                  </m:oMath>
                </a14:m>
                <a:r>
                  <a:rPr lang="en-US" sz="1800" dirty="0"/>
                  <a:t> </a:t>
                </a:r>
                <a14:m>
                  <m:oMath xmlns:m="http://schemas.openxmlformats.org/officeDocument/2006/math">
                    <m:d>
                      <m:dPr>
                        <m:begChr m:val="["/>
                        <m:endChr m:val="]"/>
                        <m:ctrlPr>
                          <a:rPr lang="en-US" sz="1800" i="1">
                            <a:latin typeface="Cambria Math" panose="02040503050406030204" pitchFamily="18" charset="0"/>
                          </a:rPr>
                        </m:ctrlPr>
                      </m:dPr>
                      <m:e>
                        <m:m>
                          <m:mPr>
                            <m:mcs>
                              <m:mc>
                                <m:mcPr>
                                  <m:count m:val="3"/>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m:rPr>
                                      <m:brk m:alnAt="7"/>
                                    </m:rPr>
                                    <a:rPr lang="en-US" sz="1800" i="1">
                                      <a:latin typeface="Cambria Math" panose="02040503050406030204" pitchFamily="18" charset="0"/>
                                    </a:rPr>
                                    <m:t>𝑐</m:t>
                                  </m:r>
                                </m:e>
                                <m:sub>
                                  <m:r>
                                    <m:rPr>
                                      <m:brk m:alnAt="7"/>
                                    </m:rPr>
                                    <a:rPr lang="en-US" sz="1800" i="1">
                                      <a:latin typeface="Cambria Math" panose="02040503050406030204" pitchFamily="18" charset="0"/>
                                    </a:rPr>
                                    <m:t>2</m:t>
                                  </m:r>
                                </m:sub>
                              </m:sSub>
                            </m:e>
                            <m:e>
                              <m:sSub>
                                <m:sSubPr>
                                  <m:ctrlPr>
                                    <a:rPr lang="en-US" sz="1800" i="1">
                                      <a:latin typeface="Cambria Math" panose="02040503050406030204" pitchFamily="18" charset="0"/>
                                    </a:rPr>
                                  </m:ctrlPr>
                                </m:sSubPr>
                                <m:e>
                                  <m:r>
                                    <a:rPr lang="en-US" sz="1800" i="1">
                                      <a:latin typeface="Cambria Math" panose="02040503050406030204" pitchFamily="18" charset="0"/>
                                    </a:rPr>
                                    <m:t>−</m:t>
                                  </m:r>
                                  <m:r>
                                    <a:rPr lang="en-US" sz="1800" i="1">
                                      <a:latin typeface="Cambria Math" panose="02040503050406030204" pitchFamily="18" charset="0"/>
                                    </a:rPr>
                                    <m:t>𝑠</m:t>
                                  </m:r>
                                </m:e>
                                <m:sub>
                                  <m:r>
                                    <a:rPr lang="en-US" sz="1800" i="1">
                                      <a:latin typeface="Cambria Math" panose="02040503050406030204" pitchFamily="18" charset="0"/>
                                    </a:rPr>
                                    <m:t>2</m:t>
                                  </m:r>
                                </m:sub>
                              </m:sSub>
                            </m:e>
                            <m:e>
                              <m:r>
                                <a:rPr lang="en-US" sz="1800" i="1">
                                  <a:latin typeface="Cambria Math" panose="02040503050406030204" pitchFamily="18" charset="0"/>
                                </a:rPr>
                                <m:t>0</m:t>
                              </m:r>
                            </m:e>
                          </m:mr>
                          <m:mr>
                            <m:e>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e>
                            <m:e>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e>
                            <m:e>
                              <m:r>
                                <a:rPr lang="en-US" sz="1800" i="1">
                                  <a:latin typeface="Cambria Math" panose="02040503050406030204" pitchFamily="18" charset="0"/>
                                </a:rPr>
                                <m:t>0</m:t>
                              </m:r>
                            </m:e>
                          </m:mr>
                          <m:mr>
                            <m:e>
                              <m:r>
                                <a:rPr lang="en-US" sz="1800" i="1">
                                  <a:latin typeface="Cambria Math" panose="02040503050406030204" pitchFamily="18" charset="0"/>
                                </a:rPr>
                                <m:t>0</m:t>
                              </m:r>
                            </m:e>
                            <m:e>
                              <m:r>
                                <a:rPr lang="en-US" sz="1800" i="1">
                                  <a:latin typeface="Cambria Math" panose="02040503050406030204" pitchFamily="18" charset="0"/>
                                </a:rPr>
                                <m:t>0</m:t>
                              </m:r>
                            </m:e>
                            <m:e>
                              <m:r>
                                <a:rPr lang="en-US" sz="1800" i="1">
                                  <a:latin typeface="Cambria Math" panose="02040503050406030204" pitchFamily="18" charset="0"/>
                                </a:rPr>
                                <m:t>1</m:t>
                              </m:r>
                            </m:e>
                          </m:mr>
                        </m:m>
                      </m:e>
                    </m:d>
                  </m:oMath>
                </a14:m>
                <a:r>
                  <a:rPr lang="en-US" sz="1800" dirty="0"/>
                  <a:t> </a:t>
                </a:r>
                <a14:m>
                  <m:oMath xmlns:m="http://schemas.openxmlformats.org/officeDocument/2006/math">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i="1">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𝑓</m:t>
                                      </m:r>
                                    </m:e>
                                  </m:sPre>
                                </m:e>
                                <m:sub>
                                  <m:r>
                                    <a:rPr lang="en-US" sz="1800" i="1">
                                      <a:solidFill>
                                        <a:srgbClr val="000000"/>
                                      </a:solidFill>
                                      <a:latin typeface="Cambria Math" panose="02040503050406030204" pitchFamily="18" charset="0"/>
                                    </a:rPr>
                                    <m:t>2</m:t>
                                  </m:r>
                                  <m:r>
                                    <a:rPr lang="en-US" sz="1800" b="0" i="1" smtClean="0">
                                      <a:solidFill>
                                        <a:srgbClr val="000000"/>
                                      </a:solidFill>
                                      <a:latin typeface="Cambria Math" panose="02040503050406030204" pitchFamily="18" charset="0"/>
                                    </a:rPr>
                                    <m:t>𝑥</m:t>
                                  </m:r>
                                </m:sub>
                              </m:sSub>
                            </m:e>
                          </m:mr>
                          <m:mr>
                            <m:e>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i="1">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𝑓</m:t>
                                      </m:r>
                                    </m:e>
                                  </m:sPre>
                                </m:e>
                                <m:sub>
                                  <m:r>
                                    <a:rPr lang="en-US" sz="1800" i="1">
                                      <a:solidFill>
                                        <a:srgbClr val="000000"/>
                                      </a:solidFill>
                                      <a:latin typeface="Cambria Math" panose="02040503050406030204" pitchFamily="18" charset="0"/>
                                    </a:rPr>
                                    <m:t>2</m:t>
                                  </m:r>
                                  <m:r>
                                    <a:rPr lang="en-US" sz="1800" b="0" i="1" smtClean="0">
                                      <a:solidFill>
                                        <a:srgbClr val="000000"/>
                                      </a:solidFill>
                                      <a:latin typeface="Cambria Math" panose="02040503050406030204" pitchFamily="18" charset="0"/>
                                    </a:rPr>
                                    <m:t>𝑥</m:t>
                                  </m:r>
                                </m:sub>
                              </m:sSub>
                            </m:e>
                          </m:mr>
                          <m:mr>
                            <m:e>
                              <m:r>
                                <a:rPr lang="en-US" sz="1800" i="1">
                                  <a:solidFill>
                                    <a:srgbClr val="000000"/>
                                  </a:solidFill>
                                  <a:latin typeface="Cambria Math" panose="02040503050406030204" pitchFamily="18" charset="0"/>
                                </a:rPr>
                                <m:t>0</m:t>
                              </m:r>
                            </m:e>
                          </m:mr>
                        </m:m>
                      </m:e>
                    </m:d>
                  </m:oMath>
                </a14:m>
                <a:r>
                  <a:rPr lang="en-US" sz="1800" dirty="0"/>
                  <a:t> =</a:t>
                </a:r>
              </a:p>
              <a:p>
                <a14:m>
                  <m:oMath xmlns:m="http://schemas.openxmlformats.org/officeDocument/2006/math">
                    <m:d>
                      <m:dPr>
                        <m:begChr m:val="["/>
                        <m:endChr m:val="]"/>
                        <m:ctrlPr>
                          <a:rPr lang="en-US" sz="1800" i="1" smtClean="0">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a:rPr lang="en-US" sz="1800" i="1">
                                  <a:latin typeface="Cambria Math" panose="02040503050406030204" pitchFamily="18" charset="0"/>
                                </a:rPr>
                                <m:t>0</m:t>
                              </m:r>
                            </m:e>
                          </m:mr>
                          <m:mr>
                            <m:e>
                              <m:r>
                                <a:rPr lang="en-US" sz="1800" i="1">
                                  <a:latin typeface="Cambria Math" panose="02040503050406030204" pitchFamily="18" charset="0"/>
                                </a:rPr>
                                <m:t>0</m:t>
                              </m:r>
                            </m:e>
                          </m:mr>
                          <m:mr>
                            <m:e>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i="1">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𝑛</m:t>
                                      </m:r>
                                    </m:e>
                                  </m:sPre>
                                </m:e>
                                <m:sub>
                                  <m:r>
                                    <a:rPr lang="en-US" sz="1800" i="1">
                                      <a:solidFill>
                                        <a:srgbClr val="000000"/>
                                      </a:solidFill>
                                      <a:latin typeface="Cambria Math" panose="02040503050406030204" pitchFamily="18" charset="0"/>
                                    </a:rPr>
                                    <m:t>2</m:t>
                                  </m:r>
                                </m:sub>
                              </m:sSub>
                              <m:acc>
                                <m:accPr>
                                  <m:chr m:val="̂"/>
                                  <m:ctrlPr>
                                    <a:rPr lang="en-US" sz="1800" i="1">
                                      <a:solidFill>
                                        <a:srgbClr val="000000"/>
                                      </a:solidFill>
                                      <a:latin typeface="Cambria Math" panose="02040503050406030204" pitchFamily="18" charset="0"/>
                                    </a:rPr>
                                  </m:ctrlPr>
                                </m:accPr>
                                <m:e>
                                  <m:r>
                                    <a:rPr lang="en-US" sz="1800" i="1">
                                      <a:solidFill>
                                        <a:srgbClr val="000000"/>
                                      </a:solidFill>
                                      <a:latin typeface="Cambria Math" panose="02040503050406030204" pitchFamily="18" charset="0"/>
                                    </a:rPr>
                                    <m:t>𝑍</m:t>
                                  </m:r>
                                </m:e>
                              </m:acc>
                            </m:e>
                          </m:mr>
                        </m:m>
                      </m:e>
                    </m:d>
                  </m:oMath>
                </a14:m>
                <a:r>
                  <a:rPr lang="en-US" sz="1800" dirty="0"/>
                  <a:t>+ </a:t>
                </a:r>
                <a14:m>
                  <m:oMath xmlns:m="http://schemas.openxmlformats.org/officeDocument/2006/math">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a:rPr lang="en-US" sz="1800" i="1">
                                  <a:latin typeface="Cambria Math" panose="02040503050406030204" pitchFamily="18" charset="0"/>
                                </a:rPr>
                                <m:t>0</m:t>
                              </m:r>
                            </m:e>
                          </m:mr>
                          <m:mr>
                            <m:e>
                              <m:r>
                                <a:rPr lang="en-US" sz="1800" i="1">
                                  <a:latin typeface="Cambria Math" panose="02040503050406030204" pitchFamily="18" charset="0"/>
                                </a:rPr>
                                <m:t>0</m:t>
                              </m:r>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b="0" i="1" smtClean="0">
                                      <a:latin typeface="Cambria Math" panose="02040503050406030204" pitchFamily="18" charset="0"/>
                                    </a:rPr>
                                    <m:t>1</m:t>
                                  </m:r>
                                </m:sub>
                              </m:sSub>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b="0" i="1" smtClean="0">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𝐹</m:t>
                                      </m:r>
                                    </m:e>
                                  </m:sPre>
                                </m:e>
                                <m:sub>
                                  <m:r>
                                    <a:rPr lang="en-US" sz="1800" b="0" i="1" smtClean="0">
                                      <a:solidFill>
                                        <a:srgbClr val="000000"/>
                                      </a:solidFill>
                                      <a:latin typeface="Cambria Math" panose="02040503050406030204" pitchFamily="18" charset="0"/>
                                    </a:rPr>
                                    <m:t>1</m:t>
                                  </m:r>
                                  <m:r>
                                    <a:rPr lang="en-US" sz="1800" b="0" i="1" smtClean="0">
                                      <a:solidFill>
                                        <a:srgbClr val="000000"/>
                                      </a:solidFill>
                                      <a:latin typeface="Cambria Math" panose="02040503050406030204" pitchFamily="18" charset="0"/>
                                    </a:rPr>
                                    <m:t>𝑦</m:t>
                                  </m:r>
                                </m:sub>
                              </m:sSub>
                            </m:e>
                          </m:mr>
                        </m:m>
                      </m:e>
                    </m:d>
                  </m:oMath>
                </a14:m>
                <a:r>
                  <a:rPr lang="en-US" sz="1800" dirty="0"/>
                  <a:t>  + </a:t>
                </a:r>
                <a14:m>
                  <m:oMath xmlns:m="http://schemas.openxmlformats.org/officeDocument/2006/math">
                    <m:d>
                      <m:dPr>
                        <m:begChr m:val="|"/>
                        <m:endChr m:val="|"/>
                        <m:ctrlPr>
                          <a:rPr lang="en-US" sz="1800" i="1">
                            <a:latin typeface="Cambria Math" panose="02040503050406030204" pitchFamily="18" charset="0"/>
                          </a:rPr>
                        </m:ctrlPr>
                      </m:dPr>
                      <m:e>
                        <m:m>
                          <m:mPr>
                            <m:mcs>
                              <m:mc>
                                <m:mcPr>
                                  <m:count m:val="3"/>
                                  <m:mcJc m:val="center"/>
                                </m:mcPr>
                              </m:mc>
                            </m:mcs>
                            <m:ctrlPr>
                              <a:rPr lang="en-US" sz="1800" i="1">
                                <a:latin typeface="Cambria Math" panose="02040503050406030204" pitchFamily="18" charset="0"/>
                              </a:rPr>
                            </m:ctrlPr>
                          </m:mPr>
                          <m:mr>
                            <m:e>
                              <m:r>
                                <m:rPr>
                                  <m:brk m:alnAt="7"/>
                                </m:rPr>
                                <a:rPr lang="en-US" sz="1800" b="0" i="1" smtClean="0">
                                  <a:latin typeface="Cambria Math" panose="02040503050406030204" pitchFamily="18" charset="0"/>
                                </a:rPr>
                                <m:t>𝑖</m:t>
                              </m:r>
                            </m:e>
                            <m:e>
                              <m:r>
                                <a:rPr lang="en-US" sz="1800" b="0" i="1" smtClean="0">
                                  <a:latin typeface="Cambria Math" panose="02040503050406030204" pitchFamily="18" charset="0"/>
                                </a:rPr>
                                <m:t>𝑗</m:t>
                              </m:r>
                            </m:e>
                            <m:e>
                              <m:r>
                                <a:rPr lang="en-US" sz="1800" b="0" i="1" smtClean="0">
                                  <a:latin typeface="Cambria Math" panose="02040503050406030204" pitchFamily="18" charset="0"/>
                                </a:rPr>
                                <m:t>𝑘</m:t>
                              </m:r>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e>
                            <m:e>
                              <m:r>
                                <a:rPr lang="en-US" sz="1800" i="1">
                                  <a:latin typeface="Cambria Math" panose="02040503050406030204" pitchFamily="18" charset="0"/>
                                </a:rPr>
                                <m:t>0</m:t>
                              </m:r>
                            </m:e>
                            <m:e>
                              <m:r>
                                <a:rPr lang="en-US" sz="1800" i="1">
                                  <a:latin typeface="Cambria Math" panose="02040503050406030204" pitchFamily="18" charset="0"/>
                                </a:rPr>
                                <m:t>0</m:t>
                              </m:r>
                            </m:e>
                          </m:mr>
                          <m:mr>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𝑐</m:t>
                                  </m:r>
                                </m:e>
                                <m:sub>
                                  <m:r>
                                    <a:rPr lang="en-US" sz="1800" b="0" i="1" smtClean="0">
                                      <a:latin typeface="Cambria Math" panose="02040503050406030204" pitchFamily="18" charset="0"/>
                                    </a:rPr>
                                    <m:t>2</m:t>
                                  </m:r>
                                </m:sub>
                              </m:sSub>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i="1">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𝑓</m:t>
                                      </m:r>
                                    </m:e>
                                  </m:sPre>
                                </m:e>
                                <m:sub>
                                  <m:r>
                                    <a:rPr lang="en-US" sz="1800" i="1">
                                      <a:solidFill>
                                        <a:srgbClr val="000000"/>
                                      </a:solidFill>
                                      <a:latin typeface="Cambria Math" panose="02040503050406030204" pitchFamily="18" charset="0"/>
                                    </a:rPr>
                                    <m:t>2</m:t>
                                  </m:r>
                                </m:sub>
                              </m:sSub>
                              <m:r>
                                <a:rPr lang="en-US" sz="1800" i="1">
                                  <a:solidFill>
                                    <a:srgbClr val="000000"/>
                                  </a:solidFill>
                                  <a:latin typeface="Cambria Math" panose="02040503050406030204" pitchFamily="18" charset="0"/>
                                </a:rPr>
                                <m:t>𝑥</m:t>
                              </m:r>
                              <m:r>
                                <a:rPr lang="en-US" sz="1800" b="0" i="1" smtClean="0">
                                  <a:solidFill>
                                    <a:srgbClr val="000000"/>
                                  </a:solidFill>
                                  <a:latin typeface="Cambria Math" panose="02040503050406030204" pitchFamily="18" charset="0"/>
                                </a:rPr>
                                <m:t> −</m:t>
                              </m:r>
                              <m:sSub>
                                <m:sSubPr>
                                  <m:ctrlPr>
                                    <a:rPr lang="en-US" sz="1800" b="0" i="1" smtClean="0">
                                      <a:solidFill>
                                        <a:srgbClr val="000000"/>
                                      </a:solidFill>
                                      <a:latin typeface="Cambria Math" panose="02040503050406030204" pitchFamily="18" charset="0"/>
                                    </a:rPr>
                                  </m:ctrlPr>
                                </m:sSubPr>
                                <m:e>
                                  <m:r>
                                    <a:rPr lang="en-US" sz="1800" b="0" i="1" smtClean="0">
                                      <a:solidFill>
                                        <a:srgbClr val="000000"/>
                                      </a:solidFill>
                                      <a:latin typeface="Cambria Math" panose="02040503050406030204" pitchFamily="18" charset="0"/>
                                    </a:rPr>
                                    <m:t>𝑠</m:t>
                                  </m:r>
                                </m:e>
                                <m:sub>
                                  <m:r>
                                    <a:rPr lang="en-US" sz="1800" b="0" i="1" smtClean="0">
                                      <a:solidFill>
                                        <a:srgbClr val="000000"/>
                                      </a:solidFill>
                                      <a:latin typeface="Cambria Math" panose="02040503050406030204" pitchFamily="18" charset="0"/>
                                    </a:rPr>
                                    <m:t>2</m:t>
                                  </m:r>
                                </m:sub>
                              </m:sSub>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i="1">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𝑓</m:t>
                                      </m:r>
                                    </m:e>
                                  </m:sPre>
                                </m:e>
                                <m:sub>
                                  <m:r>
                                    <a:rPr lang="en-US" sz="1800" i="1">
                                      <a:solidFill>
                                        <a:srgbClr val="000000"/>
                                      </a:solidFill>
                                      <a:latin typeface="Cambria Math" panose="02040503050406030204" pitchFamily="18" charset="0"/>
                                    </a:rPr>
                                    <m:t>2</m:t>
                                  </m:r>
                                </m:sub>
                              </m:sSub>
                              <m:r>
                                <a:rPr lang="en-US" sz="1800" b="0" i="1" smtClean="0">
                                  <a:solidFill>
                                    <a:srgbClr val="000000"/>
                                  </a:solidFill>
                                  <a:latin typeface="Cambria Math" panose="02040503050406030204" pitchFamily="18" charset="0"/>
                                </a:rPr>
                                <m:t>𝑦</m:t>
                              </m:r>
                            </m:e>
                            <m:e>
                              <m:sSub>
                                <m:sSubPr>
                                  <m:ctrlPr>
                                    <a:rPr lang="en-US" sz="1800" i="1">
                                      <a:latin typeface="Cambria Math" panose="02040503050406030204" pitchFamily="18" charset="0"/>
                                    </a:rPr>
                                  </m:ctrlPr>
                                </m:sSubPr>
                                <m:e>
                                  <m:r>
                                    <a:rPr lang="en-US" sz="1800" b="0" i="1" smtClean="0">
                                      <a:latin typeface="Cambria Math" panose="02040503050406030204" pitchFamily="18" charset="0"/>
                                    </a:rPr>
                                    <m:t>𝑠</m:t>
                                  </m:r>
                                </m:e>
                                <m:sub>
                                  <m:r>
                                    <a:rPr lang="en-US" sz="1800" i="1">
                                      <a:latin typeface="Cambria Math" panose="02040503050406030204" pitchFamily="18" charset="0"/>
                                    </a:rPr>
                                    <m:t>2</m:t>
                                  </m:r>
                                </m:sub>
                              </m:sSub>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i="1">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𝑓</m:t>
                                      </m:r>
                                    </m:e>
                                  </m:sPre>
                                </m:e>
                                <m:sub>
                                  <m:r>
                                    <a:rPr lang="en-US" sz="1800" i="1">
                                      <a:solidFill>
                                        <a:srgbClr val="000000"/>
                                      </a:solidFill>
                                      <a:latin typeface="Cambria Math" panose="02040503050406030204" pitchFamily="18" charset="0"/>
                                    </a:rPr>
                                    <m:t>2</m:t>
                                  </m:r>
                                </m:sub>
                              </m:sSub>
                              <m:r>
                                <a:rPr lang="en-US" sz="1800" i="1">
                                  <a:solidFill>
                                    <a:srgbClr val="000000"/>
                                  </a:solidFill>
                                  <a:latin typeface="Cambria Math" panose="02040503050406030204" pitchFamily="18" charset="0"/>
                                </a:rPr>
                                <m:t>𝑥</m:t>
                              </m:r>
                              <m:r>
                                <a:rPr lang="en-US" sz="1800" b="0" i="1" smtClean="0">
                                  <a:solidFill>
                                    <a:srgbClr val="000000"/>
                                  </a:solidFill>
                                  <a:latin typeface="Cambria Math" panose="02040503050406030204" pitchFamily="18" charset="0"/>
                                </a:rPr>
                                <m:t>+</m:t>
                              </m:r>
                              <m:sSub>
                                <m:sSubPr>
                                  <m:ctrlPr>
                                    <a:rPr lang="en-US" sz="1800" i="1">
                                      <a:solidFill>
                                        <a:srgbClr val="000000"/>
                                      </a:solidFill>
                                      <a:latin typeface="Cambria Math" panose="02040503050406030204" pitchFamily="18" charset="0"/>
                                    </a:rPr>
                                  </m:ctrlPr>
                                </m:sSubPr>
                                <m:e>
                                  <m:r>
                                    <a:rPr lang="en-US" sz="1800" b="0" i="1" smtClean="0">
                                      <a:solidFill>
                                        <a:srgbClr val="000000"/>
                                      </a:solidFill>
                                      <a:latin typeface="Cambria Math" panose="02040503050406030204" pitchFamily="18" charset="0"/>
                                    </a:rPr>
                                    <m:t>𝑐</m:t>
                                  </m:r>
                                </m:e>
                                <m:sub>
                                  <m:r>
                                    <a:rPr lang="en-US" sz="1800" i="1">
                                      <a:solidFill>
                                        <a:srgbClr val="000000"/>
                                      </a:solidFill>
                                      <a:latin typeface="Cambria Math" panose="02040503050406030204" pitchFamily="18" charset="0"/>
                                    </a:rPr>
                                    <m:t>2</m:t>
                                  </m:r>
                                </m:sub>
                              </m:sSub>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i="1">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𝑓</m:t>
                                      </m:r>
                                    </m:e>
                                  </m:sPre>
                                </m:e>
                                <m:sub>
                                  <m:r>
                                    <a:rPr lang="en-US" sz="1800" i="1">
                                      <a:solidFill>
                                        <a:srgbClr val="000000"/>
                                      </a:solidFill>
                                      <a:latin typeface="Cambria Math" panose="02040503050406030204" pitchFamily="18" charset="0"/>
                                    </a:rPr>
                                    <m:t>2</m:t>
                                  </m:r>
                                </m:sub>
                              </m:sSub>
                              <m:r>
                                <a:rPr lang="en-US" sz="1800" i="1">
                                  <a:solidFill>
                                    <a:srgbClr val="000000"/>
                                  </a:solidFill>
                                  <a:latin typeface="Cambria Math" panose="02040503050406030204" pitchFamily="18" charset="0"/>
                                </a:rPr>
                                <m:t>𝑦</m:t>
                              </m:r>
                            </m:e>
                            <m:e>
                              <m:r>
                                <a:rPr lang="en-US" sz="1800" i="1">
                                  <a:latin typeface="Cambria Math" panose="02040503050406030204" pitchFamily="18" charset="0"/>
                                </a:rPr>
                                <m:t>0</m:t>
                              </m:r>
                            </m:e>
                          </m:mr>
                        </m:m>
                      </m:e>
                    </m:d>
                  </m:oMath>
                </a14:m>
                <a:r>
                  <a:rPr lang="en-US" sz="1800" dirty="0"/>
                  <a:t> </a:t>
                </a:r>
              </a:p>
              <a:p>
                <a:endParaRPr lang="en-US" sz="1800" dirty="0"/>
              </a:p>
            </p:txBody>
          </p:sp>
        </mc:Choice>
        <mc:Fallback xmlns="">
          <p:sp>
            <p:nvSpPr>
              <p:cNvPr id="3" name="TextBox 2">
                <a:extLst>
                  <a:ext uri="{FF2B5EF4-FFF2-40B4-BE49-F238E27FC236}">
                    <a16:creationId xmlns:a16="http://schemas.microsoft.com/office/drawing/2014/main" id="{D29FA5EF-135F-736C-F18E-480601BC23E1}"/>
                  </a:ext>
                </a:extLst>
              </p:cNvPr>
              <p:cNvSpPr txBox="1">
                <a:spLocks noRot="1" noChangeAspect="1" noMove="1" noResize="1" noEditPoints="1" noAdjustHandles="1" noChangeArrowheads="1" noChangeShapeType="1" noTextEdit="1"/>
              </p:cNvSpPr>
              <p:nvPr/>
            </p:nvSpPr>
            <p:spPr>
              <a:xfrm>
                <a:off x="1336560" y="2764162"/>
                <a:ext cx="9769473" cy="2453942"/>
              </a:xfrm>
              <a:prstGeom prst="rect">
                <a:avLst/>
              </a:prstGeom>
              <a:blipFill>
                <a:blip r:embed="rId5"/>
                <a:stretch>
                  <a:fillRect/>
                </a:stretch>
              </a:blipFill>
            </p:spPr>
            <p:txBody>
              <a:bodyPr/>
              <a:lstStyle/>
              <a:p>
                <a:r>
                  <a:rPr lang="en-US">
                    <a:noFill/>
                  </a:rPr>
                  <a:t> </a:t>
                </a:r>
              </a:p>
            </p:txBody>
          </p:sp>
        </mc:Fallback>
      </mc:AlternateContent>
      <p:cxnSp>
        <p:nvCxnSpPr>
          <p:cNvPr id="4" name="Straight Connector 3">
            <a:extLst>
              <a:ext uri="{FF2B5EF4-FFF2-40B4-BE49-F238E27FC236}">
                <a16:creationId xmlns:a16="http://schemas.microsoft.com/office/drawing/2014/main" id="{660DB16D-3F7D-13F4-F1C1-29CC20EBD5F9}"/>
              </a:ext>
            </a:extLst>
          </p:cNvPr>
          <p:cNvCxnSpPr>
            <a:cxnSpLocks/>
          </p:cNvCxnSpPr>
          <p:nvPr/>
        </p:nvCxnSpPr>
        <p:spPr bwMode="auto">
          <a:xfrm flipH="1">
            <a:off x="2142657" y="2458470"/>
            <a:ext cx="304766" cy="738835"/>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5" name="TextBox 4">
            <a:extLst>
              <a:ext uri="{FF2B5EF4-FFF2-40B4-BE49-F238E27FC236}">
                <a16:creationId xmlns:a16="http://schemas.microsoft.com/office/drawing/2014/main" id="{88DCD00E-B2F7-65A1-762C-A47271FFB08D}"/>
              </a:ext>
            </a:extLst>
          </p:cNvPr>
          <p:cNvSpPr txBox="1"/>
          <p:nvPr/>
        </p:nvSpPr>
        <p:spPr>
          <a:xfrm>
            <a:off x="2295040" y="2038724"/>
            <a:ext cx="314325" cy="461665"/>
          </a:xfrm>
          <a:prstGeom prst="rect">
            <a:avLst/>
          </a:prstGeom>
          <a:noFill/>
        </p:spPr>
        <p:txBody>
          <a:bodyPr wrap="square" rtlCol="0">
            <a:spAutoFit/>
          </a:bodyPr>
          <a:lstStyle/>
          <a:p>
            <a:r>
              <a:rPr lang="en-US" dirty="0">
                <a:solidFill>
                  <a:srgbClr val="FF0000"/>
                </a:solidFill>
              </a:rPr>
              <a:t>0</a:t>
            </a:r>
          </a:p>
        </p:txBody>
      </p:sp>
      <mc:AlternateContent xmlns:mc="http://schemas.openxmlformats.org/markup-compatibility/2006" xmlns:a14="http://schemas.microsoft.com/office/drawing/2010/main">
        <mc:Choice Requires="a14">
          <p:sp>
            <p:nvSpPr>
              <p:cNvPr id="2" name="Object 4">
                <a:extLst>
                  <a:ext uri="{FF2B5EF4-FFF2-40B4-BE49-F238E27FC236}">
                    <a16:creationId xmlns:a16="http://schemas.microsoft.com/office/drawing/2014/main" id="{9394D42B-2074-FA61-8C97-9578209E20D7}"/>
                  </a:ext>
                </a:extLst>
              </p:cNvPr>
              <p:cNvSpPr txBox="1"/>
              <p:nvPr/>
            </p:nvSpPr>
            <p:spPr bwMode="auto">
              <a:xfrm>
                <a:off x="3455425" y="1794122"/>
                <a:ext cx="7357037" cy="3810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𝑛</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𝑁</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𝑅</m:t>
                          </m:r>
                        </m:e>
                      </m:sPr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𝑛</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𝐶</m:t>
                              </m:r>
                            </m:sub>
                          </m:sSub>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𝐹</m:t>
                              </m:r>
                            </m:e>
                          </m:sPre>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𝑃</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 ×</m:t>
                      </m:r>
                      <m:sPre>
                        <m:sPrePr>
                          <m:ctrlPr>
                            <a:rPr lang="en-US" sz="2000" i="1">
                              <a:solidFill>
                                <a:srgbClr val="000000"/>
                              </a:solidFill>
                              <a:latin typeface="Cambria Math" panose="02040503050406030204" pitchFamily="18" charset="0"/>
                            </a:rPr>
                          </m:ctrlPr>
                        </m:sPrePr>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𝑅</m:t>
                          </m:r>
                        </m:e>
                      </m:sPre>
                      <m:r>
                        <a:rPr lang="en-US" sz="2000" i="1">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p>
                            <m:e>
                              <m:r>
                                <a:rPr lang="en-US" sz="2000" i="1">
                                  <a:solidFill>
                                    <a:srgbClr val="000000"/>
                                  </a:solidFill>
                                  <a:latin typeface="Cambria Math" panose="02040503050406030204" pitchFamily="18" charset="0"/>
                                </a:rPr>
                                <m:t>𝑓</m:t>
                              </m:r>
                            </m:e>
                          </m:sPre>
                        </m:e>
                        <m:sub>
                          <m:r>
                            <a:rPr lang="en-US" sz="2000" i="1">
                              <a:solidFill>
                                <a:srgbClr val="000000"/>
                              </a:solidFill>
                              <a:latin typeface="Cambria Math" panose="02040503050406030204" pitchFamily="18" charset="0"/>
                            </a:rPr>
                            <m:t>𝑖</m:t>
                          </m:r>
                          <m:r>
                            <a:rPr lang="en-US" sz="2000" i="1">
                              <a:solidFill>
                                <a:srgbClr val="000000"/>
                              </a:solidFill>
                              <a:latin typeface="Cambria Math" panose="02040503050406030204" pitchFamily="18" charset="0"/>
                            </a:rPr>
                            <m:t>+1</m:t>
                          </m:r>
                        </m:sub>
                      </m:sSub>
                    </m:oMath>
                  </m:oMathPara>
                </a14:m>
                <a:endParaRPr lang="en-US" sz="2000" dirty="0"/>
              </a:p>
            </p:txBody>
          </p:sp>
        </mc:Choice>
        <mc:Fallback xmlns="">
          <p:sp>
            <p:nvSpPr>
              <p:cNvPr id="2" name="Object 4">
                <a:extLst>
                  <a:ext uri="{FF2B5EF4-FFF2-40B4-BE49-F238E27FC236}">
                    <a16:creationId xmlns:a16="http://schemas.microsoft.com/office/drawing/2014/main" id="{9394D42B-2074-FA61-8C97-9578209E20D7}"/>
                  </a:ext>
                </a:extLst>
              </p:cNvPr>
              <p:cNvSpPr txBox="1">
                <a:spLocks noRot="1" noChangeAspect="1" noMove="1" noResize="1" noEditPoints="1" noAdjustHandles="1" noChangeArrowheads="1" noChangeShapeType="1" noTextEdit="1"/>
              </p:cNvSpPr>
              <p:nvPr/>
            </p:nvSpPr>
            <p:spPr bwMode="auto">
              <a:xfrm>
                <a:off x="3455425" y="1794122"/>
                <a:ext cx="7357037" cy="381000"/>
              </a:xfrm>
              <a:prstGeom prst="rect">
                <a:avLst/>
              </a:prstGeom>
              <a:blipFill>
                <a:blip r:embed="rId6"/>
                <a:stretch>
                  <a:fillRect b="-26984"/>
                </a:stretch>
              </a:blipFill>
              <a:ln>
                <a:noFill/>
              </a:ln>
              <a:effectLst/>
            </p:spPr>
            <p:txBody>
              <a:bodyPr/>
              <a:lstStyle/>
              <a:p>
                <a:r>
                  <a:rPr lang="en-US">
                    <a:noFill/>
                  </a:rPr>
                  <a:t> </a:t>
                </a:r>
              </a:p>
            </p:txBody>
          </p:sp>
        </mc:Fallback>
      </mc:AlternateContent>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15E31E-01ED-F8F6-F633-62A26DBD1087}"/>
            </a:ext>
          </a:extLst>
        </p:cNvPr>
        <p:cNvGrpSpPr/>
        <p:nvPr/>
      </p:nvGrpSpPr>
      <p:grpSpPr>
        <a:xfrm>
          <a:off x="0" y="0"/>
          <a:ext cx="0" cy="0"/>
          <a:chOff x="0" y="0"/>
          <a:chExt cx="0" cy="0"/>
        </a:xfrm>
      </p:grpSpPr>
      <p:sp>
        <p:nvSpPr>
          <p:cNvPr id="87042" name="Rectangle 2">
            <a:extLst>
              <a:ext uri="{FF2B5EF4-FFF2-40B4-BE49-F238E27FC236}">
                <a16:creationId xmlns:a16="http://schemas.microsoft.com/office/drawing/2014/main" id="{6FE4C7BB-FC77-19F5-C826-488528541289}"/>
              </a:ext>
            </a:extLst>
          </p:cNvPr>
          <p:cNvSpPr>
            <a:spLocks noGrp="1" noChangeArrowheads="1"/>
          </p:cNvSpPr>
          <p:nvPr>
            <p:ph type="title"/>
          </p:nvPr>
        </p:nvSpPr>
        <p:spPr/>
        <p:txBody>
          <a:bodyPr/>
          <a:lstStyle/>
          <a:p>
            <a:r>
              <a:rPr lang="en-US" altLang="en-US"/>
              <a:t>Iterative Newton-Euler Equations - 2R Robot Example </a:t>
            </a:r>
          </a:p>
        </p:txBody>
      </p:sp>
      <p:sp>
        <p:nvSpPr>
          <p:cNvPr id="87043" name="Rectangle 3">
            <a:extLst>
              <a:ext uri="{FF2B5EF4-FFF2-40B4-BE49-F238E27FC236}">
                <a16:creationId xmlns:a16="http://schemas.microsoft.com/office/drawing/2014/main" id="{8380CA50-8047-D172-E496-E5CCFA148A24}"/>
              </a:ext>
            </a:extLst>
          </p:cNvPr>
          <p:cNvSpPr>
            <a:spLocks noGrp="1" noChangeArrowheads="1"/>
          </p:cNvSpPr>
          <p:nvPr>
            <p:ph type="body" idx="1"/>
          </p:nvPr>
        </p:nvSpPr>
        <p:spPr/>
        <p:txBody>
          <a:bodyPr/>
          <a:lstStyle/>
          <a:p>
            <a:r>
              <a:rPr lang="en-US" altLang="en-US" dirty="0"/>
              <a:t>Inward iteration </a:t>
            </a:r>
          </a:p>
        </p:txBody>
      </p:sp>
      <p:sp>
        <p:nvSpPr>
          <p:cNvPr id="44" name="Footer Placeholder 2">
            <a:extLst>
              <a:ext uri="{FF2B5EF4-FFF2-40B4-BE49-F238E27FC236}">
                <a16:creationId xmlns:a16="http://schemas.microsoft.com/office/drawing/2014/main" id="{6F1DF547-24AC-2668-92E6-BFF23BED453E}"/>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87083" name="Picture 2" descr="http://brand.ucla.edu/wp-content/uploads/2013/08/ucla-logotype-main-11.jpg">
            <a:extLst>
              <a:ext uri="{FF2B5EF4-FFF2-40B4-BE49-F238E27FC236}">
                <a16:creationId xmlns:a16="http://schemas.microsoft.com/office/drawing/2014/main" id="{6368A8C2-57C1-23F8-6309-A85D305DB0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59359A9-D5D3-96A4-4D56-8CD483ED029D}"/>
                  </a:ext>
                </a:extLst>
              </p:cNvPr>
              <p:cNvSpPr txBox="1"/>
              <p:nvPr/>
            </p:nvSpPr>
            <p:spPr>
              <a:xfrm>
                <a:off x="681038" y="2090081"/>
                <a:ext cx="10596562" cy="3287438"/>
              </a:xfrm>
              <a:prstGeom prst="rect">
                <a:avLst/>
              </a:prstGeom>
              <a:noFill/>
            </p:spPr>
            <p:txBody>
              <a:bodyPr wrap="square">
                <a:spAutoFit/>
              </a:bodyPr>
              <a:lstStyle/>
              <a:p>
                <a14:m>
                  <m:oMath xmlns:m="http://schemas.openxmlformats.org/officeDocument/2006/math">
                    <m:sSub>
                      <m:sSubPr>
                        <m:ctrlPr>
                          <a:rPr lang="en-US" sz="1800" i="1" smtClean="0">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b="0" i="1" smtClean="0">
                                <a:solidFill>
                                  <a:srgbClr val="000000"/>
                                </a:solidFill>
                                <a:latin typeface="Cambria Math" panose="02040503050406030204" pitchFamily="18" charset="0"/>
                              </a:rPr>
                              <m:t> </m:t>
                            </m:r>
                          </m:sub>
                          <m:sup>
                            <m:r>
                              <a:rPr lang="en-US" sz="1800" i="1">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𝑛</m:t>
                            </m:r>
                          </m:e>
                        </m:sPre>
                      </m:e>
                      <m:sub>
                        <m:r>
                          <a:rPr lang="en-US" sz="1800" i="1">
                            <a:solidFill>
                              <a:srgbClr val="000000"/>
                            </a:solidFill>
                            <a:latin typeface="Cambria Math" panose="02040503050406030204" pitchFamily="18" charset="0"/>
                          </a:rPr>
                          <m:t>1</m:t>
                        </m:r>
                      </m:sub>
                    </m:sSub>
                    <m:r>
                      <a:rPr lang="en-US" sz="1800" i="1">
                        <a:solidFill>
                          <a:srgbClr val="000000"/>
                        </a:solidFill>
                        <a:latin typeface="Cambria Math" panose="02040503050406030204" pitchFamily="18" charset="0"/>
                      </a:rPr>
                      <m:t> </m:t>
                    </m:r>
                    <m:r>
                      <a:rPr lang="en-US" sz="1800" b="0" i="1" smtClean="0">
                        <a:solidFill>
                          <a:srgbClr val="000000"/>
                        </a:solidFill>
                        <a:latin typeface="Cambria Math" panose="02040503050406030204" pitchFamily="18" charset="0"/>
                      </a:rPr>
                      <m:t>=</m:t>
                    </m:r>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a:rPr lang="en-US" sz="1800" i="1">
                                  <a:latin typeface="Cambria Math" panose="02040503050406030204" pitchFamily="18" charset="0"/>
                                </a:rPr>
                                <m:t>0</m:t>
                              </m:r>
                            </m:e>
                          </m:mr>
                          <m:mr>
                            <m:e>
                              <m:r>
                                <a:rPr lang="en-US" sz="1800" i="1">
                                  <a:latin typeface="Cambria Math" panose="02040503050406030204" pitchFamily="18" charset="0"/>
                                </a:rPr>
                                <m:t>0</m:t>
                              </m:r>
                            </m:e>
                          </m:mr>
                          <m:mr>
                            <m:e>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i="1">
                                          <a:solidFill>
                                            <a:srgbClr val="000000"/>
                                          </a:solidFill>
                                          <a:latin typeface="Cambria Math" panose="02040503050406030204" pitchFamily="18" charset="0"/>
                                        </a:rPr>
                                        <m:t> </m:t>
                                      </m:r>
                                    </m:sub>
                                    <m:sup>
                                      <m:r>
                                        <a:rPr lang="en-US" sz="1800" i="1">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𝑛</m:t>
                                      </m:r>
                                    </m:e>
                                  </m:sPre>
                                </m:e>
                                <m:sub>
                                  <m:r>
                                    <a:rPr lang="en-US" sz="1800" i="1">
                                      <a:solidFill>
                                        <a:srgbClr val="000000"/>
                                      </a:solidFill>
                                      <a:latin typeface="Cambria Math" panose="02040503050406030204" pitchFamily="18" charset="0"/>
                                    </a:rPr>
                                    <m:t>2</m:t>
                                  </m:r>
                                </m:sub>
                              </m:sSub>
                              <m:acc>
                                <m:accPr>
                                  <m:chr m:val="̂"/>
                                  <m:ctrlPr>
                                    <a:rPr lang="en-US" sz="1800" i="1">
                                      <a:solidFill>
                                        <a:srgbClr val="000000"/>
                                      </a:solidFill>
                                      <a:latin typeface="Cambria Math" panose="02040503050406030204" pitchFamily="18" charset="0"/>
                                    </a:rPr>
                                  </m:ctrlPr>
                                </m:accPr>
                                <m:e>
                                  <m:r>
                                    <a:rPr lang="en-US" sz="1800" i="1">
                                      <a:solidFill>
                                        <a:srgbClr val="000000"/>
                                      </a:solidFill>
                                      <a:latin typeface="Cambria Math" panose="02040503050406030204" pitchFamily="18" charset="0"/>
                                    </a:rPr>
                                    <m:t>𝑍</m:t>
                                  </m:r>
                                </m:e>
                              </m:acc>
                            </m:e>
                          </m:mr>
                        </m:m>
                      </m:e>
                    </m:d>
                    <m:r>
                      <m:rPr>
                        <m:nor/>
                      </m:rPr>
                      <a:rPr lang="en-US" sz="1800" dirty="0"/>
                      <m:t>+ </m:t>
                    </m:r>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a:rPr lang="en-US" sz="1800" i="1">
                                  <a:latin typeface="Cambria Math" panose="02040503050406030204" pitchFamily="18" charset="0"/>
                                </a:rPr>
                                <m:t>0</m:t>
                              </m:r>
                            </m:e>
                          </m:mr>
                          <m:mr>
                            <m:e>
                              <m:r>
                                <a:rPr lang="en-US" sz="1800" i="1">
                                  <a:latin typeface="Cambria Math" panose="02040503050406030204" pitchFamily="18" charset="0"/>
                                </a:rPr>
                                <m:t>0</m:t>
                              </m:r>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i="1">
                                          <a:solidFill>
                                            <a:srgbClr val="000000"/>
                                          </a:solidFill>
                                          <a:latin typeface="Cambria Math" panose="02040503050406030204" pitchFamily="18" charset="0"/>
                                        </a:rPr>
                                        <m:t> </m:t>
                                      </m:r>
                                    </m:sub>
                                    <m:sup>
                                      <m:r>
                                        <a:rPr lang="en-US" sz="1800" i="1">
                                          <a:solidFill>
                                            <a:srgbClr val="000000"/>
                                          </a:solidFill>
                                          <a:latin typeface="Cambria Math" panose="02040503050406030204" pitchFamily="18" charset="0"/>
                                        </a:rPr>
                                        <m:t>1</m:t>
                                      </m:r>
                                    </m:sup>
                                    <m:e>
                                      <m:r>
                                        <a:rPr lang="en-US" sz="1800" i="1">
                                          <a:solidFill>
                                            <a:srgbClr val="000000"/>
                                          </a:solidFill>
                                          <a:latin typeface="Cambria Math" panose="02040503050406030204" pitchFamily="18" charset="0"/>
                                        </a:rPr>
                                        <m:t>𝐹</m:t>
                                      </m:r>
                                    </m:e>
                                  </m:sPre>
                                </m:e>
                                <m:sub>
                                  <m:r>
                                    <a:rPr lang="en-US" sz="1800" i="1">
                                      <a:solidFill>
                                        <a:srgbClr val="000000"/>
                                      </a:solidFill>
                                      <a:latin typeface="Cambria Math" panose="02040503050406030204" pitchFamily="18" charset="0"/>
                                    </a:rPr>
                                    <m:t>1</m:t>
                                  </m:r>
                                  <m:r>
                                    <a:rPr lang="en-US" sz="1800" i="1">
                                      <a:solidFill>
                                        <a:srgbClr val="000000"/>
                                      </a:solidFill>
                                      <a:latin typeface="Cambria Math" panose="02040503050406030204" pitchFamily="18" charset="0"/>
                                    </a:rPr>
                                    <m:t>𝑦</m:t>
                                  </m:r>
                                </m:sub>
                              </m:sSub>
                            </m:e>
                          </m:mr>
                        </m:m>
                      </m:e>
                    </m:d>
                    <m:r>
                      <m:rPr>
                        <m:nor/>
                      </m:rPr>
                      <a:rPr lang="en-US" sz="1800" dirty="0"/>
                      <m:t>  + </m:t>
                    </m:r>
                    <m:d>
                      <m:dPr>
                        <m:begChr m:val="|"/>
                        <m:endChr m:val="|"/>
                        <m:ctrlPr>
                          <a:rPr lang="en-US" sz="1800" i="1">
                            <a:latin typeface="Cambria Math" panose="02040503050406030204" pitchFamily="18" charset="0"/>
                          </a:rPr>
                        </m:ctrlPr>
                      </m:dPr>
                      <m:e>
                        <m:m>
                          <m:mPr>
                            <m:mcs>
                              <m:mc>
                                <m:mcPr>
                                  <m:count m:val="3"/>
                                  <m:mcJc m:val="center"/>
                                </m:mcPr>
                              </m:mc>
                            </m:mcs>
                            <m:ctrlPr>
                              <a:rPr lang="en-US" sz="1800" i="1">
                                <a:latin typeface="Cambria Math" panose="02040503050406030204" pitchFamily="18" charset="0"/>
                              </a:rPr>
                            </m:ctrlPr>
                          </m:mPr>
                          <m:mr>
                            <m:e>
                              <m:r>
                                <m:rPr>
                                  <m:brk m:alnAt="7"/>
                                </m:rPr>
                                <a:rPr lang="en-US" sz="1800" i="1">
                                  <a:latin typeface="Cambria Math" panose="02040503050406030204" pitchFamily="18" charset="0"/>
                                </a:rPr>
                                <m:t>𝑖</m:t>
                              </m:r>
                            </m:e>
                            <m:e>
                              <m:r>
                                <a:rPr lang="en-US" sz="1800" i="1">
                                  <a:latin typeface="Cambria Math" panose="02040503050406030204" pitchFamily="18" charset="0"/>
                                </a:rPr>
                                <m:t>𝑗</m:t>
                              </m:r>
                            </m:e>
                            <m:e>
                              <m:r>
                                <a:rPr lang="en-US" sz="1800" i="1">
                                  <a:latin typeface="Cambria Math" panose="02040503050406030204" pitchFamily="18" charset="0"/>
                                </a:rPr>
                                <m:t>𝑘</m:t>
                              </m:r>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e>
                            <m:e>
                              <m:r>
                                <a:rPr lang="en-US" sz="1800" i="1">
                                  <a:latin typeface="Cambria Math" panose="02040503050406030204" pitchFamily="18" charset="0"/>
                                </a:rPr>
                                <m:t>0</m:t>
                              </m:r>
                            </m:e>
                            <m:e>
                              <m:r>
                                <a:rPr lang="en-US" sz="1800" i="1">
                                  <a:latin typeface="Cambria Math" panose="02040503050406030204" pitchFamily="18" charset="0"/>
                                </a:rPr>
                                <m:t>0</m:t>
                              </m:r>
                            </m:e>
                          </m:mr>
                          <m:mr>
                            <m:e>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i="1">
                                          <a:solidFill>
                                            <a:srgbClr val="000000"/>
                                          </a:solidFill>
                                          <a:latin typeface="Cambria Math" panose="02040503050406030204" pitchFamily="18" charset="0"/>
                                        </a:rPr>
                                        <m:t> </m:t>
                                      </m:r>
                                    </m:sub>
                                    <m:sup>
                                      <m:r>
                                        <a:rPr lang="en-US" sz="1800" i="1">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𝑓</m:t>
                                      </m:r>
                                    </m:e>
                                  </m:sPre>
                                </m:e>
                                <m:sub>
                                  <m:r>
                                    <a:rPr lang="en-US" sz="1800" i="1">
                                      <a:solidFill>
                                        <a:srgbClr val="000000"/>
                                      </a:solidFill>
                                      <a:latin typeface="Cambria Math" panose="02040503050406030204" pitchFamily="18" charset="0"/>
                                    </a:rPr>
                                    <m:t>2</m:t>
                                  </m:r>
                                </m:sub>
                              </m:sSub>
                              <m:r>
                                <a:rPr lang="en-US" sz="1800" i="1">
                                  <a:solidFill>
                                    <a:srgbClr val="000000"/>
                                  </a:solidFill>
                                  <a:latin typeface="Cambria Math" panose="02040503050406030204" pitchFamily="18" charset="0"/>
                                </a:rPr>
                                <m:t>𝑥</m:t>
                              </m:r>
                              <m:r>
                                <a:rPr lang="en-US" sz="1800" i="1">
                                  <a:solidFill>
                                    <a:srgbClr val="000000"/>
                                  </a:solidFill>
                                  <a:latin typeface="Cambria Math" panose="02040503050406030204" pitchFamily="18" charset="0"/>
                                </a:rPr>
                                <m:t> −</m:t>
                              </m:r>
                              <m:sSub>
                                <m:sSubPr>
                                  <m:ctrlPr>
                                    <a:rPr lang="en-US" sz="1800" i="1">
                                      <a:solidFill>
                                        <a:srgbClr val="000000"/>
                                      </a:solidFill>
                                      <a:latin typeface="Cambria Math" panose="02040503050406030204" pitchFamily="18" charset="0"/>
                                    </a:rPr>
                                  </m:ctrlPr>
                                </m:sSubPr>
                                <m:e>
                                  <m:r>
                                    <a:rPr lang="en-US" sz="1800" i="1">
                                      <a:solidFill>
                                        <a:srgbClr val="000000"/>
                                      </a:solidFill>
                                      <a:latin typeface="Cambria Math" panose="02040503050406030204" pitchFamily="18" charset="0"/>
                                    </a:rPr>
                                    <m:t>𝑠</m:t>
                                  </m:r>
                                </m:e>
                                <m:sub>
                                  <m:r>
                                    <a:rPr lang="en-US" sz="1800" i="1">
                                      <a:solidFill>
                                        <a:srgbClr val="000000"/>
                                      </a:solidFill>
                                      <a:latin typeface="Cambria Math" panose="02040503050406030204" pitchFamily="18" charset="0"/>
                                    </a:rPr>
                                    <m:t>2</m:t>
                                  </m:r>
                                </m:sub>
                              </m:sSub>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i="1">
                                          <a:solidFill>
                                            <a:srgbClr val="000000"/>
                                          </a:solidFill>
                                          <a:latin typeface="Cambria Math" panose="02040503050406030204" pitchFamily="18" charset="0"/>
                                        </a:rPr>
                                        <m:t> </m:t>
                                      </m:r>
                                    </m:sub>
                                    <m:sup>
                                      <m:r>
                                        <a:rPr lang="en-US" sz="1800" i="1">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𝑓</m:t>
                                      </m:r>
                                    </m:e>
                                  </m:sPre>
                                </m:e>
                                <m:sub>
                                  <m:r>
                                    <a:rPr lang="en-US" sz="1800" i="1">
                                      <a:solidFill>
                                        <a:srgbClr val="000000"/>
                                      </a:solidFill>
                                      <a:latin typeface="Cambria Math" panose="02040503050406030204" pitchFamily="18" charset="0"/>
                                    </a:rPr>
                                    <m:t>2</m:t>
                                  </m:r>
                                </m:sub>
                              </m:sSub>
                              <m:r>
                                <a:rPr lang="en-US" sz="1800" i="1">
                                  <a:solidFill>
                                    <a:srgbClr val="000000"/>
                                  </a:solidFill>
                                  <a:latin typeface="Cambria Math" panose="02040503050406030204" pitchFamily="18" charset="0"/>
                                </a:rPr>
                                <m:t>𝑦</m:t>
                              </m:r>
                            </m:e>
                            <m:e>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i="1">
                                          <a:solidFill>
                                            <a:srgbClr val="000000"/>
                                          </a:solidFill>
                                          <a:latin typeface="Cambria Math" panose="02040503050406030204" pitchFamily="18" charset="0"/>
                                        </a:rPr>
                                        <m:t> </m:t>
                                      </m:r>
                                    </m:sub>
                                    <m:sup>
                                      <m:r>
                                        <a:rPr lang="en-US" sz="1800" i="1">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𝑓</m:t>
                                      </m:r>
                                    </m:e>
                                  </m:sPre>
                                </m:e>
                                <m:sub>
                                  <m:r>
                                    <a:rPr lang="en-US" sz="1800" i="1">
                                      <a:solidFill>
                                        <a:srgbClr val="000000"/>
                                      </a:solidFill>
                                      <a:latin typeface="Cambria Math" panose="02040503050406030204" pitchFamily="18" charset="0"/>
                                    </a:rPr>
                                    <m:t>2</m:t>
                                  </m:r>
                                </m:sub>
                              </m:sSub>
                              <m:r>
                                <a:rPr lang="en-US" sz="1800" i="1">
                                  <a:solidFill>
                                    <a:srgbClr val="000000"/>
                                  </a:solidFill>
                                  <a:latin typeface="Cambria Math" panose="02040503050406030204" pitchFamily="18" charset="0"/>
                                </a:rPr>
                                <m:t>𝑥</m:t>
                              </m:r>
                              <m:r>
                                <a:rPr lang="en-US" sz="1800" i="1">
                                  <a:solidFill>
                                    <a:srgbClr val="000000"/>
                                  </a:solidFill>
                                  <a:latin typeface="Cambria Math" panose="02040503050406030204" pitchFamily="18" charset="0"/>
                                </a:rPr>
                                <m:t>+</m:t>
                              </m:r>
                              <m:sSub>
                                <m:sSubPr>
                                  <m:ctrlPr>
                                    <a:rPr lang="en-US" sz="1800" i="1">
                                      <a:solidFill>
                                        <a:srgbClr val="000000"/>
                                      </a:solidFill>
                                      <a:latin typeface="Cambria Math" panose="02040503050406030204" pitchFamily="18" charset="0"/>
                                    </a:rPr>
                                  </m:ctrlPr>
                                </m:sSubPr>
                                <m:e>
                                  <m:r>
                                    <a:rPr lang="en-US" sz="1800" i="1">
                                      <a:solidFill>
                                        <a:srgbClr val="000000"/>
                                      </a:solidFill>
                                      <a:latin typeface="Cambria Math" panose="02040503050406030204" pitchFamily="18" charset="0"/>
                                    </a:rPr>
                                    <m:t>𝑐</m:t>
                                  </m:r>
                                </m:e>
                                <m:sub>
                                  <m:r>
                                    <a:rPr lang="en-US" sz="1800" i="1">
                                      <a:solidFill>
                                        <a:srgbClr val="000000"/>
                                      </a:solidFill>
                                      <a:latin typeface="Cambria Math" panose="02040503050406030204" pitchFamily="18" charset="0"/>
                                    </a:rPr>
                                    <m:t>2</m:t>
                                  </m:r>
                                </m:sub>
                              </m:sSub>
                              <m:sSub>
                                <m:sSubPr>
                                  <m:ctrlPr>
                                    <a:rPr lang="en-US" sz="1800" i="1">
                                      <a:solidFill>
                                        <a:srgbClr val="000000"/>
                                      </a:solidFill>
                                      <a:latin typeface="Cambria Math" panose="02040503050406030204" pitchFamily="18" charset="0"/>
                                    </a:rPr>
                                  </m:ctrlPr>
                                </m:sSubPr>
                                <m:e>
                                  <m:sPre>
                                    <m:sPrePr>
                                      <m:ctrlPr>
                                        <a:rPr lang="en-US" sz="1800" i="1">
                                          <a:solidFill>
                                            <a:srgbClr val="000000"/>
                                          </a:solidFill>
                                          <a:latin typeface="Cambria Math" panose="02040503050406030204" pitchFamily="18" charset="0"/>
                                        </a:rPr>
                                      </m:ctrlPr>
                                    </m:sPrePr>
                                    <m:sub>
                                      <m:r>
                                        <a:rPr lang="en-US" sz="1800" i="1">
                                          <a:solidFill>
                                            <a:srgbClr val="000000"/>
                                          </a:solidFill>
                                          <a:latin typeface="Cambria Math" panose="02040503050406030204" pitchFamily="18" charset="0"/>
                                        </a:rPr>
                                        <m:t> </m:t>
                                      </m:r>
                                    </m:sub>
                                    <m:sup>
                                      <m:r>
                                        <a:rPr lang="en-US" sz="1800" i="1">
                                          <a:solidFill>
                                            <a:srgbClr val="000000"/>
                                          </a:solidFill>
                                          <a:latin typeface="Cambria Math" panose="02040503050406030204" pitchFamily="18" charset="0"/>
                                        </a:rPr>
                                        <m:t>2</m:t>
                                      </m:r>
                                    </m:sup>
                                    <m:e>
                                      <m:r>
                                        <a:rPr lang="en-US" sz="1800" i="1">
                                          <a:solidFill>
                                            <a:srgbClr val="000000"/>
                                          </a:solidFill>
                                          <a:latin typeface="Cambria Math" panose="02040503050406030204" pitchFamily="18" charset="0"/>
                                        </a:rPr>
                                        <m:t>𝑓</m:t>
                                      </m:r>
                                    </m:e>
                                  </m:sPre>
                                </m:e>
                                <m:sub>
                                  <m:r>
                                    <a:rPr lang="en-US" sz="1800" i="1">
                                      <a:solidFill>
                                        <a:srgbClr val="000000"/>
                                      </a:solidFill>
                                      <a:latin typeface="Cambria Math" panose="02040503050406030204" pitchFamily="18" charset="0"/>
                                    </a:rPr>
                                    <m:t>2</m:t>
                                  </m:r>
                                </m:sub>
                              </m:sSub>
                              <m:r>
                                <a:rPr lang="en-US" sz="1800" i="1">
                                  <a:solidFill>
                                    <a:srgbClr val="000000"/>
                                  </a:solidFill>
                                  <a:latin typeface="Cambria Math" panose="02040503050406030204" pitchFamily="18" charset="0"/>
                                </a:rPr>
                                <m:t>𝑦</m:t>
                              </m:r>
                            </m:e>
                            <m:e>
                              <m:r>
                                <a:rPr lang="en-US" sz="1800" i="1">
                                  <a:latin typeface="Cambria Math" panose="02040503050406030204" pitchFamily="18" charset="0"/>
                                </a:rPr>
                                <m:t>0</m:t>
                              </m:r>
                            </m:e>
                          </m:mr>
                        </m:m>
                      </m:e>
                    </m:d>
                    <m:r>
                      <m:rPr>
                        <m:nor/>
                      </m:rPr>
                      <a:rPr lang="en-US" sz="1800" dirty="0"/>
                      <m:t> </m:t>
                    </m:r>
                  </m:oMath>
                </a14:m>
                <a:r>
                  <a:rPr lang="en-US" sz="1800" dirty="0"/>
                  <a:t>=</a:t>
                </a:r>
              </a:p>
              <a:p>
                <a:r>
                  <a:rPr lang="en-US" sz="1800" dirty="0"/>
                  <a:t>= </a:t>
                </a:r>
              </a:p>
              <a:p>
                <a14:m>
                  <m:oMath xmlns:m="http://schemas.openxmlformats.org/officeDocument/2006/math">
                    <m:d>
                      <m:dPr>
                        <m:begChr m:val="["/>
                        <m:endChr m:val="]"/>
                        <m:ctrlPr>
                          <a:rPr lang="en-US" sz="1800" i="1" smtClean="0">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a:rPr lang="en-US" sz="1800" i="1">
                                  <a:latin typeface="Cambria Math" panose="02040503050406030204" pitchFamily="18" charset="0"/>
                                </a:rPr>
                                <m:t>0</m:t>
                              </m:r>
                            </m:e>
                          </m:mr>
                          <m:mr>
                            <m:e>
                              <m:r>
                                <a:rPr lang="en-US" sz="1800" i="1">
                                  <a:latin typeface="Cambria Math" panose="02040503050406030204" pitchFamily="18" charset="0"/>
                                </a:rPr>
                                <m:t>0</m:t>
                              </m:r>
                            </m:e>
                          </m:mr>
                          <m:mr>
                            <m:e>
                              <m:sSub>
                                <m:sSubPr>
                                  <m:ctrlPr>
                                    <a:rPr lang="en-US" sz="1800" i="1">
                                      <a:latin typeface="Cambria Math" panose="02040503050406030204" pitchFamily="18" charset="0"/>
                                    </a:rPr>
                                  </m:ctrlPr>
                                </m:sSubPr>
                                <m:e>
                                  <m:r>
                                    <a:rPr lang="en-US" sz="1800" i="1">
                                      <a:latin typeface="Cambria Math" panose="02040503050406030204" pitchFamily="18" charset="0"/>
                                    </a:rPr>
                                    <m:t>𝑚</m:t>
                                  </m:r>
                                </m:e>
                                <m:sub>
                                  <m:r>
                                    <a:rPr lang="en-US" sz="1800" i="1">
                                      <a:latin typeface="Cambria Math" panose="02040503050406030204" pitchFamily="18" charset="0"/>
                                    </a:rPr>
                                    <m:t>2</m:t>
                                  </m:r>
                                </m:sub>
                              </m:sSub>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𝐿</m:t>
                                  </m:r>
                                </m:e>
                                <m:sub>
                                  <m:r>
                                    <a:rPr lang="en-US" sz="1800" b="0" i="1" smtClean="0">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Sup>
                                <m:sSubSupPr>
                                  <m:ctrlPr>
                                    <a:rPr lang="en-US" sz="1800" i="1">
                                      <a:latin typeface="Cambria Math" panose="02040503050406030204" pitchFamily="18" charset="0"/>
                                    </a:rPr>
                                  </m:ctrlPr>
                                </m:sSubSup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up>
                                  <m:r>
                                    <a:rPr lang="en-US" sz="1800" i="1">
                                      <a:latin typeface="Cambria Math" panose="02040503050406030204" pitchFamily="18" charset="0"/>
                                    </a:rPr>
                                    <m:t>2</m:t>
                                  </m:r>
                                </m:sup>
                              </m:sSubSup>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r>
                                    <a:rPr lang="en-US" sz="1800" i="1">
                                      <a:latin typeface="Cambria Math" panose="02040503050406030204" pitchFamily="18" charset="0"/>
                                    </a:rPr>
                                    <m:t>+</m:t>
                                  </m:r>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2</m:t>
                                  </m:r>
                                </m:sub>
                              </m:sSub>
                              <m:r>
                                <a:rPr lang="en-US" sz="1800" i="1">
                                  <a:latin typeface="Cambria Math" panose="02040503050406030204" pitchFamily="18" charset="0"/>
                                </a:rPr>
                                <m:t>)+ </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12</m:t>
                                  </m:r>
                                </m:sub>
                              </m:sSub>
                              <m:r>
                                <a:rPr lang="en-US" sz="1800" i="1">
                                  <a:latin typeface="Cambria Math" panose="02040503050406030204" pitchFamily="18" charset="0"/>
                                </a:rPr>
                                <m:t>)</m:t>
                              </m:r>
                            </m:e>
                          </m:mr>
                        </m:m>
                      </m:e>
                    </m:d>
                  </m:oMath>
                </a14:m>
                <a:r>
                  <a:rPr lang="en-US" sz="1800" dirty="0"/>
                  <a:t>  + </a:t>
                </a:r>
                <a14:m>
                  <m:oMath xmlns:m="http://schemas.openxmlformats.org/officeDocument/2006/math">
                    <m:d>
                      <m:dPr>
                        <m:begChr m:val="["/>
                        <m:endChr m:val="]"/>
                        <m:ctrlPr>
                          <a:rPr lang="en-US" sz="1800" i="1">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a:rPr lang="en-US" sz="1800" i="1">
                                  <a:latin typeface="Cambria Math" panose="02040503050406030204" pitchFamily="18" charset="0"/>
                                </a:rPr>
                                <m:t>0</m:t>
                              </m:r>
                            </m:e>
                          </m:mr>
                          <m:mr>
                            <m:e>
                              <m:r>
                                <a:rPr lang="en-US" sz="1800" i="1">
                                  <a:latin typeface="Cambria Math" panose="02040503050406030204" pitchFamily="18" charset="0"/>
                                </a:rPr>
                                <m:t>0</m:t>
                              </m:r>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𝑚</m:t>
                                  </m:r>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r>
                                    <m:rPr>
                                      <m:brk m:alnAt="7"/>
                                    </m:rPr>
                                    <a:rPr lang="en-US" sz="1800" i="1">
                                      <a:latin typeface="Cambria Math" panose="02040503050406030204" pitchFamily="18" charset="0"/>
                                    </a:rPr>
                                    <m:t>𝐿</m:t>
                                  </m:r>
                                </m:e>
                                <m:sub>
                                  <m:r>
                                    <m:rPr>
                                      <m:brk m:alnAt="7"/>
                                    </m:rPr>
                                    <a:rPr lang="en-US" sz="1800" i="1">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𝑚</m:t>
                                  </m:r>
                                </m:e>
                                <m:sub>
                                  <m:r>
                                    <a:rPr lang="en-US" sz="1800" i="1">
                                      <a:latin typeface="Cambria Math" panose="02040503050406030204" pitchFamily="18" charset="0"/>
                                    </a:rPr>
                                    <m:t>1</m:t>
                                  </m:r>
                                </m:sub>
                              </m:sSub>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1</m:t>
                                  </m:r>
                                </m:sub>
                              </m:sSub>
                              <m:r>
                                <a:rPr lang="en-US" sz="1800" b="0" i="1" smtClean="0">
                                  <a:latin typeface="Cambria Math" panose="02040503050406030204" pitchFamily="18" charset="0"/>
                                </a:rPr>
                                <m:t>)</m:t>
                              </m:r>
                            </m:e>
                          </m:mr>
                        </m:m>
                      </m:e>
                    </m:d>
                  </m:oMath>
                </a14:m>
                <a:r>
                  <a:rPr lang="en-US" sz="1800" dirty="0"/>
                  <a:t> + </a:t>
                </a:r>
              </a:p>
              <a:p>
                <a14:m>
                  <m:oMath xmlns:m="http://schemas.openxmlformats.org/officeDocument/2006/math">
                    <m:d>
                      <m:dPr>
                        <m:begChr m:val="["/>
                        <m:endChr m:val="]"/>
                        <m:ctrlPr>
                          <a:rPr lang="en-US" sz="1800" i="1" smtClean="0">
                            <a:latin typeface="Cambria Math" panose="02040503050406030204" pitchFamily="18" charset="0"/>
                          </a:rPr>
                        </m:ctrlPr>
                      </m:dPr>
                      <m:e>
                        <m:m>
                          <m:mPr>
                            <m:mcs>
                              <m:mc>
                                <m:mcPr>
                                  <m:count m:val="1"/>
                                  <m:mcJc m:val="center"/>
                                </m:mcPr>
                              </m:mc>
                            </m:mcs>
                            <m:ctrlPr>
                              <a:rPr lang="en-US" sz="1800" i="1">
                                <a:latin typeface="Cambria Math" panose="02040503050406030204" pitchFamily="18" charset="0"/>
                              </a:rPr>
                            </m:ctrlPr>
                          </m:mPr>
                          <m:mr>
                            <m:e>
                              <m:r>
                                <a:rPr lang="en-US" sz="1800" i="1">
                                  <a:latin typeface="Cambria Math" panose="02040503050406030204" pitchFamily="18" charset="0"/>
                                </a:rPr>
                                <m:t>0</m:t>
                              </m:r>
                            </m:e>
                          </m:mr>
                          <m:mr>
                            <m:e>
                              <m:r>
                                <a:rPr lang="en-US" sz="1800" i="1">
                                  <a:latin typeface="Cambria Math" panose="02040503050406030204" pitchFamily="18" charset="0"/>
                                </a:rPr>
                                <m:t>0</m:t>
                              </m:r>
                            </m:e>
                          </m:mr>
                          <m:mr>
                            <m:e>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sSub>
                                    <m:sSubPr>
                                      <m:ctrlPr>
                                        <a:rPr lang="en-US" sz="1800" i="1">
                                          <a:latin typeface="Cambria Math" panose="02040503050406030204" pitchFamily="18" charset="0"/>
                                        </a:rPr>
                                      </m:ctrlPr>
                                    </m:sSubPr>
                                    <m:e>
                                      <m:r>
                                        <a:rPr lang="en-US" sz="1800" i="1">
                                          <a:latin typeface="Cambria Math" panose="02040503050406030204" pitchFamily="18" charset="0"/>
                                        </a:rPr>
                                        <m:t>𝑚</m:t>
                                      </m:r>
                                    </m:e>
                                    <m:sub>
                                      <m:r>
                                        <a:rPr lang="en-US" sz="1800" i="1">
                                          <a:latin typeface="Cambria Math" panose="02040503050406030204" pitchFamily="18" charset="0"/>
                                        </a:rPr>
                                        <m:t>2</m:t>
                                      </m:r>
                                    </m:sub>
                                  </m:sSub>
                                  <m:r>
                                    <a:rPr lang="en-US" sz="1800" i="1">
                                      <a:latin typeface="Cambria Math" panose="02040503050406030204" pitchFamily="18" charset="0"/>
                                    </a:rPr>
                                    <m:t>(</m:t>
                                  </m:r>
                                  <m:r>
                                    <a:rPr lang="en-US" sz="1800" i="1">
                                      <a:latin typeface="Cambria Math" panose="02040503050406030204" pitchFamily="18" charset="0"/>
                                    </a:rPr>
                                    <m:t>𝐿</m:t>
                                  </m:r>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Sup>
                                <m:sSubSupPr>
                                  <m:ctrlPr>
                                    <a:rPr lang="en-US" sz="1800" i="1">
                                      <a:latin typeface="Cambria Math" panose="02040503050406030204" pitchFamily="18" charset="0"/>
                                    </a:rPr>
                                  </m:ctrlPr>
                                </m:sSubSup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up>
                                  <m:r>
                                    <a:rPr lang="en-US" sz="1800" i="1">
                                      <a:latin typeface="Cambria Math" panose="02040503050406030204" pitchFamily="18" charset="0"/>
                                    </a:rPr>
                                    <m:t>2</m:t>
                                  </m:r>
                                </m:sup>
                              </m:sSubSup>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r>
                                <m:rPr>
                                  <m:brk m:alnAt="7"/>
                                </m:rP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2</m:t>
                                  </m:r>
                                </m:sub>
                              </m:sSub>
                              <m:sSup>
                                <m:sSupPr>
                                  <m:ctrlPr>
                                    <a:rPr lang="en-US" sz="1800" i="1">
                                      <a:latin typeface="Cambria Math" panose="02040503050406030204" pitchFamily="18" charset="0"/>
                                    </a:rPr>
                                  </m:ctrlPr>
                                </m:sSupPr>
                                <m:e>
                                  <m:d>
                                    <m:dPr>
                                      <m:ctrlPr>
                                        <a:rPr lang="en-US" sz="1800" i="1">
                                          <a:latin typeface="Cambria Math" panose="02040503050406030204" pitchFamily="18" charset="0"/>
                                        </a:rPr>
                                      </m:ctrlPr>
                                    </m:dPr>
                                    <m:e>
                                      <m:sSub>
                                        <m:sSubPr>
                                          <m:ctrlPr>
                                            <a:rPr lang="en-US" sz="1800" i="1">
                                              <a:latin typeface="Cambria Math" panose="02040503050406030204" pitchFamily="18" charset="0"/>
                                            </a:rPr>
                                          </m:ctrlPr>
                                        </m:sSubPr>
                                        <m:e>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r>
                                            <a:rPr lang="en-US" sz="1800" i="1">
                                              <a:latin typeface="Cambria Math" panose="02040503050406030204" pitchFamily="18" charset="0"/>
                                            </a:rPr>
                                            <m:t>+</m:t>
                                          </m:r>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2</m:t>
                                          </m:r>
                                        </m:sub>
                                      </m:sSub>
                                    </m:e>
                                  </m:d>
                                </m:e>
                                <m:sup>
                                  <m:r>
                                    <a:rPr lang="en-US" sz="1800" i="1">
                                      <a:latin typeface="Cambria Math" panose="02040503050406030204" pitchFamily="18" charset="0"/>
                                    </a:rPr>
                                    <m:t>2</m:t>
                                  </m:r>
                                </m:sup>
                              </m:sSup>
                              <m:r>
                                <a:rPr lang="en-US" sz="1800" i="1">
                                  <a:latin typeface="Cambria Math" panose="02040503050406030204" pitchFamily="18" charset="0"/>
                                </a:rPr>
                                <m:t>+</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12</m:t>
                                  </m:r>
                                </m:sub>
                              </m:sSub>
                              <m:r>
                                <a:rPr lang="en-US" sz="1800" i="1">
                                  <a:latin typeface="Cambria Math" panose="02040503050406030204" pitchFamily="18" charset="0"/>
                                </a:rPr>
                                <m:t>)</m:t>
                              </m:r>
                              <m:r>
                                <a:rPr lang="en-US" sz="1800" b="0" i="1" smtClean="0">
                                  <a:latin typeface="Cambria Math" panose="02040503050406030204" pitchFamily="18" charset="0"/>
                                </a:rPr>
                                <m:t>)</m:t>
                              </m:r>
                              <m:r>
                                <a:rPr lang="en-US" sz="1800" i="1">
                                  <a:solidFill>
                                    <a:srgbClr val="000000"/>
                                  </a:solidFill>
                                  <a:latin typeface="Cambria Math" panose="02040503050406030204" pitchFamily="18" charset="0"/>
                                </a:rPr>
                                <m:t>+</m:t>
                              </m:r>
                              <m:sSub>
                                <m:sSubPr>
                                  <m:ctrlPr>
                                    <a:rPr lang="en-US" sz="1800" i="1">
                                      <a:solidFill>
                                        <a:srgbClr val="000000"/>
                                      </a:solidFill>
                                      <a:latin typeface="Cambria Math" panose="02040503050406030204" pitchFamily="18" charset="0"/>
                                    </a:rPr>
                                  </m:ctrlPr>
                                </m:sSubPr>
                                <m:e>
                                  <m:r>
                                    <a:rPr lang="en-US" sz="1800" i="1">
                                      <a:solidFill>
                                        <a:srgbClr val="000000"/>
                                      </a:solidFill>
                                      <a:latin typeface="Cambria Math" panose="02040503050406030204" pitchFamily="18" charset="0"/>
                                    </a:rPr>
                                    <m:t>𝑐</m:t>
                                  </m:r>
                                </m:e>
                                <m:sub>
                                  <m:r>
                                    <a:rPr lang="en-US" sz="1800" i="1">
                                      <a:solidFill>
                                        <a:srgbClr val="000000"/>
                                      </a:solidFill>
                                      <a:latin typeface="Cambria Math" panose="02040503050406030204" pitchFamily="18" charset="0"/>
                                    </a:rPr>
                                    <m:t>2</m:t>
                                  </m:r>
                                </m:sub>
                              </m:sSub>
                              <m:sSub>
                                <m:sSubPr>
                                  <m:ctrlPr>
                                    <a:rPr lang="en-US" sz="1800" i="1">
                                      <a:latin typeface="Cambria Math" panose="02040503050406030204" pitchFamily="18" charset="0"/>
                                    </a:rPr>
                                  </m:ctrlPr>
                                </m:sSubPr>
                                <m:e>
                                  <m:r>
                                    <a:rPr lang="en-US" sz="1800" b="0" i="1" smtClean="0">
                                      <a:latin typeface="Cambria Math" panose="02040503050406030204" pitchFamily="18" charset="0"/>
                                    </a:rPr>
                                    <m:t>(</m:t>
                                  </m:r>
                                  <m:r>
                                    <a:rPr lang="en-US" sz="1800" i="1">
                                      <a:latin typeface="Cambria Math" panose="02040503050406030204" pitchFamily="18" charset="0"/>
                                    </a:rPr>
                                    <m:t>𝑚</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2</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i="1">
                                      <a:latin typeface="Cambria Math" panose="02040503050406030204" pitchFamily="18" charset="0"/>
                                    </a:rPr>
                                    <m:t>1</m:t>
                                  </m:r>
                                </m:sub>
                              </m:sSub>
                              <m:sSubSup>
                                <m:sSubSupPr>
                                  <m:ctrlPr>
                                    <a:rPr lang="en-US" sz="1800" i="1">
                                      <a:latin typeface="Cambria Math" panose="02040503050406030204" pitchFamily="18" charset="0"/>
                                    </a:rPr>
                                  </m:ctrlPr>
                                </m:sSubSup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up>
                                  <m:r>
                                    <a:rPr lang="en-US" sz="1800" i="1">
                                      <a:latin typeface="Cambria Math" panose="02040503050406030204" pitchFamily="18" charset="0"/>
                                    </a:rPr>
                                    <m:t>2</m:t>
                                  </m:r>
                                </m:sup>
                              </m:sSubSup>
                              <m:sSub>
                                <m:sSubPr>
                                  <m:ctrlPr>
                                    <a:rPr lang="en-US" sz="1800" i="1">
                                      <a:latin typeface="Cambria Math" panose="02040503050406030204" pitchFamily="18" charset="0"/>
                                    </a:rPr>
                                  </m:ctrlPr>
                                </m:sSubPr>
                                <m:e>
                                  <m:r>
                                    <a:rPr lang="en-US" sz="1800" i="1">
                                      <a:latin typeface="Cambria Math" panose="02040503050406030204" pitchFamily="18" charset="0"/>
                                    </a:rPr>
                                    <m:t>𝑠</m:t>
                                  </m:r>
                                </m:e>
                                <m:sub>
                                  <m:r>
                                    <a:rPr lang="en-US" sz="1800" i="1">
                                      <a:latin typeface="Cambria Math" panose="02040503050406030204" pitchFamily="18" charset="0"/>
                                    </a:rPr>
                                    <m:t>2</m:t>
                                  </m:r>
                                </m:sub>
                              </m:sSub>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m:t>
                                  </m:r>
                                </m:e>
                                <m:sub>
                                  <m:r>
                                    <a:rPr lang="en-US" sz="1800" b="0" i="1" smtClean="0">
                                      <a:latin typeface="Cambria Math" panose="02040503050406030204" pitchFamily="18" charset="0"/>
                                    </a:rPr>
                                    <m:t>1</m:t>
                                  </m:r>
                                </m:sub>
                              </m:sSub>
                              <m:r>
                                <a:rPr lang="en-US" sz="1800" i="1" smtClean="0">
                                  <a:latin typeface="Cambria Math" panose="02040503050406030204" pitchFamily="18" charset="0"/>
                                </a:rPr>
                                <m:t> </m:t>
                              </m:r>
                              <m:r>
                                <a:rPr lang="en-US" sz="1800" i="1">
                                  <a:latin typeface="Cambria Math" panose="02040503050406030204" pitchFamily="18" charset="0"/>
                                </a:rPr>
                                <m:t>(</m:t>
                              </m:r>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1</m:t>
                                  </m:r>
                                </m:sub>
                              </m:sSub>
                              <m:r>
                                <a:rPr lang="en-US" sz="1800" i="1">
                                  <a:latin typeface="Cambria Math" panose="02040503050406030204" pitchFamily="18" charset="0"/>
                                </a:rPr>
                                <m:t>+</m:t>
                              </m:r>
                              <m:sSub>
                                <m:sSubPr>
                                  <m:ctrlPr>
                                    <a:rPr lang="en-US" sz="1800" i="1">
                                      <a:latin typeface="Cambria Math" panose="02040503050406030204" pitchFamily="18" charset="0"/>
                                    </a:rPr>
                                  </m:ctrlPr>
                                </m:sSubPr>
                                <m:e>
                                  <m:acc>
                                    <m:accPr>
                                      <m:chr m:val="̈"/>
                                      <m:ctrlPr>
                                        <a:rPr lang="en-US" sz="1800" i="1">
                                          <a:latin typeface="Cambria Math" panose="02040503050406030204" pitchFamily="18" charset="0"/>
                                        </a:rPr>
                                      </m:ctrlPr>
                                    </m:accPr>
                                    <m:e>
                                      <m:r>
                                        <a:rPr lang="en-US" sz="1800" i="1">
                                          <a:latin typeface="Cambria Math" panose="02040503050406030204" pitchFamily="18" charset="0"/>
                                        </a:rPr>
                                        <m:t>𝜃</m:t>
                                      </m:r>
                                    </m:e>
                                  </m:acc>
                                </m:e>
                                <m:sub>
                                  <m:r>
                                    <a:rPr lang="en-US" sz="1800" i="1">
                                      <a:latin typeface="Cambria Math" panose="02040503050406030204" pitchFamily="18" charset="0"/>
                                    </a:rPr>
                                    <m:t>2</m:t>
                                  </m:r>
                                </m:sub>
                              </m:sSub>
                              <m:r>
                                <a:rPr lang="en-US" sz="1800" i="1">
                                  <a:latin typeface="Cambria Math" panose="02040503050406030204" pitchFamily="18" charset="0"/>
                                </a:rPr>
                                <m:t>)+ </m:t>
                              </m:r>
                              <m:r>
                                <a:rPr lang="en-US" sz="1800" i="1">
                                  <a:latin typeface="Cambria Math" panose="02040503050406030204" pitchFamily="18" charset="0"/>
                                </a:rPr>
                                <m:t>𝑔</m:t>
                              </m:r>
                              <m:sSub>
                                <m:sSubPr>
                                  <m:ctrlPr>
                                    <a:rPr lang="en-US" sz="1800" i="1">
                                      <a:latin typeface="Cambria Math" panose="02040503050406030204" pitchFamily="18" charset="0"/>
                                    </a:rPr>
                                  </m:ctrlPr>
                                </m:sSubPr>
                                <m:e>
                                  <m:r>
                                    <a:rPr lang="en-US" sz="1800" i="1">
                                      <a:latin typeface="Cambria Math" panose="02040503050406030204" pitchFamily="18" charset="0"/>
                                    </a:rPr>
                                    <m:t>𝑐</m:t>
                                  </m:r>
                                </m:e>
                                <m:sub>
                                  <m:r>
                                    <a:rPr lang="en-US" sz="1800" i="1">
                                      <a:latin typeface="Cambria Math" panose="02040503050406030204" pitchFamily="18" charset="0"/>
                                    </a:rPr>
                                    <m:t>12</m:t>
                                  </m:r>
                                </m:sub>
                              </m:sSub>
                              <m:r>
                                <a:rPr lang="en-US" sz="1800" i="1">
                                  <a:latin typeface="Cambria Math" panose="02040503050406030204" pitchFamily="18" charset="0"/>
                                </a:rPr>
                                <m:t>)</m:t>
                              </m:r>
                              <m:r>
                                <a:rPr lang="en-US" sz="1800" b="0" i="1" smtClean="0">
                                  <a:solidFill>
                                    <a:srgbClr val="000000"/>
                                  </a:solidFill>
                                  <a:latin typeface="Cambria Math" panose="02040503050406030204" pitchFamily="18" charset="0"/>
                                </a:rPr>
                                <m:t>)</m:t>
                              </m:r>
                            </m:e>
                          </m:mr>
                        </m:m>
                      </m:e>
                    </m:d>
                  </m:oMath>
                </a14:m>
                <a:r>
                  <a:rPr lang="en-US" sz="1800" dirty="0"/>
                  <a:t> </a:t>
                </a:r>
              </a:p>
              <a:p>
                <a:endParaRPr lang="en-US" sz="1800" dirty="0"/>
              </a:p>
            </p:txBody>
          </p:sp>
        </mc:Choice>
        <mc:Fallback xmlns="">
          <p:sp>
            <p:nvSpPr>
              <p:cNvPr id="4" name="TextBox 3">
                <a:extLst>
                  <a:ext uri="{FF2B5EF4-FFF2-40B4-BE49-F238E27FC236}">
                    <a16:creationId xmlns:a16="http://schemas.microsoft.com/office/drawing/2014/main" id="{C59359A9-D5D3-96A4-4D56-8CD483ED029D}"/>
                  </a:ext>
                </a:extLst>
              </p:cNvPr>
              <p:cNvSpPr txBox="1">
                <a:spLocks noRot="1" noChangeAspect="1" noMove="1" noResize="1" noEditPoints="1" noAdjustHandles="1" noChangeArrowheads="1" noChangeShapeType="1" noTextEdit="1"/>
              </p:cNvSpPr>
              <p:nvPr/>
            </p:nvSpPr>
            <p:spPr>
              <a:xfrm>
                <a:off x="681038" y="2090081"/>
                <a:ext cx="10596562" cy="3287438"/>
              </a:xfrm>
              <a:prstGeom prst="rect">
                <a:avLst/>
              </a:prstGeom>
              <a:blipFill>
                <a:blip r:embed="rId4"/>
                <a:stretch>
                  <a:fillRect l="-518"/>
                </a:stretch>
              </a:blipFill>
            </p:spPr>
            <p:txBody>
              <a:bodyPr/>
              <a:lstStyle/>
              <a:p>
                <a:r>
                  <a:rPr lang="en-US">
                    <a:noFill/>
                  </a:rPr>
                  <a:t> </a:t>
                </a:r>
              </a:p>
            </p:txBody>
          </p:sp>
        </mc:Fallback>
      </mc:AlternateContent>
    </p:spTree>
    <p:extLst>
      <p:ext uri="{BB962C8B-B14F-4D97-AF65-F5344CB8AC3E}">
        <p14:creationId xmlns:p14="http://schemas.microsoft.com/office/powerpoint/2010/main" val="7317790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D134FC-D54E-B521-816D-10F2F7044813}"/>
            </a:ext>
          </a:extLst>
        </p:cNvPr>
        <p:cNvGrpSpPr/>
        <p:nvPr/>
      </p:nvGrpSpPr>
      <p:grpSpPr>
        <a:xfrm>
          <a:off x="0" y="0"/>
          <a:ext cx="0" cy="0"/>
          <a:chOff x="0" y="0"/>
          <a:chExt cx="0" cy="0"/>
        </a:xfrm>
      </p:grpSpPr>
      <p:sp>
        <p:nvSpPr>
          <p:cNvPr id="87042" name="Rectangle 2">
            <a:extLst>
              <a:ext uri="{FF2B5EF4-FFF2-40B4-BE49-F238E27FC236}">
                <a16:creationId xmlns:a16="http://schemas.microsoft.com/office/drawing/2014/main" id="{8EEAB22F-40F2-5F92-D88A-D82526034FF6}"/>
              </a:ext>
            </a:extLst>
          </p:cNvPr>
          <p:cNvSpPr>
            <a:spLocks noGrp="1" noChangeArrowheads="1"/>
          </p:cNvSpPr>
          <p:nvPr>
            <p:ph type="title"/>
          </p:nvPr>
        </p:nvSpPr>
        <p:spPr/>
        <p:txBody>
          <a:bodyPr/>
          <a:lstStyle/>
          <a:p>
            <a:r>
              <a:rPr lang="en-US" altLang="en-US"/>
              <a:t>Iterative Newton-Euler Equations - 2R Robot Example </a:t>
            </a:r>
          </a:p>
        </p:txBody>
      </p:sp>
      <p:sp>
        <p:nvSpPr>
          <p:cNvPr id="87043" name="Rectangle 3">
            <a:extLst>
              <a:ext uri="{FF2B5EF4-FFF2-40B4-BE49-F238E27FC236}">
                <a16:creationId xmlns:a16="http://schemas.microsoft.com/office/drawing/2014/main" id="{596E3704-20C0-D165-287D-C70DBE2BBEEC}"/>
              </a:ext>
            </a:extLst>
          </p:cNvPr>
          <p:cNvSpPr>
            <a:spLocks noGrp="1" noChangeArrowheads="1"/>
          </p:cNvSpPr>
          <p:nvPr>
            <p:ph type="body" idx="1"/>
          </p:nvPr>
        </p:nvSpPr>
        <p:spPr/>
        <p:txBody>
          <a:bodyPr/>
          <a:lstStyle/>
          <a:p>
            <a:r>
              <a:rPr lang="en-US" altLang="en-US" dirty="0"/>
              <a:t>Inward iteration </a:t>
            </a:r>
          </a:p>
        </p:txBody>
      </p:sp>
      <p:sp>
        <p:nvSpPr>
          <p:cNvPr id="44" name="Footer Placeholder 2">
            <a:extLst>
              <a:ext uri="{FF2B5EF4-FFF2-40B4-BE49-F238E27FC236}">
                <a16:creationId xmlns:a16="http://schemas.microsoft.com/office/drawing/2014/main" id="{9EF3A4FB-C32B-C275-F438-374B2612D728}"/>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87083" name="Picture 2" descr="http://brand.ucla.edu/wp-content/uploads/2013/08/ucla-logotype-main-11.jpg">
            <a:extLst>
              <a:ext uri="{FF2B5EF4-FFF2-40B4-BE49-F238E27FC236}">
                <a16:creationId xmlns:a16="http://schemas.microsoft.com/office/drawing/2014/main" id="{30456AB2-3F8D-9222-C097-71D5AB964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82BA6242-5C13-0D36-FF2B-C083E19DB5EC}"/>
                  </a:ext>
                </a:extLst>
              </p:cNvPr>
              <p:cNvSpPr txBox="1"/>
              <p:nvPr/>
            </p:nvSpPr>
            <p:spPr>
              <a:xfrm>
                <a:off x="378197" y="2101530"/>
                <a:ext cx="11528253" cy="1121141"/>
              </a:xfrm>
              <a:prstGeom prst="rect">
                <a:avLst/>
              </a:prstGeom>
              <a:noFill/>
            </p:spPr>
            <p:txBody>
              <a:bodyPr wrap="square">
                <a:spAutoFit/>
              </a:bodyPr>
              <a:lstStyle/>
              <a:p>
                <a14:m>
                  <m:oMath xmlns:m="http://schemas.openxmlformats.org/officeDocument/2006/math">
                    <m:sSub>
                      <m:sSubPr>
                        <m:ctrlPr>
                          <a:rPr lang="en-US" sz="1600" i="1" smtClean="0">
                            <a:solidFill>
                              <a:srgbClr val="000000"/>
                            </a:solidFill>
                            <a:latin typeface="Cambria Math" panose="02040503050406030204" pitchFamily="18" charset="0"/>
                          </a:rPr>
                        </m:ctrlPr>
                      </m:sSubPr>
                      <m:e>
                        <m:sPre>
                          <m:sPrePr>
                            <m:ctrlPr>
                              <a:rPr lang="en-US" sz="1600" i="1">
                                <a:solidFill>
                                  <a:srgbClr val="000000"/>
                                </a:solidFill>
                                <a:latin typeface="Cambria Math" panose="02040503050406030204" pitchFamily="18" charset="0"/>
                              </a:rPr>
                            </m:ctrlPr>
                          </m:sPrePr>
                          <m:sub>
                            <m:r>
                              <a:rPr lang="en-US" sz="1600" b="0" i="1" smtClean="0">
                                <a:solidFill>
                                  <a:srgbClr val="000000"/>
                                </a:solidFill>
                                <a:latin typeface="Cambria Math" panose="02040503050406030204" pitchFamily="18" charset="0"/>
                              </a:rPr>
                              <m:t> </m:t>
                            </m:r>
                          </m:sub>
                          <m:sup>
                            <m:r>
                              <a:rPr lang="en-US" sz="1600" i="1">
                                <a:solidFill>
                                  <a:srgbClr val="000000"/>
                                </a:solidFill>
                                <a:latin typeface="Cambria Math" panose="02040503050406030204" pitchFamily="18" charset="0"/>
                              </a:rPr>
                              <m:t>1</m:t>
                            </m:r>
                          </m:sup>
                          <m:e>
                            <m:r>
                              <a:rPr lang="en-US" sz="1600" i="1">
                                <a:solidFill>
                                  <a:srgbClr val="000000"/>
                                </a:solidFill>
                                <a:latin typeface="Cambria Math" panose="02040503050406030204" pitchFamily="18" charset="0"/>
                              </a:rPr>
                              <m:t>𝑛</m:t>
                            </m:r>
                          </m:e>
                        </m:sPre>
                      </m:e>
                      <m:sub>
                        <m:r>
                          <a:rPr lang="en-US" sz="1600" i="1">
                            <a:solidFill>
                              <a:srgbClr val="000000"/>
                            </a:solidFill>
                            <a:latin typeface="Cambria Math" panose="02040503050406030204" pitchFamily="18" charset="0"/>
                          </a:rPr>
                          <m:t>1</m:t>
                        </m:r>
                      </m:sub>
                    </m:sSub>
                    <m:r>
                      <a:rPr lang="en-US" sz="1600" b="0" i="1" smtClean="0">
                        <a:solidFill>
                          <a:srgbClr val="000000"/>
                        </a:solidFill>
                        <a:latin typeface="Cambria Math" panose="02040503050406030204" pitchFamily="18" charset="0"/>
                      </a:rPr>
                      <m:t>= </m:t>
                    </m:r>
                    <m:d>
                      <m:dPr>
                        <m:begChr m:val="["/>
                        <m:endChr m:val="]"/>
                        <m:ctrlPr>
                          <a:rPr lang="en-US" sz="1600" i="1" smtClean="0">
                            <a:latin typeface="Cambria Math" panose="02040503050406030204" pitchFamily="18" charset="0"/>
                          </a:rPr>
                        </m:ctrlPr>
                      </m:dPr>
                      <m:e>
                        <m:m>
                          <m:mPr>
                            <m:mcs>
                              <m:mc>
                                <m:mcPr>
                                  <m:count m:val="1"/>
                                  <m:mcJc m:val="center"/>
                                </m:mcPr>
                              </m:mc>
                            </m:mcs>
                            <m:ctrlPr>
                              <a:rPr lang="en-US" sz="1600" i="1">
                                <a:latin typeface="Cambria Math" panose="02040503050406030204" pitchFamily="18" charset="0"/>
                              </a:rPr>
                            </m:ctrlPr>
                          </m:mPr>
                          <m:mr>
                            <m:e>
                              <m:r>
                                <a:rPr lang="en-US" sz="1600" i="1">
                                  <a:latin typeface="Cambria Math" panose="02040503050406030204" pitchFamily="18" charset="0"/>
                                </a:rPr>
                                <m:t>0</m:t>
                              </m:r>
                            </m:e>
                          </m:mr>
                          <m:mr>
                            <m:e>
                              <m:r>
                                <a:rPr lang="en-US" sz="1600" i="1">
                                  <a:latin typeface="Cambria Math" panose="02040503050406030204" pitchFamily="18" charset="0"/>
                                </a:rPr>
                                <m:t>0</m:t>
                              </m:r>
                            </m:e>
                          </m:mr>
                          <m:m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𝐿</m:t>
                                  </m:r>
                                </m:e>
                                <m:sub>
                                  <m:r>
                                    <a:rPr lang="en-US" sz="1600" b="0" i="1" smtClean="0">
                                      <a:latin typeface="Cambria Math" panose="02040503050406030204" pitchFamily="18" charset="0"/>
                                    </a:rPr>
                                    <m:t>1</m:t>
                                  </m:r>
                                </m:sub>
                              </m:sSub>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𝑠</m:t>
                                  </m:r>
                                </m:e>
                                <m:sub>
                                  <m:r>
                                    <a:rPr lang="en-US" sz="1600" b="0" i="1" smtClean="0">
                                      <a:latin typeface="Cambria Math" panose="02040503050406030204" pitchFamily="18" charset="0"/>
                                    </a:rPr>
                                    <m:t>2</m:t>
                                  </m:r>
                                </m:sub>
                              </m:sSub>
                              <m:d>
                                <m:dPr>
                                  <m:begChr m:val="["/>
                                  <m:endChr m:val="]"/>
                                  <m:ctrlPr>
                                    <a:rPr lang="en-US" sz="1600" b="0" i="1" smtClean="0">
                                      <a:latin typeface="Cambria Math" panose="02040503050406030204" pitchFamily="18" charset="0"/>
                                    </a:rPr>
                                  </m:ctrlPr>
                                </m:dP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𝑚</m:t>
                                      </m:r>
                                    </m:e>
                                    <m:sub>
                                      <m:r>
                                        <a:rPr lang="en-US" sz="1600" b="0" i="1" smtClean="0">
                                          <a:latin typeface="Cambria Math" panose="02040503050406030204" pitchFamily="18" charset="0"/>
                                        </a:rPr>
                                        <m:t>2</m:t>
                                      </m:r>
                                    </m:sub>
                                  </m:sSub>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𝐿</m:t>
                                      </m:r>
                                    </m:e>
                                    <m:sub>
                                      <m:r>
                                        <a:rPr lang="en-US" sz="1600" b="0" i="1" smtClean="0">
                                          <a:latin typeface="Cambria Math" panose="02040503050406030204" pitchFamily="18" charset="0"/>
                                        </a:rPr>
                                        <m:t>1</m:t>
                                      </m:r>
                                    </m:sub>
                                  </m:sSub>
                                  <m:sSub>
                                    <m:sSubPr>
                                      <m:ctrlPr>
                                        <a:rPr lang="en-US" sz="1600" b="0" i="1" smtClean="0">
                                          <a:latin typeface="Cambria Math" panose="02040503050406030204" pitchFamily="18" charset="0"/>
                                        </a:rPr>
                                      </m:ctrlPr>
                                    </m:sSubPr>
                                    <m:e>
                                      <m:acc>
                                        <m:accPr>
                                          <m:chr m:val="̈"/>
                                          <m:ctrlPr>
                                            <a:rPr lang="en-US" sz="1600" b="0" i="1" smtClean="0">
                                              <a:latin typeface="Cambria Math" panose="02040503050406030204" pitchFamily="18" charset="0"/>
                                            </a:rPr>
                                          </m:ctrlPr>
                                        </m:accPr>
                                        <m:e>
                                          <m:r>
                                            <a:rPr lang="en-US" sz="1600" i="1" smtClean="0">
                                              <a:latin typeface="Cambria Math" panose="02040503050406030204" pitchFamily="18" charset="0"/>
                                            </a:rPr>
                                            <m:t>𝜃</m:t>
                                          </m:r>
                                        </m:e>
                                      </m:acc>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𝑚</m:t>
                                      </m:r>
                                    </m:e>
                                    <m:sub>
                                      <m:r>
                                        <a:rPr lang="en-US" sz="1600" b="0" i="1" smtClean="0">
                                          <a:latin typeface="Cambria Math" panose="02040503050406030204" pitchFamily="18" charset="0"/>
                                        </a:rPr>
                                        <m:t>2</m:t>
                                      </m:r>
                                    </m:sub>
                                  </m:sSub>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𝐿</m:t>
                                      </m:r>
                                    </m:e>
                                    <m:sub>
                                      <m:r>
                                        <a:rPr lang="en-US" sz="1600" b="0" i="1" smtClean="0">
                                          <a:latin typeface="Cambria Math" panose="02040503050406030204" pitchFamily="18" charset="0"/>
                                        </a:rPr>
                                        <m:t>1</m:t>
                                      </m:r>
                                    </m:sub>
                                  </m:sSub>
                                  <m:sSubSup>
                                    <m:sSubSupPr>
                                      <m:ctrlPr>
                                        <a:rPr lang="en-US" sz="1600" b="0" i="1" smtClean="0">
                                          <a:latin typeface="Cambria Math" panose="02040503050406030204" pitchFamily="18" charset="0"/>
                                        </a:rPr>
                                      </m:ctrlPr>
                                    </m:sSubSupPr>
                                    <m:e>
                                      <m:acc>
                                        <m:accPr>
                                          <m:chr m:val="̇"/>
                                          <m:ctrlPr>
                                            <a:rPr lang="en-US" sz="1600" b="0" i="1" smtClean="0">
                                              <a:latin typeface="Cambria Math" panose="02040503050406030204" pitchFamily="18" charset="0"/>
                                            </a:rPr>
                                          </m:ctrlPr>
                                        </m:accPr>
                                        <m:e>
                                          <m:r>
                                            <a:rPr lang="en-US" sz="1600" i="1" smtClean="0">
                                              <a:latin typeface="Cambria Math" panose="02040503050406030204" pitchFamily="18" charset="0"/>
                                            </a:rPr>
                                            <m:t>𝜃</m:t>
                                          </m:r>
                                        </m:e>
                                      </m:acc>
                                    </m:e>
                                    <m:sub>
                                      <m:r>
                                        <a:rPr lang="en-US" sz="1600" b="0" i="1" smtClean="0">
                                          <a:latin typeface="Cambria Math" panose="02040503050406030204" pitchFamily="18" charset="0"/>
                                        </a:rPr>
                                        <m:t>1</m:t>
                                      </m:r>
                                    </m:sub>
                                    <m:sup>
                                      <m:r>
                                        <a:rPr lang="en-US" sz="1600" b="0" i="1" smtClean="0">
                                          <a:latin typeface="Cambria Math" panose="02040503050406030204" pitchFamily="18" charset="0"/>
                                        </a:rPr>
                                        <m:t>2</m:t>
                                      </m:r>
                                    </m:sup>
                                  </m:sSubSup>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𝑐</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𝑚</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𝑔</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𝑠</m:t>
                                      </m:r>
                                    </m:e>
                                    <m:sub>
                                      <m:r>
                                        <a:rPr lang="en-US" sz="1600" b="0" i="1" smtClean="0">
                                          <a:latin typeface="Cambria Math" panose="02040503050406030204" pitchFamily="18" charset="0"/>
                                        </a:rPr>
                                        <m:t>12</m:t>
                                      </m:r>
                                    </m:sub>
                                  </m:sSub>
                                  <m:r>
                                    <a:rPr lang="en-US" sz="1600" b="0" i="1" smtClean="0">
                                      <a:latin typeface="Cambria Math" panose="02040503050406030204" pitchFamily="18" charset="0"/>
                                    </a:rPr>
                                    <m:t> −</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𝑚</m:t>
                                      </m:r>
                                    </m:e>
                                    <m:sub>
                                      <m:r>
                                        <a:rPr lang="en-US" sz="1600" b="0" i="1" smtClean="0">
                                          <a:latin typeface="Cambria Math" panose="02040503050406030204" pitchFamily="18" charset="0"/>
                                        </a:rPr>
                                        <m:t>2</m:t>
                                      </m:r>
                                    </m:sub>
                                  </m:sSub>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𝐿</m:t>
                                      </m:r>
                                    </m:e>
                                    <m:sub>
                                      <m:r>
                                        <a:rPr lang="en-US" sz="1600" b="0" i="1" smtClean="0">
                                          <a:latin typeface="Cambria Math" panose="02040503050406030204" pitchFamily="18" charset="0"/>
                                        </a:rPr>
                                        <m:t>2</m:t>
                                      </m:r>
                                    </m:sub>
                                  </m:sSub>
                                  <m:d>
                                    <m:dPr>
                                      <m:ctrlPr>
                                        <a:rPr lang="en-US" sz="1600" b="0" i="1" smtClean="0">
                                          <a:latin typeface="Cambria Math" panose="02040503050406030204" pitchFamily="18" charset="0"/>
                                        </a:rPr>
                                      </m:ctrlPr>
                                    </m:dPr>
                                    <m:e>
                                      <m:sSub>
                                        <m:sSubPr>
                                          <m:ctrlPr>
                                            <a:rPr lang="en-US" sz="1600" i="1">
                                              <a:latin typeface="Cambria Math" panose="02040503050406030204" pitchFamily="18" charset="0"/>
                                            </a:rPr>
                                          </m:ctrlPr>
                                        </m:sSubPr>
                                        <m:e>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Sub>
                                          <m:r>
                                            <a:rPr lang="en-US" sz="1600" i="1">
                                              <a:latin typeface="Cambria Math" panose="02040503050406030204" pitchFamily="18" charset="0"/>
                                            </a:rPr>
                                            <m:t>+</m:t>
                                          </m:r>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2</m:t>
                                          </m:r>
                                        </m:sub>
                                      </m:sSub>
                                    </m:e>
                                  </m:d>
                                </m:e>
                              </m:d>
                              <m:r>
                                <a:rPr lang="en-US" sz="1600" b="0" i="1" smtClean="0">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r>
                                    <a:rPr lang="en-US" sz="1600" b="0" i="1" smtClean="0">
                                      <a:latin typeface="Cambria Math" panose="02040503050406030204" pitchFamily="18" charset="0"/>
                                    </a:rPr>
                                    <m:t>𝑐</m:t>
                                  </m:r>
                                </m:e>
                                <m:sub>
                                  <m:r>
                                    <a:rPr lang="en-US" sz="1600" i="1">
                                      <a:latin typeface="Cambria Math" panose="02040503050406030204" pitchFamily="18" charset="0"/>
                                    </a:rPr>
                                    <m:t>2</m:t>
                                  </m:r>
                                </m:sub>
                              </m:sSub>
                              <m:d>
                                <m:dPr>
                                  <m:begChr m:val="["/>
                                  <m:endChr m:val="]"/>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panose="02040503050406030204" pitchFamily="18" charset="0"/>
                                        </a:rPr>
                                        <m:t>𝑚</m:t>
                                      </m:r>
                                    </m:e>
                                    <m:sub>
                                      <m:r>
                                        <a:rPr lang="en-US" sz="1600" i="1">
                                          <a:latin typeface="Cambria Math" panose="02040503050406030204" pitchFamily="18" charset="0"/>
                                        </a:rPr>
                                        <m:t>2</m:t>
                                      </m:r>
                                    </m:sub>
                                  </m:sSub>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2</m:t>
                                      </m:r>
                                    </m:sub>
                                  </m:sSub>
                                  <m:r>
                                    <a:rPr lang="en-US" sz="1600" b="0" i="1" smtClean="0">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𝑚</m:t>
                                      </m:r>
                                    </m:e>
                                    <m:sub>
                                      <m:r>
                                        <a:rPr lang="en-US" sz="1600" i="1">
                                          <a:latin typeface="Cambria Math" panose="02040503050406030204" pitchFamily="18" charset="0"/>
                                        </a:rPr>
                                        <m:t>2</m:t>
                                      </m:r>
                                    </m:sub>
                                  </m:sSub>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1</m:t>
                                      </m:r>
                                    </m:sub>
                                  </m:sSub>
                                  <m:sSubSup>
                                    <m:sSubSupPr>
                                      <m:ctrlPr>
                                        <a:rPr lang="en-US" sz="1600" i="1">
                                          <a:latin typeface="Cambria Math" panose="02040503050406030204" pitchFamily="18" charset="0"/>
                                        </a:rPr>
                                      </m:ctrlPr>
                                    </m:sSubSup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up>
                                      <m:r>
                                        <a:rPr lang="en-US" sz="1600" i="1">
                                          <a:latin typeface="Cambria Math" panose="02040503050406030204" pitchFamily="18" charset="0"/>
                                        </a:rPr>
                                        <m:t>2</m:t>
                                      </m:r>
                                    </m:sup>
                                  </m:sSubSup>
                                  <m:sSub>
                                    <m:sSubPr>
                                      <m:ctrlPr>
                                        <a:rPr lang="en-US" sz="1600" i="1">
                                          <a:latin typeface="Cambria Math" panose="02040503050406030204" pitchFamily="18" charset="0"/>
                                        </a:rPr>
                                      </m:ctrlPr>
                                    </m:sSubPr>
                                    <m:e>
                                      <m:r>
                                        <a:rPr lang="en-US" sz="1600" b="0" i="1" smtClean="0">
                                          <a:latin typeface="Cambria Math" panose="02040503050406030204" pitchFamily="18" charset="0"/>
                                        </a:rPr>
                                        <m:t>𝑠</m:t>
                                      </m:r>
                                    </m:e>
                                    <m:sub>
                                      <m:r>
                                        <a:rPr lang="en-US" sz="1600" i="1">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𝑚</m:t>
                                      </m:r>
                                    </m:e>
                                    <m:sub>
                                      <m:r>
                                        <a:rPr lang="en-US" sz="1600" i="1">
                                          <a:latin typeface="Cambria Math" panose="02040503050406030204" pitchFamily="18" charset="0"/>
                                        </a:rPr>
                                        <m:t>2</m:t>
                                      </m:r>
                                    </m:sub>
                                  </m:sSub>
                                  <m:r>
                                    <a:rPr lang="en-US" sz="1600" i="1">
                                      <a:latin typeface="Cambria Math" panose="02040503050406030204" pitchFamily="18" charset="0"/>
                                    </a:rPr>
                                    <m:t>𝑔</m:t>
                                  </m:r>
                                  <m:sSub>
                                    <m:sSubPr>
                                      <m:ctrlPr>
                                        <a:rPr lang="en-US" sz="1600" i="1">
                                          <a:latin typeface="Cambria Math" panose="02040503050406030204" pitchFamily="18" charset="0"/>
                                        </a:rPr>
                                      </m:ctrlPr>
                                    </m:sSubPr>
                                    <m:e>
                                      <m:r>
                                        <a:rPr lang="en-US" sz="1600" b="0" i="1" smtClean="0">
                                          <a:latin typeface="Cambria Math" panose="02040503050406030204" pitchFamily="18" charset="0"/>
                                        </a:rPr>
                                        <m:t>𝑐</m:t>
                                      </m:r>
                                    </m:e>
                                    <m:sub>
                                      <m:r>
                                        <a:rPr lang="en-US" sz="1600" i="1">
                                          <a:latin typeface="Cambria Math" panose="02040503050406030204" pitchFamily="18" charset="0"/>
                                        </a:rPr>
                                        <m:t>12</m:t>
                                      </m:r>
                                    </m:sub>
                                  </m:sSub>
                                  <m:r>
                                    <a:rPr lang="en-US" sz="1600" i="1">
                                      <a:latin typeface="Cambria Math" panose="02040503050406030204" pitchFamily="18" charset="0"/>
                                    </a:rPr>
                                    <m:t> −</m:t>
                                  </m:r>
                                  <m:sSub>
                                    <m:sSubPr>
                                      <m:ctrlPr>
                                        <a:rPr lang="en-US" sz="1600" i="1">
                                          <a:latin typeface="Cambria Math" panose="02040503050406030204" pitchFamily="18" charset="0"/>
                                        </a:rPr>
                                      </m:ctrlPr>
                                    </m:sSubPr>
                                    <m:e>
                                      <m:r>
                                        <a:rPr lang="en-US" sz="1600" i="1">
                                          <a:latin typeface="Cambria Math" panose="02040503050406030204" pitchFamily="18" charset="0"/>
                                        </a:rPr>
                                        <m:t>𝑚</m:t>
                                      </m:r>
                                    </m:e>
                                    <m:sub>
                                      <m:r>
                                        <a:rPr lang="en-US" sz="1600" i="1">
                                          <a:latin typeface="Cambria Math" panose="02040503050406030204" pitchFamily="18" charset="0"/>
                                        </a:rPr>
                                        <m:t>2</m:t>
                                      </m:r>
                                    </m:sub>
                                  </m:sSub>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b="0" i="1" smtClean="0">
                                          <a:latin typeface="Cambria Math" panose="02040503050406030204" pitchFamily="18" charset="0"/>
                                        </a:rPr>
                                        <m:t>1</m:t>
                                      </m:r>
                                    </m:sub>
                                  </m:sSub>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2</m:t>
                                          </m:r>
                                        </m:sub>
                                      </m:sSub>
                                    </m:e>
                                  </m:d>
                                </m:e>
                              </m:d>
                            </m:e>
                          </m:mr>
                        </m:m>
                      </m:e>
                    </m:d>
                  </m:oMath>
                </a14:m>
                <a:r>
                  <a:rPr lang="en-US" sz="1600" dirty="0"/>
                  <a:t> </a:t>
                </a:r>
              </a:p>
              <a:p>
                <a:endParaRPr lang="en-US" sz="1600" dirty="0"/>
              </a:p>
            </p:txBody>
          </p:sp>
        </mc:Choice>
        <mc:Fallback xmlns="">
          <p:sp>
            <p:nvSpPr>
              <p:cNvPr id="4" name="TextBox 3">
                <a:extLst>
                  <a:ext uri="{FF2B5EF4-FFF2-40B4-BE49-F238E27FC236}">
                    <a16:creationId xmlns:a16="http://schemas.microsoft.com/office/drawing/2014/main" id="{82BA6242-5C13-0D36-FF2B-C083E19DB5EC}"/>
                  </a:ext>
                </a:extLst>
              </p:cNvPr>
              <p:cNvSpPr txBox="1">
                <a:spLocks noRot="1" noChangeAspect="1" noMove="1" noResize="1" noEditPoints="1" noAdjustHandles="1" noChangeArrowheads="1" noChangeShapeType="1" noTextEdit="1"/>
              </p:cNvSpPr>
              <p:nvPr/>
            </p:nvSpPr>
            <p:spPr>
              <a:xfrm>
                <a:off x="378197" y="2101530"/>
                <a:ext cx="11528253" cy="1121141"/>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25265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3F917088-EBF3-2701-99BE-AC55EB6D06CA}"/>
              </a:ext>
            </a:extLst>
          </p:cNvPr>
          <p:cNvSpPr>
            <a:spLocks noChangeArrowheads="1"/>
          </p:cNvSpPr>
          <p:nvPr/>
        </p:nvSpPr>
        <p:spPr bwMode="auto">
          <a:xfrm>
            <a:off x="1930400" y="4383088"/>
            <a:ext cx="8085138" cy="538162"/>
          </a:xfrm>
          <a:prstGeom prst="rect">
            <a:avLst/>
          </a:prstGeom>
          <a:solidFill>
            <a:srgbClr val="FFFF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8914" name="Rectangle 2050">
            <a:extLst>
              <a:ext uri="{FF2B5EF4-FFF2-40B4-BE49-F238E27FC236}">
                <a16:creationId xmlns:a16="http://schemas.microsoft.com/office/drawing/2014/main" id="{33AB36D0-131A-EBD2-C0EE-BB5560F1E647}"/>
              </a:ext>
            </a:extLst>
          </p:cNvPr>
          <p:cNvSpPr>
            <a:spLocks noGrp="1" noChangeArrowheads="1"/>
          </p:cNvSpPr>
          <p:nvPr>
            <p:ph type="title"/>
          </p:nvPr>
        </p:nvSpPr>
        <p:spPr/>
        <p:txBody>
          <a:bodyPr/>
          <a:lstStyle/>
          <a:p>
            <a:r>
              <a:rPr lang="en-US" altLang="en-US"/>
              <a:t>Iterative Newton-Euler Equations - Solution Procedure</a:t>
            </a:r>
            <a:br>
              <a:rPr lang="en-US" altLang="en-US"/>
            </a:br>
            <a:r>
              <a:rPr lang="en-US" altLang="en-US"/>
              <a:t>Phase 2: Inward Iteration </a:t>
            </a:r>
          </a:p>
        </p:txBody>
      </p:sp>
      <p:sp>
        <p:nvSpPr>
          <p:cNvPr id="38915" name="Rectangle 2051">
            <a:extLst>
              <a:ext uri="{FF2B5EF4-FFF2-40B4-BE49-F238E27FC236}">
                <a16:creationId xmlns:a16="http://schemas.microsoft.com/office/drawing/2014/main" id="{D6B02ACE-994A-C7C9-2AB5-18AE88BD2EA3}"/>
              </a:ext>
            </a:extLst>
          </p:cNvPr>
          <p:cNvSpPr>
            <a:spLocks noGrp="1" noChangeArrowheads="1"/>
          </p:cNvSpPr>
          <p:nvPr>
            <p:ph type="body" idx="1"/>
          </p:nvPr>
        </p:nvSpPr>
        <p:spPr/>
        <p:txBody>
          <a:bodyPr/>
          <a:lstStyle/>
          <a:p>
            <a:endParaRPr lang="en-US" altLang="en-US" dirty="0"/>
          </a:p>
          <a:p>
            <a:endParaRPr lang="en-US" altLang="en-US" dirty="0"/>
          </a:p>
          <a:p>
            <a:endParaRPr lang="en-US" altLang="en-US" dirty="0"/>
          </a:p>
          <a:p>
            <a:r>
              <a:rPr lang="en-US" altLang="en-US" dirty="0"/>
              <a:t>Use the forces and torques generated at the joints starting with forces and torques generating by interacting with the environment (that is, tools, work stations, parts etc.)  at the end effector all the way the robot’s base.  </a:t>
            </a:r>
          </a:p>
        </p:txBody>
      </p:sp>
      <mc:AlternateContent xmlns:mc="http://schemas.openxmlformats.org/markup-compatibility/2006" xmlns:a14="http://schemas.microsoft.com/office/drawing/2010/main">
        <mc:Choice Requires="a14">
          <p:sp>
            <p:nvSpPr>
              <p:cNvPr id="38916" name="Object 4">
                <a:extLst>
                  <a:ext uri="{FF2B5EF4-FFF2-40B4-BE49-F238E27FC236}">
                    <a16:creationId xmlns:a16="http://schemas.microsoft.com/office/drawing/2014/main" id="{82910E60-CD24-4422-DE68-082DF3D1C922}"/>
                  </a:ext>
                </a:extLst>
              </p:cNvPr>
              <p:cNvSpPr txBox="1"/>
              <p:nvPr/>
            </p:nvSpPr>
            <p:spPr bwMode="auto">
              <a:xfrm>
                <a:off x="2178050" y="1497013"/>
                <a:ext cx="2744788" cy="322262"/>
              </a:xfrm>
              <a:prstGeom prst="rect">
                <a:avLst/>
              </a:prstGeom>
              <a:noFill/>
              <a:ln>
                <a:noFill/>
              </a:ln>
              <a:effectLst/>
            </p:spPr>
            <p:txBody>
              <a:bodyPr>
                <a:normAutofit fontScale="62500" lnSpcReduction="20000"/>
              </a:bodyPr>
              <a:lstStyle/>
              <a:p>
                <a:pPr/>
                <a14:m>
                  <m:oMathPara xmlns:m="http://schemas.openxmlformats.org/officeDocument/2006/math">
                    <m:oMathParaPr>
                      <m:jc m:val="left"/>
                    </m:oMathParaPr>
                    <m:oMath xmlns:m="http://schemas.openxmlformats.org/officeDocument/2006/math">
                      <m:r>
                        <m:rPr>
                          <m:nor/>
                        </m:rPr>
                        <a:rPr lang="en-US" i="0" smtClean="0">
                          <a:solidFill>
                            <a:srgbClr val="000000"/>
                          </a:solidFill>
                          <a:latin typeface="Cambria Math" panose="02040503050406030204" pitchFamily="18" charset="0"/>
                        </a:rPr>
                        <m:t>Inward</m:t>
                      </m:r>
                      <m:r>
                        <m:rPr>
                          <m:nor/>
                        </m:rPr>
                        <a:rPr lang="en-US" i="0" smtClean="0">
                          <a:solidFill>
                            <a:srgbClr val="000000"/>
                          </a:solidFill>
                          <a:latin typeface="Cambria Math" panose="02040503050406030204" pitchFamily="18" charset="0"/>
                        </a:rPr>
                        <m:t> </m:t>
                      </m:r>
                      <m:r>
                        <m:rPr>
                          <m:nor/>
                        </m:rPr>
                        <a:rPr lang="en-US" i="0" smtClean="0">
                          <a:solidFill>
                            <a:srgbClr val="000000"/>
                          </a:solidFill>
                          <a:latin typeface="Cambria Math" panose="02040503050406030204" pitchFamily="18" charset="0"/>
                        </a:rPr>
                        <m:t>Iteration</m:t>
                      </m:r>
                      <m:r>
                        <m:rPr>
                          <m:nor/>
                        </m:rPr>
                        <a:rPr lang="en-US" i="0"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 = 1,2</m:t>
                      </m:r>
                    </m:oMath>
                  </m:oMathPara>
                </a14:m>
                <a:endParaRPr lang="en-US" dirty="0"/>
              </a:p>
            </p:txBody>
          </p:sp>
        </mc:Choice>
        <mc:Fallback xmlns="">
          <p:sp>
            <p:nvSpPr>
              <p:cNvPr id="38916" name="Object 4">
                <a:extLst>
                  <a:ext uri="{FF2B5EF4-FFF2-40B4-BE49-F238E27FC236}">
                    <a16:creationId xmlns:a16="http://schemas.microsoft.com/office/drawing/2014/main" id="{82910E60-CD24-4422-DE68-082DF3D1C922}"/>
                  </a:ext>
                </a:extLst>
              </p:cNvPr>
              <p:cNvSpPr txBox="1">
                <a:spLocks noRot="1" noChangeAspect="1" noMove="1" noResize="1" noEditPoints="1" noAdjustHandles="1" noChangeArrowheads="1" noChangeShapeType="1" noTextEdit="1"/>
              </p:cNvSpPr>
              <p:nvPr/>
            </p:nvSpPr>
            <p:spPr bwMode="auto">
              <a:xfrm>
                <a:off x="2178050" y="1497013"/>
                <a:ext cx="2744788" cy="322262"/>
              </a:xfrm>
              <a:prstGeom prst="rect">
                <a:avLst/>
              </a:prstGeom>
              <a:blipFill>
                <a:blip r:embed="rId3"/>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17" name="Object 4">
                <a:extLst>
                  <a:ext uri="{FF2B5EF4-FFF2-40B4-BE49-F238E27FC236}">
                    <a16:creationId xmlns:a16="http://schemas.microsoft.com/office/drawing/2014/main" id="{C92E9A52-91B7-BED8-D8BE-C1B56A140A2B}"/>
                  </a:ext>
                </a:extLst>
              </p:cNvPr>
              <p:cNvSpPr txBox="1"/>
              <p:nvPr/>
            </p:nvSpPr>
            <p:spPr bwMode="auto">
              <a:xfrm>
                <a:off x="2613025" y="3444875"/>
                <a:ext cx="1735138" cy="381000"/>
              </a:xfrm>
              <a:prstGeom prst="rect">
                <a:avLst/>
              </a:prstGeom>
              <a:noFill/>
              <a:ln>
                <a:noFill/>
              </a:ln>
              <a:effectLst/>
            </p:spPr>
            <p:txBody>
              <a:bodyPr>
                <a:normAutofit fontScale="47500" lnSpcReduction="200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𝑓</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𝑅</m:t>
                          </m:r>
                        </m:e>
                      </m:sPr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𝑓</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𝐹</m:t>
                              </m:r>
                            </m:e>
                          </m:sPre>
                        </m:e>
                        <m:sub>
                          <m:r>
                            <a:rPr lang="en-US" i="1">
                              <a:solidFill>
                                <a:srgbClr val="000000"/>
                              </a:solidFill>
                              <a:latin typeface="Cambria Math" panose="02040503050406030204" pitchFamily="18" charset="0"/>
                            </a:rPr>
                            <m:t>𝑖</m:t>
                          </m:r>
                        </m:sub>
                      </m:sSub>
                    </m:oMath>
                  </m:oMathPara>
                </a14:m>
                <a:endParaRPr lang="en-US" dirty="0"/>
              </a:p>
            </p:txBody>
          </p:sp>
        </mc:Choice>
        <mc:Fallback xmlns="">
          <p:sp>
            <p:nvSpPr>
              <p:cNvPr id="38917" name="Object 4">
                <a:extLst>
                  <a:ext uri="{FF2B5EF4-FFF2-40B4-BE49-F238E27FC236}">
                    <a16:creationId xmlns:a16="http://schemas.microsoft.com/office/drawing/2014/main" id="{C92E9A52-91B7-BED8-D8BE-C1B56A140A2B}"/>
                  </a:ext>
                </a:extLst>
              </p:cNvPr>
              <p:cNvSpPr txBox="1">
                <a:spLocks noRot="1" noChangeAspect="1" noMove="1" noResize="1" noEditPoints="1" noAdjustHandles="1" noChangeArrowheads="1" noChangeShapeType="1" noTextEdit="1"/>
              </p:cNvSpPr>
              <p:nvPr/>
            </p:nvSpPr>
            <p:spPr bwMode="auto">
              <a:xfrm>
                <a:off x="2613025" y="3444875"/>
                <a:ext cx="1735138" cy="381000"/>
              </a:xfrm>
              <a:prstGeom prst="rect">
                <a:avLst/>
              </a:prstGeom>
              <a:blipFill>
                <a:blip r:embed="rId4"/>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18" name="Object 4">
                <a:extLst>
                  <a:ext uri="{FF2B5EF4-FFF2-40B4-BE49-F238E27FC236}">
                    <a16:creationId xmlns:a16="http://schemas.microsoft.com/office/drawing/2014/main" id="{647A7D7D-E7AE-C326-972E-C3542C140BDE}"/>
                  </a:ext>
                </a:extLst>
              </p:cNvPr>
              <p:cNvSpPr txBox="1"/>
              <p:nvPr/>
            </p:nvSpPr>
            <p:spPr bwMode="auto">
              <a:xfrm>
                <a:off x="2613025" y="3935413"/>
                <a:ext cx="4621213" cy="381000"/>
              </a:xfrm>
              <a:prstGeom prst="rect">
                <a:avLst/>
              </a:prstGeom>
              <a:noFill/>
              <a:ln>
                <a:noFill/>
              </a:ln>
              <a:effectLst/>
            </p:spPr>
            <p:txBody>
              <a:bodyPr>
                <a:normAutofit fontScale="55000" lnSpcReduction="200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𝑛</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𝑁</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𝑅</m:t>
                          </m:r>
                        </m:e>
                      </m:sPr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𝑛</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𝑃</m:t>
                                  </m:r>
                                </m:e>
                              </m:sPre>
                            </m:e>
                            <m:sub>
                              <m:r>
                                <a:rPr lang="en-US" i="1">
                                  <a:solidFill>
                                    <a:srgbClr val="000000"/>
                                  </a:solidFill>
                                  <a:latin typeface="Cambria Math" panose="02040503050406030204" pitchFamily="18" charset="0"/>
                                </a:rPr>
                                <m:t>𝐶</m:t>
                              </m:r>
                            </m:sub>
                          </m:sSub>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𝐹</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𝑃</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 ×</m:t>
                      </m:r>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𝑅</m:t>
                          </m:r>
                        </m:e>
                      </m:sPre>
                      <m:r>
                        <a:rPr lang="en-US" i="1">
                          <a:solidFill>
                            <a:srgbClr val="000000"/>
                          </a:solidFill>
                          <a:latin typeface="Cambria Math" panose="02040503050406030204" pitchFamily="18" charset="0"/>
                        </a:rPr>
                        <m:t> </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𝑓</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oMath>
                  </m:oMathPara>
                </a14:m>
                <a:endParaRPr lang="en-US" dirty="0"/>
              </a:p>
            </p:txBody>
          </p:sp>
        </mc:Choice>
        <mc:Fallback xmlns="">
          <p:sp>
            <p:nvSpPr>
              <p:cNvPr id="38918" name="Object 4">
                <a:extLst>
                  <a:ext uri="{FF2B5EF4-FFF2-40B4-BE49-F238E27FC236}">
                    <a16:creationId xmlns:a16="http://schemas.microsoft.com/office/drawing/2014/main" id="{647A7D7D-E7AE-C326-972E-C3542C140BDE}"/>
                  </a:ext>
                </a:extLst>
              </p:cNvPr>
              <p:cNvSpPr txBox="1">
                <a:spLocks noRot="1" noChangeAspect="1" noMove="1" noResize="1" noEditPoints="1" noAdjustHandles="1" noChangeArrowheads="1" noChangeShapeType="1" noTextEdit="1"/>
              </p:cNvSpPr>
              <p:nvPr/>
            </p:nvSpPr>
            <p:spPr bwMode="auto">
              <a:xfrm>
                <a:off x="2613025" y="3935413"/>
                <a:ext cx="4621213" cy="381000"/>
              </a:xfrm>
              <a:prstGeom prst="rect">
                <a:avLst/>
              </a:prstGeom>
              <a:blipFill>
                <a:blip r:embed="rId5"/>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19" name="Object 4">
                <a:extLst>
                  <a:ext uri="{FF2B5EF4-FFF2-40B4-BE49-F238E27FC236}">
                    <a16:creationId xmlns:a16="http://schemas.microsoft.com/office/drawing/2014/main" id="{1344958C-4B9D-5A57-0A7B-AC4F919CCE17}"/>
                  </a:ext>
                </a:extLst>
              </p:cNvPr>
              <p:cNvSpPr txBox="1"/>
              <p:nvPr/>
            </p:nvSpPr>
            <p:spPr bwMode="auto">
              <a:xfrm>
                <a:off x="2613025" y="4443413"/>
                <a:ext cx="1352550" cy="401637"/>
              </a:xfrm>
              <a:prstGeom prst="rect">
                <a:avLst/>
              </a:prstGeom>
              <a:noFill/>
              <a:ln>
                <a:noFill/>
              </a:ln>
              <a:effectLst/>
            </p:spPr>
            <p:txBody>
              <a:bodyPr>
                <a:normAutofit fontScale="62500" lnSpcReduction="200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𝜏</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Sup>
                            <m:sSupPr>
                              <m:ctrlPr>
                                <a:rPr lang="en-US" i="1">
                                  <a:solidFill>
                                    <a:srgbClr val="000000"/>
                                  </a:solidFill>
                                  <a:latin typeface="Cambria Math" panose="02040503050406030204" pitchFamily="18" charset="0"/>
                                </a:rPr>
                              </m:ctrlPr>
                            </m:sSup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𝑛</m:t>
                                  </m:r>
                                </m:e>
                              </m:sPre>
                            </m:e>
                            <m:sup>
                              <m:r>
                                <a:rPr lang="en-US" i="1">
                                  <a:solidFill>
                                    <a:srgbClr val="000000"/>
                                  </a:solidFill>
                                  <a:latin typeface="Cambria Math" panose="02040503050406030204" pitchFamily="18" charset="0"/>
                                </a:rPr>
                                <m:t>𝑇</m:t>
                              </m:r>
                            </m:sup>
                          </m:sSup>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 </m:t>
                      </m:r>
                      <m:sSub>
                        <m:sSubPr>
                          <m:ctrlPr>
                            <a:rPr lang="en-US" i="1">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𝑍</m:t>
                                  </m:r>
                                </m:e>
                              </m:sPre>
                            </m:e>
                          </m:acc>
                        </m:e>
                        <m:sub>
                          <m:r>
                            <a:rPr lang="en-US" i="1">
                              <a:solidFill>
                                <a:srgbClr val="000000"/>
                              </a:solidFill>
                              <a:latin typeface="Cambria Math" panose="02040503050406030204" pitchFamily="18" charset="0"/>
                            </a:rPr>
                            <m:t>𝑖</m:t>
                          </m:r>
                        </m:sub>
                      </m:sSub>
                    </m:oMath>
                  </m:oMathPara>
                </a14:m>
                <a:endParaRPr lang="en-US" dirty="0"/>
              </a:p>
            </p:txBody>
          </p:sp>
        </mc:Choice>
        <mc:Fallback xmlns="">
          <p:sp>
            <p:nvSpPr>
              <p:cNvPr id="38919" name="Object 4">
                <a:extLst>
                  <a:ext uri="{FF2B5EF4-FFF2-40B4-BE49-F238E27FC236}">
                    <a16:creationId xmlns:a16="http://schemas.microsoft.com/office/drawing/2014/main" id="{1344958C-4B9D-5A57-0A7B-AC4F919CCE17}"/>
                  </a:ext>
                </a:extLst>
              </p:cNvPr>
              <p:cNvSpPr txBox="1">
                <a:spLocks noRot="1" noChangeAspect="1" noMove="1" noResize="1" noEditPoints="1" noAdjustHandles="1" noChangeArrowheads="1" noChangeShapeType="1" noTextEdit="1"/>
              </p:cNvSpPr>
              <p:nvPr/>
            </p:nvSpPr>
            <p:spPr bwMode="auto">
              <a:xfrm>
                <a:off x="2613025" y="4443413"/>
                <a:ext cx="1352550" cy="401637"/>
              </a:xfrm>
              <a:prstGeom prst="rect">
                <a:avLst/>
              </a:prstGeom>
              <a:blipFill>
                <a:blip r:embed="rId6"/>
                <a:stretch>
                  <a:fillRect r="-5405"/>
                </a:stretch>
              </a:blipFill>
              <a:ln>
                <a:noFill/>
              </a:ln>
              <a:effectLst/>
            </p:spPr>
            <p:txBody>
              <a:bodyPr/>
              <a:lstStyle/>
              <a:p>
                <a:r>
                  <a:rPr lang="en-US">
                    <a:noFill/>
                  </a:rPr>
                  <a:t> </a:t>
                </a:r>
              </a:p>
            </p:txBody>
          </p:sp>
        </mc:Fallback>
      </mc:AlternateContent>
      <p:sp>
        <p:nvSpPr>
          <p:cNvPr id="38920" name="Rectangle 8">
            <a:extLst>
              <a:ext uri="{FF2B5EF4-FFF2-40B4-BE49-F238E27FC236}">
                <a16:creationId xmlns:a16="http://schemas.microsoft.com/office/drawing/2014/main" id="{3045F974-BC5D-6686-FED6-AE335CAF236F}"/>
              </a:ext>
            </a:extLst>
          </p:cNvPr>
          <p:cNvSpPr>
            <a:spLocks noChangeArrowheads="1"/>
          </p:cNvSpPr>
          <p:nvPr/>
        </p:nvSpPr>
        <p:spPr bwMode="auto">
          <a:xfrm>
            <a:off x="914400" y="1371600"/>
            <a:ext cx="10245725" cy="3665538"/>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12" name="Footer Placeholder 2">
            <a:extLst>
              <a:ext uri="{FF2B5EF4-FFF2-40B4-BE49-F238E27FC236}">
                <a16:creationId xmlns:a16="http://schemas.microsoft.com/office/drawing/2014/main" id="{557A1956-5073-14BD-7443-8D4CD4067C8E}"/>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38922" name="Picture 2" descr="http://brand.ucla.edu/wp-content/uploads/2013/08/ucla-logotype-main-11.jpg">
            <a:extLst>
              <a:ext uri="{FF2B5EF4-FFF2-40B4-BE49-F238E27FC236}">
                <a16:creationId xmlns:a16="http://schemas.microsoft.com/office/drawing/2014/main" id="{50DC78C9-B0F4-9997-E707-FC3817E0B4B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ight Arrow 12">
            <a:extLst>
              <a:ext uri="{FF2B5EF4-FFF2-40B4-BE49-F238E27FC236}">
                <a16:creationId xmlns:a16="http://schemas.microsoft.com/office/drawing/2014/main" id="{457B48CB-3DD9-F971-D97D-8D2721BCA584}"/>
              </a:ext>
            </a:extLst>
          </p:cNvPr>
          <p:cNvSpPr>
            <a:spLocks noChangeArrowheads="1"/>
          </p:cNvSpPr>
          <p:nvPr/>
        </p:nvSpPr>
        <p:spPr bwMode="auto">
          <a:xfrm>
            <a:off x="1277938" y="4400550"/>
            <a:ext cx="652462" cy="541338"/>
          </a:xfrm>
          <a:prstGeom prst="rightArrow">
            <a:avLst>
              <a:gd name="adj1" fmla="val 50000"/>
              <a:gd name="adj2" fmla="val 49997"/>
            </a:avLst>
          </a:prstGeom>
          <a:solidFill>
            <a:srgbClr val="FF33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9601582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6AB2DB05-60D5-D30D-F3DA-B5B168C1FBE1}"/>
              </a:ext>
            </a:extLst>
          </p:cNvPr>
          <p:cNvSpPr>
            <a:spLocks noGrp="1" noChangeArrowheads="1"/>
          </p:cNvSpPr>
          <p:nvPr>
            <p:ph type="title"/>
          </p:nvPr>
        </p:nvSpPr>
        <p:spPr/>
        <p:txBody>
          <a:bodyPr/>
          <a:lstStyle/>
          <a:p>
            <a:r>
              <a:rPr lang="en-US" altLang="en-US"/>
              <a:t>Iterative Newton-Euler Equations - 2R Robot Example </a:t>
            </a:r>
          </a:p>
        </p:txBody>
      </p:sp>
      <mc:AlternateContent xmlns:mc="http://schemas.openxmlformats.org/markup-compatibility/2006" xmlns:a14="http://schemas.microsoft.com/office/drawing/2010/main">
        <mc:Choice Requires="a14">
          <p:sp>
            <p:nvSpPr>
              <p:cNvPr id="93187" name="Rectangle 3">
                <a:extLst>
                  <a:ext uri="{FF2B5EF4-FFF2-40B4-BE49-F238E27FC236}">
                    <a16:creationId xmlns:a16="http://schemas.microsoft.com/office/drawing/2014/main" id="{0F2556A5-6BBA-7E55-46CF-E8206D35DCA9}"/>
                  </a:ext>
                </a:extLst>
              </p:cNvPr>
              <p:cNvSpPr>
                <a:spLocks noGrp="1" noChangeArrowheads="1"/>
              </p:cNvSpPr>
              <p:nvPr>
                <p:ph type="body" idx="1"/>
              </p:nvPr>
            </p:nvSpPr>
            <p:spPr/>
            <p:txBody>
              <a:bodyPr/>
              <a:lstStyle/>
              <a:p>
                <a:r>
                  <a:rPr lang="en-US" altLang="en-US" dirty="0"/>
                  <a:t>Inward iteration </a:t>
                </a:r>
                <a14:m>
                  <m:oMath xmlns:m="http://schemas.openxmlformats.org/officeDocument/2006/math">
                    <m:r>
                      <a:rPr lang="en-US" i="1" smtClean="0">
                        <a:solidFill>
                          <a:srgbClr val="000000"/>
                        </a:solidFill>
                        <a:latin typeface="Cambria Math" panose="02040503050406030204" pitchFamily="18" charset="0"/>
                      </a:rPr>
                      <m:t>𝑖</m:t>
                    </m:r>
                    <m:r>
                      <a:rPr lang="en-US" i="1" smtClean="0">
                        <a:solidFill>
                          <a:srgbClr val="000000"/>
                        </a:solidFill>
                        <a:latin typeface="Cambria Math" panose="02040503050406030204" pitchFamily="18" charset="0"/>
                      </a:rPr>
                      <m:t>=1</m:t>
                    </m:r>
                  </m:oMath>
                </a14:m>
                <a:r>
                  <a:rPr lang="en-US" dirty="0"/>
                  <a:t>,2</a:t>
                </a:r>
              </a:p>
              <a:p>
                <a:endParaRPr lang="en-US" altLang="en-US" dirty="0"/>
              </a:p>
            </p:txBody>
          </p:sp>
        </mc:Choice>
        <mc:Fallback xmlns="">
          <p:sp>
            <p:nvSpPr>
              <p:cNvPr id="93187" name="Rectangle 3">
                <a:extLst>
                  <a:ext uri="{FF2B5EF4-FFF2-40B4-BE49-F238E27FC236}">
                    <a16:creationId xmlns:a16="http://schemas.microsoft.com/office/drawing/2014/main" id="{0F2556A5-6BBA-7E55-46CF-E8206D35DCA9}"/>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p:sp>
        <p:nvSpPr>
          <p:cNvPr id="80" name="Footer Placeholder 2">
            <a:extLst>
              <a:ext uri="{FF2B5EF4-FFF2-40B4-BE49-F238E27FC236}">
                <a16:creationId xmlns:a16="http://schemas.microsoft.com/office/drawing/2014/main" id="{1F822DFB-EB0D-18A0-93BF-A83365F3AAC5}"/>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93263" name="Picture 2" descr="http://brand.ucla.edu/wp-content/uploads/2013/08/ucla-logotype-main-11.jpg">
            <a:extLst>
              <a:ext uri="{FF2B5EF4-FFF2-40B4-BE49-F238E27FC236}">
                <a16:creationId xmlns:a16="http://schemas.microsoft.com/office/drawing/2014/main" id="{DD19636E-A119-20B4-F329-5E0FD8AD88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5306E11-FF9E-364D-DCA0-F2E51F6F028E}"/>
                  </a:ext>
                </a:extLst>
              </p:cNvPr>
              <p:cNvSpPr txBox="1"/>
              <p:nvPr/>
            </p:nvSpPr>
            <p:spPr>
              <a:xfrm>
                <a:off x="914400" y="4638550"/>
                <a:ext cx="9569030" cy="786113"/>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d>
                        <m:dPr>
                          <m:begChr m:val="{"/>
                          <m:endChr m:val=""/>
                          <m:ctrlPr>
                            <a:rPr lang="en-US" sz="1600" i="1" smtClean="0">
                              <a:latin typeface="Cambria Math" panose="02040503050406030204" pitchFamily="18" charset="0"/>
                            </a:rPr>
                          </m:ctrlPr>
                        </m:dPr>
                        <m:e>
                          <m:eqArr>
                            <m:eqArrPr>
                              <m:ctrlPr>
                                <a:rPr lang="en-US" sz="1600" i="1" smtClean="0">
                                  <a:latin typeface="Cambria Math" panose="02040503050406030204" pitchFamily="18" charset="0"/>
                                </a:rPr>
                              </m:ctrlPr>
                            </m:eqArrPr>
                            <m:e>
                              <m:sSub>
                                <m:sSubPr>
                                  <m:ctrlPr>
                                    <a:rPr lang="en-US" sz="1600" i="1">
                                      <a:solidFill>
                                        <a:srgbClr val="000000"/>
                                      </a:solidFill>
                                      <a:latin typeface="Cambria Math" panose="02040503050406030204" pitchFamily="18" charset="0"/>
                                    </a:rPr>
                                  </m:ctrlPr>
                                </m:sSubPr>
                                <m:e>
                                  <m:r>
                                    <a:rPr lang="en-US" sz="1600" i="1">
                                      <a:solidFill>
                                        <a:srgbClr val="000000"/>
                                      </a:solidFill>
                                      <a:latin typeface="Cambria Math" panose="02040503050406030204" pitchFamily="18" charset="0"/>
                                    </a:rPr>
                                    <m:t>𝜏</m:t>
                                  </m:r>
                                </m:e>
                                <m:sub>
                                  <m:r>
                                    <a:rPr lang="en-US" sz="1600" i="1">
                                      <a:solidFill>
                                        <a:srgbClr val="000000"/>
                                      </a:solidFill>
                                      <a:latin typeface="Cambria Math" panose="02040503050406030204" pitchFamily="18" charset="0"/>
                                    </a:rPr>
                                    <m:t>1</m:t>
                                  </m:r>
                                </m:sub>
                              </m:sSub>
                              <m:r>
                                <a:rPr lang="en-US" sz="1600" i="1">
                                  <a:solidFill>
                                    <a:srgbClr val="000000"/>
                                  </a:solidFill>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1</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𝑠</m:t>
                                  </m:r>
                                </m:e>
                                <m:sub>
                                  <m:r>
                                    <a:rPr lang="en-US" sz="1600" i="1">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sSub>
                                    <m:sSubPr>
                                      <m:ctrlPr>
                                        <a:rPr lang="en-US" sz="1600" i="1">
                                          <a:latin typeface="Cambria Math" panose="02040503050406030204" pitchFamily="18" charset="0"/>
                                        </a:rPr>
                                      </m:ctrlPr>
                                    </m:sSubPr>
                                    <m:e>
                                      <m:r>
                                        <a:rPr lang="en-US" sz="1600" i="1">
                                          <a:latin typeface="Cambria Math" panose="02040503050406030204" pitchFamily="18" charset="0"/>
                                        </a:rPr>
                                        <m:t>𝑚</m:t>
                                      </m:r>
                                    </m:e>
                                    <m:sub>
                                      <m:r>
                                        <a:rPr lang="en-US" sz="1600" i="1">
                                          <a:latin typeface="Cambria Math" panose="02040503050406030204" pitchFamily="18" charset="0"/>
                                        </a:rPr>
                                        <m:t>2</m:t>
                                      </m:r>
                                    </m:sub>
                                  </m:sSub>
                                  <m:r>
                                    <a:rPr lang="en-US" sz="1600" i="1">
                                      <a:latin typeface="Cambria Math" panose="02040503050406030204" pitchFamily="18" charset="0"/>
                                    </a:rPr>
                                    <m:t>(</m:t>
                                  </m:r>
                                  <m:r>
                                    <a:rPr lang="en-US" sz="1600" i="1">
                                      <a:latin typeface="Cambria Math" panose="02040503050406030204" pitchFamily="18" charset="0"/>
                                    </a:rPr>
                                    <m:t>𝐿</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r>
                                    <a:rPr lang="en-US" sz="1600" i="1">
                                      <a:latin typeface="Cambria Math" panose="02040503050406030204" pitchFamily="18" charset="0"/>
                                    </a:rPr>
                                    <m:t>𝑠</m:t>
                                  </m:r>
                                </m:e>
                                <m:sub>
                                  <m:r>
                                    <a:rPr lang="en-US" sz="1600" i="1">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1</m:t>
                                  </m:r>
                                </m:sub>
                              </m:sSub>
                              <m:sSubSup>
                                <m:sSubSupPr>
                                  <m:ctrlPr>
                                    <a:rPr lang="en-US" sz="1600" i="1">
                                      <a:latin typeface="Cambria Math" panose="02040503050406030204" pitchFamily="18" charset="0"/>
                                    </a:rPr>
                                  </m:ctrlPr>
                                </m:sSubSup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up>
                                  <m:r>
                                    <a:rPr lang="en-US" sz="1600" i="1">
                                      <a:latin typeface="Cambria Math" panose="02040503050406030204" pitchFamily="18" charset="0"/>
                                    </a:rPr>
                                    <m:t>2</m:t>
                                  </m:r>
                                </m:sup>
                              </m:sSubSup>
                              <m:sSub>
                                <m:sSubPr>
                                  <m:ctrlPr>
                                    <a:rPr lang="en-US" sz="1600" i="1">
                                      <a:latin typeface="Cambria Math" panose="02040503050406030204" pitchFamily="18" charset="0"/>
                                    </a:rPr>
                                  </m:ctrlPr>
                                </m:sSubPr>
                                <m:e>
                                  <m:r>
                                    <a:rPr lang="en-US" sz="1600" i="1">
                                      <a:latin typeface="Cambria Math" panose="02040503050406030204" pitchFamily="18" charset="0"/>
                                    </a:rPr>
                                    <m:t>𝑐</m:t>
                                  </m:r>
                                </m:e>
                                <m:sub>
                                  <m:r>
                                    <a:rPr lang="en-US" sz="1600" i="1">
                                      <a:latin typeface="Cambria Math" panose="02040503050406030204" pitchFamily="18" charset="0"/>
                                    </a:rPr>
                                    <m:t>2</m:t>
                                  </m:r>
                                </m:sub>
                              </m:sSub>
                              <m:r>
                                <m:rPr>
                                  <m:brk m:alnAt="7"/>
                                </m:rP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2</m:t>
                                  </m:r>
                                </m:sub>
                              </m:sSub>
                              <m:sSup>
                                <m:sSupPr>
                                  <m:ctrlPr>
                                    <a:rPr lang="en-US" sz="1600" i="1">
                                      <a:latin typeface="Cambria Math" panose="02040503050406030204" pitchFamily="18" charset="0"/>
                                    </a:rPr>
                                  </m:ctrlPr>
                                </m:sSupPr>
                                <m:e>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Sub>
                                          <m:r>
                                            <a:rPr lang="en-US" sz="1600" i="1">
                                              <a:latin typeface="Cambria Math" panose="02040503050406030204" pitchFamily="18" charset="0"/>
                                            </a:rPr>
                                            <m:t>+</m:t>
                                          </m:r>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2</m:t>
                                          </m:r>
                                        </m:sub>
                                      </m:sSub>
                                    </m:e>
                                  </m:d>
                                </m:e>
                                <m:sup>
                                  <m:r>
                                    <a:rPr lang="en-US" sz="1600" i="1">
                                      <a:latin typeface="Cambria Math" panose="02040503050406030204" pitchFamily="18" charset="0"/>
                                    </a:rPr>
                                    <m:t>2</m:t>
                                  </m:r>
                                </m:sup>
                              </m:sSup>
                              <m:r>
                                <a:rPr lang="en-US" sz="1600" i="1">
                                  <a:latin typeface="Cambria Math" panose="02040503050406030204" pitchFamily="18" charset="0"/>
                                </a:rPr>
                                <m:t>+</m:t>
                              </m:r>
                              <m:r>
                                <a:rPr lang="en-US" sz="1600" i="1">
                                  <a:latin typeface="Cambria Math" panose="02040503050406030204" pitchFamily="18" charset="0"/>
                                </a:rPr>
                                <m:t>𝑔</m:t>
                              </m:r>
                              <m:sSub>
                                <m:sSubPr>
                                  <m:ctrlPr>
                                    <a:rPr lang="en-US" sz="1600" i="1">
                                      <a:latin typeface="Cambria Math" panose="02040503050406030204" pitchFamily="18" charset="0"/>
                                    </a:rPr>
                                  </m:ctrlPr>
                                </m:sSubPr>
                                <m:e>
                                  <m:r>
                                    <a:rPr lang="en-US" sz="1600" i="1">
                                      <a:latin typeface="Cambria Math" panose="02040503050406030204" pitchFamily="18" charset="0"/>
                                    </a:rPr>
                                    <m:t>𝑠</m:t>
                                  </m:r>
                                </m:e>
                                <m:sub>
                                  <m:r>
                                    <a:rPr lang="en-US" sz="1600" i="1">
                                      <a:latin typeface="Cambria Math" panose="02040503050406030204" pitchFamily="18" charset="0"/>
                                    </a:rPr>
                                    <m:t>12</m:t>
                                  </m:r>
                                </m:sub>
                              </m:sSub>
                              <m:r>
                                <a:rPr lang="en-US" sz="1600" i="1">
                                  <a:latin typeface="Cambria Math" panose="02040503050406030204" pitchFamily="18" charset="0"/>
                                </a:rPr>
                                <m:t>))</m:t>
                              </m:r>
                              <m:r>
                                <a:rPr lang="en-US" sz="1600" i="1">
                                  <a:solidFill>
                                    <a:srgbClr val="000000"/>
                                  </a:solidFill>
                                  <a:latin typeface="Cambria Math" panose="02040503050406030204" pitchFamily="18" charset="0"/>
                                </a:rPr>
                                <m:t>+</m:t>
                              </m:r>
                              <m:sSub>
                                <m:sSubPr>
                                  <m:ctrlPr>
                                    <a:rPr lang="en-US" sz="1600" i="1">
                                      <a:solidFill>
                                        <a:srgbClr val="000000"/>
                                      </a:solidFill>
                                      <a:latin typeface="Cambria Math" panose="02040503050406030204" pitchFamily="18" charset="0"/>
                                    </a:rPr>
                                  </m:ctrlPr>
                                </m:sSubPr>
                                <m:e>
                                  <m:r>
                                    <a:rPr lang="en-US" sz="1600" i="1">
                                      <a:solidFill>
                                        <a:srgbClr val="000000"/>
                                      </a:solidFill>
                                      <a:latin typeface="Cambria Math" panose="02040503050406030204" pitchFamily="18" charset="0"/>
                                    </a:rPr>
                                    <m:t>𝑐</m:t>
                                  </m:r>
                                </m:e>
                                <m:sub>
                                  <m:r>
                                    <a:rPr lang="en-US" sz="1600" i="1">
                                      <a:solidFill>
                                        <a:srgbClr val="000000"/>
                                      </a:solidFill>
                                      <a:latin typeface="Cambria Math" panose="02040503050406030204" pitchFamily="18" charset="0"/>
                                    </a:rPr>
                                    <m:t>2</m:t>
                                  </m:r>
                                </m:sub>
                              </m:sSub>
                              <m:sSub>
                                <m:sSubPr>
                                  <m:ctrlPr>
                                    <a:rPr lang="en-US" sz="1600" i="1">
                                      <a:latin typeface="Cambria Math" panose="02040503050406030204" pitchFamily="18" charset="0"/>
                                    </a:rPr>
                                  </m:ctrlPr>
                                </m:sSubPr>
                                <m:e>
                                  <m:r>
                                    <a:rPr lang="en-US" sz="1600" i="1">
                                      <a:latin typeface="Cambria Math" panose="02040503050406030204" pitchFamily="18" charset="0"/>
                                    </a:rPr>
                                    <m:t>(</m:t>
                                  </m:r>
                                  <m:r>
                                    <a:rPr lang="en-US" sz="1600" i="1">
                                      <a:latin typeface="Cambria Math" panose="02040503050406030204" pitchFamily="18" charset="0"/>
                                    </a:rPr>
                                    <m:t>𝑚</m:t>
                                  </m:r>
                                </m:e>
                                <m:sub>
                                  <m:r>
                                    <a:rPr lang="en-US" sz="1600" i="1">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r>
                                    <a:rPr lang="en-US" sz="1600" i="1">
                                      <a:latin typeface="Cambria Math" panose="02040503050406030204" pitchFamily="18" charset="0"/>
                                    </a:rPr>
                                    <m:t>𝑐</m:t>
                                  </m:r>
                                </m:e>
                                <m:sub>
                                  <m:r>
                                    <a:rPr lang="en-US" sz="1600" i="1">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1</m:t>
                                  </m:r>
                                </m:sub>
                              </m:sSub>
                              <m:sSubSup>
                                <m:sSubSupPr>
                                  <m:ctrlPr>
                                    <a:rPr lang="en-US" sz="1600" i="1">
                                      <a:latin typeface="Cambria Math" panose="02040503050406030204" pitchFamily="18" charset="0"/>
                                    </a:rPr>
                                  </m:ctrlPr>
                                </m:sSubSup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up>
                                  <m:r>
                                    <a:rPr lang="en-US" sz="1600" i="1">
                                      <a:latin typeface="Cambria Math" panose="02040503050406030204" pitchFamily="18" charset="0"/>
                                    </a:rPr>
                                    <m:t>2</m:t>
                                  </m:r>
                                </m:sup>
                              </m:sSubSup>
                              <m:sSub>
                                <m:sSubPr>
                                  <m:ctrlPr>
                                    <a:rPr lang="en-US" sz="1600" i="1">
                                      <a:latin typeface="Cambria Math" panose="02040503050406030204" pitchFamily="18" charset="0"/>
                                    </a:rPr>
                                  </m:ctrlPr>
                                </m:sSubPr>
                                <m:e>
                                  <m:r>
                                    <a:rPr lang="en-US" sz="1600" i="1">
                                      <a:latin typeface="Cambria Math" panose="02040503050406030204" pitchFamily="18" charset="0"/>
                                    </a:rPr>
                                    <m:t>𝑠</m:t>
                                  </m:r>
                                </m:e>
                                <m:sub>
                                  <m:r>
                                    <a:rPr lang="en-US" sz="1600" i="1">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Sub>
                                  <m:r>
                                    <a:rPr lang="en-US" sz="1600" i="1">
                                      <a:latin typeface="Cambria Math" panose="02040503050406030204" pitchFamily="18" charset="0"/>
                                    </a:rPr>
                                    <m:t>+</m:t>
                                  </m:r>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2</m:t>
                                  </m:r>
                                </m:sub>
                              </m:sSub>
                              <m:r>
                                <a:rPr lang="en-US" sz="1600" i="1">
                                  <a:latin typeface="Cambria Math" panose="02040503050406030204" pitchFamily="18" charset="0"/>
                                </a:rPr>
                                <m:t>)+ </m:t>
                              </m:r>
                              <m:r>
                                <a:rPr lang="en-US" sz="1600" i="1">
                                  <a:latin typeface="Cambria Math" panose="02040503050406030204" pitchFamily="18" charset="0"/>
                                </a:rPr>
                                <m:t>𝑔</m:t>
                              </m:r>
                              <m:sSub>
                                <m:sSubPr>
                                  <m:ctrlPr>
                                    <a:rPr lang="en-US" sz="1600" i="1">
                                      <a:latin typeface="Cambria Math" panose="02040503050406030204" pitchFamily="18" charset="0"/>
                                    </a:rPr>
                                  </m:ctrlPr>
                                </m:sSubPr>
                                <m:e>
                                  <m:r>
                                    <a:rPr lang="en-US" sz="1600" i="1">
                                      <a:latin typeface="Cambria Math" panose="02040503050406030204" pitchFamily="18" charset="0"/>
                                    </a:rPr>
                                    <m:t>𝑐</m:t>
                                  </m:r>
                                </m:e>
                                <m:sub>
                                  <m:r>
                                    <a:rPr lang="en-US" sz="1600" i="1">
                                      <a:latin typeface="Cambria Math" panose="02040503050406030204" pitchFamily="18" charset="0"/>
                                    </a:rPr>
                                    <m:t>12</m:t>
                                  </m:r>
                                </m:sub>
                              </m:sSub>
                              <m:r>
                                <a:rPr lang="en-US" sz="1600" i="1">
                                  <a:latin typeface="Cambria Math" panose="02040503050406030204" pitchFamily="18" charset="0"/>
                                </a:rPr>
                                <m:t>)</m:t>
                              </m:r>
                              <m:r>
                                <a:rPr lang="en-US" sz="1600" i="1">
                                  <a:solidFill>
                                    <a:srgbClr val="000000"/>
                                  </a:solidFill>
                                  <a:latin typeface="Cambria Math" panose="02040503050406030204" pitchFamily="18" charset="0"/>
                                </a:rPr>
                                <m:t>)</m:t>
                              </m:r>
                            </m:e>
                            <m:e>
                              <m:sSub>
                                <m:sSubPr>
                                  <m:ctrlPr>
                                    <a:rPr lang="en-US" sz="1600" i="1">
                                      <a:solidFill>
                                        <a:srgbClr val="000000"/>
                                      </a:solidFill>
                                      <a:latin typeface="Cambria Math" panose="02040503050406030204" pitchFamily="18" charset="0"/>
                                    </a:rPr>
                                  </m:ctrlPr>
                                </m:sSubPr>
                                <m:e>
                                  <m:r>
                                    <a:rPr lang="en-US" sz="1600" i="1">
                                      <a:solidFill>
                                        <a:srgbClr val="000000"/>
                                      </a:solidFill>
                                      <a:latin typeface="Cambria Math" panose="02040503050406030204" pitchFamily="18" charset="0"/>
                                    </a:rPr>
                                    <m:t>𝜏</m:t>
                                  </m:r>
                                </m:e>
                                <m:sub>
                                  <m:r>
                                    <a:rPr lang="en-US" sz="1600" i="1">
                                      <a:solidFill>
                                        <a:srgbClr val="000000"/>
                                      </a:solidFill>
                                      <a:latin typeface="Cambria Math" panose="02040503050406030204" pitchFamily="18" charset="0"/>
                                    </a:rPr>
                                    <m:t>2</m:t>
                                  </m:r>
                                </m:sub>
                              </m:sSub>
                              <m:r>
                                <a:rPr lang="en-US" sz="1600" i="1">
                                  <a:solidFill>
                                    <a:srgbClr val="000000"/>
                                  </a:solidFill>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𝑚</m:t>
                                  </m:r>
                                </m:e>
                                <m:sub>
                                  <m:r>
                                    <a:rPr lang="en-US" sz="1600" i="1">
                                      <a:latin typeface="Cambria Math" panose="02040503050406030204" pitchFamily="18" charset="0"/>
                                    </a:rPr>
                                    <m:t>2</m:t>
                                  </m:r>
                                </m:sub>
                              </m:sSub>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r>
                                    <a:rPr lang="en-US" sz="1600" i="1">
                                      <a:latin typeface="Cambria Math" panose="02040503050406030204" pitchFamily="18" charset="0"/>
                                    </a:rPr>
                                    <m:t>𝑐</m:t>
                                  </m:r>
                                </m:e>
                                <m:sub>
                                  <m:r>
                                    <a:rPr lang="en-US" sz="1600" i="1">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1</m:t>
                                  </m:r>
                                </m:sub>
                              </m:sSub>
                              <m:sSubSup>
                                <m:sSubSupPr>
                                  <m:ctrlPr>
                                    <a:rPr lang="en-US" sz="1600" i="1">
                                      <a:latin typeface="Cambria Math" panose="02040503050406030204" pitchFamily="18" charset="0"/>
                                    </a:rPr>
                                  </m:ctrlPr>
                                </m:sSubSup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up>
                                  <m:r>
                                    <a:rPr lang="en-US" sz="1600" i="1">
                                      <a:latin typeface="Cambria Math" panose="02040503050406030204" pitchFamily="18" charset="0"/>
                                    </a:rPr>
                                    <m:t>2</m:t>
                                  </m:r>
                                </m:sup>
                              </m:sSubSup>
                              <m:sSub>
                                <m:sSubPr>
                                  <m:ctrlPr>
                                    <a:rPr lang="en-US" sz="1600" i="1">
                                      <a:latin typeface="Cambria Math" panose="02040503050406030204" pitchFamily="18" charset="0"/>
                                    </a:rPr>
                                  </m:ctrlPr>
                                </m:sSubPr>
                                <m:e>
                                  <m:r>
                                    <a:rPr lang="en-US" sz="1600" i="1">
                                      <a:latin typeface="Cambria Math" panose="02040503050406030204" pitchFamily="18" charset="0"/>
                                    </a:rPr>
                                    <m:t>𝑠</m:t>
                                  </m:r>
                                </m:e>
                                <m:sub>
                                  <m:r>
                                    <a:rPr lang="en-US" sz="1600" i="1">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2</m:t>
                                  </m:r>
                                </m:sub>
                              </m:sSub>
                              <m:r>
                                <a:rPr lang="en-US" sz="1600" i="1">
                                  <a:latin typeface="Cambria Math" panose="02040503050406030204" pitchFamily="18" charset="0"/>
                                </a:rPr>
                                <m:t>)+ </m:t>
                              </m:r>
                              <m:r>
                                <a:rPr lang="en-US" sz="1600" i="1">
                                  <a:latin typeface="Cambria Math" panose="02040503050406030204" pitchFamily="18" charset="0"/>
                                </a:rPr>
                                <m:t>𝑔</m:t>
                              </m:r>
                              <m:sSub>
                                <m:sSubPr>
                                  <m:ctrlPr>
                                    <a:rPr lang="en-US" sz="1600" i="1">
                                      <a:latin typeface="Cambria Math" panose="02040503050406030204" pitchFamily="18" charset="0"/>
                                    </a:rPr>
                                  </m:ctrlPr>
                                </m:sSubPr>
                                <m:e>
                                  <m:r>
                                    <a:rPr lang="en-US" sz="1600" i="1">
                                      <a:latin typeface="Cambria Math" panose="02040503050406030204" pitchFamily="18" charset="0"/>
                                    </a:rPr>
                                    <m:t>𝑐</m:t>
                                  </m:r>
                                </m:e>
                                <m:sub>
                                  <m:r>
                                    <a:rPr lang="en-US" sz="1600" i="1">
                                      <a:latin typeface="Cambria Math" panose="02040503050406030204" pitchFamily="18" charset="0"/>
                                    </a:rPr>
                                    <m:t>12</m:t>
                                  </m:r>
                                </m:sub>
                              </m:sSub>
                              <m:r>
                                <a:rPr lang="en-US" sz="1600" i="1">
                                  <a:latin typeface="Cambria Math" panose="02040503050406030204" pitchFamily="18" charset="0"/>
                                </a:rPr>
                                <m:t>)</m:t>
                              </m:r>
                            </m:e>
                          </m:eqArr>
                        </m:e>
                      </m:d>
                    </m:oMath>
                  </m:oMathPara>
                </a14:m>
                <a:endParaRPr lang="en-US" dirty="0"/>
              </a:p>
            </p:txBody>
          </p:sp>
        </mc:Choice>
        <mc:Fallback xmlns="">
          <p:sp>
            <p:nvSpPr>
              <p:cNvPr id="4" name="TextBox 3">
                <a:extLst>
                  <a:ext uri="{FF2B5EF4-FFF2-40B4-BE49-F238E27FC236}">
                    <a16:creationId xmlns:a16="http://schemas.microsoft.com/office/drawing/2014/main" id="{55306E11-FF9E-364D-DCA0-F2E51F6F028E}"/>
                  </a:ext>
                </a:extLst>
              </p:cNvPr>
              <p:cNvSpPr txBox="1">
                <a:spLocks noRot="1" noChangeAspect="1" noMove="1" noResize="1" noEditPoints="1" noAdjustHandles="1" noChangeArrowheads="1" noChangeShapeType="1" noTextEdit="1"/>
              </p:cNvSpPr>
              <p:nvPr/>
            </p:nvSpPr>
            <p:spPr>
              <a:xfrm>
                <a:off x="914400" y="4638550"/>
                <a:ext cx="9569030" cy="786113"/>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Object 4">
                <a:extLst>
                  <a:ext uri="{FF2B5EF4-FFF2-40B4-BE49-F238E27FC236}">
                    <a16:creationId xmlns:a16="http://schemas.microsoft.com/office/drawing/2014/main" id="{DE7636AE-6749-6190-6877-06E6A5398A0F}"/>
                  </a:ext>
                </a:extLst>
              </p:cNvPr>
              <p:cNvSpPr txBox="1"/>
              <p:nvPr/>
            </p:nvSpPr>
            <p:spPr bwMode="auto">
              <a:xfrm>
                <a:off x="4908650" y="3921795"/>
                <a:ext cx="2623118" cy="401637"/>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2000" i="1" smtClean="0">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𝜏</m:t>
                          </m:r>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sSup>
                            <m:sSupPr>
                              <m:ctrlPr>
                                <a:rPr lang="en-US" sz="2000" i="1">
                                  <a:solidFill>
                                    <a:srgbClr val="000000"/>
                                  </a:solidFill>
                                  <a:latin typeface="Cambria Math" panose="02040503050406030204" pitchFamily="18" charset="0"/>
                                </a:rPr>
                              </m:ctrlPr>
                            </m:sSup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𝑛</m:t>
                                  </m:r>
                                </m:e>
                              </m:sPre>
                            </m:e>
                            <m:sup>
                              <m:r>
                                <a:rPr lang="en-US" sz="2000" i="1">
                                  <a:solidFill>
                                    <a:srgbClr val="000000"/>
                                  </a:solidFill>
                                  <a:latin typeface="Cambria Math" panose="02040503050406030204" pitchFamily="18" charset="0"/>
                                </a:rPr>
                                <m:t>𝑇</m:t>
                              </m:r>
                            </m:sup>
                          </m:sSup>
                        </m:e>
                        <m:sub>
                          <m:r>
                            <a:rPr lang="en-US" sz="2000" i="1">
                              <a:solidFill>
                                <a:srgbClr val="000000"/>
                              </a:solidFill>
                              <a:latin typeface="Cambria Math" panose="02040503050406030204" pitchFamily="18" charset="0"/>
                            </a:rPr>
                            <m:t>𝑖</m:t>
                          </m:r>
                        </m:sub>
                      </m:sSub>
                      <m:r>
                        <a:rPr lang="en-US" sz="2000" i="1">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acc>
                            <m:accPr>
                              <m:chr m:val="̂"/>
                              <m:ctrlPr>
                                <a:rPr lang="en-US" sz="2000" i="1">
                                  <a:solidFill>
                                    <a:srgbClr val="000000"/>
                                  </a:solidFill>
                                  <a:latin typeface="Cambria Math" panose="02040503050406030204" pitchFamily="18" charset="0"/>
                                </a:rPr>
                              </m:ctrlPr>
                            </m:accPr>
                            <m:e>
                              <m:sPre>
                                <m:sPrePr>
                                  <m:ctrlPr>
                                    <a:rPr lang="en-US" sz="2000" i="1">
                                      <a:solidFill>
                                        <a:srgbClr val="000000"/>
                                      </a:solidFill>
                                      <a:latin typeface="Cambria Math" panose="02040503050406030204" pitchFamily="18" charset="0"/>
                                    </a:rPr>
                                  </m:ctrlPr>
                                </m:sPrePr>
                                <m:sub>
                                  <m:r>
                                    <a:rPr lang="en-US" sz="2000" b="0" i="1" smtClean="0">
                                      <a:solidFill>
                                        <a:srgbClr val="000000"/>
                                      </a:solidFill>
                                      <a:latin typeface="Cambria Math" panose="02040503050406030204" pitchFamily="18" charset="0"/>
                                    </a:rPr>
                                    <m:t> </m:t>
                                  </m:r>
                                </m:sub>
                                <m:sup>
                                  <m:r>
                                    <a:rPr lang="en-US" sz="2000" i="1">
                                      <a:solidFill>
                                        <a:srgbClr val="000000"/>
                                      </a:solidFill>
                                      <a:latin typeface="Cambria Math" panose="02040503050406030204" pitchFamily="18" charset="0"/>
                                    </a:rPr>
                                    <m:t>𝑖</m:t>
                                  </m:r>
                                </m:sup>
                                <m:e>
                                  <m:r>
                                    <a:rPr lang="en-US" sz="2000" i="1">
                                      <a:solidFill>
                                        <a:srgbClr val="000000"/>
                                      </a:solidFill>
                                      <a:latin typeface="Cambria Math" panose="02040503050406030204" pitchFamily="18" charset="0"/>
                                    </a:rPr>
                                    <m:t>𝑍</m:t>
                                  </m:r>
                                </m:e>
                              </m:sPre>
                            </m:e>
                          </m:acc>
                        </m:e>
                        <m:sub>
                          <m:r>
                            <a:rPr lang="en-US" sz="2000" i="1">
                              <a:solidFill>
                                <a:srgbClr val="000000"/>
                              </a:solidFill>
                              <a:latin typeface="Cambria Math" panose="02040503050406030204" pitchFamily="18" charset="0"/>
                            </a:rPr>
                            <m:t>𝑖</m:t>
                          </m:r>
                        </m:sub>
                      </m:sSub>
                    </m:oMath>
                  </m:oMathPara>
                </a14:m>
                <a:endParaRPr lang="en-US" sz="2000" dirty="0"/>
              </a:p>
            </p:txBody>
          </p:sp>
        </mc:Choice>
        <mc:Fallback xmlns="">
          <p:sp>
            <p:nvSpPr>
              <p:cNvPr id="2" name="Object 4">
                <a:extLst>
                  <a:ext uri="{FF2B5EF4-FFF2-40B4-BE49-F238E27FC236}">
                    <a16:creationId xmlns:a16="http://schemas.microsoft.com/office/drawing/2014/main" id="{DE7636AE-6749-6190-6877-06E6A5398A0F}"/>
                  </a:ext>
                </a:extLst>
              </p:cNvPr>
              <p:cNvSpPr txBox="1">
                <a:spLocks noRot="1" noChangeAspect="1" noMove="1" noResize="1" noEditPoints="1" noAdjustHandles="1" noChangeArrowheads="1" noChangeShapeType="1" noTextEdit="1"/>
              </p:cNvSpPr>
              <p:nvPr/>
            </p:nvSpPr>
            <p:spPr bwMode="auto">
              <a:xfrm>
                <a:off x="4908650" y="3921795"/>
                <a:ext cx="2623118" cy="401637"/>
              </a:xfrm>
              <a:prstGeom prst="rect">
                <a:avLst/>
              </a:prstGeom>
              <a:blipFill>
                <a:blip r:embed="rId6"/>
                <a:stretch>
                  <a:fillRect t="-7576" b="-25758"/>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A3E7BA42-5236-AAB6-43EA-8A6E7EAE7BDE}"/>
                  </a:ext>
                </a:extLst>
              </p:cNvPr>
              <p:cNvSpPr txBox="1"/>
              <p:nvPr/>
            </p:nvSpPr>
            <p:spPr>
              <a:xfrm>
                <a:off x="400057" y="2743788"/>
                <a:ext cx="5495417" cy="1121141"/>
              </a:xfrm>
              <a:prstGeom prst="rect">
                <a:avLst/>
              </a:prstGeom>
              <a:noFill/>
            </p:spPr>
            <p:txBody>
              <a:bodyPr wrap="square">
                <a:spAutoFit/>
              </a:bodyPr>
              <a:lstStyle/>
              <a:p>
                <a14:m>
                  <m:oMath xmlns:m="http://schemas.openxmlformats.org/officeDocument/2006/math">
                    <m:sSub>
                      <m:sSubPr>
                        <m:ctrlPr>
                          <a:rPr lang="en-US" sz="1600" i="1" smtClean="0">
                            <a:solidFill>
                              <a:srgbClr val="000000"/>
                            </a:solidFill>
                            <a:latin typeface="Cambria Math" panose="02040503050406030204" pitchFamily="18" charset="0"/>
                          </a:rPr>
                        </m:ctrlPr>
                      </m:sSubPr>
                      <m:e>
                        <m:sPre>
                          <m:sPrePr>
                            <m:ctrlPr>
                              <a:rPr lang="en-US" sz="1600" i="1">
                                <a:solidFill>
                                  <a:srgbClr val="000000"/>
                                </a:solidFill>
                                <a:latin typeface="Cambria Math" panose="02040503050406030204" pitchFamily="18" charset="0"/>
                              </a:rPr>
                            </m:ctrlPr>
                          </m:sPrePr>
                          <m:sub>
                            <m:r>
                              <a:rPr lang="en-US" sz="1600" b="0" i="1" smtClean="0">
                                <a:solidFill>
                                  <a:srgbClr val="000000"/>
                                </a:solidFill>
                                <a:latin typeface="Cambria Math" panose="02040503050406030204" pitchFamily="18" charset="0"/>
                              </a:rPr>
                              <m:t> </m:t>
                            </m:r>
                          </m:sub>
                          <m:sup>
                            <m:r>
                              <a:rPr lang="en-US" sz="1600" b="0" i="1" smtClean="0">
                                <a:solidFill>
                                  <a:srgbClr val="000000"/>
                                </a:solidFill>
                                <a:latin typeface="Cambria Math" panose="02040503050406030204" pitchFamily="18" charset="0"/>
                              </a:rPr>
                              <m:t>2</m:t>
                            </m:r>
                          </m:sup>
                          <m:e>
                            <m:r>
                              <a:rPr lang="en-US" sz="1600" i="1">
                                <a:solidFill>
                                  <a:srgbClr val="000000"/>
                                </a:solidFill>
                                <a:latin typeface="Cambria Math" panose="02040503050406030204" pitchFamily="18" charset="0"/>
                              </a:rPr>
                              <m:t>𝑛</m:t>
                            </m:r>
                          </m:e>
                        </m:sPre>
                      </m:e>
                      <m:sub>
                        <m:r>
                          <a:rPr lang="en-US" sz="1600" b="0" i="1" smtClean="0">
                            <a:solidFill>
                              <a:srgbClr val="000000"/>
                            </a:solidFill>
                            <a:latin typeface="Cambria Math" panose="02040503050406030204" pitchFamily="18" charset="0"/>
                          </a:rPr>
                          <m:t>2</m:t>
                        </m:r>
                      </m:sub>
                    </m:sSub>
                  </m:oMath>
                </a14:m>
                <a:r>
                  <a:rPr lang="en-US" sz="1600" dirty="0"/>
                  <a:t> = </a:t>
                </a:r>
                <a14:m>
                  <m:oMath xmlns:m="http://schemas.openxmlformats.org/officeDocument/2006/math">
                    <m:d>
                      <m:dPr>
                        <m:begChr m:val="["/>
                        <m:endChr m:val="]"/>
                        <m:ctrlPr>
                          <a:rPr lang="en-US" sz="1600" i="1">
                            <a:latin typeface="Cambria Math" panose="02040503050406030204" pitchFamily="18" charset="0"/>
                          </a:rPr>
                        </m:ctrlPr>
                      </m:dPr>
                      <m:e>
                        <m:m>
                          <m:mPr>
                            <m:mcs>
                              <m:mc>
                                <m:mcPr>
                                  <m:count m:val="1"/>
                                  <m:mcJc m:val="center"/>
                                </m:mcPr>
                              </m:mc>
                            </m:mcs>
                            <m:ctrlPr>
                              <a:rPr lang="en-US" sz="1600" i="1">
                                <a:latin typeface="Cambria Math" panose="02040503050406030204" pitchFamily="18" charset="0"/>
                              </a:rPr>
                            </m:ctrlPr>
                          </m:mPr>
                          <m:mr>
                            <m:e>
                              <m:r>
                                <a:rPr lang="en-US" sz="1600" i="1">
                                  <a:latin typeface="Cambria Math" panose="02040503050406030204" pitchFamily="18" charset="0"/>
                                </a:rPr>
                                <m:t>0</m:t>
                              </m:r>
                            </m:e>
                          </m:mr>
                          <m:mr>
                            <m:e>
                              <m:r>
                                <a:rPr lang="en-US" sz="1600" i="1">
                                  <a:latin typeface="Cambria Math" panose="02040503050406030204" pitchFamily="18" charset="0"/>
                                </a:rPr>
                                <m:t>0</m:t>
                              </m:r>
                            </m:e>
                          </m:mr>
                          <m:mr>
                            <m:e>
                              <m:sSub>
                                <m:sSubPr>
                                  <m:ctrlPr>
                                    <a:rPr lang="en-US" sz="1600" i="1">
                                      <a:latin typeface="Cambria Math" panose="02040503050406030204" pitchFamily="18" charset="0"/>
                                    </a:rPr>
                                  </m:ctrlPr>
                                </m:sSubPr>
                                <m:e>
                                  <m:r>
                                    <a:rPr lang="en-US" sz="1600" i="1">
                                      <a:latin typeface="Cambria Math" panose="02040503050406030204" pitchFamily="18" charset="0"/>
                                    </a:rPr>
                                    <m:t>𝑚</m:t>
                                  </m:r>
                                </m:e>
                                <m:sub>
                                  <m:r>
                                    <a:rPr lang="en-US" sz="1600" i="1">
                                      <a:latin typeface="Cambria Math" panose="02040503050406030204" pitchFamily="18" charset="0"/>
                                    </a:rPr>
                                    <m:t>2</m:t>
                                  </m:r>
                                </m:sub>
                              </m:sSub>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𝐿</m:t>
                                  </m:r>
                                </m:e>
                                <m:sub>
                                  <m:r>
                                    <a:rPr lang="en-US" sz="1600" b="0" i="1" smtClean="0">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r>
                                    <a:rPr lang="en-US" sz="1600" i="1">
                                      <a:latin typeface="Cambria Math" panose="02040503050406030204" pitchFamily="18" charset="0"/>
                                    </a:rPr>
                                    <m:t>𝑐</m:t>
                                  </m:r>
                                </m:e>
                                <m:sub>
                                  <m:r>
                                    <a:rPr lang="en-US" sz="1600" i="1">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1</m:t>
                                  </m:r>
                                </m:sub>
                              </m:sSub>
                              <m:sSubSup>
                                <m:sSubSupPr>
                                  <m:ctrlPr>
                                    <a:rPr lang="en-US" sz="1600" i="1">
                                      <a:latin typeface="Cambria Math" panose="02040503050406030204" pitchFamily="18" charset="0"/>
                                    </a:rPr>
                                  </m:ctrlPr>
                                </m:sSubSup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up>
                                  <m:r>
                                    <a:rPr lang="en-US" sz="1600" i="1">
                                      <a:latin typeface="Cambria Math" panose="02040503050406030204" pitchFamily="18" charset="0"/>
                                    </a:rPr>
                                    <m:t>2</m:t>
                                  </m:r>
                                </m:sup>
                              </m:sSubSup>
                              <m:sSub>
                                <m:sSubPr>
                                  <m:ctrlPr>
                                    <a:rPr lang="en-US" sz="1600" i="1">
                                      <a:latin typeface="Cambria Math" panose="02040503050406030204" pitchFamily="18" charset="0"/>
                                    </a:rPr>
                                  </m:ctrlPr>
                                </m:sSubPr>
                                <m:e>
                                  <m:r>
                                    <a:rPr lang="en-US" sz="1600" i="1">
                                      <a:latin typeface="Cambria Math" panose="02040503050406030204" pitchFamily="18" charset="0"/>
                                    </a:rPr>
                                    <m:t>𝑠</m:t>
                                  </m:r>
                                </m:e>
                                <m:sub>
                                  <m:r>
                                    <a:rPr lang="en-US" sz="1600" i="1">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2</m:t>
                                  </m:r>
                                </m:sub>
                              </m:sSub>
                              <m:r>
                                <a:rPr lang="en-US" sz="1600" i="1">
                                  <a:latin typeface="Cambria Math" panose="02040503050406030204" pitchFamily="18" charset="0"/>
                                </a:rPr>
                                <m:t>)+ </m:t>
                              </m:r>
                              <m:r>
                                <a:rPr lang="en-US" sz="1600" i="1">
                                  <a:latin typeface="Cambria Math" panose="02040503050406030204" pitchFamily="18" charset="0"/>
                                </a:rPr>
                                <m:t>𝑔</m:t>
                              </m:r>
                              <m:sSub>
                                <m:sSubPr>
                                  <m:ctrlPr>
                                    <a:rPr lang="en-US" sz="1600" i="1">
                                      <a:latin typeface="Cambria Math" panose="02040503050406030204" pitchFamily="18" charset="0"/>
                                    </a:rPr>
                                  </m:ctrlPr>
                                </m:sSubPr>
                                <m:e>
                                  <m:r>
                                    <a:rPr lang="en-US" sz="1600" i="1">
                                      <a:latin typeface="Cambria Math" panose="02040503050406030204" pitchFamily="18" charset="0"/>
                                    </a:rPr>
                                    <m:t>𝑐</m:t>
                                  </m:r>
                                </m:e>
                                <m:sub>
                                  <m:r>
                                    <a:rPr lang="en-US" sz="1600" i="1">
                                      <a:latin typeface="Cambria Math" panose="02040503050406030204" pitchFamily="18" charset="0"/>
                                    </a:rPr>
                                    <m:t>12</m:t>
                                  </m:r>
                                </m:sub>
                              </m:sSub>
                              <m:r>
                                <a:rPr lang="en-US" sz="1600" i="1">
                                  <a:latin typeface="Cambria Math" panose="02040503050406030204" pitchFamily="18" charset="0"/>
                                </a:rPr>
                                <m:t>)</m:t>
                              </m:r>
                            </m:e>
                          </m:mr>
                        </m:m>
                      </m:e>
                    </m:d>
                  </m:oMath>
                </a14:m>
                <a:endParaRPr lang="en-US" sz="1600" dirty="0"/>
              </a:p>
              <a:p>
                <a:pPr/>
                <a14:m>
                  <m:oMathPara xmlns:m="http://schemas.openxmlformats.org/officeDocument/2006/math">
                    <m:oMathParaPr>
                      <m:jc m:val="centerGroup"/>
                    </m:oMathParaPr>
                    <m:oMath xmlns:m="http://schemas.openxmlformats.org/officeDocument/2006/math">
                      <m:r>
                        <a:rPr lang="en-US" sz="1600" i="1">
                          <a:solidFill>
                            <a:srgbClr val="000000"/>
                          </a:solidFill>
                          <a:latin typeface="Cambria Math" panose="02040503050406030204" pitchFamily="18" charset="0"/>
                        </a:rPr>
                        <m:t> </m:t>
                      </m:r>
                    </m:oMath>
                  </m:oMathPara>
                </a14:m>
                <a:endParaRPr lang="en-US" sz="1600" dirty="0"/>
              </a:p>
            </p:txBody>
          </p:sp>
        </mc:Choice>
        <mc:Fallback xmlns="">
          <p:sp>
            <p:nvSpPr>
              <p:cNvPr id="3" name="TextBox 2">
                <a:extLst>
                  <a:ext uri="{FF2B5EF4-FFF2-40B4-BE49-F238E27FC236}">
                    <a16:creationId xmlns:a16="http://schemas.microsoft.com/office/drawing/2014/main" id="{A3E7BA42-5236-AAB6-43EA-8A6E7EAE7BDE}"/>
                  </a:ext>
                </a:extLst>
              </p:cNvPr>
              <p:cNvSpPr txBox="1">
                <a:spLocks noRot="1" noChangeAspect="1" noMove="1" noResize="1" noEditPoints="1" noAdjustHandles="1" noChangeArrowheads="1" noChangeShapeType="1" noTextEdit="1"/>
              </p:cNvSpPr>
              <p:nvPr/>
            </p:nvSpPr>
            <p:spPr>
              <a:xfrm>
                <a:off x="400057" y="2743788"/>
                <a:ext cx="5495417" cy="1121141"/>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8F8A7A20-FE72-3A46-8529-147FA5E4F2C6}"/>
                  </a:ext>
                </a:extLst>
              </p:cNvPr>
              <p:cNvSpPr txBox="1"/>
              <p:nvPr/>
            </p:nvSpPr>
            <p:spPr>
              <a:xfrm>
                <a:off x="331873" y="1724204"/>
                <a:ext cx="11528253" cy="1121141"/>
              </a:xfrm>
              <a:prstGeom prst="rect">
                <a:avLst/>
              </a:prstGeom>
              <a:noFill/>
            </p:spPr>
            <p:txBody>
              <a:bodyPr wrap="square">
                <a:spAutoFit/>
              </a:bodyPr>
              <a:lstStyle/>
              <a:p>
                <a14:m>
                  <m:oMath xmlns:m="http://schemas.openxmlformats.org/officeDocument/2006/math">
                    <m:sSub>
                      <m:sSubPr>
                        <m:ctrlPr>
                          <a:rPr lang="en-US" sz="1600" i="1" smtClean="0">
                            <a:solidFill>
                              <a:srgbClr val="000000"/>
                            </a:solidFill>
                            <a:latin typeface="Cambria Math" panose="02040503050406030204" pitchFamily="18" charset="0"/>
                          </a:rPr>
                        </m:ctrlPr>
                      </m:sSubPr>
                      <m:e>
                        <m:sPre>
                          <m:sPrePr>
                            <m:ctrlPr>
                              <a:rPr lang="en-US" sz="1600" i="1">
                                <a:solidFill>
                                  <a:srgbClr val="000000"/>
                                </a:solidFill>
                                <a:latin typeface="Cambria Math" panose="02040503050406030204" pitchFamily="18" charset="0"/>
                              </a:rPr>
                            </m:ctrlPr>
                          </m:sPrePr>
                          <m:sub>
                            <m:r>
                              <a:rPr lang="en-US" sz="1600" b="0" i="1" smtClean="0">
                                <a:solidFill>
                                  <a:srgbClr val="000000"/>
                                </a:solidFill>
                                <a:latin typeface="Cambria Math" panose="02040503050406030204" pitchFamily="18" charset="0"/>
                              </a:rPr>
                              <m:t> </m:t>
                            </m:r>
                          </m:sub>
                          <m:sup>
                            <m:r>
                              <a:rPr lang="en-US" sz="1600" i="1">
                                <a:solidFill>
                                  <a:srgbClr val="000000"/>
                                </a:solidFill>
                                <a:latin typeface="Cambria Math" panose="02040503050406030204" pitchFamily="18" charset="0"/>
                              </a:rPr>
                              <m:t>1</m:t>
                            </m:r>
                          </m:sup>
                          <m:e>
                            <m:r>
                              <a:rPr lang="en-US" sz="1600" i="1">
                                <a:solidFill>
                                  <a:srgbClr val="000000"/>
                                </a:solidFill>
                                <a:latin typeface="Cambria Math" panose="02040503050406030204" pitchFamily="18" charset="0"/>
                              </a:rPr>
                              <m:t>𝑛</m:t>
                            </m:r>
                          </m:e>
                        </m:sPre>
                      </m:e>
                      <m:sub>
                        <m:r>
                          <a:rPr lang="en-US" sz="1600" i="1">
                            <a:solidFill>
                              <a:srgbClr val="000000"/>
                            </a:solidFill>
                            <a:latin typeface="Cambria Math" panose="02040503050406030204" pitchFamily="18" charset="0"/>
                          </a:rPr>
                          <m:t>1</m:t>
                        </m:r>
                      </m:sub>
                    </m:sSub>
                    <m:r>
                      <a:rPr lang="en-US" sz="1600" b="0" i="1" smtClean="0">
                        <a:solidFill>
                          <a:srgbClr val="000000"/>
                        </a:solidFill>
                        <a:latin typeface="Cambria Math" panose="02040503050406030204" pitchFamily="18" charset="0"/>
                      </a:rPr>
                      <m:t>= </m:t>
                    </m:r>
                    <m:d>
                      <m:dPr>
                        <m:begChr m:val="["/>
                        <m:endChr m:val="]"/>
                        <m:ctrlPr>
                          <a:rPr lang="en-US" sz="1600" i="1" smtClean="0">
                            <a:latin typeface="Cambria Math" panose="02040503050406030204" pitchFamily="18" charset="0"/>
                          </a:rPr>
                        </m:ctrlPr>
                      </m:dPr>
                      <m:e>
                        <m:m>
                          <m:mPr>
                            <m:mcs>
                              <m:mc>
                                <m:mcPr>
                                  <m:count m:val="1"/>
                                  <m:mcJc m:val="center"/>
                                </m:mcPr>
                              </m:mc>
                            </m:mcs>
                            <m:ctrlPr>
                              <a:rPr lang="en-US" sz="1600" i="1">
                                <a:latin typeface="Cambria Math" panose="02040503050406030204" pitchFamily="18" charset="0"/>
                              </a:rPr>
                            </m:ctrlPr>
                          </m:mPr>
                          <m:mr>
                            <m:e>
                              <m:r>
                                <a:rPr lang="en-US" sz="1600" i="1">
                                  <a:latin typeface="Cambria Math" panose="02040503050406030204" pitchFamily="18" charset="0"/>
                                </a:rPr>
                                <m:t>0</m:t>
                              </m:r>
                            </m:e>
                          </m:mr>
                          <m:mr>
                            <m:e>
                              <m:r>
                                <a:rPr lang="en-US" sz="1600" i="1">
                                  <a:latin typeface="Cambria Math" panose="02040503050406030204" pitchFamily="18" charset="0"/>
                                </a:rPr>
                                <m:t>0</m:t>
                              </m:r>
                            </m:e>
                          </m:mr>
                          <m:m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𝐿</m:t>
                                  </m:r>
                                </m:e>
                                <m:sub>
                                  <m:r>
                                    <a:rPr lang="en-US" sz="1600" b="0" i="1" smtClean="0">
                                      <a:latin typeface="Cambria Math" panose="02040503050406030204" pitchFamily="18" charset="0"/>
                                    </a:rPr>
                                    <m:t>1</m:t>
                                  </m:r>
                                </m:sub>
                              </m:sSub>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𝑠</m:t>
                                  </m:r>
                                </m:e>
                                <m:sub>
                                  <m:r>
                                    <a:rPr lang="en-US" sz="1600" b="0" i="1" smtClean="0">
                                      <a:latin typeface="Cambria Math" panose="02040503050406030204" pitchFamily="18" charset="0"/>
                                    </a:rPr>
                                    <m:t>2</m:t>
                                  </m:r>
                                </m:sub>
                              </m:sSub>
                              <m:d>
                                <m:dPr>
                                  <m:begChr m:val="["/>
                                  <m:endChr m:val="]"/>
                                  <m:ctrlPr>
                                    <a:rPr lang="en-US" sz="1600" b="0" i="1" smtClean="0">
                                      <a:latin typeface="Cambria Math" panose="02040503050406030204" pitchFamily="18" charset="0"/>
                                    </a:rPr>
                                  </m:ctrlPr>
                                </m:dP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𝑚</m:t>
                                      </m:r>
                                    </m:e>
                                    <m:sub>
                                      <m:r>
                                        <a:rPr lang="en-US" sz="1600" b="0" i="1" smtClean="0">
                                          <a:latin typeface="Cambria Math" panose="02040503050406030204" pitchFamily="18" charset="0"/>
                                        </a:rPr>
                                        <m:t>2</m:t>
                                      </m:r>
                                    </m:sub>
                                  </m:sSub>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𝐿</m:t>
                                      </m:r>
                                    </m:e>
                                    <m:sub>
                                      <m:r>
                                        <a:rPr lang="en-US" sz="1600" b="0" i="1" smtClean="0">
                                          <a:latin typeface="Cambria Math" panose="02040503050406030204" pitchFamily="18" charset="0"/>
                                        </a:rPr>
                                        <m:t>1</m:t>
                                      </m:r>
                                    </m:sub>
                                  </m:sSub>
                                  <m:sSub>
                                    <m:sSubPr>
                                      <m:ctrlPr>
                                        <a:rPr lang="en-US" sz="1600" b="0" i="1" smtClean="0">
                                          <a:latin typeface="Cambria Math" panose="02040503050406030204" pitchFamily="18" charset="0"/>
                                        </a:rPr>
                                      </m:ctrlPr>
                                    </m:sSubPr>
                                    <m:e>
                                      <m:acc>
                                        <m:accPr>
                                          <m:chr m:val="̈"/>
                                          <m:ctrlPr>
                                            <a:rPr lang="en-US" sz="1600" b="0" i="1" smtClean="0">
                                              <a:latin typeface="Cambria Math" panose="02040503050406030204" pitchFamily="18" charset="0"/>
                                            </a:rPr>
                                          </m:ctrlPr>
                                        </m:accPr>
                                        <m:e>
                                          <m:r>
                                            <a:rPr lang="en-US" sz="1600" i="1" smtClean="0">
                                              <a:latin typeface="Cambria Math" panose="02040503050406030204" pitchFamily="18" charset="0"/>
                                            </a:rPr>
                                            <m:t>𝜃</m:t>
                                          </m:r>
                                        </m:e>
                                      </m:acc>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𝑚</m:t>
                                      </m:r>
                                    </m:e>
                                    <m:sub>
                                      <m:r>
                                        <a:rPr lang="en-US" sz="1600" b="0" i="1" smtClean="0">
                                          <a:latin typeface="Cambria Math" panose="02040503050406030204" pitchFamily="18" charset="0"/>
                                        </a:rPr>
                                        <m:t>2</m:t>
                                      </m:r>
                                    </m:sub>
                                  </m:sSub>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𝐿</m:t>
                                      </m:r>
                                    </m:e>
                                    <m:sub>
                                      <m:r>
                                        <a:rPr lang="en-US" sz="1600" b="0" i="1" smtClean="0">
                                          <a:latin typeface="Cambria Math" panose="02040503050406030204" pitchFamily="18" charset="0"/>
                                        </a:rPr>
                                        <m:t>1</m:t>
                                      </m:r>
                                    </m:sub>
                                  </m:sSub>
                                  <m:sSubSup>
                                    <m:sSubSupPr>
                                      <m:ctrlPr>
                                        <a:rPr lang="en-US" sz="1600" b="0" i="1" smtClean="0">
                                          <a:latin typeface="Cambria Math" panose="02040503050406030204" pitchFamily="18" charset="0"/>
                                        </a:rPr>
                                      </m:ctrlPr>
                                    </m:sSubSupPr>
                                    <m:e>
                                      <m:acc>
                                        <m:accPr>
                                          <m:chr m:val="̇"/>
                                          <m:ctrlPr>
                                            <a:rPr lang="en-US" sz="1600" b="0" i="1" smtClean="0">
                                              <a:latin typeface="Cambria Math" panose="02040503050406030204" pitchFamily="18" charset="0"/>
                                            </a:rPr>
                                          </m:ctrlPr>
                                        </m:accPr>
                                        <m:e>
                                          <m:r>
                                            <a:rPr lang="en-US" sz="1600" i="1" smtClean="0">
                                              <a:latin typeface="Cambria Math" panose="02040503050406030204" pitchFamily="18" charset="0"/>
                                            </a:rPr>
                                            <m:t>𝜃</m:t>
                                          </m:r>
                                        </m:e>
                                      </m:acc>
                                    </m:e>
                                    <m:sub>
                                      <m:r>
                                        <a:rPr lang="en-US" sz="1600" b="0" i="1" smtClean="0">
                                          <a:latin typeface="Cambria Math" panose="02040503050406030204" pitchFamily="18" charset="0"/>
                                        </a:rPr>
                                        <m:t>1</m:t>
                                      </m:r>
                                    </m:sub>
                                    <m:sup>
                                      <m:r>
                                        <a:rPr lang="en-US" sz="1600" b="0" i="1" smtClean="0">
                                          <a:latin typeface="Cambria Math" panose="02040503050406030204" pitchFamily="18" charset="0"/>
                                        </a:rPr>
                                        <m:t>2</m:t>
                                      </m:r>
                                    </m:sup>
                                  </m:sSubSup>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𝑐</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𝑚</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𝑔</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𝑠</m:t>
                                      </m:r>
                                    </m:e>
                                    <m:sub>
                                      <m:r>
                                        <a:rPr lang="en-US" sz="1600" b="0" i="1" smtClean="0">
                                          <a:latin typeface="Cambria Math" panose="02040503050406030204" pitchFamily="18" charset="0"/>
                                        </a:rPr>
                                        <m:t>12</m:t>
                                      </m:r>
                                    </m:sub>
                                  </m:sSub>
                                  <m:r>
                                    <a:rPr lang="en-US" sz="1600" b="0" i="1" smtClean="0">
                                      <a:latin typeface="Cambria Math" panose="02040503050406030204" pitchFamily="18" charset="0"/>
                                    </a:rPr>
                                    <m:t> −</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𝑚</m:t>
                                      </m:r>
                                    </m:e>
                                    <m:sub>
                                      <m:r>
                                        <a:rPr lang="en-US" sz="1600" b="0" i="1" smtClean="0">
                                          <a:latin typeface="Cambria Math" panose="02040503050406030204" pitchFamily="18" charset="0"/>
                                        </a:rPr>
                                        <m:t>2</m:t>
                                      </m:r>
                                    </m:sub>
                                  </m:sSub>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𝐿</m:t>
                                      </m:r>
                                    </m:e>
                                    <m:sub>
                                      <m:r>
                                        <a:rPr lang="en-US" sz="1600" b="0" i="1" smtClean="0">
                                          <a:latin typeface="Cambria Math" panose="02040503050406030204" pitchFamily="18" charset="0"/>
                                        </a:rPr>
                                        <m:t>2</m:t>
                                      </m:r>
                                    </m:sub>
                                  </m:sSub>
                                  <m:d>
                                    <m:dPr>
                                      <m:ctrlPr>
                                        <a:rPr lang="en-US" sz="1600" b="0" i="1" smtClean="0">
                                          <a:latin typeface="Cambria Math" panose="02040503050406030204" pitchFamily="18" charset="0"/>
                                        </a:rPr>
                                      </m:ctrlPr>
                                    </m:dPr>
                                    <m:e>
                                      <m:sSub>
                                        <m:sSubPr>
                                          <m:ctrlPr>
                                            <a:rPr lang="en-US" sz="1600" i="1">
                                              <a:latin typeface="Cambria Math" panose="02040503050406030204" pitchFamily="18" charset="0"/>
                                            </a:rPr>
                                          </m:ctrlPr>
                                        </m:sSubPr>
                                        <m:e>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Sub>
                                          <m:r>
                                            <a:rPr lang="en-US" sz="1600" i="1">
                                              <a:latin typeface="Cambria Math" panose="02040503050406030204" pitchFamily="18" charset="0"/>
                                            </a:rPr>
                                            <m:t>+</m:t>
                                          </m:r>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2</m:t>
                                          </m:r>
                                        </m:sub>
                                      </m:sSub>
                                    </m:e>
                                  </m:d>
                                </m:e>
                              </m:d>
                              <m:r>
                                <a:rPr lang="en-US" sz="1600" b="0" i="1" smtClean="0">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r>
                                    <a:rPr lang="en-US" sz="1600" b="0" i="1" smtClean="0">
                                      <a:latin typeface="Cambria Math" panose="02040503050406030204" pitchFamily="18" charset="0"/>
                                    </a:rPr>
                                    <m:t>𝑐</m:t>
                                  </m:r>
                                </m:e>
                                <m:sub>
                                  <m:r>
                                    <a:rPr lang="en-US" sz="1600" i="1">
                                      <a:latin typeface="Cambria Math" panose="02040503050406030204" pitchFamily="18" charset="0"/>
                                    </a:rPr>
                                    <m:t>2</m:t>
                                  </m:r>
                                </m:sub>
                              </m:sSub>
                              <m:d>
                                <m:dPr>
                                  <m:begChr m:val="["/>
                                  <m:endChr m:val="]"/>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panose="02040503050406030204" pitchFamily="18" charset="0"/>
                                        </a:rPr>
                                        <m:t>𝑚</m:t>
                                      </m:r>
                                    </m:e>
                                    <m:sub>
                                      <m:r>
                                        <a:rPr lang="en-US" sz="1600" i="1">
                                          <a:latin typeface="Cambria Math" panose="02040503050406030204" pitchFamily="18" charset="0"/>
                                        </a:rPr>
                                        <m:t>2</m:t>
                                      </m:r>
                                    </m:sub>
                                  </m:sSub>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1</m:t>
                                      </m:r>
                                    </m:sub>
                                  </m:sSub>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2</m:t>
                                      </m:r>
                                    </m:sub>
                                  </m:sSub>
                                  <m:r>
                                    <a:rPr lang="en-US" sz="1600" b="0" i="1" smtClean="0">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𝑚</m:t>
                                      </m:r>
                                    </m:e>
                                    <m:sub>
                                      <m:r>
                                        <a:rPr lang="en-US" sz="1600" i="1">
                                          <a:latin typeface="Cambria Math" panose="02040503050406030204" pitchFamily="18" charset="0"/>
                                        </a:rPr>
                                        <m:t>2</m:t>
                                      </m:r>
                                    </m:sub>
                                  </m:sSub>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i="1">
                                          <a:latin typeface="Cambria Math" panose="02040503050406030204" pitchFamily="18" charset="0"/>
                                        </a:rPr>
                                        <m:t>1</m:t>
                                      </m:r>
                                    </m:sub>
                                  </m:sSub>
                                  <m:sSubSup>
                                    <m:sSubSupPr>
                                      <m:ctrlPr>
                                        <a:rPr lang="en-US" sz="1600" i="1">
                                          <a:latin typeface="Cambria Math" panose="02040503050406030204" pitchFamily="18" charset="0"/>
                                        </a:rPr>
                                      </m:ctrlPr>
                                    </m:sSubSup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up>
                                      <m:r>
                                        <a:rPr lang="en-US" sz="1600" i="1">
                                          <a:latin typeface="Cambria Math" panose="02040503050406030204" pitchFamily="18" charset="0"/>
                                        </a:rPr>
                                        <m:t>2</m:t>
                                      </m:r>
                                    </m:sup>
                                  </m:sSubSup>
                                  <m:sSub>
                                    <m:sSubPr>
                                      <m:ctrlPr>
                                        <a:rPr lang="en-US" sz="1600" i="1">
                                          <a:latin typeface="Cambria Math" panose="02040503050406030204" pitchFamily="18" charset="0"/>
                                        </a:rPr>
                                      </m:ctrlPr>
                                    </m:sSubPr>
                                    <m:e>
                                      <m:r>
                                        <a:rPr lang="en-US" sz="1600" b="0" i="1" smtClean="0">
                                          <a:latin typeface="Cambria Math" panose="02040503050406030204" pitchFamily="18" charset="0"/>
                                        </a:rPr>
                                        <m:t>𝑠</m:t>
                                      </m:r>
                                    </m:e>
                                    <m:sub>
                                      <m:r>
                                        <a:rPr lang="en-US" sz="1600" i="1">
                                          <a:latin typeface="Cambria Math" panose="02040503050406030204" pitchFamily="18" charset="0"/>
                                        </a:rPr>
                                        <m:t>2</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𝑚</m:t>
                                      </m:r>
                                    </m:e>
                                    <m:sub>
                                      <m:r>
                                        <a:rPr lang="en-US" sz="1600" i="1">
                                          <a:latin typeface="Cambria Math" panose="02040503050406030204" pitchFamily="18" charset="0"/>
                                        </a:rPr>
                                        <m:t>2</m:t>
                                      </m:r>
                                    </m:sub>
                                  </m:sSub>
                                  <m:r>
                                    <a:rPr lang="en-US" sz="1600" i="1">
                                      <a:latin typeface="Cambria Math" panose="02040503050406030204" pitchFamily="18" charset="0"/>
                                    </a:rPr>
                                    <m:t>𝑔</m:t>
                                  </m:r>
                                  <m:sSub>
                                    <m:sSubPr>
                                      <m:ctrlPr>
                                        <a:rPr lang="en-US" sz="1600" i="1">
                                          <a:latin typeface="Cambria Math" panose="02040503050406030204" pitchFamily="18" charset="0"/>
                                        </a:rPr>
                                      </m:ctrlPr>
                                    </m:sSubPr>
                                    <m:e>
                                      <m:r>
                                        <a:rPr lang="en-US" sz="1600" b="0" i="1" smtClean="0">
                                          <a:latin typeface="Cambria Math" panose="02040503050406030204" pitchFamily="18" charset="0"/>
                                        </a:rPr>
                                        <m:t>𝑐</m:t>
                                      </m:r>
                                    </m:e>
                                    <m:sub>
                                      <m:r>
                                        <a:rPr lang="en-US" sz="1600" i="1">
                                          <a:latin typeface="Cambria Math" panose="02040503050406030204" pitchFamily="18" charset="0"/>
                                        </a:rPr>
                                        <m:t>12</m:t>
                                      </m:r>
                                    </m:sub>
                                  </m:sSub>
                                  <m:r>
                                    <a:rPr lang="en-US" sz="1600" i="1">
                                      <a:latin typeface="Cambria Math" panose="02040503050406030204" pitchFamily="18" charset="0"/>
                                    </a:rPr>
                                    <m:t> −</m:t>
                                  </m:r>
                                  <m:sSub>
                                    <m:sSubPr>
                                      <m:ctrlPr>
                                        <a:rPr lang="en-US" sz="1600" i="1">
                                          <a:latin typeface="Cambria Math" panose="02040503050406030204" pitchFamily="18" charset="0"/>
                                        </a:rPr>
                                      </m:ctrlPr>
                                    </m:sSubPr>
                                    <m:e>
                                      <m:r>
                                        <a:rPr lang="en-US" sz="1600" i="1">
                                          <a:latin typeface="Cambria Math" panose="02040503050406030204" pitchFamily="18" charset="0"/>
                                        </a:rPr>
                                        <m:t>𝑚</m:t>
                                      </m:r>
                                    </m:e>
                                    <m:sub>
                                      <m:r>
                                        <a:rPr lang="en-US" sz="1600" i="1">
                                          <a:latin typeface="Cambria Math" panose="02040503050406030204" pitchFamily="18" charset="0"/>
                                        </a:rPr>
                                        <m:t>2</m:t>
                                      </m:r>
                                    </m:sub>
                                  </m:sSub>
                                  <m:sSub>
                                    <m:sSubPr>
                                      <m:ctrlPr>
                                        <a:rPr lang="en-US" sz="1600" i="1">
                                          <a:latin typeface="Cambria Math" panose="02040503050406030204" pitchFamily="18" charset="0"/>
                                        </a:rPr>
                                      </m:ctrlPr>
                                    </m:sSubPr>
                                    <m:e>
                                      <m:r>
                                        <a:rPr lang="en-US" sz="1600" i="1">
                                          <a:latin typeface="Cambria Math" panose="02040503050406030204" pitchFamily="18" charset="0"/>
                                        </a:rPr>
                                        <m:t>𝐿</m:t>
                                      </m:r>
                                    </m:e>
                                    <m:sub>
                                      <m:r>
                                        <a:rPr lang="en-US" sz="1600" b="0" i="1" smtClean="0">
                                          <a:latin typeface="Cambria Math" panose="02040503050406030204" pitchFamily="18" charset="0"/>
                                        </a:rPr>
                                        <m:t>1</m:t>
                                      </m:r>
                                    </m:sub>
                                  </m:sSub>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1</m:t>
                                          </m:r>
                                        </m:sub>
                                      </m:sSub>
                                      <m:r>
                                        <a:rPr lang="en-US" sz="1600" i="1">
                                          <a:latin typeface="Cambria Math" panose="02040503050406030204" pitchFamily="18" charset="0"/>
                                        </a:rPr>
                                        <m:t>+</m:t>
                                      </m:r>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i="1">
                                                  <a:latin typeface="Cambria Math" panose="02040503050406030204" pitchFamily="18" charset="0"/>
                                                </a:rPr>
                                                <m:t>𝜃</m:t>
                                              </m:r>
                                            </m:e>
                                          </m:acc>
                                        </m:e>
                                        <m:sub>
                                          <m:r>
                                            <a:rPr lang="en-US" sz="1600" i="1">
                                              <a:latin typeface="Cambria Math" panose="02040503050406030204" pitchFamily="18" charset="0"/>
                                            </a:rPr>
                                            <m:t>2</m:t>
                                          </m:r>
                                        </m:sub>
                                      </m:sSub>
                                    </m:e>
                                  </m:d>
                                </m:e>
                              </m:d>
                            </m:e>
                          </m:mr>
                        </m:m>
                      </m:e>
                    </m:d>
                  </m:oMath>
                </a14:m>
                <a:r>
                  <a:rPr lang="en-US" sz="1600" dirty="0"/>
                  <a:t> </a:t>
                </a:r>
              </a:p>
              <a:p>
                <a:endParaRPr lang="en-US" sz="1600" dirty="0"/>
              </a:p>
            </p:txBody>
          </p:sp>
        </mc:Choice>
        <mc:Fallback xmlns="">
          <p:sp>
            <p:nvSpPr>
              <p:cNvPr id="5" name="TextBox 4">
                <a:extLst>
                  <a:ext uri="{FF2B5EF4-FFF2-40B4-BE49-F238E27FC236}">
                    <a16:creationId xmlns:a16="http://schemas.microsoft.com/office/drawing/2014/main" id="{8F8A7A20-FE72-3A46-8529-147FA5E4F2C6}"/>
                  </a:ext>
                </a:extLst>
              </p:cNvPr>
              <p:cNvSpPr txBox="1">
                <a:spLocks noRot="1" noChangeAspect="1" noMove="1" noResize="1" noEditPoints="1" noAdjustHandles="1" noChangeArrowheads="1" noChangeShapeType="1" noTextEdit="1"/>
              </p:cNvSpPr>
              <p:nvPr/>
            </p:nvSpPr>
            <p:spPr>
              <a:xfrm>
                <a:off x="331873" y="1724204"/>
                <a:ext cx="11528253" cy="1121141"/>
              </a:xfrm>
              <a:prstGeom prst="rect">
                <a:avLst/>
              </a:prstGeom>
              <a:blipFill>
                <a:blip r:embed="rId8"/>
                <a:stretch>
                  <a:fillRect/>
                </a:stretch>
              </a:blipFill>
            </p:spPr>
            <p:txBody>
              <a:bodyPr/>
              <a:lstStyle/>
              <a:p>
                <a:r>
                  <a:rPr lang="en-US">
                    <a:noFill/>
                  </a:rPr>
                  <a:t> </a:t>
                </a:r>
              </a:p>
            </p:txBody>
          </p:sp>
        </mc:Fallback>
      </mc:AlternateContent>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B320C441-204C-F71B-CEFC-30BD7EA34244}"/>
              </a:ext>
            </a:extLst>
          </p:cNvPr>
          <p:cNvSpPr>
            <a:spLocks noGrp="1" noChangeArrowheads="1"/>
          </p:cNvSpPr>
          <p:nvPr>
            <p:ph type="title"/>
          </p:nvPr>
        </p:nvSpPr>
        <p:spPr/>
        <p:txBody>
          <a:bodyPr/>
          <a:lstStyle/>
          <a:p>
            <a:r>
              <a:rPr lang="en-US" altLang="en-US"/>
              <a:t>Iterative Newton-Euler Equations - 2R Robot Example </a:t>
            </a:r>
          </a:p>
        </p:txBody>
      </p:sp>
      <p:sp>
        <p:nvSpPr>
          <p:cNvPr id="38" name="Footer Placeholder 2">
            <a:extLst>
              <a:ext uri="{FF2B5EF4-FFF2-40B4-BE49-F238E27FC236}">
                <a16:creationId xmlns:a16="http://schemas.microsoft.com/office/drawing/2014/main" id="{AD8609BA-AC2C-310F-E209-ECA49E43305D}"/>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mc:AlternateContent xmlns:mc="http://schemas.openxmlformats.org/markup-compatibility/2006" xmlns:a14="http://schemas.microsoft.com/office/drawing/2010/main">
        <mc:Choice Requires="a14">
          <p:sp>
            <p:nvSpPr>
              <p:cNvPr id="2" name="Object 4">
                <a:extLst>
                  <a:ext uri="{FF2B5EF4-FFF2-40B4-BE49-F238E27FC236}">
                    <a16:creationId xmlns:a16="http://schemas.microsoft.com/office/drawing/2014/main" id="{E15080CF-B551-E511-10CD-89A1D7F5B244}"/>
                  </a:ext>
                </a:extLst>
              </p:cNvPr>
              <p:cNvSpPr txBox="1"/>
              <p:nvPr/>
            </p:nvSpPr>
            <p:spPr bwMode="auto">
              <a:xfrm>
                <a:off x="2679700" y="1484709"/>
                <a:ext cx="6111875" cy="7620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a:rPr lang="en-US" sz="2800" i="1">
                          <a:solidFill>
                            <a:srgbClr val="000000"/>
                          </a:solidFill>
                          <a:latin typeface="Cambria Math" panose="02040503050406030204" pitchFamily="18" charset="0"/>
                        </a:rPr>
                        <m:t>𝜏</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𝑀</m:t>
                      </m:r>
                      <m:d>
                        <m:dPr>
                          <m:ctrlPr>
                            <a:rPr lang="en-US" sz="2800" i="1">
                              <a:solidFill>
                                <a:srgbClr val="000000"/>
                              </a:solidFill>
                              <a:latin typeface="Cambria Math" panose="02040503050406030204" pitchFamily="18" charset="0"/>
                            </a:rPr>
                          </m:ctrlPr>
                        </m:dPr>
                        <m:e>
                          <m:r>
                            <a:rPr lang="en-US" sz="2800" i="1">
                              <a:solidFill>
                                <a:srgbClr val="000000"/>
                              </a:solidFill>
                              <a:latin typeface="Cambria Math" panose="02040503050406030204" pitchFamily="18" charset="0"/>
                            </a:rPr>
                            <m:t>𝜃</m:t>
                          </m:r>
                        </m:e>
                      </m:d>
                      <m:acc>
                        <m:accPr>
                          <m:chr m:val="̈"/>
                          <m:ctrlPr>
                            <a:rPr lang="en-US" sz="2800" i="1">
                              <a:solidFill>
                                <a:srgbClr val="000000"/>
                              </a:solidFill>
                              <a:latin typeface="Cambria Math" panose="02040503050406030204" pitchFamily="18" charset="0"/>
                            </a:rPr>
                          </m:ctrlPr>
                        </m:accPr>
                        <m:e>
                          <m:r>
                            <a:rPr lang="en-US" sz="2800" i="1">
                              <a:solidFill>
                                <a:srgbClr val="000000"/>
                              </a:solidFill>
                              <a:latin typeface="Cambria Math" panose="02040503050406030204" pitchFamily="18" charset="0"/>
                            </a:rPr>
                            <m:t>𝜃</m:t>
                          </m:r>
                        </m:e>
                      </m:acc>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𝑉</m:t>
                      </m:r>
                      <m:d>
                        <m:dPr>
                          <m:ctrlPr>
                            <a:rPr lang="en-US" sz="2800" i="1">
                              <a:solidFill>
                                <a:srgbClr val="000000"/>
                              </a:solidFill>
                              <a:latin typeface="Cambria Math" panose="02040503050406030204" pitchFamily="18" charset="0"/>
                            </a:rPr>
                          </m:ctrlPr>
                        </m:dPr>
                        <m:e>
                          <m:r>
                            <a:rPr lang="en-US" sz="2800" i="1">
                              <a:solidFill>
                                <a:srgbClr val="000000"/>
                              </a:solidFill>
                              <a:latin typeface="Cambria Math" panose="02040503050406030204" pitchFamily="18" charset="0"/>
                            </a:rPr>
                            <m:t>𝜃</m:t>
                          </m:r>
                          <m:r>
                            <a:rPr lang="en-US" sz="2800" i="1">
                              <a:solidFill>
                                <a:srgbClr val="000000"/>
                              </a:solidFill>
                              <a:latin typeface="Cambria Math" panose="02040503050406030204" pitchFamily="18" charset="0"/>
                            </a:rPr>
                            <m:t>,</m:t>
                          </m:r>
                          <m:acc>
                            <m:accPr>
                              <m:chr m:val="̇"/>
                              <m:ctrlPr>
                                <a:rPr lang="en-US" sz="2800" i="1">
                                  <a:solidFill>
                                    <a:srgbClr val="000000"/>
                                  </a:solidFill>
                                  <a:latin typeface="Cambria Math" panose="02040503050406030204" pitchFamily="18" charset="0"/>
                                </a:rPr>
                              </m:ctrlPr>
                            </m:accPr>
                            <m:e>
                              <m:r>
                                <a:rPr lang="en-US" sz="2800" i="1">
                                  <a:solidFill>
                                    <a:srgbClr val="000000"/>
                                  </a:solidFill>
                                  <a:latin typeface="Cambria Math" panose="02040503050406030204" pitchFamily="18" charset="0"/>
                                </a:rPr>
                                <m:t>𝜃</m:t>
                              </m:r>
                            </m:e>
                          </m:acc>
                        </m:e>
                      </m:d>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𝐺</m:t>
                      </m:r>
                      <m:d>
                        <m:dPr>
                          <m:ctrlPr>
                            <a:rPr lang="en-US" sz="2800" i="1">
                              <a:solidFill>
                                <a:srgbClr val="000000"/>
                              </a:solidFill>
                              <a:latin typeface="Cambria Math" panose="02040503050406030204" pitchFamily="18" charset="0"/>
                            </a:rPr>
                          </m:ctrlPr>
                        </m:dPr>
                        <m:e>
                          <m:r>
                            <a:rPr lang="en-US" sz="2800" i="1">
                              <a:solidFill>
                                <a:srgbClr val="000000"/>
                              </a:solidFill>
                              <a:latin typeface="Cambria Math" panose="02040503050406030204" pitchFamily="18" charset="0"/>
                            </a:rPr>
                            <m:t>𝜃</m:t>
                          </m:r>
                        </m:e>
                      </m:d>
                    </m:oMath>
                  </m:oMathPara>
                </a14:m>
                <a:endParaRPr lang="en-US" sz="2800" dirty="0"/>
              </a:p>
            </p:txBody>
          </p:sp>
        </mc:Choice>
        <mc:Fallback xmlns="">
          <p:sp>
            <p:nvSpPr>
              <p:cNvPr id="2" name="Object 4">
                <a:extLst>
                  <a:ext uri="{FF2B5EF4-FFF2-40B4-BE49-F238E27FC236}">
                    <a16:creationId xmlns:a16="http://schemas.microsoft.com/office/drawing/2014/main" id="{E15080CF-B551-E511-10CD-89A1D7F5B244}"/>
                  </a:ext>
                </a:extLst>
              </p:cNvPr>
              <p:cNvSpPr txBox="1">
                <a:spLocks noRot="1" noChangeAspect="1" noMove="1" noResize="1" noEditPoints="1" noAdjustHandles="1" noChangeArrowheads="1" noChangeShapeType="1" noTextEdit="1"/>
              </p:cNvSpPr>
              <p:nvPr/>
            </p:nvSpPr>
            <p:spPr bwMode="auto">
              <a:xfrm>
                <a:off x="2679700" y="1484709"/>
                <a:ext cx="6111875" cy="762000"/>
              </a:xfrm>
              <a:prstGeom prst="rect">
                <a:avLst/>
              </a:prstGeom>
              <a:blipFill>
                <a:blip r:embed="rId3"/>
                <a:stretch>
                  <a:fillRect/>
                </a:stretch>
              </a:blipFill>
              <a:ln>
                <a:noFill/>
              </a:ln>
              <a:effectLst/>
            </p:spPr>
            <p:txBody>
              <a:bodyPr/>
              <a:lstStyle/>
              <a:p>
                <a:r>
                  <a:rPr lang="en-US">
                    <a:noFill/>
                  </a:rPr>
                  <a:t> </a:t>
                </a:r>
              </a:p>
            </p:txBody>
          </p:sp>
        </mc:Fallback>
      </mc:AlternateContent>
      <p:cxnSp>
        <p:nvCxnSpPr>
          <p:cNvPr id="3" name="Straight Connector 2">
            <a:extLst>
              <a:ext uri="{FF2B5EF4-FFF2-40B4-BE49-F238E27FC236}">
                <a16:creationId xmlns:a16="http://schemas.microsoft.com/office/drawing/2014/main" id="{6BFD6328-6F89-282E-CA7A-3C3E8784380E}"/>
              </a:ext>
            </a:extLst>
          </p:cNvPr>
          <p:cNvCxnSpPr>
            <a:cxnSpLocks/>
          </p:cNvCxnSpPr>
          <p:nvPr/>
        </p:nvCxnSpPr>
        <p:spPr bwMode="auto">
          <a:xfrm>
            <a:off x="3417904" y="2098080"/>
            <a:ext cx="0" cy="268287"/>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0" name="Straight Connector 9">
            <a:extLst>
              <a:ext uri="{FF2B5EF4-FFF2-40B4-BE49-F238E27FC236}">
                <a16:creationId xmlns:a16="http://schemas.microsoft.com/office/drawing/2014/main" id="{32A29E61-A5BB-E7D5-CCC5-603BC2E2C491}"/>
              </a:ext>
            </a:extLst>
          </p:cNvPr>
          <p:cNvCxnSpPr>
            <a:cxnSpLocks/>
          </p:cNvCxnSpPr>
          <p:nvPr/>
        </p:nvCxnSpPr>
        <p:spPr bwMode="auto">
          <a:xfrm>
            <a:off x="3417904" y="2366367"/>
            <a:ext cx="1019175" cy="0"/>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3" name="Straight Connector 12">
            <a:extLst>
              <a:ext uri="{FF2B5EF4-FFF2-40B4-BE49-F238E27FC236}">
                <a16:creationId xmlns:a16="http://schemas.microsoft.com/office/drawing/2014/main" id="{955C8580-22B6-0B55-2196-CB82ECCE4BA4}"/>
              </a:ext>
            </a:extLst>
          </p:cNvPr>
          <p:cNvCxnSpPr>
            <a:cxnSpLocks/>
          </p:cNvCxnSpPr>
          <p:nvPr/>
        </p:nvCxnSpPr>
        <p:spPr bwMode="auto">
          <a:xfrm flipV="1">
            <a:off x="4437079" y="2050851"/>
            <a:ext cx="0" cy="315516"/>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6" name="Straight Connector 15">
            <a:extLst>
              <a:ext uri="{FF2B5EF4-FFF2-40B4-BE49-F238E27FC236}">
                <a16:creationId xmlns:a16="http://schemas.microsoft.com/office/drawing/2014/main" id="{D4CA8879-7C59-4165-E19D-AD019B7A64E7}"/>
              </a:ext>
            </a:extLst>
          </p:cNvPr>
          <p:cNvCxnSpPr>
            <a:cxnSpLocks/>
          </p:cNvCxnSpPr>
          <p:nvPr/>
        </p:nvCxnSpPr>
        <p:spPr bwMode="auto">
          <a:xfrm>
            <a:off x="4913329" y="2098080"/>
            <a:ext cx="0" cy="268287"/>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7" name="Straight Connector 16">
            <a:extLst>
              <a:ext uri="{FF2B5EF4-FFF2-40B4-BE49-F238E27FC236}">
                <a16:creationId xmlns:a16="http://schemas.microsoft.com/office/drawing/2014/main" id="{7DE580EA-6BFF-2600-4C3A-81C377F61B4A}"/>
              </a:ext>
            </a:extLst>
          </p:cNvPr>
          <p:cNvCxnSpPr>
            <a:cxnSpLocks/>
          </p:cNvCxnSpPr>
          <p:nvPr/>
        </p:nvCxnSpPr>
        <p:spPr bwMode="auto">
          <a:xfrm>
            <a:off x="4913329" y="2366367"/>
            <a:ext cx="1019175" cy="0"/>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8" name="Straight Connector 17">
            <a:extLst>
              <a:ext uri="{FF2B5EF4-FFF2-40B4-BE49-F238E27FC236}">
                <a16:creationId xmlns:a16="http://schemas.microsoft.com/office/drawing/2014/main" id="{1D01D315-DED1-18ED-843C-1ABA032FA868}"/>
              </a:ext>
            </a:extLst>
          </p:cNvPr>
          <p:cNvCxnSpPr>
            <a:cxnSpLocks/>
          </p:cNvCxnSpPr>
          <p:nvPr/>
        </p:nvCxnSpPr>
        <p:spPr bwMode="auto">
          <a:xfrm flipV="1">
            <a:off x="5932504" y="2079823"/>
            <a:ext cx="0" cy="286544"/>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4" name="TextBox 23">
            <a:extLst>
              <a:ext uri="{FF2B5EF4-FFF2-40B4-BE49-F238E27FC236}">
                <a16:creationId xmlns:a16="http://schemas.microsoft.com/office/drawing/2014/main" id="{F6E5661A-77DD-F9B7-AAAB-C4196226626D}"/>
              </a:ext>
            </a:extLst>
          </p:cNvPr>
          <p:cNvSpPr txBox="1"/>
          <p:nvPr/>
        </p:nvSpPr>
        <p:spPr>
          <a:xfrm>
            <a:off x="2006981" y="2020341"/>
            <a:ext cx="1778815" cy="646331"/>
          </a:xfrm>
          <a:prstGeom prst="rect">
            <a:avLst/>
          </a:prstGeom>
          <a:noFill/>
        </p:spPr>
        <p:txBody>
          <a:bodyPr wrap="square" rtlCol="0">
            <a:spAutoFit/>
          </a:bodyPr>
          <a:lstStyle/>
          <a:p>
            <a:r>
              <a:rPr lang="en-US" sz="1800" dirty="0"/>
              <a:t>Mass/Inertia Matrix</a:t>
            </a:r>
          </a:p>
        </p:txBody>
      </p:sp>
      <p:cxnSp>
        <p:nvCxnSpPr>
          <p:cNvPr id="25" name="Straight Connector 24">
            <a:extLst>
              <a:ext uri="{FF2B5EF4-FFF2-40B4-BE49-F238E27FC236}">
                <a16:creationId xmlns:a16="http://schemas.microsoft.com/office/drawing/2014/main" id="{5E1A39DD-A085-0ACD-4B94-24DC01239AC3}"/>
              </a:ext>
            </a:extLst>
          </p:cNvPr>
          <p:cNvCxnSpPr>
            <a:cxnSpLocks/>
          </p:cNvCxnSpPr>
          <p:nvPr/>
        </p:nvCxnSpPr>
        <p:spPr bwMode="auto">
          <a:xfrm>
            <a:off x="6348080" y="2131040"/>
            <a:ext cx="0" cy="268287"/>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26" name="Straight Connector 25">
            <a:extLst>
              <a:ext uri="{FF2B5EF4-FFF2-40B4-BE49-F238E27FC236}">
                <a16:creationId xmlns:a16="http://schemas.microsoft.com/office/drawing/2014/main" id="{6236B471-1CBE-9F99-4FDA-47B12AFCCE46}"/>
              </a:ext>
            </a:extLst>
          </p:cNvPr>
          <p:cNvCxnSpPr>
            <a:cxnSpLocks/>
          </p:cNvCxnSpPr>
          <p:nvPr/>
        </p:nvCxnSpPr>
        <p:spPr bwMode="auto">
          <a:xfrm>
            <a:off x="6348080" y="2399327"/>
            <a:ext cx="1019175" cy="0"/>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27" name="Straight Connector 26">
            <a:extLst>
              <a:ext uri="{FF2B5EF4-FFF2-40B4-BE49-F238E27FC236}">
                <a16:creationId xmlns:a16="http://schemas.microsoft.com/office/drawing/2014/main" id="{A392474A-EDF1-4C7D-F826-FCEA9EB388D7}"/>
              </a:ext>
            </a:extLst>
          </p:cNvPr>
          <p:cNvCxnSpPr>
            <a:cxnSpLocks/>
          </p:cNvCxnSpPr>
          <p:nvPr/>
        </p:nvCxnSpPr>
        <p:spPr bwMode="auto">
          <a:xfrm flipV="1">
            <a:off x="7367255" y="2083811"/>
            <a:ext cx="0" cy="315516"/>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8" name="TextBox 27">
            <a:extLst>
              <a:ext uri="{FF2B5EF4-FFF2-40B4-BE49-F238E27FC236}">
                <a16:creationId xmlns:a16="http://schemas.microsoft.com/office/drawing/2014/main" id="{03567BD6-636E-3B5E-76AC-5C15A0E7DF2D}"/>
              </a:ext>
            </a:extLst>
          </p:cNvPr>
          <p:cNvSpPr txBox="1"/>
          <p:nvPr/>
        </p:nvSpPr>
        <p:spPr>
          <a:xfrm>
            <a:off x="7839642" y="2029995"/>
            <a:ext cx="1778815" cy="369332"/>
          </a:xfrm>
          <a:prstGeom prst="rect">
            <a:avLst/>
          </a:prstGeom>
          <a:noFill/>
        </p:spPr>
        <p:txBody>
          <a:bodyPr wrap="square" rtlCol="0">
            <a:spAutoFit/>
          </a:bodyPr>
          <a:lstStyle/>
          <a:p>
            <a:r>
              <a:rPr lang="en-US" sz="1800" dirty="0"/>
              <a:t>Gravity </a:t>
            </a:r>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3E014419-D1DA-D90F-166F-3E71A49F8F12}"/>
                  </a:ext>
                </a:extLst>
              </p:cNvPr>
              <p:cNvSpPr txBox="1"/>
              <p:nvPr/>
            </p:nvSpPr>
            <p:spPr>
              <a:xfrm>
                <a:off x="4280537" y="2305931"/>
                <a:ext cx="2700337" cy="461665"/>
              </a:xfrm>
              <a:prstGeom prst="rect">
                <a:avLst/>
              </a:prstGeom>
              <a:noFill/>
            </p:spPr>
            <p:txBody>
              <a:bodyPr wrap="square">
                <a:spAutoFit/>
              </a:bodyPr>
              <a:lstStyle/>
              <a:p>
                <a:r>
                  <a:rPr lang="en-US" sz="1800" dirty="0">
                    <a:solidFill>
                      <a:srgbClr val="000000"/>
                    </a:solidFill>
                  </a:rPr>
                  <a:t>C</a:t>
                </a:r>
                <a14:m>
                  <m:oMath xmlns:m="http://schemas.openxmlformats.org/officeDocument/2006/math">
                    <m:d>
                      <m:dPr>
                        <m:ctrlPr>
                          <a:rPr lang="en-US" sz="1800" i="1">
                            <a:solidFill>
                              <a:srgbClr val="000000"/>
                            </a:solidFill>
                            <a:latin typeface="Cambria Math" panose="02040503050406030204" pitchFamily="18" charset="0"/>
                          </a:rPr>
                        </m:ctrlPr>
                      </m:dPr>
                      <m:e>
                        <m:r>
                          <a:rPr lang="en-US" sz="1800" i="1">
                            <a:solidFill>
                              <a:srgbClr val="000000"/>
                            </a:solidFill>
                            <a:latin typeface="Cambria Math" panose="02040503050406030204" pitchFamily="18" charset="0"/>
                          </a:rPr>
                          <m:t>𝜃</m:t>
                        </m:r>
                      </m:e>
                    </m:d>
                    <m:r>
                      <a:rPr lang="en-US" sz="1800" i="1">
                        <a:solidFill>
                          <a:srgbClr val="000000"/>
                        </a:solidFill>
                        <a:latin typeface="Cambria Math" panose="02040503050406030204" pitchFamily="18" charset="0"/>
                      </a:rPr>
                      <m:t>[</m:t>
                    </m:r>
                    <m:sSup>
                      <m:sSupPr>
                        <m:ctrlPr>
                          <a:rPr lang="en-US" sz="1800" b="0" i="1" smtClean="0">
                            <a:solidFill>
                              <a:srgbClr val="000000"/>
                            </a:solidFill>
                            <a:latin typeface="Cambria Math" panose="02040503050406030204" pitchFamily="18" charset="0"/>
                          </a:rPr>
                        </m:ctrlPr>
                      </m:sSupPr>
                      <m:e>
                        <m:acc>
                          <m:accPr>
                            <m:chr m:val="̇"/>
                            <m:ctrlPr>
                              <a:rPr lang="en-US" sz="1800" i="1" smtClean="0">
                                <a:solidFill>
                                  <a:srgbClr val="000000"/>
                                </a:solidFill>
                                <a:latin typeface="Cambria Math" panose="02040503050406030204" pitchFamily="18" charset="0"/>
                              </a:rPr>
                            </m:ctrlPr>
                          </m:accPr>
                          <m:e>
                            <m:r>
                              <a:rPr lang="en-US" sz="1800" i="1" smtClean="0">
                                <a:solidFill>
                                  <a:srgbClr val="000000"/>
                                </a:solidFill>
                                <a:latin typeface="Cambria Math" panose="02040503050406030204" pitchFamily="18" charset="0"/>
                              </a:rPr>
                              <m:t>𝜃</m:t>
                            </m:r>
                          </m:e>
                        </m:acc>
                      </m:e>
                      <m:sup>
                        <m:r>
                          <a:rPr lang="en-US" sz="1800" b="0" i="1" smtClean="0">
                            <a:solidFill>
                              <a:srgbClr val="000000"/>
                            </a:solidFill>
                            <a:latin typeface="Cambria Math" panose="02040503050406030204" pitchFamily="18" charset="0"/>
                          </a:rPr>
                          <m:t>2</m:t>
                        </m:r>
                      </m:sup>
                    </m:sSup>
                    <m:r>
                      <a:rPr lang="en-US" sz="1800" i="1">
                        <a:solidFill>
                          <a:srgbClr val="000000"/>
                        </a:solidFill>
                        <a:latin typeface="Cambria Math" panose="02040503050406030204" pitchFamily="18" charset="0"/>
                      </a:rPr>
                      <m:t>]</m:t>
                    </m:r>
                    <m:r>
                      <a:rPr lang="en-US" sz="1800" b="0" i="1" smtClean="0">
                        <a:solidFill>
                          <a:srgbClr val="000000"/>
                        </a:solidFill>
                        <a:latin typeface="Cambria Math" panose="02040503050406030204" pitchFamily="18" charset="0"/>
                      </a:rPr>
                      <m:t>+</m:t>
                    </m:r>
                    <m:r>
                      <a:rPr lang="en-US" sz="1800" b="0" i="1" smtClean="0">
                        <a:solidFill>
                          <a:srgbClr val="000000"/>
                        </a:solidFill>
                        <a:latin typeface="Cambria Math" panose="02040503050406030204" pitchFamily="18" charset="0"/>
                      </a:rPr>
                      <m:t>𝐵</m:t>
                    </m:r>
                    <m:d>
                      <m:dPr>
                        <m:ctrlPr>
                          <a:rPr lang="en-US" sz="1800" b="0" i="1" smtClean="0">
                            <a:solidFill>
                              <a:srgbClr val="000000"/>
                            </a:solidFill>
                            <a:latin typeface="Cambria Math" panose="02040503050406030204" pitchFamily="18" charset="0"/>
                          </a:rPr>
                        </m:ctrlPr>
                      </m:dPr>
                      <m:e>
                        <m:r>
                          <a:rPr lang="en-US" sz="1800" b="0" i="1" smtClean="0">
                            <a:solidFill>
                              <a:srgbClr val="000000"/>
                            </a:solidFill>
                            <a:latin typeface="Cambria Math" panose="02040503050406030204" pitchFamily="18" charset="0"/>
                          </a:rPr>
                          <m:t>𝜃</m:t>
                        </m:r>
                      </m:e>
                    </m:d>
                    <m:r>
                      <a:rPr lang="en-US" sz="1800" b="0" i="1" smtClean="0">
                        <a:solidFill>
                          <a:srgbClr val="000000"/>
                        </a:solidFill>
                        <a:latin typeface="Cambria Math" panose="02040503050406030204" pitchFamily="18" charset="0"/>
                      </a:rPr>
                      <m:t>[</m:t>
                    </m:r>
                    <m:acc>
                      <m:accPr>
                        <m:chr m:val="̇"/>
                        <m:ctrlPr>
                          <a:rPr lang="en-US" sz="1800" b="0" i="1" smtClean="0">
                            <a:solidFill>
                              <a:srgbClr val="000000"/>
                            </a:solidFill>
                            <a:latin typeface="Cambria Math" panose="02040503050406030204" pitchFamily="18" charset="0"/>
                          </a:rPr>
                        </m:ctrlPr>
                      </m:accPr>
                      <m:e>
                        <m:r>
                          <a:rPr lang="en-US" sz="1800" i="1" smtClean="0">
                            <a:solidFill>
                              <a:srgbClr val="000000"/>
                            </a:solidFill>
                            <a:latin typeface="Cambria Math" panose="02040503050406030204" pitchFamily="18" charset="0"/>
                          </a:rPr>
                          <m:t>𝜃</m:t>
                        </m:r>
                      </m:e>
                    </m:acc>
                    <m:r>
                      <a:rPr lang="en-US" sz="1800" b="0" i="1" smtClean="0">
                        <a:solidFill>
                          <a:srgbClr val="000000"/>
                        </a:solidFill>
                        <a:latin typeface="Cambria Math" panose="02040503050406030204" pitchFamily="18" charset="0"/>
                      </a:rPr>
                      <m:t>]</m:t>
                    </m:r>
                  </m:oMath>
                </a14:m>
                <a:r>
                  <a:rPr lang="en-US" dirty="0"/>
                  <a:t>  </a:t>
                </a:r>
              </a:p>
            </p:txBody>
          </p:sp>
        </mc:Choice>
        <mc:Fallback xmlns="">
          <p:sp>
            <p:nvSpPr>
              <p:cNvPr id="30" name="TextBox 29">
                <a:extLst>
                  <a:ext uri="{FF2B5EF4-FFF2-40B4-BE49-F238E27FC236}">
                    <a16:creationId xmlns:a16="http://schemas.microsoft.com/office/drawing/2014/main" id="{3E014419-D1DA-D90F-166F-3E71A49F8F12}"/>
                  </a:ext>
                </a:extLst>
              </p:cNvPr>
              <p:cNvSpPr txBox="1">
                <a:spLocks noRot="1" noChangeAspect="1" noMove="1" noResize="1" noEditPoints="1" noAdjustHandles="1" noChangeArrowheads="1" noChangeShapeType="1" noTextEdit="1"/>
              </p:cNvSpPr>
              <p:nvPr/>
            </p:nvSpPr>
            <p:spPr>
              <a:xfrm>
                <a:off x="4280537" y="2305931"/>
                <a:ext cx="2700337" cy="461665"/>
              </a:xfrm>
              <a:prstGeom prst="rect">
                <a:avLst/>
              </a:prstGeom>
              <a:blipFill>
                <a:blip r:embed="rId4"/>
                <a:stretch>
                  <a:fillRect l="-1806" b="-15789"/>
                </a:stretch>
              </a:blipFill>
            </p:spPr>
            <p:txBody>
              <a:bodyPr/>
              <a:lstStyle/>
              <a:p>
                <a:r>
                  <a:rPr lang="en-US">
                    <a:noFill/>
                  </a:rPr>
                  <a:t> </a:t>
                </a:r>
              </a:p>
            </p:txBody>
          </p:sp>
        </mc:Fallback>
      </mc:AlternateContent>
      <p:cxnSp>
        <p:nvCxnSpPr>
          <p:cNvPr id="31" name="Straight Connector 30">
            <a:extLst>
              <a:ext uri="{FF2B5EF4-FFF2-40B4-BE49-F238E27FC236}">
                <a16:creationId xmlns:a16="http://schemas.microsoft.com/office/drawing/2014/main" id="{0B8515FD-92A7-26A1-E732-005915A24192}"/>
              </a:ext>
            </a:extLst>
          </p:cNvPr>
          <p:cNvCxnSpPr>
            <a:cxnSpLocks/>
          </p:cNvCxnSpPr>
          <p:nvPr/>
        </p:nvCxnSpPr>
        <p:spPr bwMode="auto">
          <a:xfrm>
            <a:off x="4219574" y="2814826"/>
            <a:ext cx="0" cy="268287"/>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32" name="Straight Connector 31">
            <a:extLst>
              <a:ext uri="{FF2B5EF4-FFF2-40B4-BE49-F238E27FC236}">
                <a16:creationId xmlns:a16="http://schemas.microsoft.com/office/drawing/2014/main" id="{571D4A4E-9930-F495-6F3E-F3441455650C}"/>
              </a:ext>
            </a:extLst>
          </p:cNvPr>
          <p:cNvCxnSpPr>
            <a:cxnSpLocks/>
          </p:cNvCxnSpPr>
          <p:nvPr/>
        </p:nvCxnSpPr>
        <p:spPr bwMode="auto">
          <a:xfrm>
            <a:off x="4219574" y="3083113"/>
            <a:ext cx="1019175" cy="0"/>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33" name="Straight Connector 32">
            <a:extLst>
              <a:ext uri="{FF2B5EF4-FFF2-40B4-BE49-F238E27FC236}">
                <a16:creationId xmlns:a16="http://schemas.microsoft.com/office/drawing/2014/main" id="{25CAC12A-6169-12A3-F14B-C065D9233392}"/>
              </a:ext>
            </a:extLst>
          </p:cNvPr>
          <p:cNvCxnSpPr>
            <a:cxnSpLocks/>
          </p:cNvCxnSpPr>
          <p:nvPr/>
        </p:nvCxnSpPr>
        <p:spPr bwMode="auto">
          <a:xfrm flipV="1">
            <a:off x="5238749" y="2767597"/>
            <a:ext cx="0" cy="316489"/>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37" name="Straight Connector 36">
            <a:extLst>
              <a:ext uri="{FF2B5EF4-FFF2-40B4-BE49-F238E27FC236}">
                <a16:creationId xmlns:a16="http://schemas.microsoft.com/office/drawing/2014/main" id="{FC1D71D9-3BCE-F0FE-7457-C0E03D194CDF}"/>
              </a:ext>
            </a:extLst>
          </p:cNvPr>
          <p:cNvCxnSpPr>
            <a:cxnSpLocks/>
          </p:cNvCxnSpPr>
          <p:nvPr/>
        </p:nvCxnSpPr>
        <p:spPr bwMode="auto">
          <a:xfrm>
            <a:off x="5500355" y="2794803"/>
            <a:ext cx="0" cy="268287"/>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39" name="Straight Connector 38">
            <a:extLst>
              <a:ext uri="{FF2B5EF4-FFF2-40B4-BE49-F238E27FC236}">
                <a16:creationId xmlns:a16="http://schemas.microsoft.com/office/drawing/2014/main" id="{E85174FE-72C9-375C-44BD-2399C8D41A5A}"/>
              </a:ext>
            </a:extLst>
          </p:cNvPr>
          <p:cNvCxnSpPr>
            <a:cxnSpLocks/>
          </p:cNvCxnSpPr>
          <p:nvPr/>
        </p:nvCxnSpPr>
        <p:spPr bwMode="auto">
          <a:xfrm>
            <a:off x="5500355" y="3063090"/>
            <a:ext cx="1019175" cy="0"/>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0" name="Straight Connector 39">
            <a:extLst>
              <a:ext uri="{FF2B5EF4-FFF2-40B4-BE49-F238E27FC236}">
                <a16:creationId xmlns:a16="http://schemas.microsoft.com/office/drawing/2014/main" id="{6978D653-8C12-4F0D-8F67-825DF492DB04}"/>
              </a:ext>
            </a:extLst>
          </p:cNvPr>
          <p:cNvCxnSpPr>
            <a:cxnSpLocks/>
          </p:cNvCxnSpPr>
          <p:nvPr/>
        </p:nvCxnSpPr>
        <p:spPr bwMode="auto">
          <a:xfrm flipV="1">
            <a:off x="6519530" y="2747574"/>
            <a:ext cx="0" cy="315516"/>
          </a:xfrm>
          <a:prstGeom prst="line">
            <a:avLst/>
          </a:prstGeom>
          <a:ln>
            <a:solidFill>
              <a:srgbClr val="FF0000"/>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42" name="Straight Arrow Connector 41">
            <a:extLst>
              <a:ext uri="{FF2B5EF4-FFF2-40B4-BE49-F238E27FC236}">
                <a16:creationId xmlns:a16="http://schemas.microsoft.com/office/drawing/2014/main" id="{EFD436F5-A83C-0EA0-5599-5DF37C3025A0}"/>
              </a:ext>
            </a:extLst>
          </p:cNvPr>
          <p:cNvCxnSpPr>
            <a:stCxn id="24" idx="3"/>
          </p:cNvCxnSpPr>
          <p:nvPr/>
        </p:nvCxnSpPr>
        <p:spPr bwMode="auto">
          <a:xfrm flipH="1">
            <a:off x="3048000" y="2343507"/>
            <a:ext cx="737796" cy="6425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4" name="Straight Arrow Connector 43">
            <a:extLst>
              <a:ext uri="{FF2B5EF4-FFF2-40B4-BE49-F238E27FC236}">
                <a16:creationId xmlns:a16="http://schemas.microsoft.com/office/drawing/2014/main" id="{80E25968-C786-D350-A11A-EF5BFC4D6AEF}"/>
              </a:ext>
            </a:extLst>
          </p:cNvPr>
          <p:cNvCxnSpPr>
            <a:cxnSpLocks/>
          </p:cNvCxnSpPr>
          <p:nvPr/>
        </p:nvCxnSpPr>
        <p:spPr bwMode="auto">
          <a:xfrm>
            <a:off x="7367255" y="2322547"/>
            <a:ext cx="4723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7" name="Straight Arrow Connector 46">
            <a:extLst>
              <a:ext uri="{FF2B5EF4-FFF2-40B4-BE49-F238E27FC236}">
                <a16:creationId xmlns:a16="http://schemas.microsoft.com/office/drawing/2014/main" id="{6058D4A7-DF2E-B709-99B3-85BA8A693269}"/>
              </a:ext>
            </a:extLst>
          </p:cNvPr>
          <p:cNvCxnSpPr/>
          <p:nvPr/>
        </p:nvCxnSpPr>
        <p:spPr bwMode="auto">
          <a:xfrm flipH="1">
            <a:off x="4729161" y="2208609"/>
            <a:ext cx="184168" cy="19915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9" name="Straight Arrow Connector 48">
            <a:extLst>
              <a:ext uri="{FF2B5EF4-FFF2-40B4-BE49-F238E27FC236}">
                <a16:creationId xmlns:a16="http://schemas.microsoft.com/office/drawing/2014/main" id="{63B046BE-F97E-EDE6-09FA-3C2A92AE7F7C}"/>
              </a:ext>
            </a:extLst>
          </p:cNvPr>
          <p:cNvCxnSpPr/>
          <p:nvPr/>
        </p:nvCxnSpPr>
        <p:spPr bwMode="auto">
          <a:xfrm>
            <a:off x="5961699" y="2206962"/>
            <a:ext cx="101107" cy="2075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2" name="TextBox 51">
            <a:extLst>
              <a:ext uri="{FF2B5EF4-FFF2-40B4-BE49-F238E27FC236}">
                <a16:creationId xmlns:a16="http://schemas.microsoft.com/office/drawing/2014/main" id="{C9E734A9-9070-A830-8CFA-EBD930827F41}"/>
              </a:ext>
            </a:extLst>
          </p:cNvPr>
          <p:cNvSpPr txBox="1"/>
          <p:nvPr/>
        </p:nvSpPr>
        <p:spPr>
          <a:xfrm>
            <a:off x="5545754" y="3082628"/>
            <a:ext cx="1778815" cy="369332"/>
          </a:xfrm>
          <a:prstGeom prst="rect">
            <a:avLst/>
          </a:prstGeom>
          <a:noFill/>
        </p:spPr>
        <p:txBody>
          <a:bodyPr wrap="square" rtlCol="0">
            <a:spAutoFit/>
          </a:bodyPr>
          <a:lstStyle/>
          <a:p>
            <a:r>
              <a:rPr lang="en-US" sz="1800" dirty="0"/>
              <a:t>Coriolis</a:t>
            </a:r>
          </a:p>
        </p:txBody>
      </p:sp>
      <p:sp>
        <p:nvSpPr>
          <p:cNvPr id="53" name="TextBox 52">
            <a:extLst>
              <a:ext uri="{FF2B5EF4-FFF2-40B4-BE49-F238E27FC236}">
                <a16:creationId xmlns:a16="http://schemas.microsoft.com/office/drawing/2014/main" id="{3A26BA26-20C2-97BD-B26C-619FA42DB8DC}"/>
              </a:ext>
            </a:extLst>
          </p:cNvPr>
          <p:cNvSpPr txBox="1"/>
          <p:nvPr/>
        </p:nvSpPr>
        <p:spPr>
          <a:xfrm>
            <a:off x="4153689" y="3102651"/>
            <a:ext cx="1778815" cy="369332"/>
          </a:xfrm>
          <a:prstGeom prst="rect">
            <a:avLst/>
          </a:prstGeom>
          <a:noFill/>
        </p:spPr>
        <p:txBody>
          <a:bodyPr wrap="square" rtlCol="0">
            <a:spAutoFit/>
          </a:bodyPr>
          <a:lstStyle/>
          <a:p>
            <a:r>
              <a:rPr lang="en-US" sz="1800" dirty="0"/>
              <a:t>Centrifugal</a:t>
            </a:r>
          </a:p>
        </p:txBody>
      </p:sp>
      <p:sp>
        <p:nvSpPr>
          <p:cNvPr id="55" name="TextBox 54">
            <a:extLst>
              <a:ext uri="{FF2B5EF4-FFF2-40B4-BE49-F238E27FC236}">
                <a16:creationId xmlns:a16="http://schemas.microsoft.com/office/drawing/2014/main" id="{4358D81D-790D-B514-6617-4DA67F485D0D}"/>
              </a:ext>
            </a:extLst>
          </p:cNvPr>
          <p:cNvSpPr txBox="1"/>
          <p:nvPr/>
        </p:nvSpPr>
        <p:spPr>
          <a:xfrm>
            <a:off x="5638800" y="2971800"/>
            <a:ext cx="65" cy="369332"/>
          </a:xfrm>
          <a:prstGeom prst="rect">
            <a:avLst/>
          </a:prstGeom>
          <a:noFill/>
        </p:spPr>
        <p:txBody>
          <a:bodyPr wrap="none" lIns="0" tIns="0" rIns="0" bIns="0" rtlCol="0">
            <a:spAutoFit/>
          </a:bodyPr>
          <a:lstStyle/>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ACB79D-CF0B-C59B-DD88-66FB58442BD5}"/>
            </a:ext>
          </a:extLst>
        </p:cNvPr>
        <p:cNvGrpSpPr/>
        <p:nvPr/>
      </p:nvGrpSpPr>
      <p:grpSpPr>
        <a:xfrm>
          <a:off x="0" y="0"/>
          <a:ext cx="0" cy="0"/>
          <a:chOff x="0" y="0"/>
          <a:chExt cx="0" cy="0"/>
        </a:xfrm>
      </p:grpSpPr>
      <p:sp>
        <p:nvSpPr>
          <p:cNvPr id="95234" name="Rectangle 2">
            <a:extLst>
              <a:ext uri="{FF2B5EF4-FFF2-40B4-BE49-F238E27FC236}">
                <a16:creationId xmlns:a16="http://schemas.microsoft.com/office/drawing/2014/main" id="{E3971273-3668-FDE2-E230-A2962974943E}"/>
              </a:ext>
            </a:extLst>
          </p:cNvPr>
          <p:cNvSpPr>
            <a:spLocks noGrp="1" noChangeArrowheads="1"/>
          </p:cNvSpPr>
          <p:nvPr>
            <p:ph type="title"/>
          </p:nvPr>
        </p:nvSpPr>
        <p:spPr/>
        <p:txBody>
          <a:bodyPr/>
          <a:lstStyle/>
          <a:p>
            <a:r>
              <a:rPr lang="en-US" altLang="en-US"/>
              <a:t>Iterative Newton-Euler Equations - 2R Robot Example </a:t>
            </a:r>
          </a:p>
        </p:txBody>
      </p:sp>
      <p:sp>
        <p:nvSpPr>
          <p:cNvPr id="38" name="Footer Placeholder 2">
            <a:extLst>
              <a:ext uri="{FF2B5EF4-FFF2-40B4-BE49-F238E27FC236}">
                <a16:creationId xmlns:a16="http://schemas.microsoft.com/office/drawing/2014/main" id="{DC6DC657-BDED-282D-54E7-3639E341BA6F}"/>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FB0D7FA9-3486-7892-8A97-EEA92106C88B}"/>
                  </a:ext>
                </a:extLst>
              </p:cNvPr>
              <p:cNvSpPr txBox="1"/>
              <p:nvPr/>
            </p:nvSpPr>
            <p:spPr>
              <a:xfrm>
                <a:off x="931524" y="1689266"/>
                <a:ext cx="9946026" cy="3455241"/>
              </a:xfrm>
              <a:prstGeom prst="rect">
                <a:avLst/>
              </a:prstGeom>
              <a:noFill/>
            </p:spPr>
            <p:txBody>
              <a:bodyPr wrap="square" lIns="0" tIns="0" rIns="0" bIns="0" rtlCol="0">
                <a:spAutoFit/>
              </a:bodyPr>
              <a:lstStyle/>
              <a:p>
                <a14:m>
                  <m:oMath xmlns:m="http://schemas.openxmlformats.org/officeDocument/2006/math">
                    <m:d>
                      <m:dPr>
                        <m:begChr m:val="["/>
                        <m:endChr m:val="]"/>
                        <m:ctrlPr>
                          <a:rPr lang="en-US" i="1" smtClean="0">
                            <a:latin typeface="Cambria Math" panose="02040503050406030204" pitchFamily="18" charset="0"/>
                          </a:rPr>
                        </m:ctrlPr>
                      </m:dPr>
                      <m:e>
                        <m:m>
                          <m:mPr>
                            <m:mcs>
                              <m:mc>
                                <m:mcPr>
                                  <m:count m:val="1"/>
                                  <m:mcJc m:val="center"/>
                                </m:mcPr>
                              </m:mc>
                            </m:mcs>
                            <m:ctrlPr>
                              <a:rPr lang="en-US" i="1" smtClean="0">
                                <a:latin typeface="Cambria Math" panose="02040503050406030204" pitchFamily="18" charset="0"/>
                              </a:rPr>
                            </m:ctrlPr>
                          </m:mPr>
                          <m:mr>
                            <m:e>
                              <m:sSub>
                                <m:sSubPr>
                                  <m:ctrlPr>
                                    <a:rPr lang="en-US" b="0" i="1" smtClean="0">
                                      <a:latin typeface="Cambria Math" panose="02040503050406030204" pitchFamily="18" charset="0"/>
                                    </a:rPr>
                                  </m:ctrlPr>
                                </m:sSubPr>
                                <m:e>
                                  <m:r>
                                    <a:rPr lang="en-US" i="1" smtClean="0">
                                      <a:latin typeface="Cambria Math" panose="02040503050406030204" pitchFamily="18" charset="0"/>
                                    </a:rPr>
                                    <m:t>𝜏</m:t>
                                  </m:r>
                                </m:e>
                                <m:sub>
                                  <m:r>
                                    <a:rPr lang="en-US" b="0" i="1" smtClean="0">
                                      <a:latin typeface="Cambria Math" panose="02040503050406030204" pitchFamily="18" charset="0"/>
                                    </a:rPr>
                                    <m:t>1</m:t>
                                  </m:r>
                                </m:sub>
                              </m:sSub>
                            </m:e>
                          </m:mr>
                          <m:mr>
                            <m:e>
                              <m:sSub>
                                <m:sSubPr>
                                  <m:ctrlPr>
                                    <a:rPr lang="en-US" b="0" i="1" smtClean="0">
                                      <a:latin typeface="Cambria Math" panose="02040503050406030204" pitchFamily="18" charset="0"/>
                                    </a:rPr>
                                  </m:ctrlPr>
                                </m:sSubPr>
                                <m:e>
                                  <m:r>
                                    <a:rPr lang="en-US" i="1">
                                      <a:latin typeface="Cambria Math" panose="02040503050406030204" pitchFamily="18" charset="0"/>
                                    </a:rPr>
                                    <m:t>𝜏</m:t>
                                  </m:r>
                                </m:e>
                                <m:sub>
                                  <m:r>
                                    <a:rPr lang="en-US" b="0" i="1" smtClean="0">
                                      <a:latin typeface="Cambria Math" panose="02040503050406030204" pitchFamily="18" charset="0"/>
                                    </a:rPr>
                                    <m:t>2</m:t>
                                  </m:r>
                                </m:sub>
                              </m:sSub>
                            </m:e>
                          </m:mr>
                        </m:m>
                      </m:e>
                    </m:d>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m>
                          <m:mPr>
                            <m:mcs>
                              <m:mc>
                                <m:mcPr>
                                  <m:count m:val="2"/>
                                  <m:mcJc m:val="center"/>
                                </m:mcPr>
                              </m:mc>
                            </m:mcs>
                            <m:ctrlPr>
                              <a:rPr lang="en-US" b="0" i="1" smtClean="0">
                                <a:latin typeface="Cambria Math" panose="02040503050406030204" pitchFamily="18" charset="0"/>
                              </a:rPr>
                            </m:ctrlPr>
                          </m:mPr>
                          <m:mr>
                            <m:e>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𝑚</m:t>
                                  </m:r>
                                </m:e>
                                <m:sub>
                                  <m:r>
                                    <m:rPr>
                                      <m:brk m:alnAt="7"/>
                                    </m:rPr>
                                    <a:rPr lang="en-US" b="0" i="1" smtClean="0">
                                      <a:latin typeface="Cambria Math" panose="02040503050406030204" pitchFamily="18" charset="0"/>
                                    </a:rPr>
                                    <m:t>2</m:t>
                                  </m:r>
                                </m:sub>
                              </m:sSub>
                              <m:sSubSup>
                                <m:sSubSupPr>
                                  <m:ctrlPr>
                                    <a:rPr lang="en-US" b="0" i="1" smtClean="0">
                                      <a:latin typeface="Cambria Math" panose="02040503050406030204" pitchFamily="18" charset="0"/>
                                    </a:rPr>
                                  </m:ctrlPr>
                                </m:sSubSupPr>
                                <m:e>
                                  <m:r>
                                    <m:rPr>
                                      <m:brk m:alnAt="7"/>
                                    </m:rPr>
                                    <a:rPr lang="en-US" b="0" i="1" smtClean="0">
                                      <a:latin typeface="Cambria Math" panose="02040503050406030204" pitchFamily="18" charset="0"/>
                                    </a:rPr>
                                    <m:t>𝐿</m:t>
                                  </m:r>
                                </m:e>
                                <m:sub>
                                  <m:r>
                                    <m:rPr>
                                      <m:brk m:alnAt="7"/>
                                    </m:rPr>
                                    <a:rPr lang="en-US" b="0" i="1" smtClean="0">
                                      <a:latin typeface="Cambria Math" panose="02040503050406030204" pitchFamily="18" charset="0"/>
                                    </a:rPr>
                                    <m:t>2</m:t>
                                  </m:r>
                                </m:sub>
                                <m:sup>
                                  <m:r>
                                    <m:rPr>
                                      <m:brk m:alnAt="7"/>
                                    </m:rPr>
                                    <a:rPr lang="en-US" b="0" i="1" smtClean="0">
                                      <a:latin typeface="Cambria Math" panose="02040503050406030204" pitchFamily="18" charset="0"/>
                                    </a:rPr>
                                    <m:t>2</m:t>
                                  </m:r>
                                </m:sup>
                              </m:sSubSup>
                              <m:r>
                                <m:rPr>
                                  <m:brk m:alnAt="7"/>
                                </m:rPr>
                                <a:rPr lang="en-US" b="0" i="1" smtClean="0">
                                  <a:latin typeface="Cambria Math" panose="02040503050406030204" pitchFamily="18" charset="0"/>
                                </a:rPr>
                                <m:t>+</m:t>
                              </m:r>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𝑚</m:t>
                                  </m:r>
                                </m:e>
                                <m:sub>
                                  <m:r>
                                    <m:rPr>
                                      <m:brk m:alnAt="7"/>
                                    </m:rP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𝐿</m:t>
                                  </m:r>
                                </m:e>
                                <m:sub>
                                  <m:r>
                                    <m:rPr>
                                      <m:brk m:alnAt="7"/>
                                    </m:rP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𝐿</m:t>
                                  </m:r>
                                </m:e>
                                <m:sub>
                                  <m:r>
                                    <m:rPr>
                                      <m:brk m:alnAt="7"/>
                                    </m:rP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𝑐</m:t>
                                  </m:r>
                                </m:e>
                                <m:sub>
                                  <m:r>
                                    <m:rPr>
                                      <m:brk m:alnAt="7"/>
                                    </m:rPr>
                                    <a:rPr lang="en-US" b="0" i="1" smtClean="0">
                                      <a:latin typeface="Cambria Math" panose="02040503050406030204" pitchFamily="18" charset="0"/>
                                    </a:rPr>
                                    <m:t>2</m:t>
                                  </m:r>
                                </m:sub>
                              </m:sSub>
                              <m:r>
                                <m:rPr>
                                  <m:brk m:alnAt="7"/>
                                </m:rP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m:rPr>
                                      <m:brk m:alnAt="7"/>
                                    </m:rPr>
                                    <a:rPr lang="en-US" b="0" i="1" smtClean="0">
                                      <a:latin typeface="Cambria Math" panose="02040503050406030204" pitchFamily="18" charset="0"/>
                                    </a:rPr>
                                    <m:t>𝐿</m:t>
                                  </m:r>
                                </m:e>
                                <m:sub>
                                  <m:r>
                                    <m:rPr>
                                      <m:brk m:alnAt="7"/>
                                    </m:rPr>
                                    <a:rPr lang="en-US" b="0" i="1" smtClean="0">
                                      <a:latin typeface="Cambria Math" panose="02040503050406030204" pitchFamily="18" charset="0"/>
                                    </a:rPr>
                                    <m:t>1</m:t>
                                  </m:r>
                                </m:sub>
                                <m:sup>
                                  <m:r>
                                    <m:rPr>
                                      <m:brk m:alnAt="7"/>
                                    </m:rPr>
                                    <a:rPr lang="en-US" b="0" i="1" smtClean="0">
                                      <a:latin typeface="Cambria Math" panose="02040503050406030204" pitchFamily="18" charset="0"/>
                                    </a:rPr>
                                    <m:t>2</m:t>
                                  </m:r>
                                </m:sup>
                              </m:sSubSup>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𝑚</m:t>
                                      </m:r>
                                    </m:e>
                                    <m:sub>
                                      <m:r>
                                        <a:rPr lang="en-US" b="0" i="1" smtClean="0">
                                          <a:latin typeface="Cambria Math" panose="02040503050406030204" pitchFamily="18" charset="0"/>
                                        </a:rPr>
                                        <m:t>1</m:t>
                                      </m:r>
                                    </m:sub>
                                  </m:sSub>
                                  <m:r>
                                    <m:rPr>
                                      <m:brk m:alnAt="7"/>
                                    </m:rP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𝑚</m:t>
                                      </m:r>
                                    </m:e>
                                    <m:sub>
                                      <m:r>
                                        <m:rPr>
                                          <m:brk m:alnAt="7"/>
                                        </m:rPr>
                                        <a:rPr lang="en-US" b="0" i="1" smtClean="0">
                                          <a:latin typeface="Cambria Math" panose="02040503050406030204" pitchFamily="18" charset="0"/>
                                        </a:rPr>
                                        <m:t>2</m:t>
                                      </m:r>
                                    </m:sub>
                                  </m:sSub>
                                </m:e>
                              </m:d>
                            </m:e>
                            <m:e>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𝐿</m:t>
                                  </m:r>
                                </m:e>
                                <m:sub>
                                  <m:r>
                                    <a:rPr lang="en-US" b="0" i="1" smtClean="0">
                                      <a:latin typeface="Cambria Math" panose="02040503050406030204" pitchFamily="18" charset="0"/>
                                    </a:rPr>
                                    <m:t>2</m:t>
                                  </m:r>
                                </m:sub>
                                <m:sup>
                                  <m:r>
                                    <a:rPr lang="en-US" b="0" i="1" smtClean="0">
                                      <a:latin typeface="Cambria Math" panose="02040503050406030204" pitchFamily="18" charset="0"/>
                                    </a:rPr>
                                    <m:t>2</m:t>
                                  </m:r>
                                </m:sup>
                              </m:sSub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𝐿</m:t>
                                  </m:r>
                                </m:e>
                                <m:sub>
                                  <m:r>
                                    <a:rPr lang="en-US" b="0" i="1" smtClean="0">
                                      <a:latin typeface="Cambria Math" panose="02040503050406030204" pitchFamily="18" charset="0"/>
                                    </a:rPr>
                                    <m:t>2</m:t>
                                  </m:r>
                                </m:sub>
                                <m:sup>
                                  <m:r>
                                    <a:rPr lang="en-US" b="0" i="1" smtClean="0">
                                      <a:latin typeface="Cambria Math" panose="02040503050406030204" pitchFamily="18" charset="0"/>
                                    </a:rPr>
                                    <m:t>2</m:t>
                                  </m:r>
                                </m:sup>
                              </m:sSub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𝐿</m:t>
                                  </m:r>
                                </m:e>
                                <m:sub>
                                  <m:r>
                                    <a:rPr lang="en-US" b="0" i="1" smtClean="0">
                                      <a:latin typeface="Cambria Math" panose="02040503050406030204" pitchFamily="18" charset="0"/>
                                    </a:rPr>
                                    <m:t>2</m:t>
                                  </m:r>
                                </m:sub>
                                <m:sup>
                                  <m:r>
                                    <a:rPr lang="en-US" b="0" i="1" smtClean="0">
                                      <a:latin typeface="Cambria Math" panose="02040503050406030204" pitchFamily="18" charset="0"/>
                                    </a:rPr>
                                    <m:t>2</m:t>
                                  </m:r>
                                </m:sup>
                              </m:sSubSup>
                            </m:e>
                            <m:e>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𝐿</m:t>
                                  </m:r>
                                </m:e>
                                <m:sub>
                                  <m:r>
                                    <a:rPr lang="en-US" b="0" i="1" smtClean="0">
                                      <a:latin typeface="Cambria Math" panose="02040503050406030204" pitchFamily="18" charset="0"/>
                                    </a:rPr>
                                    <m:t>2</m:t>
                                  </m:r>
                                </m:sub>
                                <m:sup>
                                  <m:r>
                                    <a:rPr lang="en-US" b="0" i="1" smtClean="0">
                                      <a:latin typeface="Cambria Math" panose="02040503050406030204" pitchFamily="18" charset="0"/>
                                    </a:rPr>
                                    <m:t>2</m:t>
                                  </m:r>
                                </m:sup>
                              </m:sSubSup>
                            </m:e>
                          </m:mr>
                        </m:m>
                      </m:e>
                    </m:d>
                  </m:oMath>
                </a14:m>
                <a:r>
                  <a:rPr lang="en-US" dirty="0"/>
                  <a:t> </a:t>
                </a:r>
                <a14:m>
                  <m:oMath xmlns:m="http://schemas.openxmlformats.org/officeDocument/2006/math">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e>
                          </m:mr>
                          <m:mr>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b="0" i="1" smtClean="0">
                                      <a:latin typeface="Cambria Math" panose="02040503050406030204" pitchFamily="18" charset="0"/>
                                    </a:rPr>
                                    <m:t>2</m:t>
                                  </m:r>
                                </m:sub>
                              </m:sSub>
                            </m:e>
                          </m:mr>
                        </m:m>
                      </m:e>
                    </m:d>
                    <m:r>
                      <a:rPr lang="en-US" b="0" i="1" smtClean="0">
                        <a:latin typeface="Cambria Math" panose="02040503050406030204" pitchFamily="18" charset="0"/>
                      </a:rPr>
                      <m:t>+</m:t>
                    </m:r>
                  </m:oMath>
                </a14:m>
                <a:endParaRPr lang="en-US" b="0" dirty="0"/>
              </a:p>
              <a:p>
                <a:endParaRPr lang="en-US" b="0" dirty="0"/>
              </a:p>
              <a:p>
                <a14:m>
                  <m:oMath xmlns:m="http://schemas.openxmlformats.org/officeDocument/2006/math">
                    <m:d>
                      <m:dPr>
                        <m:begChr m:val="["/>
                        <m:endChr m:val="]"/>
                        <m:ctrlPr>
                          <a:rPr lang="en-US" b="0" i="1" smtClean="0">
                            <a:latin typeface="Cambria Math" panose="02040503050406030204" pitchFamily="18" charset="0"/>
                          </a:rPr>
                        </m:ctrlPr>
                      </m:dPr>
                      <m:e>
                        <m:m>
                          <m:mPr>
                            <m:mcs>
                              <m:mc>
                                <m:mcPr>
                                  <m:count m:val="2"/>
                                  <m:mcJc m:val="center"/>
                                </m:mcPr>
                              </m:mc>
                            </m:mcs>
                            <m:ctrlPr>
                              <a:rPr lang="en-US" b="0" i="1" smtClean="0">
                                <a:latin typeface="Cambria Math" panose="02040503050406030204" pitchFamily="18" charset="0"/>
                              </a:rPr>
                            </m:ctrlPr>
                          </m:mPr>
                          <m:mr>
                            <m:e>
                              <m:r>
                                <a:rPr lang="en-US" b="0" i="1" smtClean="0">
                                  <a:latin typeface="Cambria Math" panose="02040503050406030204" pitchFamily="18" charset="0"/>
                                </a:rPr>
                                <m:t>0</m:t>
                              </m:r>
                            </m:e>
                            <m:e>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e>
                            <m:e>
                              <m:r>
                                <a:rPr lang="en-US" b="0" i="1" smtClean="0">
                                  <a:latin typeface="Cambria Math" panose="02040503050406030204" pitchFamily="18" charset="0"/>
                                </a:rPr>
                                <m:t>0</m:t>
                              </m:r>
                            </m:e>
                          </m:mr>
                        </m:m>
                      </m:e>
                    </m:d>
                  </m:oMath>
                </a14:m>
                <a:r>
                  <a:rPr lang="en-US" dirty="0"/>
                  <a:t> </a:t>
                </a:r>
                <a14:m>
                  <m:oMath xmlns:m="http://schemas.openxmlformats.org/officeDocument/2006/math">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sSubSup>
                                <m:sSubSupPr>
                                  <m:ctrlPr>
                                    <a:rPr lang="en-US" i="1">
                                      <a:latin typeface="Cambria Math" panose="02040503050406030204" pitchFamily="18" charset="0"/>
                                    </a:rPr>
                                  </m:ctrlPr>
                                </m:sSubSup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up>
                                  <m:r>
                                    <a:rPr lang="en-US" i="1">
                                      <a:latin typeface="Cambria Math" panose="02040503050406030204" pitchFamily="18" charset="0"/>
                                    </a:rPr>
                                    <m:t>2</m:t>
                                  </m:r>
                                </m:sup>
                              </m:sSubSup>
                            </m:e>
                          </m:mr>
                          <m:mr>
                            <m:e>
                              <m:sSubSup>
                                <m:sSubSupPr>
                                  <m:ctrlPr>
                                    <a:rPr lang="en-US" i="1">
                                      <a:latin typeface="Cambria Math" panose="02040503050406030204" pitchFamily="18" charset="0"/>
                                    </a:rPr>
                                  </m:ctrlPr>
                                </m:sSubSup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b="0" i="1" smtClean="0">
                                      <a:latin typeface="Cambria Math" panose="02040503050406030204" pitchFamily="18" charset="0"/>
                                    </a:rPr>
                                    <m:t>2</m:t>
                                  </m:r>
                                </m:sub>
                                <m:sup>
                                  <m:r>
                                    <a:rPr lang="en-US" i="1">
                                      <a:latin typeface="Cambria Math" panose="02040503050406030204" pitchFamily="18" charset="0"/>
                                    </a:rPr>
                                    <m:t>2</m:t>
                                  </m:r>
                                </m:sup>
                              </m:sSubSup>
                            </m:e>
                          </m:mr>
                        </m:m>
                      </m:e>
                    </m:d>
                  </m:oMath>
                </a14:m>
                <a:r>
                  <a:rPr lang="en-US" dirty="0"/>
                  <a:t> + </a:t>
                </a:r>
                <a14:m>
                  <m:oMath xmlns:m="http://schemas.openxmlformats.org/officeDocument/2006/math">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r>
                                <m:rPr>
                                  <m:brk m:alnAt="7"/>
                                </m:rPr>
                                <a:rPr lang="en-US" b="0" i="1" smtClean="0">
                                  <a:latin typeface="Cambria Math" panose="02040503050406030204" pitchFamily="18" charset="0"/>
                                </a:rPr>
                                <m:t>−</m:t>
                              </m:r>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𝑚</m:t>
                                  </m:r>
                                </m:e>
                                <m:sub>
                                  <m:r>
                                    <m:rPr>
                                      <m:brk m:alnAt="7"/>
                                    </m:rP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𝐿</m:t>
                                  </m:r>
                                </m:e>
                                <m:sub>
                                  <m:r>
                                    <m:rPr>
                                      <m:brk m:alnAt="7"/>
                                    </m:rP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𝐿</m:t>
                                  </m:r>
                                </m:e>
                                <m:sub>
                                  <m:r>
                                    <m:rPr>
                                      <m:brk m:alnAt="7"/>
                                    </m:rP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𝑠</m:t>
                                  </m:r>
                                </m:e>
                                <m:sub>
                                  <m:r>
                                    <m:rPr>
                                      <m:brk m:alnAt="7"/>
                                    </m:rPr>
                                    <a:rPr lang="en-US" b="0" i="1" smtClean="0">
                                      <a:latin typeface="Cambria Math" panose="02040503050406030204" pitchFamily="18" charset="0"/>
                                    </a:rPr>
                                    <m:t>2</m:t>
                                  </m:r>
                                </m:sub>
                              </m:sSub>
                            </m:e>
                          </m:mr>
                          <m:mr>
                            <m:e>
                              <m:r>
                                <a:rPr lang="en-US" b="0" i="1" smtClean="0">
                                  <a:latin typeface="Cambria Math" panose="02040503050406030204" pitchFamily="18" charset="0"/>
                                </a:rPr>
                                <m:t>0</m:t>
                              </m:r>
                            </m:e>
                          </m:mr>
                        </m:m>
                      </m:e>
                    </m:d>
                    <m:r>
                      <a:rPr lang="en-US" b="0" i="1" smtClean="0">
                        <a:latin typeface="Cambria Math" panose="02040503050406030204" pitchFamily="18" charset="0"/>
                      </a:rPr>
                      <m:t>[</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1</m:t>
                        </m:r>
                      </m:sub>
                    </m:sSub>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𝜃</m:t>
                            </m:r>
                          </m:e>
                        </m:acc>
                      </m:e>
                      <m:sub>
                        <m:r>
                          <a:rPr lang="en-US" i="1">
                            <a:latin typeface="Cambria Math" panose="02040503050406030204" pitchFamily="18" charset="0"/>
                          </a:rPr>
                          <m:t>2</m:t>
                        </m:r>
                      </m:sub>
                    </m:sSub>
                    <m:r>
                      <a:rPr lang="en-US" b="0" i="1" smtClean="0">
                        <a:latin typeface="Cambria Math" panose="02040503050406030204" pitchFamily="18" charset="0"/>
                      </a:rPr>
                      <m:t>]</m:t>
                    </m:r>
                  </m:oMath>
                </a14:m>
                <a:r>
                  <a:rPr lang="en-US" dirty="0"/>
                  <a:t> + </a:t>
                </a:r>
              </a:p>
              <a:p>
                <a:endParaRPr lang="en-US" dirty="0"/>
              </a:p>
              <a:p>
                <a:endParaRPr lang="en-US" dirty="0"/>
              </a:p>
              <a:p>
                <a14:m>
                  <m:oMath xmlns:m="http://schemas.openxmlformats.org/officeDocument/2006/math">
                    <m:d>
                      <m:dPr>
                        <m:begChr m:val="["/>
                        <m:endChr m:val="]"/>
                        <m:ctrlPr>
                          <a:rPr lang="en-US" i="1" smtClean="0">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𝑚</m:t>
                                  </m:r>
                                </m:e>
                                <m:sub>
                                  <m:r>
                                    <m:rPr>
                                      <m:brk m:alnAt="7"/>
                                    </m:rP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𝐿</m:t>
                                  </m:r>
                                </m:e>
                                <m:sub>
                                  <m:r>
                                    <m:rPr>
                                      <m:brk m:alnAt="7"/>
                                    </m:rPr>
                                    <a:rPr lang="en-US" b="0" i="1" smtClean="0">
                                      <a:latin typeface="Cambria Math" panose="02040503050406030204" pitchFamily="18" charset="0"/>
                                    </a:rPr>
                                    <m:t>2</m:t>
                                  </m:r>
                                </m:sub>
                              </m:sSub>
                              <m:r>
                                <m:rPr>
                                  <m:brk m:alnAt="7"/>
                                </m:rPr>
                                <a:rPr lang="en-US" b="0" i="1" smtClean="0">
                                  <a:latin typeface="Cambria Math" panose="02040503050406030204" pitchFamily="18" charset="0"/>
                                </a:rPr>
                                <m:t>𝑔</m:t>
                              </m:r>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𝑐</m:t>
                                  </m:r>
                                </m:e>
                                <m:sub>
                                  <m:r>
                                    <m:rPr>
                                      <m:brk m:alnAt="7"/>
                                    </m:rPr>
                                    <a:rPr lang="en-US" b="0" i="1" smtClean="0">
                                      <a:latin typeface="Cambria Math" panose="02040503050406030204" pitchFamily="18" charset="0"/>
                                    </a:rPr>
                                    <m:t>1</m:t>
                                  </m:r>
                                  <m:r>
                                    <a:rPr lang="en-US" b="0" i="1" smtClean="0">
                                      <a:latin typeface="Cambria Math" panose="02040503050406030204" pitchFamily="18" charset="0"/>
                                    </a:rPr>
                                    <m:t>2</m:t>
                                  </m:r>
                                </m:sub>
                              </m:sSub>
                              <m:r>
                                <m:rPr>
                                  <m:brk m:alnAt="7"/>
                                </m:rPr>
                                <a:rPr lang="en-US" b="0" i="1" smtClean="0">
                                  <a:latin typeface="Cambria Math" panose="02040503050406030204" pitchFamily="18" charset="0"/>
                                </a:rPr>
                                <m:t>+</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𝑚</m:t>
                                      </m:r>
                                    </m:e>
                                    <m:sub>
                                      <m:r>
                                        <m:rPr>
                                          <m:brk m:alnAt="7"/>
                                        </m:rPr>
                                        <a:rPr lang="en-US" b="0" i="1" smtClean="0">
                                          <a:latin typeface="Cambria Math" panose="02040503050406030204" pitchFamily="18" charset="0"/>
                                        </a:rPr>
                                        <m:t>1</m:t>
                                      </m:r>
                                    </m:sub>
                                  </m:sSub>
                                  <m:r>
                                    <m:rPr>
                                      <m:brk m:alnAt="7"/>
                                    </m:rP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𝑚</m:t>
                                      </m:r>
                                    </m:e>
                                    <m:sub>
                                      <m:r>
                                        <m:rPr>
                                          <m:brk m:alnAt="7"/>
                                        </m:rPr>
                                        <a:rPr lang="en-US" b="0" i="1" smtClean="0">
                                          <a:latin typeface="Cambria Math" panose="02040503050406030204" pitchFamily="18" charset="0"/>
                                        </a:rPr>
                                        <m:t>2</m:t>
                                      </m:r>
                                    </m:sub>
                                  </m:sSub>
                                </m:e>
                              </m:d>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𝐿</m:t>
                                  </m:r>
                                </m:e>
                                <m:sub>
                                  <m:r>
                                    <m:rPr>
                                      <m:brk m:alnAt="7"/>
                                    </m:rPr>
                                    <a:rPr lang="en-US" b="0" i="1" smtClean="0">
                                      <a:latin typeface="Cambria Math" panose="02040503050406030204" pitchFamily="18" charset="0"/>
                                    </a:rPr>
                                    <m:t>1</m:t>
                                  </m:r>
                                </m:sub>
                              </m:sSub>
                              <m:r>
                                <m:rPr>
                                  <m:brk m:alnAt="7"/>
                                </m:rPr>
                                <a:rPr lang="en-US" b="0" i="1" smtClean="0">
                                  <a:latin typeface="Cambria Math" panose="02040503050406030204" pitchFamily="18" charset="0"/>
                                </a:rPr>
                                <m:t>𝑔</m:t>
                              </m:r>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𝑐</m:t>
                                  </m:r>
                                </m:e>
                                <m:sub>
                                  <m:r>
                                    <m:rPr>
                                      <m:brk m:alnAt="7"/>
                                    </m:rPr>
                                    <a:rPr lang="en-US" b="0" i="1" smtClean="0">
                                      <a:latin typeface="Cambria Math" panose="02040503050406030204" pitchFamily="18" charset="0"/>
                                    </a:rPr>
                                    <m:t>1</m:t>
                                  </m:r>
                                </m:sub>
                              </m:sSub>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2</m:t>
                                  </m:r>
                                </m:sub>
                              </m:sSub>
                              <m:r>
                                <a:rPr lang="en-US" b="0" i="1" smtClean="0">
                                  <a:latin typeface="Cambria Math" panose="02040503050406030204" pitchFamily="18" charset="0"/>
                                </a:rPr>
                                <m:t>𝑔</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12</m:t>
                                  </m:r>
                                </m:sub>
                              </m:sSub>
                            </m:e>
                          </m:mr>
                        </m:m>
                      </m:e>
                    </m:d>
                  </m:oMath>
                </a14:m>
                <a:r>
                  <a:rPr lang="en-US" dirty="0"/>
                  <a:t> </a:t>
                </a:r>
              </a:p>
            </p:txBody>
          </p:sp>
        </mc:Choice>
        <mc:Fallback xmlns="">
          <p:sp>
            <p:nvSpPr>
              <p:cNvPr id="54" name="TextBox 53">
                <a:extLst>
                  <a:ext uri="{FF2B5EF4-FFF2-40B4-BE49-F238E27FC236}">
                    <a16:creationId xmlns:a16="http://schemas.microsoft.com/office/drawing/2014/main" id="{FB0D7FA9-3486-7892-8A97-EEA92106C88B}"/>
                  </a:ext>
                </a:extLst>
              </p:cNvPr>
              <p:cNvSpPr txBox="1">
                <a:spLocks noRot="1" noChangeAspect="1" noMove="1" noResize="1" noEditPoints="1" noAdjustHandles="1" noChangeArrowheads="1" noChangeShapeType="1" noTextEdit="1"/>
              </p:cNvSpPr>
              <p:nvPr/>
            </p:nvSpPr>
            <p:spPr>
              <a:xfrm>
                <a:off x="931524" y="1689266"/>
                <a:ext cx="9946026" cy="3455241"/>
              </a:xfrm>
              <a:prstGeom prst="rect">
                <a:avLst/>
              </a:prstGeom>
              <a:blipFill>
                <a:blip r:embed="rId3"/>
                <a:stretch>
                  <a:fillRect/>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21BF599A-53CC-A041-5965-96D4E0016DD8}"/>
              </a:ext>
            </a:extLst>
          </p:cNvPr>
          <p:cNvCxnSpPr>
            <a:cxnSpLocks/>
          </p:cNvCxnSpPr>
          <p:nvPr/>
        </p:nvCxnSpPr>
        <p:spPr bwMode="auto">
          <a:xfrm>
            <a:off x="1930400" y="2143125"/>
            <a:ext cx="7251700" cy="0"/>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5B5AC0EA-0986-EEC4-012F-FB3518F6BC68}"/>
              </a:ext>
            </a:extLst>
          </p:cNvPr>
          <p:cNvCxnSpPr>
            <a:cxnSpLocks/>
          </p:cNvCxnSpPr>
          <p:nvPr/>
        </p:nvCxnSpPr>
        <p:spPr bwMode="auto">
          <a:xfrm>
            <a:off x="6692900" y="1809750"/>
            <a:ext cx="0" cy="752475"/>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2A6190A9-F02A-FCFB-9AF2-0BC25B0822FE}"/>
              </a:ext>
            </a:extLst>
          </p:cNvPr>
          <p:cNvCxnSpPr>
            <a:cxnSpLocks/>
          </p:cNvCxnSpPr>
          <p:nvPr/>
        </p:nvCxnSpPr>
        <p:spPr bwMode="auto">
          <a:xfrm>
            <a:off x="1035050" y="3295650"/>
            <a:ext cx="3098800" cy="0"/>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FE8AFDAA-69CE-F1DA-1D6F-E3B0F11DA2BC}"/>
              </a:ext>
            </a:extLst>
          </p:cNvPr>
          <p:cNvCxnSpPr>
            <a:cxnSpLocks/>
          </p:cNvCxnSpPr>
          <p:nvPr/>
        </p:nvCxnSpPr>
        <p:spPr bwMode="auto">
          <a:xfrm>
            <a:off x="2559050" y="2919412"/>
            <a:ext cx="0" cy="752475"/>
          </a:xfrm>
          <a:prstGeom prst="line">
            <a:avLst/>
          </a:prstGeom>
          <a:solidFill>
            <a:schemeClr val="accent1"/>
          </a:solidFill>
          <a:ln w="952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29064890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2F57B081-108D-6250-B2EB-2ABC751AAE86}"/>
              </a:ext>
            </a:extLst>
          </p:cNvPr>
          <p:cNvSpPr>
            <a:spLocks noGrp="1" noChangeArrowheads="1"/>
          </p:cNvSpPr>
          <p:nvPr>
            <p:ph type="title"/>
          </p:nvPr>
        </p:nvSpPr>
        <p:spPr/>
        <p:txBody>
          <a:bodyPr/>
          <a:lstStyle/>
          <a:p>
            <a:r>
              <a:rPr lang="en-US" altLang="en-US"/>
              <a:t>Equation of Motion – Non Rigid Body Effects </a:t>
            </a:r>
          </a:p>
        </p:txBody>
      </p:sp>
      <p:sp>
        <p:nvSpPr>
          <p:cNvPr id="97283" name="Rectangle 3">
            <a:extLst>
              <a:ext uri="{FF2B5EF4-FFF2-40B4-BE49-F238E27FC236}">
                <a16:creationId xmlns:a16="http://schemas.microsoft.com/office/drawing/2014/main" id="{56C583CC-DCC9-96D3-3ED3-007529EBC3CA}"/>
              </a:ext>
            </a:extLst>
          </p:cNvPr>
          <p:cNvSpPr>
            <a:spLocks noGrp="1" noChangeArrowheads="1"/>
          </p:cNvSpPr>
          <p:nvPr>
            <p:ph type="body" idx="1"/>
          </p:nvPr>
        </p:nvSpPr>
        <p:spPr/>
        <p:txBody>
          <a:bodyPr/>
          <a:lstStyle/>
          <a:p>
            <a:endParaRPr lang="en-US" altLang="en-US"/>
          </a:p>
          <a:p>
            <a:endParaRPr lang="en-US" altLang="en-US"/>
          </a:p>
          <a:p>
            <a:endParaRPr lang="en-US" altLang="en-US"/>
          </a:p>
          <a:p>
            <a:r>
              <a:rPr lang="en-US" altLang="en-US"/>
              <a:t>Viscous Friction</a:t>
            </a:r>
          </a:p>
          <a:p>
            <a:endParaRPr lang="en-US" altLang="en-US"/>
          </a:p>
          <a:p>
            <a:endParaRPr lang="en-US" altLang="en-US"/>
          </a:p>
          <a:p>
            <a:r>
              <a:rPr lang="en-US" altLang="en-US"/>
              <a:t>Coulomb Friction</a:t>
            </a:r>
          </a:p>
          <a:p>
            <a:endParaRPr lang="en-US" altLang="en-US"/>
          </a:p>
          <a:p>
            <a:endParaRPr lang="en-US" altLang="en-US"/>
          </a:p>
          <a:p>
            <a:r>
              <a:rPr lang="en-US" altLang="en-US"/>
              <a:t>Model of Friction   </a:t>
            </a:r>
          </a:p>
        </p:txBody>
      </p:sp>
      <mc:AlternateContent xmlns:mc="http://schemas.openxmlformats.org/markup-compatibility/2006" xmlns:a14="http://schemas.microsoft.com/office/drawing/2010/main">
        <mc:Choice Requires="a14">
          <p:sp>
            <p:nvSpPr>
              <p:cNvPr id="97284" name="Object 4">
                <a:extLst>
                  <a:ext uri="{FF2B5EF4-FFF2-40B4-BE49-F238E27FC236}">
                    <a16:creationId xmlns:a16="http://schemas.microsoft.com/office/drawing/2014/main" id="{13E465FE-4397-8D1F-B30C-8484CC63235F}"/>
                  </a:ext>
                </a:extLst>
              </p:cNvPr>
              <p:cNvSpPr txBox="1"/>
              <p:nvPr/>
            </p:nvSpPr>
            <p:spPr bwMode="auto">
              <a:xfrm>
                <a:off x="4422775" y="1493838"/>
                <a:ext cx="3554413" cy="365125"/>
              </a:xfrm>
              <a:prstGeom prst="rect">
                <a:avLst/>
              </a:prstGeom>
              <a:noFill/>
              <a:ln>
                <a:noFill/>
              </a:ln>
              <a:effectLst/>
            </p:spPr>
            <p:txBody>
              <a:bodyPr>
                <a:normAutofit fontScale="62500" lnSpcReduction="2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𝜏</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𝑀</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𝜃</m:t>
                          </m:r>
                        </m:e>
                      </m:d>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𝜃</m:t>
                          </m:r>
                        </m:e>
                      </m:acc>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𝑉</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𝜃</m:t>
                          </m:r>
                          <m:r>
                            <a:rPr lang="en-US" i="1">
                              <a:solidFill>
                                <a:srgbClr val="000000"/>
                              </a:solidFill>
                              <a:latin typeface="Cambria Math" panose="02040503050406030204" pitchFamily="18" charset="0"/>
                            </a:rPr>
                            <m:t>,</m:t>
                          </m:r>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𝜃</m:t>
                              </m:r>
                            </m:e>
                          </m:acc>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𝐺</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𝜃</m:t>
                          </m:r>
                        </m:e>
                      </m:d>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𝐹</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𝜃</m:t>
                          </m:r>
                          <m:r>
                            <a:rPr lang="en-US" i="1">
                              <a:solidFill>
                                <a:srgbClr val="000000"/>
                              </a:solidFill>
                              <a:latin typeface="Cambria Math" panose="02040503050406030204" pitchFamily="18" charset="0"/>
                            </a:rPr>
                            <m:t>,</m:t>
                          </m:r>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𝜃</m:t>
                              </m:r>
                            </m:e>
                          </m:acc>
                        </m:e>
                      </m:d>
                    </m:oMath>
                  </m:oMathPara>
                </a14:m>
                <a:endParaRPr lang="en-US" dirty="0"/>
              </a:p>
            </p:txBody>
          </p:sp>
        </mc:Choice>
        <mc:Fallback xmlns="">
          <p:sp>
            <p:nvSpPr>
              <p:cNvPr id="97284" name="Object 4">
                <a:extLst>
                  <a:ext uri="{FF2B5EF4-FFF2-40B4-BE49-F238E27FC236}">
                    <a16:creationId xmlns:a16="http://schemas.microsoft.com/office/drawing/2014/main" id="{13E465FE-4397-8D1F-B30C-8484CC63235F}"/>
                  </a:ext>
                </a:extLst>
              </p:cNvPr>
              <p:cNvSpPr txBox="1">
                <a:spLocks noRot="1" noChangeAspect="1" noMove="1" noResize="1" noEditPoints="1" noAdjustHandles="1" noChangeArrowheads="1" noChangeShapeType="1" noTextEdit="1"/>
              </p:cNvSpPr>
              <p:nvPr/>
            </p:nvSpPr>
            <p:spPr bwMode="auto">
              <a:xfrm>
                <a:off x="4422775" y="1493838"/>
                <a:ext cx="3554413" cy="365125"/>
              </a:xfrm>
              <a:prstGeom prst="rect">
                <a:avLst/>
              </a:prstGeom>
              <a:blipFill>
                <a:blip r:embed="rId3"/>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7285" name="Object 3">
                <a:extLst>
                  <a:ext uri="{FF2B5EF4-FFF2-40B4-BE49-F238E27FC236}">
                    <a16:creationId xmlns:a16="http://schemas.microsoft.com/office/drawing/2014/main" id="{33060C25-C61B-3D7B-E61D-DDC96518F929}"/>
                  </a:ext>
                </a:extLst>
              </p:cNvPr>
              <p:cNvSpPr txBox="1"/>
              <p:nvPr/>
            </p:nvSpPr>
            <p:spPr bwMode="auto">
              <a:xfrm>
                <a:off x="4857750" y="2238375"/>
                <a:ext cx="1158875" cy="406400"/>
              </a:xfrm>
              <a:prstGeom prst="rect">
                <a:avLst/>
              </a:prstGeom>
              <a:noFill/>
              <a:ln>
                <a:noFill/>
              </a:ln>
              <a:effectLst/>
            </p:spPr>
            <p:txBody>
              <a:bodyPr>
                <a:normAutofit fontScale="55000" lnSpcReduction="2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𝜏</m:t>
                          </m:r>
                        </m:e>
                        <m:sub>
                          <m:r>
                            <a:rPr lang="en-US" i="1">
                              <a:solidFill>
                                <a:srgbClr val="000000"/>
                              </a:solidFill>
                              <a:latin typeface="Cambria Math" panose="02040503050406030204" pitchFamily="18" charset="0"/>
                            </a:rPr>
                            <m:t>𝑓𝑟𝑖𝑐𝑡𝑖𝑜𝑛</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𝑣</m:t>
                      </m:r>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𝜃</m:t>
                          </m:r>
                        </m:e>
                      </m:acc>
                    </m:oMath>
                  </m:oMathPara>
                </a14:m>
                <a:endParaRPr lang="en-US"/>
              </a:p>
            </p:txBody>
          </p:sp>
        </mc:Choice>
        <mc:Fallback xmlns="">
          <p:sp>
            <p:nvSpPr>
              <p:cNvPr id="97285" name="Object 3">
                <a:extLst>
                  <a:ext uri="{FF2B5EF4-FFF2-40B4-BE49-F238E27FC236}">
                    <a16:creationId xmlns:a16="http://schemas.microsoft.com/office/drawing/2014/main" id="{33060C25-C61B-3D7B-E61D-DDC96518F929}"/>
                  </a:ext>
                </a:extLst>
              </p:cNvPr>
              <p:cNvSpPr txBox="1">
                <a:spLocks noRot="1" noChangeAspect="1" noMove="1" noResize="1" noEditPoints="1" noAdjustHandles="1" noChangeArrowheads="1" noChangeShapeType="1" noTextEdit="1"/>
              </p:cNvSpPr>
              <p:nvPr/>
            </p:nvSpPr>
            <p:spPr bwMode="auto">
              <a:xfrm>
                <a:off x="4857750" y="2238375"/>
                <a:ext cx="1158875" cy="406400"/>
              </a:xfrm>
              <a:prstGeom prst="rect">
                <a:avLst/>
              </a:prstGeom>
              <a:blipFill>
                <a:blip r:embed="rId4"/>
                <a:stretch>
                  <a:fillRect r="-2105"/>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7286" name="Object 4">
                <a:extLst>
                  <a:ext uri="{FF2B5EF4-FFF2-40B4-BE49-F238E27FC236}">
                    <a16:creationId xmlns:a16="http://schemas.microsoft.com/office/drawing/2014/main" id="{E9C18518-D007-47B1-6DA1-4058F38DD07F}"/>
                  </a:ext>
                </a:extLst>
              </p:cNvPr>
              <p:cNvSpPr txBox="1"/>
              <p:nvPr/>
            </p:nvSpPr>
            <p:spPr bwMode="auto">
              <a:xfrm>
                <a:off x="4837113" y="3111500"/>
                <a:ext cx="1708150" cy="406400"/>
              </a:xfrm>
              <a:prstGeom prst="rect">
                <a:avLst/>
              </a:prstGeom>
              <a:noFill/>
              <a:ln>
                <a:noFill/>
              </a:ln>
              <a:effectLst/>
            </p:spPr>
            <p:txBody>
              <a:bodyPr>
                <a:normAutofit fontScale="55000" lnSpcReduction="2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𝜏</m:t>
                          </m:r>
                        </m:e>
                        <m:sub>
                          <m:r>
                            <a:rPr lang="en-US" i="1">
                              <a:solidFill>
                                <a:srgbClr val="000000"/>
                              </a:solidFill>
                              <a:latin typeface="Cambria Math" panose="02040503050406030204" pitchFamily="18" charset="0"/>
                            </a:rPr>
                            <m:t>𝑓𝑟𝑖𝑐𝑡𝑖𝑜𝑛</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𝑐</m:t>
                      </m:r>
                      <m:r>
                        <a:rPr lang="en-US" i="1">
                          <a:solidFill>
                            <a:srgbClr val="000000"/>
                          </a:solidFill>
                          <a:latin typeface="Cambria Math" panose="02040503050406030204" pitchFamily="18" charset="0"/>
                        </a:rPr>
                        <m:t> </m:t>
                      </m:r>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sgn</m:t>
                          </m:r>
                        </m:fName>
                        <m:e>
                          <m:r>
                            <a:rPr lang="en-US" i="1">
                              <a:solidFill>
                                <a:srgbClr val="000000"/>
                              </a:solidFill>
                              <a:latin typeface="Cambria Math" panose="02040503050406030204" pitchFamily="18" charset="0"/>
                            </a:rPr>
                            <m:t>(</m:t>
                          </m:r>
                        </m:e>
                      </m:func>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𝜃</m:t>
                          </m:r>
                        </m:e>
                      </m:acc>
                      <m:r>
                        <a:rPr lang="en-US" i="1">
                          <a:solidFill>
                            <a:srgbClr val="000000"/>
                          </a:solidFill>
                          <a:latin typeface="Cambria Math" panose="02040503050406030204" pitchFamily="18" charset="0"/>
                        </a:rPr>
                        <m:t>)</m:t>
                      </m:r>
                    </m:oMath>
                  </m:oMathPara>
                </a14:m>
                <a:endParaRPr lang="en-US"/>
              </a:p>
            </p:txBody>
          </p:sp>
        </mc:Choice>
        <mc:Fallback xmlns="">
          <p:sp>
            <p:nvSpPr>
              <p:cNvPr id="97286" name="Object 4">
                <a:extLst>
                  <a:ext uri="{FF2B5EF4-FFF2-40B4-BE49-F238E27FC236}">
                    <a16:creationId xmlns:a16="http://schemas.microsoft.com/office/drawing/2014/main" id="{E9C18518-D007-47B1-6DA1-4058F38DD07F}"/>
                  </a:ext>
                </a:extLst>
              </p:cNvPr>
              <p:cNvSpPr txBox="1">
                <a:spLocks noRot="1" noChangeAspect="1" noMove="1" noResize="1" noEditPoints="1" noAdjustHandles="1" noChangeArrowheads="1" noChangeShapeType="1" noTextEdit="1"/>
              </p:cNvSpPr>
              <p:nvPr/>
            </p:nvSpPr>
            <p:spPr bwMode="auto">
              <a:xfrm>
                <a:off x="4837113" y="3111500"/>
                <a:ext cx="1708150" cy="406400"/>
              </a:xfrm>
              <a:prstGeom prst="rect">
                <a:avLst/>
              </a:prstGeom>
              <a:blipFill>
                <a:blip r:embed="rId5"/>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7287" name="Object 5">
                <a:extLst>
                  <a:ext uri="{FF2B5EF4-FFF2-40B4-BE49-F238E27FC236}">
                    <a16:creationId xmlns:a16="http://schemas.microsoft.com/office/drawing/2014/main" id="{F9A24856-C5DE-BAA9-0E55-D9E6975F8AE1}"/>
                  </a:ext>
                </a:extLst>
              </p:cNvPr>
              <p:cNvSpPr txBox="1"/>
              <p:nvPr/>
            </p:nvSpPr>
            <p:spPr bwMode="auto">
              <a:xfrm>
                <a:off x="4860925" y="3990975"/>
                <a:ext cx="3132138" cy="406400"/>
              </a:xfrm>
              <a:prstGeom prst="rect">
                <a:avLst/>
              </a:prstGeom>
              <a:noFill/>
              <a:ln>
                <a:noFill/>
              </a:ln>
              <a:effectLst/>
            </p:spPr>
            <p:txBody>
              <a:bodyPr>
                <a:normAutofit fontScale="62500" lnSpcReduction="200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𝜏</m:t>
                          </m:r>
                        </m:e>
                        <m:sub>
                          <m:r>
                            <a:rPr lang="en-US" i="1">
                              <a:solidFill>
                                <a:srgbClr val="000000"/>
                              </a:solidFill>
                              <a:latin typeface="Cambria Math" panose="02040503050406030204" pitchFamily="18" charset="0"/>
                            </a:rPr>
                            <m:t>𝑓𝑟𝑖𝑐𝑡𝑖𝑜𝑛</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𝑣</m:t>
                      </m:r>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𝜃</m:t>
                          </m:r>
                        </m:e>
                      </m:acc>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𝑐</m:t>
                      </m:r>
                      <m:r>
                        <a:rPr lang="en-US" i="1">
                          <a:solidFill>
                            <a:srgbClr val="000000"/>
                          </a:solidFill>
                          <a:latin typeface="Cambria Math" panose="02040503050406030204" pitchFamily="18" charset="0"/>
                        </a:rPr>
                        <m:t> </m:t>
                      </m:r>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sgn</m:t>
                          </m:r>
                        </m:fName>
                        <m:e>
                          <m:r>
                            <a:rPr lang="en-US" i="1">
                              <a:solidFill>
                                <a:srgbClr val="000000"/>
                              </a:solidFill>
                              <a:latin typeface="Cambria Math" panose="02040503050406030204" pitchFamily="18" charset="0"/>
                            </a:rPr>
                            <m:t>(</m:t>
                          </m:r>
                        </m:e>
                      </m:func>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𝜃</m:t>
                          </m:r>
                        </m:e>
                      </m:acc>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𝜃</m:t>
                      </m:r>
                      <m:r>
                        <a:rPr lang="en-US" i="1">
                          <a:solidFill>
                            <a:srgbClr val="000000"/>
                          </a:solidFill>
                          <a:latin typeface="Cambria Math" panose="02040503050406030204" pitchFamily="18" charset="0"/>
                        </a:rPr>
                        <m:t>,</m:t>
                      </m:r>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𝜃</m:t>
                          </m:r>
                        </m:e>
                      </m:acc>
                      <m:r>
                        <a:rPr lang="en-US" i="1">
                          <a:solidFill>
                            <a:srgbClr val="000000"/>
                          </a:solidFill>
                          <a:latin typeface="Cambria Math" panose="02040503050406030204" pitchFamily="18" charset="0"/>
                        </a:rPr>
                        <m:t>)</m:t>
                      </m:r>
                    </m:oMath>
                  </m:oMathPara>
                </a14:m>
                <a:endParaRPr lang="en-US"/>
              </a:p>
            </p:txBody>
          </p:sp>
        </mc:Choice>
        <mc:Fallback xmlns="">
          <p:sp>
            <p:nvSpPr>
              <p:cNvPr id="97287" name="Object 5">
                <a:extLst>
                  <a:ext uri="{FF2B5EF4-FFF2-40B4-BE49-F238E27FC236}">
                    <a16:creationId xmlns:a16="http://schemas.microsoft.com/office/drawing/2014/main" id="{F9A24856-C5DE-BAA9-0E55-D9E6975F8AE1}"/>
                  </a:ext>
                </a:extLst>
              </p:cNvPr>
              <p:cNvSpPr txBox="1">
                <a:spLocks noRot="1" noChangeAspect="1" noMove="1" noResize="1" noEditPoints="1" noAdjustHandles="1" noChangeArrowheads="1" noChangeShapeType="1" noTextEdit="1"/>
              </p:cNvSpPr>
              <p:nvPr/>
            </p:nvSpPr>
            <p:spPr bwMode="auto">
              <a:xfrm>
                <a:off x="4860925" y="3990975"/>
                <a:ext cx="3132138" cy="406400"/>
              </a:xfrm>
              <a:prstGeom prst="rect">
                <a:avLst/>
              </a:prstGeom>
              <a:blipFill>
                <a:blip r:embed="rId6"/>
                <a:stretch>
                  <a:fillRect/>
                </a:stretch>
              </a:blipFill>
              <a:ln>
                <a:noFill/>
              </a:ln>
              <a:effectLst/>
            </p:spPr>
            <p:txBody>
              <a:bodyPr/>
              <a:lstStyle/>
              <a:p>
                <a:r>
                  <a:rPr lang="en-US">
                    <a:noFill/>
                  </a:rPr>
                  <a:t> </a:t>
                </a:r>
              </a:p>
            </p:txBody>
          </p:sp>
        </mc:Fallback>
      </mc:AlternateContent>
      <p:sp>
        <p:nvSpPr>
          <p:cNvPr id="11" name="Footer Placeholder 2">
            <a:extLst>
              <a:ext uri="{FF2B5EF4-FFF2-40B4-BE49-F238E27FC236}">
                <a16:creationId xmlns:a16="http://schemas.microsoft.com/office/drawing/2014/main" id="{323499C0-AF31-F21E-F517-F95FE56F25E5}"/>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97289" name="Picture 2" descr="http://brand.ucla.edu/wp-content/uploads/2013/08/ucla-logotype-main-11.jpg">
            <a:extLst>
              <a:ext uri="{FF2B5EF4-FFF2-40B4-BE49-F238E27FC236}">
                <a16:creationId xmlns:a16="http://schemas.microsoft.com/office/drawing/2014/main" id="{057B35EA-7E76-F9E9-2EAB-C139B74A198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EE58690-FB08-E7A8-53EE-35DE2102C15A}"/>
              </a:ext>
            </a:extLst>
          </p:cNvPr>
          <p:cNvSpPr>
            <a:spLocks noGrp="1" noChangeArrowheads="1"/>
          </p:cNvSpPr>
          <p:nvPr>
            <p:ph type="title"/>
          </p:nvPr>
        </p:nvSpPr>
        <p:spPr/>
        <p:txBody>
          <a:bodyPr/>
          <a:lstStyle/>
          <a:p>
            <a:r>
              <a:rPr lang="en-US" altLang="en-US"/>
              <a:t>Iterative Newton Euler Equations </a:t>
            </a:r>
            <a:br>
              <a:rPr lang="en-US" altLang="en-US"/>
            </a:br>
            <a:r>
              <a:rPr lang="en-US" altLang="en-US"/>
              <a:t>Steps of the Algorithm</a:t>
            </a:r>
          </a:p>
        </p:txBody>
      </p:sp>
      <p:sp>
        <p:nvSpPr>
          <p:cNvPr id="26627" name="Rectangle 3">
            <a:extLst>
              <a:ext uri="{FF2B5EF4-FFF2-40B4-BE49-F238E27FC236}">
                <a16:creationId xmlns:a16="http://schemas.microsoft.com/office/drawing/2014/main" id="{FA1479B9-79CD-991D-A12B-FC09581276AD}"/>
              </a:ext>
            </a:extLst>
          </p:cNvPr>
          <p:cNvSpPr>
            <a:spLocks noGrp="1" noChangeArrowheads="1"/>
          </p:cNvSpPr>
          <p:nvPr>
            <p:ph type="body" idx="1"/>
          </p:nvPr>
        </p:nvSpPr>
        <p:spPr>
          <a:xfrm>
            <a:off x="954158" y="1371600"/>
            <a:ext cx="5887968" cy="4724400"/>
          </a:xfrm>
        </p:spPr>
        <p:txBody>
          <a:bodyPr/>
          <a:lstStyle/>
          <a:p>
            <a:pPr>
              <a:defRPr/>
            </a:pPr>
            <a:r>
              <a:rPr lang="en-US" altLang="en-US" dirty="0"/>
              <a:t>(1) Outward Iterations </a:t>
            </a:r>
          </a:p>
          <a:p>
            <a:pPr lvl="1">
              <a:defRPr/>
            </a:pPr>
            <a:r>
              <a:rPr lang="en-US" altLang="en-US" dirty="0"/>
              <a:t>Starting With velocities and accelerations of the base </a:t>
            </a:r>
          </a:p>
          <a:p>
            <a:pPr lvl="1">
              <a:defRPr/>
            </a:pPr>
            <a:endParaRPr lang="en-US" altLang="en-US" dirty="0"/>
          </a:p>
          <a:p>
            <a:pPr marL="457200" lvl="1" indent="0">
              <a:buFontTx/>
              <a:buNone/>
              <a:defRPr/>
            </a:pPr>
            <a:endParaRPr lang="en-US" altLang="en-US" dirty="0"/>
          </a:p>
          <a:p>
            <a:pPr lvl="1">
              <a:defRPr/>
            </a:pPr>
            <a:r>
              <a:rPr lang="en-US" altLang="en-US" dirty="0"/>
              <a:t>Calculate velocities accelerations, along with forces and torques (at the CM)  </a:t>
            </a:r>
          </a:p>
          <a:p>
            <a:pPr lvl="1">
              <a:defRPr/>
            </a:pPr>
            <a:endParaRPr lang="en-US" altLang="en-US" dirty="0"/>
          </a:p>
          <a:p>
            <a:pPr lvl="1">
              <a:defRPr/>
            </a:pPr>
            <a:endParaRPr lang="en-US" altLang="en-US" dirty="0"/>
          </a:p>
          <a:p>
            <a:pPr>
              <a:defRPr/>
            </a:pPr>
            <a:endParaRPr lang="en-US" altLang="en-US" dirty="0"/>
          </a:p>
          <a:p>
            <a:pPr>
              <a:defRPr/>
            </a:pPr>
            <a:r>
              <a:rPr lang="en-US" altLang="en-US" dirty="0"/>
              <a:t>(2) Inward Iteration</a:t>
            </a:r>
          </a:p>
          <a:p>
            <a:pPr lvl="1">
              <a:defRPr/>
            </a:pPr>
            <a:r>
              <a:rPr lang="en-US" altLang="en-US" dirty="0"/>
              <a:t>Starting with forces and torques (at the CM) </a:t>
            </a:r>
          </a:p>
          <a:p>
            <a:pPr lvl="1">
              <a:defRPr/>
            </a:pPr>
            <a:endParaRPr lang="en-US" altLang="en-US" dirty="0"/>
          </a:p>
          <a:p>
            <a:pPr lvl="1">
              <a:defRPr/>
            </a:pPr>
            <a:endParaRPr lang="en-US" altLang="en-US" dirty="0"/>
          </a:p>
          <a:p>
            <a:pPr lvl="1">
              <a:defRPr/>
            </a:pPr>
            <a:r>
              <a:rPr lang="en-US" altLang="en-US" dirty="0"/>
              <a:t>Calculate forces and torques at the joints </a:t>
            </a:r>
          </a:p>
          <a:p>
            <a:pPr marL="457200" lvl="1" indent="0">
              <a:buFontTx/>
              <a:buNone/>
              <a:defRPr/>
            </a:pPr>
            <a:r>
              <a:rPr lang="en-US" altLang="en-US" dirty="0"/>
              <a:t>  </a:t>
            </a:r>
          </a:p>
        </p:txBody>
      </p:sp>
      <mc:AlternateContent xmlns:mc="http://schemas.openxmlformats.org/markup-compatibility/2006" xmlns:a14="http://schemas.microsoft.com/office/drawing/2010/main">
        <mc:Choice Requires="a14">
          <p:sp>
            <p:nvSpPr>
              <p:cNvPr id="34820" name="Object 4">
                <a:extLst>
                  <a:ext uri="{FF2B5EF4-FFF2-40B4-BE49-F238E27FC236}">
                    <a16:creationId xmlns:a16="http://schemas.microsoft.com/office/drawing/2014/main" id="{1AB419F2-5D25-C792-7891-D09CEBE638E9}"/>
                  </a:ext>
                </a:extLst>
              </p:cNvPr>
              <p:cNvSpPr txBox="1"/>
              <p:nvPr/>
            </p:nvSpPr>
            <p:spPr bwMode="auto">
              <a:xfrm>
                <a:off x="3116953" y="3969371"/>
                <a:ext cx="1402038" cy="320675"/>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a:rPr lang="en-US" sz="1600" i="1">
                          <a:solidFill>
                            <a:srgbClr val="000000"/>
                          </a:solidFill>
                          <a:latin typeface="Cambria Math" panose="02040503050406030204" pitchFamily="18" charset="0"/>
                        </a:rPr>
                        <m:t>(</m:t>
                      </m:r>
                      <m:r>
                        <a:rPr lang="en-US" sz="1600" i="1">
                          <a:solidFill>
                            <a:srgbClr val="000000"/>
                          </a:solidFill>
                          <a:latin typeface="Cambria Math" panose="02040503050406030204" pitchFamily="18" charset="0"/>
                        </a:rPr>
                        <m:t>𝑖</m:t>
                      </m:r>
                      <m:r>
                        <a:rPr lang="en-US" sz="1600" i="1">
                          <a:solidFill>
                            <a:srgbClr val="000000"/>
                          </a:solidFill>
                          <a:latin typeface="Cambria Math" panose="02040503050406030204" pitchFamily="18" charset="0"/>
                        </a:rPr>
                        <m:t>=</m:t>
                      </m:r>
                      <m:r>
                        <a:rPr lang="en-US" sz="1600" i="1">
                          <a:solidFill>
                            <a:srgbClr val="000000"/>
                          </a:solidFill>
                          <a:latin typeface="Cambria Math" panose="02040503050406030204" pitchFamily="18" charset="0"/>
                        </a:rPr>
                        <m:t>𝑛</m:t>
                      </m:r>
                      <m:r>
                        <a:rPr lang="en-US" sz="1600" i="1">
                          <a:solidFill>
                            <a:srgbClr val="000000"/>
                          </a:solidFill>
                          <a:latin typeface="Cambria Math" panose="02040503050406030204" pitchFamily="18" charset="0"/>
                        </a:rPr>
                        <m:t>→1)</m:t>
                      </m:r>
                    </m:oMath>
                  </m:oMathPara>
                </a14:m>
                <a:endParaRPr lang="en-US" sz="1600" dirty="0"/>
              </a:p>
            </p:txBody>
          </p:sp>
        </mc:Choice>
        <mc:Fallback xmlns="">
          <p:sp>
            <p:nvSpPr>
              <p:cNvPr id="34820" name="Object 4">
                <a:extLst>
                  <a:ext uri="{FF2B5EF4-FFF2-40B4-BE49-F238E27FC236}">
                    <a16:creationId xmlns:a16="http://schemas.microsoft.com/office/drawing/2014/main" id="{1AB419F2-5D25-C792-7891-D09CEBE638E9}"/>
                  </a:ext>
                </a:extLst>
              </p:cNvPr>
              <p:cNvSpPr txBox="1">
                <a:spLocks noRot="1" noChangeAspect="1" noMove="1" noResize="1" noEditPoints="1" noAdjustHandles="1" noChangeArrowheads="1" noChangeShapeType="1" noTextEdit="1"/>
              </p:cNvSpPr>
              <p:nvPr/>
            </p:nvSpPr>
            <p:spPr bwMode="auto">
              <a:xfrm>
                <a:off x="3116953" y="3969371"/>
                <a:ext cx="1402038" cy="320675"/>
              </a:xfrm>
              <a:prstGeom prst="rect">
                <a:avLst/>
              </a:prstGeom>
              <a:blipFill>
                <a:blip r:embed="rId3"/>
                <a:stretch>
                  <a:fillRect b="-16981"/>
                </a:stretch>
              </a:blipFill>
              <a:ln>
                <a:noFill/>
              </a:ln>
              <a:effectLst/>
            </p:spPr>
            <p:txBody>
              <a:bodyPr/>
              <a:lstStyle/>
              <a:p>
                <a:r>
                  <a:rPr lang="en-US">
                    <a:noFill/>
                  </a:rPr>
                  <a:t> </a:t>
                </a:r>
              </a:p>
            </p:txBody>
          </p:sp>
        </mc:Fallback>
      </mc:AlternateContent>
      <p:pic>
        <p:nvPicPr>
          <p:cNvPr id="34821" name="Picture 2">
            <a:extLst>
              <a:ext uri="{FF2B5EF4-FFF2-40B4-BE49-F238E27FC236}">
                <a16:creationId xmlns:a16="http://schemas.microsoft.com/office/drawing/2014/main" id="{5AA43D82-20CB-532B-6DA6-E824B974527E}"/>
              </a:ext>
            </a:extLst>
          </p:cNvPr>
          <p:cNvPicPr>
            <a:picLocks noChangeAspect="1"/>
          </p:cNvPicPr>
          <p:nvPr/>
        </p:nvPicPr>
        <p:blipFill>
          <a:blip r:embed="rId4">
            <a:extLst>
              <a:ext uri="{28A0092B-C50C-407E-A947-70E740481C1C}">
                <a14:useLocalDpi xmlns:a14="http://schemas.microsoft.com/office/drawing/2010/main" val="0"/>
              </a:ext>
            </a:extLst>
          </a:blip>
          <a:srcRect l="26785" t="20763" r="10512"/>
          <a:stretch>
            <a:fillRect/>
          </a:stretch>
        </p:blipFill>
        <p:spPr bwMode="auto">
          <a:xfrm>
            <a:off x="7653338" y="1477963"/>
            <a:ext cx="1773237" cy="217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34822" name="Object 4">
                <a:extLst>
                  <a:ext uri="{FF2B5EF4-FFF2-40B4-BE49-F238E27FC236}">
                    <a16:creationId xmlns:a16="http://schemas.microsoft.com/office/drawing/2014/main" id="{7A4DC1FF-D7FC-3645-56AB-62E2C03EDCFE}"/>
                  </a:ext>
                </a:extLst>
              </p:cNvPr>
              <p:cNvSpPr txBox="1"/>
              <p:nvPr/>
            </p:nvSpPr>
            <p:spPr bwMode="auto">
              <a:xfrm>
                <a:off x="3255169" y="3167375"/>
                <a:ext cx="1736725" cy="360362"/>
              </a:xfrm>
              <a:prstGeom prst="rect">
                <a:avLst/>
              </a:prstGeom>
              <a:noFill/>
              <a:ln>
                <a:noFill/>
              </a:ln>
              <a:effectLst/>
            </p:spPr>
            <p:txBody>
              <a:bodyPr>
                <a:normAutofit fontScale="70000" lnSpcReduction="2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𝜔</m:t>
                      </m:r>
                      <m:r>
                        <a:rPr lang="en-US" i="1">
                          <a:solidFill>
                            <a:srgbClr val="000000"/>
                          </a:solidFill>
                          <a:latin typeface="Cambria Math" panose="02040503050406030204" pitchFamily="18" charset="0"/>
                        </a:rPr>
                        <m:t>,</m:t>
                      </m:r>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𝜔</m:t>
                          </m:r>
                        </m:e>
                      </m:acc>
                      <m:r>
                        <a:rPr lang="en-US" i="1">
                          <a:solidFill>
                            <a:srgbClr val="000000"/>
                          </a:solidFill>
                          <a:latin typeface="Cambria Math" panose="02040503050406030204" pitchFamily="18" charset="0"/>
                        </a:rPr>
                        <m:t>,</m:t>
                      </m:r>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𝜈</m:t>
                          </m:r>
                        </m:e>
                      </m:acc>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𝜈</m:t>
                              </m:r>
                            </m:e>
                          </m:acc>
                        </m:e>
                        <m:sub>
                          <m:r>
                            <a:rPr lang="en-US" i="1">
                              <a:solidFill>
                                <a:srgbClr val="000000"/>
                              </a:solidFill>
                              <a:latin typeface="Cambria Math" panose="02040503050406030204" pitchFamily="18" charset="0"/>
                            </a:rPr>
                            <m:t>𝐶𝑀</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𝐹</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𝑁</m:t>
                      </m:r>
                    </m:oMath>
                  </m:oMathPara>
                </a14:m>
                <a:endParaRPr lang="en-US" dirty="0"/>
              </a:p>
            </p:txBody>
          </p:sp>
        </mc:Choice>
        <mc:Fallback xmlns="">
          <p:sp>
            <p:nvSpPr>
              <p:cNvPr id="34822" name="Object 4">
                <a:extLst>
                  <a:ext uri="{FF2B5EF4-FFF2-40B4-BE49-F238E27FC236}">
                    <a16:creationId xmlns:a16="http://schemas.microsoft.com/office/drawing/2014/main" id="{7A4DC1FF-D7FC-3645-56AB-62E2C03EDCFE}"/>
                  </a:ext>
                </a:extLst>
              </p:cNvPr>
              <p:cNvSpPr txBox="1">
                <a:spLocks noRot="1" noChangeAspect="1" noMove="1" noResize="1" noEditPoints="1" noAdjustHandles="1" noChangeArrowheads="1" noChangeShapeType="1" noTextEdit="1"/>
              </p:cNvSpPr>
              <p:nvPr/>
            </p:nvSpPr>
            <p:spPr bwMode="auto">
              <a:xfrm>
                <a:off x="3255169" y="3167375"/>
                <a:ext cx="1736725" cy="360362"/>
              </a:xfrm>
              <a:prstGeom prst="rect">
                <a:avLst/>
              </a:prstGeom>
              <a:blipFill>
                <a:blip r:embed="rId5"/>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823" name="Object 4">
                <a:extLst>
                  <a:ext uri="{FF2B5EF4-FFF2-40B4-BE49-F238E27FC236}">
                    <a16:creationId xmlns:a16="http://schemas.microsoft.com/office/drawing/2014/main" id="{3A6FF04E-064D-D829-E5E7-387C6EE6C4E5}"/>
                  </a:ext>
                </a:extLst>
              </p:cNvPr>
              <p:cNvSpPr txBox="1"/>
              <p:nvPr/>
            </p:nvSpPr>
            <p:spPr bwMode="auto">
              <a:xfrm>
                <a:off x="2562225" y="2048807"/>
                <a:ext cx="3532188" cy="381000"/>
              </a:xfrm>
              <a:prstGeom prst="rect">
                <a:avLst/>
              </a:prstGeom>
              <a:noFill/>
              <a:ln>
                <a:noFill/>
              </a:ln>
              <a:effectLst/>
            </p:spPr>
            <p:txBody>
              <a:bodyPr>
                <a:normAutofit fontScale="62500" lnSpcReduction="200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0</m:t>
                              </m:r>
                            </m:sup>
                            <m:e>
                              <m:r>
                                <a:rPr lang="en-US" i="1">
                                  <a:solidFill>
                                    <a:srgbClr val="000000"/>
                                  </a:solidFill>
                                  <a:latin typeface="Cambria Math" panose="02040503050406030204" pitchFamily="18" charset="0"/>
                                </a:rPr>
                                <m:t>𝜔</m:t>
                              </m:r>
                            </m:e>
                          </m:sPre>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=0, </m:t>
                      </m:r>
                      <m:sSub>
                        <m:sSubPr>
                          <m:ctrlPr>
                            <a:rPr lang="en-US" i="1">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0</m:t>
                                  </m:r>
                                </m:sup>
                                <m:e>
                                  <m:r>
                                    <a:rPr lang="en-US" i="1">
                                      <a:solidFill>
                                        <a:srgbClr val="000000"/>
                                      </a:solidFill>
                                      <a:latin typeface="Cambria Math" panose="02040503050406030204" pitchFamily="18" charset="0"/>
                                    </a:rPr>
                                    <m:t>𝜔</m:t>
                                  </m:r>
                                </m:e>
                              </m:sPre>
                            </m:e>
                          </m:acc>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=0, </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0</m:t>
                              </m:r>
                            </m:sup>
                            <m:e>
                              <m:r>
                                <a:rPr lang="en-US" i="1">
                                  <a:solidFill>
                                    <a:srgbClr val="000000"/>
                                  </a:solidFill>
                                  <a:latin typeface="Cambria Math" panose="02040503050406030204" pitchFamily="18" charset="0"/>
                                </a:rPr>
                                <m:t>𝜈</m:t>
                              </m:r>
                            </m:e>
                          </m:sPre>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=0, </m:t>
                      </m:r>
                      <m:sSub>
                        <m:sSubPr>
                          <m:ctrlPr>
                            <a:rPr lang="en-US" i="1">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0</m:t>
                                  </m:r>
                                </m:sup>
                                <m:e>
                                  <m:r>
                                    <a:rPr lang="en-US" i="1">
                                      <a:solidFill>
                                        <a:srgbClr val="000000"/>
                                      </a:solidFill>
                                      <a:latin typeface="Cambria Math" panose="02040503050406030204" pitchFamily="18" charset="0"/>
                                    </a:rPr>
                                    <m:t>𝜈</m:t>
                                  </m:r>
                                </m:e>
                              </m:sPre>
                            </m:e>
                          </m:acc>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𝑔</m:t>
                      </m:r>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𝑧</m:t>
                          </m:r>
                        </m:e>
                      </m:acc>
                    </m:oMath>
                  </m:oMathPara>
                </a14:m>
                <a:endParaRPr lang="en-US" dirty="0"/>
              </a:p>
            </p:txBody>
          </p:sp>
        </mc:Choice>
        <mc:Fallback xmlns="">
          <p:sp>
            <p:nvSpPr>
              <p:cNvPr id="34823" name="Object 4">
                <a:extLst>
                  <a:ext uri="{FF2B5EF4-FFF2-40B4-BE49-F238E27FC236}">
                    <a16:creationId xmlns:a16="http://schemas.microsoft.com/office/drawing/2014/main" id="{3A6FF04E-064D-D829-E5E7-387C6EE6C4E5}"/>
                  </a:ext>
                </a:extLst>
              </p:cNvPr>
              <p:cNvSpPr txBox="1">
                <a:spLocks noRot="1" noChangeAspect="1" noMove="1" noResize="1" noEditPoints="1" noAdjustHandles="1" noChangeArrowheads="1" noChangeShapeType="1" noTextEdit="1"/>
              </p:cNvSpPr>
              <p:nvPr/>
            </p:nvSpPr>
            <p:spPr bwMode="auto">
              <a:xfrm>
                <a:off x="2562225" y="2048807"/>
                <a:ext cx="3532188" cy="381000"/>
              </a:xfrm>
              <a:prstGeom prst="rect">
                <a:avLst/>
              </a:prstGeom>
              <a:blipFill>
                <a:blip r:embed="rId6"/>
                <a:stretch>
                  <a:fillRect r="-2586"/>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824" name="Object 4">
                <a:extLst>
                  <a:ext uri="{FF2B5EF4-FFF2-40B4-BE49-F238E27FC236}">
                    <a16:creationId xmlns:a16="http://schemas.microsoft.com/office/drawing/2014/main" id="{0CF44DB2-884E-1C2D-852E-D4797D55088A}"/>
                  </a:ext>
                </a:extLst>
              </p:cNvPr>
              <p:cNvSpPr txBox="1"/>
              <p:nvPr/>
            </p:nvSpPr>
            <p:spPr bwMode="auto">
              <a:xfrm>
                <a:off x="3174207" y="4709492"/>
                <a:ext cx="544512" cy="319087"/>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a:rPr lang="en-US" sz="1600" i="1">
                          <a:solidFill>
                            <a:srgbClr val="000000"/>
                          </a:solidFill>
                          <a:latin typeface="Cambria Math" panose="02040503050406030204" pitchFamily="18" charset="0"/>
                        </a:rPr>
                        <m:t>𝐹</m:t>
                      </m:r>
                      <m:r>
                        <a:rPr lang="en-US" sz="1600" i="1">
                          <a:solidFill>
                            <a:srgbClr val="000000"/>
                          </a:solidFill>
                          <a:latin typeface="Cambria Math" panose="02040503050406030204" pitchFamily="18" charset="0"/>
                        </a:rPr>
                        <m:t>,</m:t>
                      </m:r>
                      <m:r>
                        <a:rPr lang="en-US" sz="1600" i="1">
                          <a:solidFill>
                            <a:srgbClr val="000000"/>
                          </a:solidFill>
                          <a:latin typeface="Cambria Math" panose="02040503050406030204" pitchFamily="18" charset="0"/>
                        </a:rPr>
                        <m:t>𝑁</m:t>
                      </m:r>
                    </m:oMath>
                  </m:oMathPara>
                </a14:m>
                <a:endParaRPr lang="en-US" sz="1600" dirty="0"/>
              </a:p>
            </p:txBody>
          </p:sp>
        </mc:Choice>
        <mc:Fallback xmlns="">
          <p:sp>
            <p:nvSpPr>
              <p:cNvPr id="34824" name="Object 4">
                <a:extLst>
                  <a:ext uri="{FF2B5EF4-FFF2-40B4-BE49-F238E27FC236}">
                    <a16:creationId xmlns:a16="http://schemas.microsoft.com/office/drawing/2014/main" id="{0CF44DB2-884E-1C2D-852E-D4797D55088A}"/>
                  </a:ext>
                </a:extLst>
              </p:cNvPr>
              <p:cNvSpPr txBox="1">
                <a:spLocks noRot="1" noChangeAspect="1" noMove="1" noResize="1" noEditPoints="1" noAdjustHandles="1" noChangeArrowheads="1" noChangeShapeType="1" noTextEdit="1"/>
              </p:cNvSpPr>
              <p:nvPr/>
            </p:nvSpPr>
            <p:spPr bwMode="auto">
              <a:xfrm>
                <a:off x="3174207" y="4709492"/>
                <a:ext cx="544512" cy="319087"/>
              </a:xfrm>
              <a:prstGeom prst="rect">
                <a:avLst/>
              </a:prstGeom>
              <a:blipFill>
                <a:blip r:embed="rId7"/>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825" name="Object 4">
                <a:extLst>
                  <a:ext uri="{FF2B5EF4-FFF2-40B4-BE49-F238E27FC236}">
                    <a16:creationId xmlns:a16="http://schemas.microsoft.com/office/drawing/2014/main" id="{CE1D2D0E-0A8B-043B-A092-9D7E6BCC7AA7}"/>
                  </a:ext>
                </a:extLst>
              </p:cNvPr>
              <p:cNvSpPr txBox="1"/>
              <p:nvPr/>
            </p:nvSpPr>
            <p:spPr bwMode="auto">
              <a:xfrm>
                <a:off x="3174207" y="5469870"/>
                <a:ext cx="463550" cy="320675"/>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a:rPr lang="en-US" sz="1600" i="1">
                          <a:solidFill>
                            <a:srgbClr val="000000"/>
                          </a:solidFill>
                          <a:latin typeface="Cambria Math" panose="02040503050406030204" pitchFamily="18" charset="0"/>
                        </a:rPr>
                        <m:t>𝑓</m:t>
                      </m:r>
                      <m:r>
                        <a:rPr lang="en-US" sz="1600" i="1">
                          <a:solidFill>
                            <a:srgbClr val="000000"/>
                          </a:solidFill>
                          <a:latin typeface="Cambria Math" panose="02040503050406030204" pitchFamily="18" charset="0"/>
                        </a:rPr>
                        <m:t>,</m:t>
                      </m:r>
                      <m:r>
                        <a:rPr lang="en-US" sz="1600" i="1">
                          <a:solidFill>
                            <a:srgbClr val="000000"/>
                          </a:solidFill>
                          <a:latin typeface="Cambria Math" panose="02040503050406030204" pitchFamily="18" charset="0"/>
                        </a:rPr>
                        <m:t>𝑛</m:t>
                      </m:r>
                    </m:oMath>
                  </m:oMathPara>
                </a14:m>
                <a:endParaRPr lang="en-US" sz="1600" dirty="0"/>
              </a:p>
            </p:txBody>
          </p:sp>
        </mc:Choice>
        <mc:Fallback xmlns="">
          <p:sp>
            <p:nvSpPr>
              <p:cNvPr id="34825" name="Object 4">
                <a:extLst>
                  <a:ext uri="{FF2B5EF4-FFF2-40B4-BE49-F238E27FC236}">
                    <a16:creationId xmlns:a16="http://schemas.microsoft.com/office/drawing/2014/main" id="{CE1D2D0E-0A8B-043B-A092-9D7E6BCC7AA7}"/>
                  </a:ext>
                </a:extLst>
              </p:cNvPr>
              <p:cNvSpPr txBox="1">
                <a:spLocks noRot="1" noChangeAspect="1" noMove="1" noResize="1" noEditPoints="1" noAdjustHandles="1" noChangeArrowheads="1" noChangeShapeType="1" noTextEdit="1"/>
              </p:cNvSpPr>
              <p:nvPr/>
            </p:nvSpPr>
            <p:spPr bwMode="auto">
              <a:xfrm>
                <a:off x="3174207" y="5469870"/>
                <a:ext cx="463550" cy="320675"/>
              </a:xfrm>
              <a:prstGeom prst="rect">
                <a:avLst/>
              </a:prstGeom>
              <a:blipFill>
                <a:blip r:embed="rId8"/>
                <a:stretch>
                  <a:fillRect l="-1316" b="-16981"/>
                </a:stretch>
              </a:blipFill>
              <a:ln>
                <a:noFill/>
              </a:ln>
              <a:effectLst/>
            </p:spPr>
            <p:txBody>
              <a:bodyPr/>
              <a:lstStyle/>
              <a:p>
                <a:r>
                  <a:rPr lang="en-US">
                    <a:noFill/>
                  </a:rPr>
                  <a:t> </a:t>
                </a:r>
              </a:p>
            </p:txBody>
          </p:sp>
        </mc:Fallback>
      </mc:AlternateContent>
      <p:sp>
        <p:nvSpPr>
          <p:cNvPr id="34826" name="Rectangle 8">
            <a:extLst>
              <a:ext uri="{FF2B5EF4-FFF2-40B4-BE49-F238E27FC236}">
                <a16:creationId xmlns:a16="http://schemas.microsoft.com/office/drawing/2014/main" id="{5B33864B-723D-8F06-B3DB-C6409F92AC20}"/>
              </a:ext>
            </a:extLst>
          </p:cNvPr>
          <p:cNvSpPr>
            <a:spLocks noChangeArrowheads="1"/>
          </p:cNvSpPr>
          <p:nvPr/>
        </p:nvSpPr>
        <p:spPr bwMode="auto">
          <a:xfrm>
            <a:off x="1281043" y="1350963"/>
            <a:ext cx="5776983" cy="2300287"/>
          </a:xfrm>
          <a:prstGeom prst="rect">
            <a:avLst/>
          </a:prstGeom>
          <a:noFill/>
          <a:ln w="2857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4827" name="Rectangle 8">
            <a:extLst>
              <a:ext uri="{FF2B5EF4-FFF2-40B4-BE49-F238E27FC236}">
                <a16:creationId xmlns:a16="http://schemas.microsoft.com/office/drawing/2014/main" id="{53DA03C9-64C9-5CC2-5F9A-24C97F0E993B}"/>
              </a:ext>
            </a:extLst>
          </p:cNvPr>
          <p:cNvSpPr>
            <a:spLocks noChangeArrowheads="1"/>
          </p:cNvSpPr>
          <p:nvPr/>
        </p:nvSpPr>
        <p:spPr bwMode="auto">
          <a:xfrm>
            <a:off x="1281043" y="3857624"/>
            <a:ext cx="5648395" cy="2174875"/>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pic>
        <p:nvPicPr>
          <p:cNvPr id="34828" name="Picture 45">
            <a:extLst>
              <a:ext uri="{FF2B5EF4-FFF2-40B4-BE49-F238E27FC236}">
                <a16:creationId xmlns:a16="http://schemas.microsoft.com/office/drawing/2014/main" id="{77967076-1C13-C6C2-FB98-301BC30416D3}"/>
              </a:ext>
            </a:extLst>
          </p:cNvPr>
          <p:cNvPicPr>
            <a:picLocks noChangeAspect="1"/>
          </p:cNvPicPr>
          <p:nvPr/>
        </p:nvPicPr>
        <p:blipFill>
          <a:blip r:embed="rId4">
            <a:extLst>
              <a:ext uri="{28A0092B-C50C-407E-A947-70E740481C1C}">
                <a14:useLocalDpi xmlns:a14="http://schemas.microsoft.com/office/drawing/2010/main" val="0"/>
              </a:ext>
            </a:extLst>
          </a:blip>
          <a:srcRect l="26785" t="20763" r="10512"/>
          <a:stretch>
            <a:fillRect/>
          </a:stretch>
        </p:blipFill>
        <p:spPr bwMode="auto">
          <a:xfrm>
            <a:off x="7740650" y="3830638"/>
            <a:ext cx="1773238" cy="217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34829" name="Object 4">
                <a:extLst>
                  <a:ext uri="{FF2B5EF4-FFF2-40B4-BE49-F238E27FC236}">
                    <a16:creationId xmlns:a16="http://schemas.microsoft.com/office/drawing/2014/main" id="{7866F8DB-46DE-3FAD-8DDD-2FB1ABFB5384}"/>
                  </a:ext>
                </a:extLst>
              </p:cNvPr>
              <p:cNvSpPr txBox="1"/>
              <p:nvPr/>
            </p:nvSpPr>
            <p:spPr bwMode="auto">
              <a:xfrm>
                <a:off x="8737600" y="1430338"/>
                <a:ext cx="1412875" cy="320675"/>
              </a:xfrm>
              <a:prstGeom prst="rect">
                <a:avLst/>
              </a:prstGeom>
              <a:noFill/>
              <a:ln>
                <a:noFill/>
              </a:ln>
              <a:effectLst/>
            </p:spPr>
            <p:txBody>
              <a:bodyPr>
                <a:normAutofit fontScale="55000" lnSpcReduction="2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=0→</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−1)</m:t>
                      </m:r>
                    </m:oMath>
                  </m:oMathPara>
                </a14:m>
                <a:endParaRPr lang="en-US"/>
              </a:p>
            </p:txBody>
          </p:sp>
        </mc:Choice>
        <mc:Fallback xmlns="">
          <p:sp>
            <p:nvSpPr>
              <p:cNvPr id="34829" name="Object 4">
                <a:extLst>
                  <a:ext uri="{FF2B5EF4-FFF2-40B4-BE49-F238E27FC236}">
                    <a16:creationId xmlns:a16="http://schemas.microsoft.com/office/drawing/2014/main" id="{7866F8DB-46DE-3FAD-8DDD-2FB1ABFB5384}"/>
                  </a:ext>
                </a:extLst>
              </p:cNvPr>
              <p:cNvSpPr txBox="1">
                <a:spLocks noRot="1" noChangeAspect="1" noMove="1" noResize="1" noEditPoints="1" noAdjustHandles="1" noChangeArrowheads="1" noChangeShapeType="1" noTextEdit="1"/>
              </p:cNvSpPr>
              <p:nvPr/>
            </p:nvSpPr>
            <p:spPr bwMode="auto">
              <a:xfrm>
                <a:off x="8737600" y="1430338"/>
                <a:ext cx="1412875" cy="320675"/>
              </a:xfrm>
              <a:prstGeom prst="rect">
                <a:avLst/>
              </a:prstGeom>
              <a:blipFill>
                <a:blip r:embed="rId9"/>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830" name="Object 4">
                <a:extLst>
                  <a:ext uri="{FF2B5EF4-FFF2-40B4-BE49-F238E27FC236}">
                    <a16:creationId xmlns:a16="http://schemas.microsoft.com/office/drawing/2014/main" id="{712819B1-D639-6CA8-769F-BAEF8FEC8EB9}"/>
                  </a:ext>
                </a:extLst>
              </p:cNvPr>
              <p:cNvSpPr txBox="1"/>
              <p:nvPr/>
            </p:nvSpPr>
            <p:spPr bwMode="auto">
              <a:xfrm>
                <a:off x="9070975" y="3851275"/>
                <a:ext cx="1089025" cy="320675"/>
              </a:xfrm>
              <a:prstGeom prst="rect">
                <a:avLst/>
              </a:prstGeom>
              <a:noFill/>
              <a:ln>
                <a:noFill/>
              </a:ln>
              <a:effectLst/>
            </p:spPr>
            <p:txBody>
              <a:bodyPr>
                <a:normAutofit fontScale="55000" lnSpcReduction="2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→1)</m:t>
                      </m:r>
                    </m:oMath>
                  </m:oMathPara>
                </a14:m>
                <a:endParaRPr lang="en-US"/>
              </a:p>
            </p:txBody>
          </p:sp>
        </mc:Choice>
        <mc:Fallback xmlns="">
          <p:sp>
            <p:nvSpPr>
              <p:cNvPr id="34830" name="Object 4">
                <a:extLst>
                  <a:ext uri="{FF2B5EF4-FFF2-40B4-BE49-F238E27FC236}">
                    <a16:creationId xmlns:a16="http://schemas.microsoft.com/office/drawing/2014/main" id="{712819B1-D639-6CA8-769F-BAEF8FEC8EB9}"/>
                  </a:ext>
                </a:extLst>
              </p:cNvPr>
              <p:cNvSpPr txBox="1">
                <a:spLocks noRot="1" noChangeAspect="1" noMove="1" noResize="1" noEditPoints="1" noAdjustHandles="1" noChangeArrowheads="1" noChangeShapeType="1" noTextEdit="1"/>
              </p:cNvSpPr>
              <p:nvPr/>
            </p:nvSpPr>
            <p:spPr bwMode="auto">
              <a:xfrm>
                <a:off x="9070975" y="3851275"/>
                <a:ext cx="1089025" cy="320675"/>
              </a:xfrm>
              <a:prstGeom prst="rect">
                <a:avLst/>
              </a:prstGeom>
              <a:blipFill>
                <a:blip r:embed="rId10"/>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831" name="Object 4">
                <a:extLst>
                  <a:ext uri="{FF2B5EF4-FFF2-40B4-BE49-F238E27FC236}">
                    <a16:creationId xmlns:a16="http://schemas.microsoft.com/office/drawing/2014/main" id="{5EAA85F2-FA4B-B943-B81E-1FE378FFDEA3}"/>
                  </a:ext>
                </a:extLst>
              </p:cNvPr>
              <p:cNvSpPr txBox="1"/>
              <p:nvPr/>
            </p:nvSpPr>
            <p:spPr bwMode="auto">
              <a:xfrm>
                <a:off x="9444038" y="2266950"/>
                <a:ext cx="785812" cy="1112838"/>
              </a:xfrm>
              <a:prstGeom prst="rect">
                <a:avLst/>
              </a:prstGeom>
              <a:noFill/>
              <a:ln>
                <a:noFill/>
              </a:ln>
            </p:spPr>
            <p:txBody>
              <a:bodyPr>
                <a:normAutofit fontScale="47500" lnSpcReduction="20000"/>
              </a:bodyPr>
              <a:lstStyle/>
              <a:p>
                <a:pPr/>
                <a14:m>
                  <m:oMathPara xmlns:m="http://schemas.openxmlformats.org/officeDocument/2006/math">
                    <m:oMathParaPr>
                      <m:jc m:val="left"/>
                    </m:oMathParaPr>
                    <m:oMath xmlns:m="http://schemas.openxmlformats.org/officeDocument/2006/math">
                      <m:d>
                        <m:dPr>
                          <m:begChr m:val="{"/>
                          <m:endChr m:val=""/>
                          <m:ctrlPr>
                            <a:rPr lang="en-US" i="1" smtClean="0">
                              <a:solidFill>
                                <a:srgbClr val="000000"/>
                              </a:solidFill>
                              <a:latin typeface="Cambria Math" panose="02040503050406030204" pitchFamily="18" charset="0"/>
                            </a:rPr>
                          </m:ctrlPr>
                        </m:dPr>
                        <m:e>
                          <m:eqArr>
                            <m:eqArrPr>
                              <m:ctrlPr>
                                <a:rPr lang="en-US" i="1">
                                  <a:solidFill>
                                    <a:srgbClr val="000000"/>
                                  </a:solidFill>
                                  <a:latin typeface="Cambria Math" panose="02040503050406030204" pitchFamily="18" charset="0"/>
                                </a:rPr>
                              </m:ctrlPr>
                            </m:eqArrPr>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0</m:t>
                                      </m:r>
                                    </m:sup>
                                    <m:e>
                                      <m:r>
                                        <a:rPr lang="en-US" i="1">
                                          <a:solidFill>
                                            <a:srgbClr val="000000"/>
                                          </a:solidFill>
                                          <a:latin typeface="Cambria Math" panose="02040503050406030204" pitchFamily="18" charset="0"/>
                                        </a:rPr>
                                        <m:t>𝜔</m:t>
                                      </m:r>
                                    </m:e>
                                  </m:sPre>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=0 </m:t>
                              </m:r>
                            </m:e>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0</m:t>
                                          </m:r>
                                        </m:sup>
                                        <m:e>
                                          <m:r>
                                            <a:rPr lang="en-US" i="1">
                                              <a:solidFill>
                                                <a:srgbClr val="000000"/>
                                              </a:solidFill>
                                              <a:latin typeface="Cambria Math" panose="02040503050406030204" pitchFamily="18" charset="0"/>
                                            </a:rPr>
                                            <m:t>𝜔</m:t>
                                          </m:r>
                                        </m:e>
                                      </m:sPre>
                                    </m:e>
                                  </m:acc>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=0 </m:t>
                              </m:r>
                            </m:e>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0</m:t>
                                      </m:r>
                                    </m:sup>
                                    <m:e>
                                      <m:r>
                                        <a:rPr lang="en-US" i="1">
                                          <a:solidFill>
                                            <a:srgbClr val="000000"/>
                                          </a:solidFill>
                                          <a:latin typeface="Cambria Math" panose="02040503050406030204" pitchFamily="18" charset="0"/>
                                        </a:rPr>
                                        <m:t>𝜈</m:t>
                                      </m:r>
                                    </m:e>
                                  </m:sPre>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=0 </m:t>
                              </m:r>
                            </m:e>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0</m:t>
                                          </m:r>
                                        </m:sup>
                                        <m:e>
                                          <m:r>
                                            <a:rPr lang="en-US" i="1">
                                              <a:solidFill>
                                                <a:srgbClr val="000000"/>
                                              </a:solidFill>
                                              <a:latin typeface="Cambria Math" panose="02040503050406030204" pitchFamily="18" charset="0"/>
                                            </a:rPr>
                                            <m:t>𝜈</m:t>
                                          </m:r>
                                        </m:e>
                                      </m:sPre>
                                    </m:e>
                                  </m:acc>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𝑔</m:t>
                              </m:r>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𝑧</m:t>
                                  </m:r>
                                </m:e>
                              </m:acc>
                            </m:e>
                          </m:eqArr>
                        </m:e>
                      </m:d>
                    </m:oMath>
                  </m:oMathPara>
                </a14:m>
                <a:endParaRPr lang="en-US" dirty="0"/>
              </a:p>
            </p:txBody>
          </p:sp>
        </mc:Choice>
        <mc:Fallback xmlns="">
          <p:sp>
            <p:nvSpPr>
              <p:cNvPr id="34831" name="Object 4">
                <a:extLst>
                  <a:ext uri="{FF2B5EF4-FFF2-40B4-BE49-F238E27FC236}">
                    <a16:creationId xmlns:a16="http://schemas.microsoft.com/office/drawing/2014/main" id="{5EAA85F2-FA4B-B943-B81E-1FE378FFDEA3}"/>
                  </a:ext>
                </a:extLst>
              </p:cNvPr>
              <p:cNvSpPr txBox="1">
                <a:spLocks noRot="1" noChangeAspect="1" noMove="1" noResize="1" noEditPoints="1" noAdjustHandles="1" noChangeArrowheads="1" noChangeShapeType="1" noTextEdit="1"/>
              </p:cNvSpPr>
              <p:nvPr/>
            </p:nvSpPr>
            <p:spPr bwMode="auto">
              <a:xfrm>
                <a:off x="9444038" y="2266950"/>
                <a:ext cx="785812" cy="1112838"/>
              </a:xfrm>
              <a:prstGeom prst="rect">
                <a:avLst/>
              </a:prstGeom>
              <a:blipFill>
                <a:blip r:embed="rId11"/>
                <a:stretch>
                  <a:fillRect r="-6202"/>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832" name="Object 4">
                <a:extLst>
                  <a:ext uri="{FF2B5EF4-FFF2-40B4-BE49-F238E27FC236}">
                    <a16:creationId xmlns:a16="http://schemas.microsoft.com/office/drawing/2014/main" id="{DCFEAC83-0B1A-2E6D-D22E-12296C5F5266}"/>
                  </a:ext>
                </a:extLst>
              </p:cNvPr>
              <p:cNvSpPr txBox="1"/>
              <p:nvPr/>
            </p:nvSpPr>
            <p:spPr bwMode="auto">
              <a:xfrm>
                <a:off x="7262813" y="1884363"/>
                <a:ext cx="349250" cy="1360487"/>
              </a:xfrm>
              <a:prstGeom prst="rect">
                <a:avLst/>
              </a:prstGeom>
              <a:noFill/>
              <a:ln>
                <a:noFill/>
              </a:ln>
            </p:spPr>
            <p:txBody>
              <a:bodyPr>
                <a:normAutofit fontScale="40000" lnSpcReduction="20000"/>
              </a:bodyPr>
              <a:lstStyle/>
              <a:p>
                <a:pPr/>
                <a14:m>
                  <m:oMathPara xmlns:m="http://schemas.openxmlformats.org/officeDocument/2006/math">
                    <m:oMathParaPr>
                      <m:jc m:val="left"/>
                    </m:oMathParaPr>
                    <m:oMath xmlns:m="http://schemas.openxmlformats.org/officeDocument/2006/math">
                      <m:d>
                        <m:dPr>
                          <m:begChr m:val="{"/>
                          <m:endChr m:val=""/>
                          <m:ctrlPr>
                            <a:rPr lang="en-US" i="1">
                              <a:solidFill>
                                <a:srgbClr val="000000"/>
                              </a:solidFill>
                              <a:latin typeface="Cambria Math" panose="02040503050406030204" pitchFamily="18" charset="0"/>
                            </a:rPr>
                          </m:ctrlPr>
                        </m:dPr>
                        <m:e>
                          <m:eqArr>
                            <m:eqArrPr>
                              <m:ctrlPr>
                                <a:rPr lang="en-US" i="1">
                                  <a:solidFill>
                                    <a:srgbClr val="000000"/>
                                  </a:solidFill>
                                  <a:latin typeface="Cambria Math" panose="02040503050406030204" pitchFamily="18" charset="0"/>
                                </a:rPr>
                              </m:ctrlPr>
                            </m:eqArrPr>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𝜔</m:t>
                              </m:r>
                            </m:e>
                            <m:e>
                              <m:r>
                                <a:rPr lang="en-US" i="1">
                                  <a:solidFill>
                                    <a:srgbClr val="000000"/>
                                  </a:solidFill>
                                  <a:latin typeface="Cambria Math" panose="02040503050406030204" pitchFamily="18" charset="0"/>
                                </a:rPr>
                                <m:t>&amp;</m:t>
                              </m:r>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𝜔</m:t>
                                  </m:r>
                                </m:e>
                              </m:acc>
                            </m:e>
                            <m:e>
                              <m:r>
                                <a:rPr lang="en-US" i="1">
                                  <a:solidFill>
                                    <a:srgbClr val="000000"/>
                                  </a:solidFill>
                                  <a:latin typeface="Cambria Math" panose="02040503050406030204" pitchFamily="18" charset="0"/>
                                </a:rPr>
                                <m:t>&amp;</m:t>
                              </m:r>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𝜈</m:t>
                                  </m:r>
                                </m:e>
                              </m:acc>
                            </m:e>
                            <m:e>
                              <m:r>
                                <a:rPr lang="en-US" i="1">
                                  <a:solidFill>
                                    <a:srgbClr val="000000"/>
                                  </a:solidFill>
                                  <a:latin typeface="Cambria Math" panose="02040503050406030204" pitchFamily="18" charset="0"/>
                                </a:rPr>
                                <m:t>&amp;</m:t>
                              </m:r>
                              <m:sSub>
                                <m:sSubPr>
                                  <m:ctrlPr>
                                    <a:rPr lang="en-US" i="1">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𝜈</m:t>
                                      </m:r>
                                    </m:e>
                                  </m:acc>
                                </m:e>
                                <m:sub>
                                  <m:r>
                                    <a:rPr lang="en-US" i="1">
                                      <a:solidFill>
                                        <a:srgbClr val="000000"/>
                                      </a:solidFill>
                                      <a:latin typeface="Cambria Math" panose="02040503050406030204" pitchFamily="18" charset="0"/>
                                    </a:rPr>
                                    <m:t>𝐶𝑀</m:t>
                                  </m:r>
                                </m:sub>
                              </m:sSub>
                            </m:e>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𝐹</m:t>
                              </m:r>
                            </m:e>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𝑁</m:t>
                              </m:r>
                            </m:e>
                          </m:eqArr>
                        </m:e>
                      </m:d>
                    </m:oMath>
                  </m:oMathPara>
                </a14:m>
                <a:endParaRPr lang="en-US"/>
              </a:p>
            </p:txBody>
          </p:sp>
        </mc:Choice>
        <mc:Fallback xmlns="">
          <p:sp>
            <p:nvSpPr>
              <p:cNvPr id="34832" name="Object 4">
                <a:extLst>
                  <a:ext uri="{FF2B5EF4-FFF2-40B4-BE49-F238E27FC236}">
                    <a16:creationId xmlns:a16="http://schemas.microsoft.com/office/drawing/2014/main" id="{DCFEAC83-0B1A-2E6D-D22E-12296C5F5266}"/>
                  </a:ext>
                </a:extLst>
              </p:cNvPr>
              <p:cNvSpPr txBox="1">
                <a:spLocks noRot="1" noChangeAspect="1" noMove="1" noResize="1" noEditPoints="1" noAdjustHandles="1" noChangeArrowheads="1" noChangeShapeType="1" noTextEdit="1"/>
              </p:cNvSpPr>
              <p:nvPr/>
            </p:nvSpPr>
            <p:spPr bwMode="auto">
              <a:xfrm>
                <a:off x="7262813" y="1884363"/>
                <a:ext cx="349250" cy="1360487"/>
              </a:xfrm>
              <a:prstGeom prst="rect">
                <a:avLst/>
              </a:prstGeom>
              <a:blipFill>
                <a:blip r:embed="rId12"/>
                <a:stretch>
                  <a:fillRect r="-8621"/>
                </a:stretch>
              </a:blipFill>
              <a:ln>
                <a:noFill/>
              </a:ln>
            </p:spPr>
            <p:txBody>
              <a:bodyPr/>
              <a:lstStyle/>
              <a:p>
                <a:r>
                  <a:rPr lang="en-US">
                    <a:noFill/>
                  </a:rPr>
                  <a:t> </a:t>
                </a:r>
              </a:p>
            </p:txBody>
          </p:sp>
        </mc:Fallback>
      </mc:AlternateContent>
      <p:cxnSp>
        <p:nvCxnSpPr>
          <p:cNvPr id="34833" name="Straight Connector 4">
            <a:extLst>
              <a:ext uri="{FF2B5EF4-FFF2-40B4-BE49-F238E27FC236}">
                <a16:creationId xmlns:a16="http://schemas.microsoft.com/office/drawing/2014/main" id="{CFE6D544-70A5-F5D5-0C9C-57A4A06AFC28}"/>
              </a:ext>
            </a:extLst>
          </p:cNvPr>
          <p:cNvCxnSpPr>
            <a:cxnSpLocks noChangeShapeType="1"/>
          </p:cNvCxnSpPr>
          <p:nvPr/>
        </p:nvCxnSpPr>
        <p:spPr bwMode="auto">
          <a:xfrm flipH="1">
            <a:off x="9009063" y="2782888"/>
            <a:ext cx="338137" cy="2667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4" name="Straight Connector 7">
            <a:extLst>
              <a:ext uri="{FF2B5EF4-FFF2-40B4-BE49-F238E27FC236}">
                <a16:creationId xmlns:a16="http://schemas.microsoft.com/office/drawing/2014/main" id="{B64EABD8-AD51-D3A1-1368-D38FAA8EC98B}"/>
              </a:ext>
            </a:extLst>
          </p:cNvPr>
          <p:cNvCxnSpPr>
            <a:cxnSpLocks noChangeShapeType="1"/>
          </p:cNvCxnSpPr>
          <p:nvPr/>
        </p:nvCxnSpPr>
        <p:spPr bwMode="auto">
          <a:xfrm flipV="1">
            <a:off x="7869238" y="2390775"/>
            <a:ext cx="177800" cy="2381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mc:AlternateContent xmlns:mc="http://schemas.openxmlformats.org/markup-compatibility/2006" xmlns:a14="http://schemas.microsoft.com/office/drawing/2010/main">
        <mc:Choice Requires="a14">
          <p:sp>
            <p:nvSpPr>
              <p:cNvPr id="34835" name="Object 4">
                <a:extLst>
                  <a:ext uri="{FF2B5EF4-FFF2-40B4-BE49-F238E27FC236}">
                    <a16:creationId xmlns:a16="http://schemas.microsoft.com/office/drawing/2014/main" id="{259BB95A-3AF1-FFEB-A635-D4915BAC9912}"/>
                  </a:ext>
                </a:extLst>
              </p:cNvPr>
              <p:cNvSpPr txBox="1"/>
              <p:nvPr/>
            </p:nvSpPr>
            <p:spPr bwMode="auto">
              <a:xfrm>
                <a:off x="8705850" y="4171950"/>
                <a:ext cx="254000" cy="452438"/>
              </a:xfrm>
              <a:prstGeom prst="rect">
                <a:avLst/>
              </a:prstGeom>
              <a:noFill/>
              <a:ln>
                <a:noFill/>
              </a:ln>
            </p:spPr>
            <p:txBody>
              <a:bodyPr>
                <a:normAutofit fontScale="40000" lnSpcReduction="20000"/>
              </a:bodyPr>
              <a:lstStyle/>
              <a:p>
                <a:pPr/>
                <a14:m>
                  <m:oMathPara xmlns:m="http://schemas.openxmlformats.org/officeDocument/2006/math">
                    <m:oMathParaPr>
                      <m:jc m:val="left"/>
                    </m:oMathParaPr>
                    <m:oMath xmlns:m="http://schemas.openxmlformats.org/officeDocument/2006/math">
                      <m:d>
                        <m:dPr>
                          <m:begChr m:val="{"/>
                          <m:endChr m:val=""/>
                          <m:ctrlPr>
                            <a:rPr lang="en-US" i="1">
                              <a:solidFill>
                                <a:srgbClr val="000000"/>
                              </a:solidFill>
                              <a:latin typeface="Cambria Math" panose="02040503050406030204" pitchFamily="18" charset="0"/>
                            </a:rPr>
                          </m:ctrlPr>
                        </m:dPr>
                        <m:e>
                          <m:eqArr>
                            <m:eqArrPr>
                              <m:ctrlPr>
                                <a:rPr lang="en-US" i="1">
                                  <a:solidFill>
                                    <a:srgbClr val="000000"/>
                                  </a:solidFill>
                                  <a:latin typeface="Cambria Math" panose="02040503050406030204" pitchFamily="18" charset="0"/>
                                </a:rPr>
                              </m:ctrlPr>
                            </m:eqArrPr>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𝐹</m:t>
                              </m:r>
                            </m:e>
                            <m:e>
                              <m:r>
                                <a:rPr lang="en-US" i="1">
                                  <a:solidFill>
                                    <a:srgbClr val="000000"/>
                                  </a:solidFill>
                                  <a:latin typeface="Cambria Math" panose="02040503050406030204" pitchFamily="18" charset="0"/>
                                </a:rPr>
                                <m:t>&amp;</m:t>
                              </m:r>
                              <m:r>
                                <a:rPr lang="en-US" i="1">
                                  <a:solidFill>
                                    <a:srgbClr val="000000"/>
                                  </a:solidFill>
                                  <a:latin typeface="Cambria Math" panose="02040503050406030204" pitchFamily="18" charset="0"/>
                                </a:rPr>
                                <m:t>𝑁</m:t>
                              </m:r>
                            </m:e>
                          </m:eqArr>
                        </m:e>
                      </m:d>
                    </m:oMath>
                  </m:oMathPara>
                </a14:m>
                <a:endParaRPr lang="en-US"/>
              </a:p>
            </p:txBody>
          </p:sp>
        </mc:Choice>
        <mc:Fallback xmlns="">
          <p:sp>
            <p:nvSpPr>
              <p:cNvPr id="34835" name="Object 4">
                <a:extLst>
                  <a:ext uri="{FF2B5EF4-FFF2-40B4-BE49-F238E27FC236}">
                    <a16:creationId xmlns:a16="http://schemas.microsoft.com/office/drawing/2014/main" id="{259BB95A-3AF1-FFEB-A635-D4915BAC9912}"/>
                  </a:ext>
                </a:extLst>
              </p:cNvPr>
              <p:cNvSpPr txBox="1">
                <a:spLocks noRot="1" noChangeAspect="1" noMove="1" noResize="1" noEditPoints="1" noAdjustHandles="1" noChangeArrowheads="1" noChangeShapeType="1" noTextEdit="1"/>
              </p:cNvSpPr>
              <p:nvPr/>
            </p:nvSpPr>
            <p:spPr bwMode="auto">
              <a:xfrm>
                <a:off x="8705850" y="4171950"/>
                <a:ext cx="254000" cy="452438"/>
              </a:xfrm>
              <a:prstGeom prst="rect">
                <a:avLst/>
              </a:prstGeom>
              <a:blipFill>
                <a:blip r:embed="rId13"/>
                <a:stretch>
                  <a:fillRect l="-221429" t="-168000" r="-221429" b="-237333"/>
                </a:stretch>
              </a:blipFill>
              <a:ln>
                <a:noFill/>
              </a:ln>
            </p:spPr>
            <p:txBody>
              <a:bodyPr/>
              <a:lstStyle/>
              <a:p>
                <a:r>
                  <a:rPr lang="en-US">
                    <a:noFill/>
                  </a:rPr>
                  <a:t> </a:t>
                </a:r>
              </a:p>
            </p:txBody>
          </p:sp>
        </mc:Fallback>
      </mc:AlternateContent>
      <p:sp>
        <p:nvSpPr>
          <p:cNvPr id="34836" name="Freeform 11">
            <a:extLst>
              <a:ext uri="{FF2B5EF4-FFF2-40B4-BE49-F238E27FC236}">
                <a16:creationId xmlns:a16="http://schemas.microsoft.com/office/drawing/2014/main" id="{F12E1D1F-5960-7271-B468-23850E77349A}"/>
              </a:ext>
            </a:extLst>
          </p:cNvPr>
          <p:cNvSpPr>
            <a:spLocks/>
          </p:cNvSpPr>
          <p:nvPr/>
        </p:nvSpPr>
        <p:spPr bwMode="auto">
          <a:xfrm>
            <a:off x="7599363" y="1606550"/>
            <a:ext cx="1244600" cy="1431925"/>
          </a:xfrm>
          <a:custGeom>
            <a:avLst/>
            <a:gdLst>
              <a:gd name="T0" fmla="*/ 1195331 w 1244898"/>
              <a:gd name="T1" fmla="*/ 1431925 h 1432931"/>
              <a:gd name="T2" fmla="*/ 1173034 w 1244898"/>
              <a:gd name="T3" fmla="*/ 1136625 h 1432931"/>
              <a:gd name="T4" fmla="*/ 509695 w 1244898"/>
              <a:gd name="T5" fmla="*/ 1186770 h 1432931"/>
              <a:gd name="T6" fmla="*/ 2436 w 1244898"/>
              <a:gd name="T7" fmla="*/ 429021 h 1432931"/>
              <a:gd name="T8" fmla="*/ 314596 w 1244898"/>
              <a:gd name="T9" fmla="*/ 33430 h 1432931"/>
              <a:gd name="T10" fmla="*/ 253278 w 1244898"/>
              <a:gd name="T11" fmla="*/ 39002 h 1432931"/>
              <a:gd name="T12" fmla="*/ 309021 w 1244898"/>
              <a:gd name="T13" fmla="*/ 83575 h 1432931"/>
              <a:gd name="T14" fmla="*/ 325744 w 1244898"/>
              <a:gd name="T15" fmla="*/ 0 h 1432931"/>
              <a:gd name="T16" fmla="*/ 325744 w 1244898"/>
              <a:gd name="T17" fmla="*/ 0 h 14329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44898" h="1432931">
                <a:moveTo>
                  <a:pt x="1195617" y="1432931"/>
                </a:moveTo>
                <a:cubicBezTo>
                  <a:pt x="1241616" y="1305621"/>
                  <a:pt x="1287615" y="1178312"/>
                  <a:pt x="1173315" y="1137424"/>
                </a:cubicBezTo>
                <a:cubicBezTo>
                  <a:pt x="1059015" y="1096536"/>
                  <a:pt x="704963" y="1305621"/>
                  <a:pt x="509817" y="1187604"/>
                </a:cubicBezTo>
                <a:cubicBezTo>
                  <a:pt x="314671" y="1069587"/>
                  <a:pt x="34961" y="621680"/>
                  <a:pt x="2437" y="429322"/>
                </a:cubicBezTo>
                <a:cubicBezTo>
                  <a:pt x="-30087" y="236963"/>
                  <a:pt x="272854" y="98502"/>
                  <a:pt x="314671" y="33453"/>
                </a:cubicBezTo>
                <a:cubicBezTo>
                  <a:pt x="356488" y="-31596"/>
                  <a:pt x="254268" y="30665"/>
                  <a:pt x="253339" y="39029"/>
                </a:cubicBezTo>
                <a:cubicBezTo>
                  <a:pt x="252410" y="47393"/>
                  <a:pt x="297015" y="90139"/>
                  <a:pt x="309095" y="83634"/>
                </a:cubicBezTo>
                <a:cubicBezTo>
                  <a:pt x="321175" y="77129"/>
                  <a:pt x="325822" y="0"/>
                  <a:pt x="325822" y="0"/>
                </a:cubicBezTo>
              </a:path>
            </a:pathLst>
          </a:custGeom>
          <a:noFill/>
          <a:ln w="25400" cap="flat" cmpd="sng" algn="ctr">
            <a:solidFill>
              <a:srgbClr val="00206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37" name="Freeform 12">
            <a:extLst>
              <a:ext uri="{FF2B5EF4-FFF2-40B4-BE49-F238E27FC236}">
                <a16:creationId xmlns:a16="http://schemas.microsoft.com/office/drawing/2014/main" id="{970DADC0-BA81-DFF9-E497-4A1BAA4D068D}"/>
              </a:ext>
            </a:extLst>
          </p:cNvPr>
          <p:cNvSpPr>
            <a:spLocks/>
          </p:cNvSpPr>
          <p:nvPr/>
        </p:nvSpPr>
        <p:spPr bwMode="auto">
          <a:xfrm>
            <a:off x="7650163" y="3970338"/>
            <a:ext cx="1268412" cy="1389062"/>
          </a:xfrm>
          <a:custGeom>
            <a:avLst/>
            <a:gdLst>
              <a:gd name="T0" fmla="*/ 335830 w 1267282"/>
              <a:gd name="T1" fmla="*/ 0 h 1389341"/>
              <a:gd name="T2" fmla="*/ 995 w 1267282"/>
              <a:gd name="T3" fmla="*/ 507279 h 1389341"/>
              <a:gd name="T4" fmla="*/ 430700 w 1267282"/>
              <a:gd name="T5" fmla="*/ 1120473 h 1389341"/>
              <a:gd name="T6" fmla="*/ 1172917 w 1267282"/>
              <a:gd name="T7" fmla="*/ 1153919 h 1389341"/>
              <a:gd name="T8" fmla="*/ 1234304 w 1267282"/>
              <a:gd name="T9" fmla="*/ 1382473 h 1389341"/>
              <a:gd name="T10" fmla="*/ 1267787 w 1267282"/>
              <a:gd name="T11" fmla="*/ 1326729 h 1389341"/>
              <a:gd name="T12" fmla="*/ 1206401 w 1267282"/>
              <a:gd name="T13" fmla="*/ 1321155 h 1389341"/>
              <a:gd name="T14" fmla="*/ 1245465 w 1267282"/>
              <a:gd name="T15" fmla="*/ 1365751 h 1389341"/>
              <a:gd name="T16" fmla="*/ 1239884 w 1267282"/>
              <a:gd name="T17" fmla="*/ 1365751 h 13893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7282" h="1389341">
                <a:moveTo>
                  <a:pt x="335531" y="0"/>
                </a:moveTo>
                <a:cubicBezTo>
                  <a:pt x="160363" y="160299"/>
                  <a:pt x="-14804" y="320598"/>
                  <a:pt x="994" y="507381"/>
                </a:cubicBezTo>
                <a:cubicBezTo>
                  <a:pt x="16791" y="694164"/>
                  <a:pt x="235170" y="1012903"/>
                  <a:pt x="430316" y="1120698"/>
                </a:cubicBezTo>
                <a:cubicBezTo>
                  <a:pt x="625462" y="1228493"/>
                  <a:pt x="1038057" y="1110475"/>
                  <a:pt x="1171872" y="1154151"/>
                </a:cubicBezTo>
                <a:cubicBezTo>
                  <a:pt x="1305687" y="1197827"/>
                  <a:pt x="1217406" y="1353944"/>
                  <a:pt x="1233204" y="1382751"/>
                </a:cubicBezTo>
                <a:cubicBezTo>
                  <a:pt x="1249002" y="1411558"/>
                  <a:pt x="1271304" y="1337217"/>
                  <a:pt x="1266658" y="1326995"/>
                </a:cubicBezTo>
                <a:cubicBezTo>
                  <a:pt x="1262012" y="1316773"/>
                  <a:pt x="1209043" y="1314915"/>
                  <a:pt x="1205326" y="1321420"/>
                </a:cubicBezTo>
                <a:cubicBezTo>
                  <a:pt x="1201609" y="1327925"/>
                  <a:pt x="1238780" y="1358591"/>
                  <a:pt x="1244355" y="1366025"/>
                </a:cubicBezTo>
                <a:cubicBezTo>
                  <a:pt x="1249930" y="1373459"/>
                  <a:pt x="1244354" y="1369742"/>
                  <a:pt x="1238779" y="1366025"/>
                </a:cubicBezTo>
              </a:path>
            </a:pathLst>
          </a:custGeom>
          <a:noFill/>
          <a:ln w="25400" cap="flat" cmpd="sng" algn="ctr">
            <a:solidFill>
              <a:srgbClr val="FF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38" name="Rectangle 8">
            <a:extLst>
              <a:ext uri="{FF2B5EF4-FFF2-40B4-BE49-F238E27FC236}">
                <a16:creationId xmlns:a16="http://schemas.microsoft.com/office/drawing/2014/main" id="{9B386D4D-91AC-4974-9758-F8B089B16B41}"/>
              </a:ext>
            </a:extLst>
          </p:cNvPr>
          <p:cNvSpPr>
            <a:spLocks noChangeArrowheads="1"/>
          </p:cNvSpPr>
          <p:nvPr/>
        </p:nvSpPr>
        <p:spPr bwMode="auto">
          <a:xfrm>
            <a:off x="1435652" y="1698625"/>
            <a:ext cx="5439811" cy="741362"/>
          </a:xfrm>
          <a:prstGeom prst="rect">
            <a:avLst/>
          </a:prstGeom>
          <a:noFill/>
          <a:ln w="2857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4839" name="Rectangle 8">
            <a:extLst>
              <a:ext uri="{FF2B5EF4-FFF2-40B4-BE49-F238E27FC236}">
                <a16:creationId xmlns:a16="http://schemas.microsoft.com/office/drawing/2014/main" id="{0B769328-7E5E-99E6-2F29-D4BED5079CD4}"/>
              </a:ext>
            </a:extLst>
          </p:cNvPr>
          <p:cNvSpPr>
            <a:spLocks noChangeArrowheads="1"/>
          </p:cNvSpPr>
          <p:nvPr/>
        </p:nvSpPr>
        <p:spPr bwMode="auto">
          <a:xfrm>
            <a:off x="1435652" y="2498726"/>
            <a:ext cx="5439811" cy="1074944"/>
          </a:xfrm>
          <a:prstGeom prst="rect">
            <a:avLst/>
          </a:prstGeom>
          <a:noFill/>
          <a:ln w="2857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27" name="Footer Placeholder 2">
            <a:extLst>
              <a:ext uri="{FF2B5EF4-FFF2-40B4-BE49-F238E27FC236}">
                <a16:creationId xmlns:a16="http://schemas.microsoft.com/office/drawing/2014/main" id="{048315CE-900D-30A1-E224-4CF1097DF449}"/>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34841" name="Picture 2" descr="http://brand.ucla.edu/wp-content/uploads/2013/08/ucla-logotype-main-11.jpg">
            <a:extLst>
              <a:ext uri="{FF2B5EF4-FFF2-40B4-BE49-F238E27FC236}">
                <a16:creationId xmlns:a16="http://schemas.microsoft.com/office/drawing/2014/main" id="{771F0D89-2DA0-6747-309B-901074323BC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2" name="Object 4">
                <a:extLst>
                  <a:ext uri="{FF2B5EF4-FFF2-40B4-BE49-F238E27FC236}">
                    <a16:creationId xmlns:a16="http://schemas.microsoft.com/office/drawing/2014/main" id="{CF35E611-0FB3-5FF0-16CD-9AEE21CBBFB3}"/>
                  </a:ext>
                </a:extLst>
              </p:cNvPr>
              <p:cNvSpPr txBox="1"/>
              <p:nvPr/>
            </p:nvSpPr>
            <p:spPr bwMode="auto">
              <a:xfrm>
                <a:off x="3446463" y="1367151"/>
                <a:ext cx="2946400" cy="322262"/>
              </a:xfrm>
              <a:prstGeom prst="rect">
                <a:avLst/>
              </a:prstGeom>
              <a:noFill/>
              <a:ln>
                <a:noFill/>
              </a:ln>
              <a:effectLst/>
            </p:spPr>
            <p:txBody>
              <a:bodyPr>
                <a:noAutofit/>
              </a:bodyPr>
              <a:lstStyle/>
              <a:p>
                <a14:m>
                  <m:oMath xmlns:m="http://schemas.openxmlformats.org/officeDocument/2006/math">
                    <m:r>
                      <a:rPr lang="en-US" sz="1600" b="0" i="1" smtClean="0">
                        <a:solidFill>
                          <a:srgbClr val="000000"/>
                        </a:solidFill>
                        <a:latin typeface="Cambria Math" panose="02040503050406030204" pitchFamily="18" charset="0"/>
                      </a:rPr>
                      <m:t>(</m:t>
                    </m:r>
                    <m:r>
                      <a:rPr lang="en-US" sz="1600" i="1">
                        <a:solidFill>
                          <a:srgbClr val="000000"/>
                        </a:solidFill>
                        <a:latin typeface="Cambria Math" panose="02040503050406030204" pitchFamily="18" charset="0"/>
                      </a:rPr>
                      <m:t>𝑖</m:t>
                    </m:r>
                    <m:r>
                      <a:rPr lang="en-US" sz="1600" i="1">
                        <a:solidFill>
                          <a:srgbClr val="000000"/>
                        </a:solidFill>
                        <a:latin typeface="Cambria Math" panose="02040503050406030204" pitchFamily="18" charset="0"/>
                      </a:rPr>
                      <m:t> = 0→</m:t>
                    </m:r>
                    <m:r>
                      <a:rPr lang="en-US" sz="1600" b="0" i="1" smtClean="0">
                        <a:solidFill>
                          <a:srgbClr val="000000"/>
                        </a:solidFill>
                        <a:latin typeface="Cambria Math" panose="02040503050406030204" pitchFamily="18" charset="0"/>
                      </a:rPr>
                      <m:t>𝑛</m:t>
                    </m:r>
                    <m:r>
                      <a:rPr lang="en-US" sz="1600" b="0" i="1" smtClean="0">
                        <a:solidFill>
                          <a:srgbClr val="000000"/>
                        </a:solidFill>
                        <a:latin typeface="Cambria Math" panose="02040503050406030204" pitchFamily="18" charset="0"/>
                      </a:rPr>
                      <m:t>−1</m:t>
                    </m:r>
                  </m:oMath>
                </a14:m>
                <a:r>
                  <a:rPr lang="en-US" sz="1600" dirty="0"/>
                  <a:t>)</a:t>
                </a:r>
              </a:p>
            </p:txBody>
          </p:sp>
        </mc:Choice>
        <mc:Fallback xmlns="">
          <p:sp>
            <p:nvSpPr>
              <p:cNvPr id="2" name="Object 4">
                <a:extLst>
                  <a:ext uri="{FF2B5EF4-FFF2-40B4-BE49-F238E27FC236}">
                    <a16:creationId xmlns:a16="http://schemas.microsoft.com/office/drawing/2014/main" id="{CF35E611-0FB3-5FF0-16CD-9AEE21CBBFB3}"/>
                  </a:ext>
                </a:extLst>
              </p:cNvPr>
              <p:cNvSpPr txBox="1">
                <a:spLocks noRot="1" noChangeAspect="1" noMove="1" noResize="1" noEditPoints="1" noAdjustHandles="1" noChangeArrowheads="1" noChangeShapeType="1" noTextEdit="1"/>
              </p:cNvSpPr>
              <p:nvPr/>
            </p:nvSpPr>
            <p:spPr bwMode="auto">
              <a:xfrm>
                <a:off x="3446463" y="1367151"/>
                <a:ext cx="2946400" cy="322262"/>
              </a:xfrm>
              <a:prstGeom prst="rect">
                <a:avLst/>
              </a:prstGeom>
              <a:blipFill>
                <a:blip r:embed="rId15"/>
                <a:stretch>
                  <a:fillRect t="-5660" b="-28302"/>
                </a:stretch>
              </a:blipFill>
              <a:ln>
                <a:noFill/>
              </a:ln>
              <a:effectLst/>
            </p:spPr>
            <p:txBody>
              <a:bodyPr/>
              <a:lstStyle/>
              <a:p>
                <a:r>
                  <a:rPr lang="en-US">
                    <a:noFill/>
                  </a:rPr>
                  <a:t> </a:t>
                </a:r>
              </a:p>
            </p:txBody>
          </p:sp>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74D690F3-3D87-0027-D4A5-3D6144ED7F01}"/>
              </a:ext>
            </a:extLst>
          </p:cNvPr>
          <p:cNvSpPr>
            <a:spLocks noGrp="1" noChangeArrowheads="1"/>
          </p:cNvSpPr>
          <p:nvPr>
            <p:ph type="title"/>
          </p:nvPr>
        </p:nvSpPr>
        <p:spPr/>
        <p:txBody>
          <a:bodyPr/>
          <a:lstStyle/>
          <a:p>
            <a:r>
              <a:rPr lang="en-US" altLang="en-US"/>
              <a:t>Iterative Newton-Euler Equations - Solution Procedure</a:t>
            </a:r>
            <a:br>
              <a:rPr lang="en-US" altLang="en-US"/>
            </a:br>
            <a:r>
              <a:rPr lang="en-US" altLang="en-US"/>
              <a:t>Phase 1: Outward Iteration </a:t>
            </a:r>
          </a:p>
        </p:txBody>
      </p:sp>
      <p:sp>
        <p:nvSpPr>
          <p:cNvPr id="105475" name="Rectangle 3">
            <a:extLst>
              <a:ext uri="{FF2B5EF4-FFF2-40B4-BE49-F238E27FC236}">
                <a16:creationId xmlns:a16="http://schemas.microsoft.com/office/drawing/2014/main" id="{5C7F8C05-965A-47EF-1691-61D81C936A66}"/>
              </a:ext>
            </a:extLst>
          </p:cNvPr>
          <p:cNvSpPr>
            <a:spLocks noGrp="1" noChangeArrowheads="1"/>
          </p:cNvSpPr>
          <p:nvPr>
            <p:ph type="body" idx="1"/>
          </p:nvPr>
        </p:nvSpPr>
        <p:spPr/>
        <p:txBody>
          <a:bodyPr/>
          <a:lstStyle/>
          <a:p>
            <a:pPr>
              <a:defRPr/>
            </a:pPr>
            <a:endParaRPr lang="en-US" altLang="en-US" b="1" dirty="0"/>
          </a:p>
          <a:p>
            <a:pPr>
              <a:defRPr/>
            </a:pPr>
            <a:endParaRPr lang="en-US" altLang="en-US" b="1" dirty="0"/>
          </a:p>
          <a:p>
            <a:pPr>
              <a:defRPr/>
            </a:pPr>
            <a:r>
              <a:rPr lang="en-US" altLang="en-US" dirty="0"/>
              <a:t>Calculate the link velocities and accelerations iteratively from the robot’s base to the end effector </a:t>
            </a:r>
          </a:p>
          <a:p>
            <a:pPr>
              <a:defRPr/>
            </a:pPr>
            <a:endParaRPr lang="en-US" altLang="en-US" dirty="0"/>
          </a:p>
          <a:p>
            <a:pPr>
              <a:defRPr/>
            </a:pPr>
            <a:endParaRPr lang="en-US" altLang="en-US" dirty="0"/>
          </a:p>
          <a:p>
            <a:pPr>
              <a:defRPr/>
            </a:pPr>
            <a:endParaRPr lang="en-US" altLang="en-US" b="1" dirty="0"/>
          </a:p>
          <a:p>
            <a:pPr>
              <a:defRPr/>
            </a:pPr>
            <a:endParaRPr lang="en-US" altLang="en-US" b="1" dirty="0"/>
          </a:p>
          <a:p>
            <a:pPr>
              <a:defRPr/>
            </a:pPr>
            <a:endParaRPr lang="en-US" altLang="en-US" b="1" dirty="0"/>
          </a:p>
          <a:p>
            <a:pPr>
              <a:defRPr/>
            </a:pPr>
            <a:endParaRPr lang="en-US" altLang="en-US" b="1" dirty="0"/>
          </a:p>
          <a:p>
            <a:pPr marL="0" indent="0">
              <a:buFontTx/>
              <a:buNone/>
              <a:defRPr/>
            </a:pPr>
            <a:endParaRPr lang="en-US" altLang="en-US" b="1" dirty="0"/>
          </a:p>
          <a:p>
            <a:pPr>
              <a:defRPr/>
            </a:pPr>
            <a:endParaRPr lang="en-US" altLang="en-US" b="1" dirty="0"/>
          </a:p>
          <a:p>
            <a:pPr>
              <a:defRPr/>
            </a:pPr>
            <a:r>
              <a:rPr lang="en-US" altLang="en-US" dirty="0"/>
              <a:t>Calculate the force and torques applied on the CM of each link using the Newton and Euler equations  </a:t>
            </a:r>
          </a:p>
          <a:p>
            <a:pPr>
              <a:defRPr/>
            </a:pPr>
            <a:endParaRPr lang="en-US" altLang="en-US" dirty="0"/>
          </a:p>
        </p:txBody>
      </p:sp>
      <mc:AlternateContent xmlns:mc="http://schemas.openxmlformats.org/markup-compatibility/2006" xmlns:a14="http://schemas.microsoft.com/office/drawing/2010/main">
        <mc:Choice Requires="a14">
          <p:sp>
            <p:nvSpPr>
              <p:cNvPr id="36868" name="Object 4">
                <a:extLst>
                  <a:ext uri="{FF2B5EF4-FFF2-40B4-BE49-F238E27FC236}">
                    <a16:creationId xmlns:a16="http://schemas.microsoft.com/office/drawing/2014/main" id="{3F9FC59B-C6FF-BFF6-8C69-E6004AD69592}"/>
                  </a:ext>
                </a:extLst>
              </p:cNvPr>
              <p:cNvSpPr txBox="1"/>
              <p:nvPr/>
            </p:nvSpPr>
            <p:spPr bwMode="auto">
              <a:xfrm>
                <a:off x="2546350" y="2540000"/>
                <a:ext cx="3717511" cy="401638"/>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𝜃</m:t>
                              </m:r>
                            </m:e>
                          </m:acc>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𝑍</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68" name="Object 4">
                <a:extLst>
                  <a:ext uri="{FF2B5EF4-FFF2-40B4-BE49-F238E27FC236}">
                    <a16:creationId xmlns:a16="http://schemas.microsoft.com/office/drawing/2014/main" id="{3F9FC59B-C6FF-BFF6-8C69-E6004AD69592}"/>
                  </a:ext>
                </a:extLst>
              </p:cNvPr>
              <p:cNvSpPr txBox="1">
                <a:spLocks noRot="1" noChangeAspect="1" noMove="1" noResize="1" noEditPoints="1" noAdjustHandles="1" noChangeArrowheads="1" noChangeShapeType="1" noTextEdit="1"/>
              </p:cNvSpPr>
              <p:nvPr/>
            </p:nvSpPr>
            <p:spPr bwMode="auto">
              <a:xfrm>
                <a:off x="2546350" y="2540000"/>
                <a:ext cx="3717511" cy="401638"/>
              </a:xfrm>
              <a:prstGeom prst="rect">
                <a:avLst/>
              </a:prstGeom>
              <a:blipFill>
                <a:blip r:embed="rId4"/>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69" name="Object 4">
                <a:extLst>
                  <a:ext uri="{FF2B5EF4-FFF2-40B4-BE49-F238E27FC236}">
                    <a16:creationId xmlns:a16="http://schemas.microsoft.com/office/drawing/2014/main" id="{9A59DE71-9C5A-FB6D-4C79-90B31A95A3FB}"/>
                  </a:ext>
                </a:extLst>
              </p:cNvPr>
              <p:cNvSpPr txBox="1"/>
              <p:nvPr/>
            </p:nvSpPr>
            <p:spPr bwMode="auto">
              <a:xfrm>
                <a:off x="2546349" y="3017838"/>
                <a:ext cx="6390033" cy="40005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ea typeface="Cambria Math" panose="02040503050406030204" pitchFamily="18" charset="0"/>
                                    </a:rPr>
                                    <m:t>𝜔</m:t>
                                  </m:r>
                                </m:e>
                              </m:acc>
                            </m:e>
                          </m:sPre>
                        </m:e>
                        <m:sub>
                          <m:r>
                            <a:rPr lang="en-US" sz="1400" i="1">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ea typeface="Cambria Math" panose="02040503050406030204" pitchFamily="18" charset="0"/>
                                    </a:rPr>
                                    <m:t>𝜔</m:t>
                                  </m:r>
                                </m:e>
                              </m:acc>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𝜃</m:t>
                              </m:r>
                            </m:e>
                          </m:acc>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𝑍</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𝜃</m:t>
                              </m:r>
                            </m:e>
                          </m:acc>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𝑍</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69" name="Object 4">
                <a:extLst>
                  <a:ext uri="{FF2B5EF4-FFF2-40B4-BE49-F238E27FC236}">
                    <a16:creationId xmlns:a16="http://schemas.microsoft.com/office/drawing/2014/main" id="{9A59DE71-9C5A-FB6D-4C79-90B31A95A3FB}"/>
                  </a:ext>
                </a:extLst>
              </p:cNvPr>
              <p:cNvSpPr txBox="1">
                <a:spLocks noRot="1" noChangeAspect="1" noMove="1" noResize="1" noEditPoints="1" noAdjustHandles="1" noChangeArrowheads="1" noChangeShapeType="1" noTextEdit="1"/>
              </p:cNvSpPr>
              <p:nvPr/>
            </p:nvSpPr>
            <p:spPr bwMode="auto">
              <a:xfrm>
                <a:off x="2546349" y="3017838"/>
                <a:ext cx="6390033" cy="400050"/>
              </a:xfrm>
              <a:prstGeom prst="rect">
                <a:avLst/>
              </a:prstGeom>
              <a:blipFill>
                <a:blip r:embed="rId5"/>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70" name="Object 4">
                <a:extLst>
                  <a:ext uri="{FF2B5EF4-FFF2-40B4-BE49-F238E27FC236}">
                    <a16:creationId xmlns:a16="http://schemas.microsoft.com/office/drawing/2014/main" id="{7B32F936-7777-16E2-0DD5-9E739EE972C2}"/>
                  </a:ext>
                </a:extLst>
              </p:cNvPr>
              <p:cNvSpPr txBox="1"/>
              <p:nvPr/>
            </p:nvSpPr>
            <p:spPr bwMode="auto">
              <a:xfrm>
                <a:off x="2593975" y="3478212"/>
                <a:ext cx="6187616" cy="377825"/>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b="0" i="1" smtClean="0">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𝑖</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𝑅</m:t>
                          </m:r>
                        </m:e>
                      </m:sPre>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acc>
                            <m:accPr>
                              <m:chr m:val="̇"/>
                              <m:ctrlPr>
                                <a:rPr lang="en-US" sz="1400" i="1">
                                  <a:solidFill>
                                    <a:srgbClr val="000000"/>
                                  </a:solidFill>
                                  <a:latin typeface="Cambria Math" panose="02040503050406030204" pitchFamily="18" charset="0"/>
                                </a:rPr>
                              </m:ctrlPr>
                            </m:acc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acc>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m:t>
                      </m:r>
                    </m:oMath>
                  </m:oMathPara>
                </a14:m>
                <a:endParaRPr lang="en-US" sz="1400" dirty="0"/>
              </a:p>
            </p:txBody>
          </p:sp>
        </mc:Choice>
        <mc:Fallback xmlns="">
          <p:sp>
            <p:nvSpPr>
              <p:cNvPr id="36870" name="Object 4">
                <a:extLst>
                  <a:ext uri="{FF2B5EF4-FFF2-40B4-BE49-F238E27FC236}">
                    <a16:creationId xmlns:a16="http://schemas.microsoft.com/office/drawing/2014/main" id="{7B32F936-7777-16E2-0DD5-9E739EE972C2}"/>
                  </a:ext>
                </a:extLst>
              </p:cNvPr>
              <p:cNvSpPr txBox="1">
                <a:spLocks noRot="1" noChangeAspect="1" noMove="1" noResize="1" noEditPoints="1" noAdjustHandles="1" noChangeArrowheads="1" noChangeShapeType="1" noTextEdit="1"/>
              </p:cNvSpPr>
              <p:nvPr/>
            </p:nvSpPr>
            <p:spPr bwMode="auto">
              <a:xfrm>
                <a:off x="2593975" y="3478212"/>
                <a:ext cx="6187616" cy="377825"/>
              </a:xfrm>
              <a:prstGeom prst="rect">
                <a:avLst/>
              </a:prstGeom>
              <a:blipFill>
                <a:blip r:embed="rId6"/>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71" name="Object 4">
                <a:extLst>
                  <a:ext uri="{FF2B5EF4-FFF2-40B4-BE49-F238E27FC236}">
                    <a16:creationId xmlns:a16="http://schemas.microsoft.com/office/drawing/2014/main" id="{3E7C7000-3172-EB76-1FA4-13EA4CD1E2FE}"/>
                  </a:ext>
                </a:extLst>
              </p:cNvPr>
              <p:cNvSpPr txBox="1"/>
              <p:nvPr/>
            </p:nvSpPr>
            <p:spPr bwMode="auto">
              <a:xfrm>
                <a:off x="2593975" y="3973513"/>
                <a:ext cx="7837950" cy="379412"/>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ea typeface="Cambria Math" panose="02040503050406030204" pitchFamily="18" charset="0"/>
                                    </a:rPr>
                                    <m:t>𝜔</m:t>
                                  </m:r>
                                </m:e>
                              </m:acc>
                            </m:e>
                          </m:sPre>
                        </m:e>
                        <m:sub>
                          <m:r>
                            <a:rPr lang="en-US" sz="1400" b="0" i="1" smtClean="0">
                              <a:solidFill>
                                <a:srgbClr val="000000"/>
                              </a:solidFill>
                              <a:latin typeface="Cambria Math" panose="02040503050406030204" pitchFamily="18" charset="0"/>
                              <a:ea typeface="Cambria Math" panose="02040503050406030204" pitchFamily="18" charset="0"/>
                            </a:rPr>
                            <m:t>𝑖</m:t>
                          </m:r>
                          <m:r>
                            <a:rPr lang="en-US" sz="1400" b="0" i="1" smtClean="0">
                              <a:solidFill>
                                <a:srgbClr val="000000"/>
                              </a:solidFill>
                              <a:latin typeface="Cambria Math" panose="02040503050406030204" pitchFamily="18" charset="0"/>
                              <a:ea typeface="Cambria Math" panose="02040503050406030204" pitchFamily="18" charset="0"/>
                            </a:rPr>
                            <m:t>+1</m:t>
                          </m:r>
                        </m:sub>
                      </m:sSub>
                      <m:r>
                        <a:rPr lang="en-US" sz="1400" i="1">
                          <a:solidFill>
                            <a:srgbClr val="000000"/>
                          </a:solidFill>
                          <a:latin typeface="Cambria Math" panose="02040503050406030204" pitchFamily="18" charset="0"/>
                        </a:rPr>
                        <m:t>× </m:t>
                      </m:r>
                      <m:sSub>
                        <m:sSubPr>
                          <m:ctrlPr>
                            <a:rPr lang="en-US" sz="1400" i="1">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𝜔</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𝑃</m:t>
                                  </m:r>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) + </m:t>
                      </m:r>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71" name="Object 4">
                <a:extLst>
                  <a:ext uri="{FF2B5EF4-FFF2-40B4-BE49-F238E27FC236}">
                    <a16:creationId xmlns:a16="http://schemas.microsoft.com/office/drawing/2014/main" id="{3E7C7000-3172-EB76-1FA4-13EA4CD1E2FE}"/>
                  </a:ext>
                </a:extLst>
              </p:cNvPr>
              <p:cNvSpPr txBox="1">
                <a:spLocks noRot="1" noChangeAspect="1" noMove="1" noResize="1" noEditPoints="1" noAdjustHandles="1" noChangeArrowheads="1" noChangeShapeType="1" noTextEdit="1"/>
              </p:cNvSpPr>
              <p:nvPr/>
            </p:nvSpPr>
            <p:spPr bwMode="auto">
              <a:xfrm>
                <a:off x="2593975" y="3973513"/>
                <a:ext cx="7837950" cy="379412"/>
              </a:xfrm>
              <a:prstGeom prst="rect">
                <a:avLst/>
              </a:prstGeom>
              <a:blipFill>
                <a:blip r:embed="rId7"/>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72" name="Object 4">
                <a:extLst>
                  <a:ext uri="{FF2B5EF4-FFF2-40B4-BE49-F238E27FC236}">
                    <a16:creationId xmlns:a16="http://schemas.microsoft.com/office/drawing/2014/main" id="{9A7E321E-7217-F303-577A-5C3E0A17F030}"/>
                  </a:ext>
                </a:extLst>
              </p:cNvPr>
              <p:cNvSpPr txBox="1"/>
              <p:nvPr/>
            </p:nvSpPr>
            <p:spPr bwMode="auto">
              <a:xfrm>
                <a:off x="2606675" y="5100638"/>
                <a:ext cx="2632351" cy="37941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b>
                        <m:sSubPr>
                          <m:ctrlPr>
                            <a:rPr lang="en-US" sz="1400" i="1" smtClean="0">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b="0" i="1" smtClean="0">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r>
                                <a:rPr lang="en-US" sz="1400" i="1">
                                  <a:solidFill>
                                    <a:srgbClr val="000000"/>
                                  </a:solidFill>
                                  <a:latin typeface="Cambria Math" panose="02040503050406030204" pitchFamily="18" charset="0"/>
                                </a:rPr>
                                <m:t>𝐹</m:t>
                              </m:r>
                            </m:e>
                          </m:sPre>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r>
                        <a:rPr lang="en-US" sz="1400" i="1">
                          <a:solidFill>
                            <a:srgbClr val="000000"/>
                          </a:solidFill>
                          <a:latin typeface="Cambria Math" panose="02040503050406030204" pitchFamily="18" charset="0"/>
                        </a:rPr>
                        <m:t>=</m:t>
                      </m:r>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𝑚</m:t>
                          </m:r>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sSub>
                        <m:sSubPr>
                          <m:ctrlPr>
                            <a:rPr lang="en-US" sz="1400" i="1">
                              <a:solidFill>
                                <a:srgbClr val="000000"/>
                              </a:solidFill>
                              <a:latin typeface="Cambria Math" panose="02040503050406030204" pitchFamily="18" charset="0"/>
                            </a:rPr>
                          </m:ctrlPr>
                        </m:sSubPr>
                        <m:e>
                          <m:sSub>
                            <m:sSubPr>
                              <m:ctrlPr>
                                <a:rPr lang="en-US" sz="1400" i="1">
                                  <a:solidFill>
                                    <a:srgbClr val="000000"/>
                                  </a:solidFill>
                                  <a:latin typeface="Cambria Math" panose="02040503050406030204" pitchFamily="18" charset="0"/>
                                </a:rPr>
                              </m:ctrlPr>
                            </m:sSubPr>
                            <m:e>
                              <m:sPre>
                                <m:sPrePr>
                                  <m:ctrlPr>
                                    <a:rPr lang="en-US" sz="1400" i="1">
                                      <a:solidFill>
                                        <a:srgbClr val="000000"/>
                                      </a:solidFill>
                                      <a:latin typeface="Cambria Math" panose="02040503050406030204" pitchFamily="18" charset="0"/>
                                    </a:rPr>
                                  </m:ctrlPr>
                                </m:sPrePr>
                                <m:sub>
                                  <m:r>
                                    <a:rPr lang="en-US" sz="1400" i="1">
                                      <a:solidFill>
                                        <a:srgbClr val="000000"/>
                                      </a:solidFill>
                                      <a:latin typeface="Cambria Math" panose="02040503050406030204" pitchFamily="18" charset="0"/>
                                    </a:rPr>
                                    <m:t> </m:t>
                                  </m:r>
                                </m:sub>
                                <m:sup>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p>
                                <m:e>
                                  <m:acc>
                                    <m:accPr>
                                      <m:chr m:val="̇"/>
                                      <m:ctrlPr>
                                        <a:rPr lang="en-US" sz="1400" i="1">
                                          <a:solidFill>
                                            <a:srgbClr val="000000"/>
                                          </a:solidFill>
                                          <a:latin typeface="Cambria Math" panose="02040503050406030204" pitchFamily="18" charset="0"/>
                                        </a:rPr>
                                      </m:ctrlPr>
                                    </m:accPr>
                                    <m:e>
                                      <m:r>
                                        <a:rPr lang="en-US" sz="1400" i="1">
                                          <a:solidFill>
                                            <a:srgbClr val="000000"/>
                                          </a:solidFill>
                                          <a:latin typeface="Cambria Math" panose="02040503050406030204" pitchFamily="18" charset="0"/>
                                        </a:rPr>
                                        <m:t>𝑣</m:t>
                                      </m:r>
                                    </m:e>
                                  </m:acc>
                                </m:e>
                              </m:sPre>
                            </m:e>
                            <m:sub>
                              <m:r>
                                <a:rPr lang="en-US" sz="1400" i="1">
                                  <a:solidFill>
                                    <a:srgbClr val="000000"/>
                                  </a:solidFill>
                                  <a:latin typeface="Cambria Math" panose="02040503050406030204" pitchFamily="18" charset="0"/>
                                </a:rPr>
                                <m:t>𝐶</m:t>
                              </m:r>
                            </m:sub>
                          </m:sSub>
                        </m:e>
                        <m:sub>
                          <m:r>
                            <a:rPr lang="en-US" sz="1400" i="1">
                              <a:solidFill>
                                <a:srgbClr val="000000"/>
                              </a:solidFill>
                              <a:latin typeface="Cambria Math" panose="02040503050406030204" pitchFamily="18" charset="0"/>
                            </a:rPr>
                            <m:t>𝑖</m:t>
                          </m:r>
                          <m:r>
                            <a:rPr lang="en-US" sz="1400" i="1">
                              <a:solidFill>
                                <a:srgbClr val="000000"/>
                              </a:solidFill>
                              <a:latin typeface="Cambria Math" panose="02040503050406030204" pitchFamily="18" charset="0"/>
                            </a:rPr>
                            <m:t>+1</m:t>
                          </m:r>
                        </m:sub>
                      </m:sSub>
                    </m:oMath>
                  </m:oMathPara>
                </a14:m>
                <a:endParaRPr lang="en-US" sz="1400" dirty="0"/>
              </a:p>
            </p:txBody>
          </p:sp>
        </mc:Choice>
        <mc:Fallback xmlns="">
          <p:sp>
            <p:nvSpPr>
              <p:cNvPr id="36872" name="Object 4">
                <a:extLst>
                  <a:ext uri="{FF2B5EF4-FFF2-40B4-BE49-F238E27FC236}">
                    <a16:creationId xmlns:a16="http://schemas.microsoft.com/office/drawing/2014/main" id="{9A7E321E-7217-F303-577A-5C3E0A17F030}"/>
                  </a:ext>
                </a:extLst>
              </p:cNvPr>
              <p:cNvSpPr txBox="1">
                <a:spLocks noRot="1" noChangeAspect="1" noMove="1" noResize="1" noEditPoints="1" noAdjustHandles="1" noChangeArrowheads="1" noChangeShapeType="1" noTextEdit="1"/>
              </p:cNvSpPr>
              <p:nvPr/>
            </p:nvSpPr>
            <p:spPr bwMode="auto">
              <a:xfrm>
                <a:off x="2606675" y="5100638"/>
                <a:ext cx="2632351" cy="379412"/>
              </a:xfrm>
              <a:prstGeom prst="rect">
                <a:avLst/>
              </a:prstGeom>
              <a:blipFill>
                <a:blip r:embed="rId8"/>
                <a:stretch>
                  <a:fillRect/>
                </a:stretch>
              </a:blipFill>
              <a:ln>
                <a:noFill/>
              </a:ln>
              <a:effectLst/>
            </p:spPr>
            <p:txBody>
              <a:bodyPr/>
              <a:lstStyle/>
              <a:p>
                <a:r>
                  <a:rPr lang="en-US">
                    <a:noFill/>
                  </a:rPr>
                  <a:t> </a:t>
                </a:r>
              </a:p>
            </p:txBody>
          </p:sp>
        </mc:Fallback>
      </mc:AlternateContent>
      <p:graphicFrame>
        <p:nvGraphicFramePr>
          <p:cNvPr id="36873" name="Object 4">
            <a:extLst>
              <a:ext uri="{FF2B5EF4-FFF2-40B4-BE49-F238E27FC236}">
                <a16:creationId xmlns:a16="http://schemas.microsoft.com/office/drawing/2014/main" id="{62421E40-440A-92DB-C1AC-1D2067809EB6}"/>
              </a:ext>
            </a:extLst>
          </p:cNvPr>
          <p:cNvGraphicFramePr>
            <a:graphicFrameLocks noChangeAspect="1"/>
          </p:cNvGraphicFramePr>
          <p:nvPr/>
        </p:nvGraphicFramePr>
        <p:xfrm>
          <a:off x="2651125" y="5568950"/>
          <a:ext cx="5728432" cy="439738"/>
        </p:xfrm>
        <a:graphic>
          <a:graphicData uri="http://schemas.openxmlformats.org/presentationml/2006/ole">
            <mc:AlternateContent xmlns:mc="http://schemas.openxmlformats.org/markup-compatibility/2006">
              <mc:Choice xmlns:v="urn:schemas-microsoft-com:vml" Requires="v">
                <p:oleObj spid="_x0000_s1026" name="Equation" r:id="rId9" imgW="2514600" imgH="279400" progId="Equation.3">
                  <p:embed/>
                </p:oleObj>
              </mc:Choice>
              <mc:Fallback>
                <p:oleObj name="Equation" r:id="rId9" imgW="2514600" imgH="279400" progId="Equation.3">
                  <p:embed/>
                  <p:pic>
                    <p:nvPicPr>
                      <p:cNvPr id="36873" name="Object 4">
                        <a:extLst>
                          <a:ext uri="{FF2B5EF4-FFF2-40B4-BE49-F238E27FC236}">
                            <a16:creationId xmlns:a16="http://schemas.microsoft.com/office/drawing/2014/main" id="{62421E40-440A-92DB-C1AC-1D2067809EB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51125" y="5568950"/>
                        <a:ext cx="5728432" cy="439738"/>
                      </a:xfrm>
                      <a:prstGeom prst="rect">
                        <a:avLst/>
                      </a:prstGeom>
                      <a:no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36874" name="Object 4">
                <a:extLst>
                  <a:ext uri="{FF2B5EF4-FFF2-40B4-BE49-F238E27FC236}">
                    <a16:creationId xmlns:a16="http://schemas.microsoft.com/office/drawing/2014/main" id="{11604A6C-65D7-85D7-D0DF-D62F71D619AB}"/>
                  </a:ext>
                </a:extLst>
              </p:cNvPr>
              <p:cNvSpPr txBox="1"/>
              <p:nvPr/>
            </p:nvSpPr>
            <p:spPr bwMode="auto">
              <a:xfrm>
                <a:off x="2143125" y="1423988"/>
                <a:ext cx="2946400" cy="322262"/>
              </a:xfrm>
              <a:prstGeom prst="rect">
                <a:avLst/>
              </a:prstGeom>
              <a:noFill/>
              <a:ln>
                <a:noFill/>
              </a:ln>
              <a:effectLst/>
            </p:spPr>
            <p:txBody>
              <a:bodyPr>
                <a:normAutofit fontScale="62500" lnSpcReduction="20000"/>
              </a:bodyPr>
              <a:lstStyle/>
              <a:p>
                <a:pPr/>
                <a14:m>
                  <m:oMathPara xmlns:m="http://schemas.openxmlformats.org/officeDocument/2006/math">
                    <m:oMathParaPr>
                      <m:jc m:val="left"/>
                    </m:oMathParaPr>
                    <m:oMath xmlns:m="http://schemas.openxmlformats.org/officeDocument/2006/math">
                      <m:r>
                        <m:rPr>
                          <m:nor/>
                        </m:rPr>
                        <a:rPr lang="en-US" i="0">
                          <a:solidFill>
                            <a:srgbClr val="000000"/>
                          </a:solidFill>
                          <a:latin typeface="Cambria Math" panose="02040503050406030204" pitchFamily="18" charset="0"/>
                        </a:rPr>
                        <m:t>Outward</m:t>
                      </m: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Iteration</m:t>
                      </m:r>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 : 0→5</m:t>
                      </m:r>
                    </m:oMath>
                  </m:oMathPara>
                </a14:m>
                <a:endParaRPr lang="en-US" dirty="0"/>
              </a:p>
            </p:txBody>
          </p:sp>
        </mc:Choice>
        <mc:Fallback xmlns="">
          <p:sp>
            <p:nvSpPr>
              <p:cNvPr id="36874" name="Object 4">
                <a:extLst>
                  <a:ext uri="{FF2B5EF4-FFF2-40B4-BE49-F238E27FC236}">
                    <a16:creationId xmlns:a16="http://schemas.microsoft.com/office/drawing/2014/main" id="{11604A6C-65D7-85D7-D0DF-D62F71D619AB}"/>
                  </a:ext>
                </a:extLst>
              </p:cNvPr>
              <p:cNvSpPr txBox="1">
                <a:spLocks noRot="1" noChangeAspect="1" noMove="1" noResize="1" noEditPoints="1" noAdjustHandles="1" noChangeArrowheads="1" noChangeShapeType="1" noTextEdit="1"/>
              </p:cNvSpPr>
              <p:nvPr/>
            </p:nvSpPr>
            <p:spPr bwMode="auto">
              <a:xfrm>
                <a:off x="2143125" y="1423988"/>
                <a:ext cx="2946400" cy="322262"/>
              </a:xfrm>
              <a:prstGeom prst="rect">
                <a:avLst/>
              </a:prstGeom>
              <a:blipFill>
                <a:blip r:embed="rId11"/>
                <a:stretch>
                  <a:fillRect/>
                </a:stretch>
              </a:blipFill>
              <a:ln>
                <a:noFill/>
              </a:ln>
              <a:effectLst/>
            </p:spPr>
            <p:txBody>
              <a:bodyPr/>
              <a:lstStyle/>
              <a:p>
                <a:r>
                  <a:rPr lang="en-US">
                    <a:noFill/>
                  </a:rPr>
                  <a:t> </a:t>
                </a:r>
              </a:p>
            </p:txBody>
          </p:sp>
        </mc:Fallback>
      </mc:AlternateContent>
      <p:sp>
        <p:nvSpPr>
          <p:cNvPr id="36875" name="Rectangle 8">
            <a:extLst>
              <a:ext uri="{FF2B5EF4-FFF2-40B4-BE49-F238E27FC236}">
                <a16:creationId xmlns:a16="http://schemas.microsoft.com/office/drawing/2014/main" id="{5AC323D0-6C9E-E6E9-49BE-9A2DCE1232C9}"/>
              </a:ext>
            </a:extLst>
          </p:cNvPr>
          <p:cNvSpPr>
            <a:spLocks noChangeArrowheads="1"/>
          </p:cNvSpPr>
          <p:nvPr/>
        </p:nvSpPr>
        <p:spPr bwMode="auto">
          <a:xfrm>
            <a:off x="1282700" y="1814513"/>
            <a:ext cx="9251950" cy="2597150"/>
          </a:xfrm>
          <a:prstGeom prst="rect">
            <a:avLst/>
          </a:prstGeom>
          <a:noFill/>
          <a:ln w="28575">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6876" name="Rectangle 8">
            <a:extLst>
              <a:ext uri="{FF2B5EF4-FFF2-40B4-BE49-F238E27FC236}">
                <a16:creationId xmlns:a16="http://schemas.microsoft.com/office/drawing/2014/main" id="{F4A81A21-C3B0-F771-C7D3-09F4C154DCBA}"/>
              </a:ext>
            </a:extLst>
          </p:cNvPr>
          <p:cNvSpPr>
            <a:spLocks noChangeArrowheads="1"/>
          </p:cNvSpPr>
          <p:nvPr/>
        </p:nvSpPr>
        <p:spPr bwMode="auto">
          <a:xfrm>
            <a:off x="1282700" y="4525963"/>
            <a:ext cx="9251950" cy="1570037"/>
          </a:xfrm>
          <a:prstGeom prst="rect">
            <a:avLst/>
          </a:prstGeom>
          <a:noFill/>
          <a:ln w="2857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6877" name="Rectangle 8">
            <a:extLst>
              <a:ext uri="{FF2B5EF4-FFF2-40B4-BE49-F238E27FC236}">
                <a16:creationId xmlns:a16="http://schemas.microsoft.com/office/drawing/2014/main" id="{32A04930-069B-ACF6-427B-559EAB9F8EA1}"/>
              </a:ext>
            </a:extLst>
          </p:cNvPr>
          <p:cNvSpPr>
            <a:spLocks noChangeArrowheads="1"/>
          </p:cNvSpPr>
          <p:nvPr/>
        </p:nvSpPr>
        <p:spPr bwMode="auto">
          <a:xfrm>
            <a:off x="869950" y="1371600"/>
            <a:ext cx="9928225" cy="4772025"/>
          </a:xfrm>
          <a:prstGeom prst="rect">
            <a:avLst/>
          </a:prstGeom>
          <a:noFill/>
          <a:ln w="2857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16" name="Footer Placeholder 2">
            <a:extLst>
              <a:ext uri="{FF2B5EF4-FFF2-40B4-BE49-F238E27FC236}">
                <a16:creationId xmlns:a16="http://schemas.microsoft.com/office/drawing/2014/main" id="{89B7823D-246A-B586-1B3C-2EA477BCE515}"/>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36879" name="Picture 2" descr="http://brand.ucla.edu/wp-content/uploads/2013/08/ucla-logotype-main-11.jpg">
            <a:extLst>
              <a:ext uri="{FF2B5EF4-FFF2-40B4-BE49-F238E27FC236}">
                <a16:creationId xmlns:a16="http://schemas.microsoft.com/office/drawing/2014/main" id="{1A07B3A7-4FCE-7A88-8DD5-4B2FCD5698D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050">
            <a:extLst>
              <a:ext uri="{FF2B5EF4-FFF2-40B4-BE49-F238E27FC236}">
                <a16:creationId xmlns:a16="http://schemas.microsoft.com/office/drawing/2014/main" id="{33AB36D0-131A-EBD2-C0EE-BB5560F1E647}"/>
              </a:ext>
            </a:extLst>
          </p:cNvPr>
          <p:cNvSpPr>
            <a:spLocks noGrp="1" noChangeArrowheads="1"/>
          </p:cNvSpPr>
          <p:nvPr>
            <p:ph type="title"/>
          </p:nvPr>
        </p:nvSpPr>
        <p:spPr/>
        <p:txBody>
          <a:bodyPr/>
          <a:lstStyle/>
          <a:p>
            <a:r>
              <a:rPr lang="en-US" altLang="en-US"/>
              <a:t>Iterative Newton-Euler Equations - Solution Procedure</a:t>
            </a:r>
            <a:br>
              <a:rPr lang="en-US" altLang="en-US"/>
            </a:br>
            <a:r>
              <a:rPr lang="en-US" altLang="en-US"/>
              <a:t>Phase 2: Inward Iteration </a:t>
            </a:r>
          </a:p>
        </p:txBody>
      </p:sp>
      <p:sp>
        <p:nvSpPr>
          <p:cNvPr id="38915" name="Rectangle 2051">
            <a:extLst>
              <a:ext uri="{FF2B5EF4-FFF2-40B4-BE49-F238E27FC236}">
                <a16:creationId xmlns:a16="http://schemas.microsoft.com/office/drawing/2014/main" id="{D6B02ACE-994A-C7C9-2AB5-18AE88BD2EA3}"/>
              </a:ext>
            </a:extLst>
          </p:cNvPr>
          <p:cNvSpPr>
            <a:spLocks noGrp="1" noChangeArrowheads="1"/>
          </p:cNvSpPr>
          <p:nvPr>
            <p:ph type="body" idx="1"/>
          </p:nvPr>
        </p:nvSpPr>
        <p:spPr/>
        <p:txBody>
          <a:bodyPr/>
          <a:lstStyle/>
          <a:p>
            <a:endParaRPr lang="en-US" altLang="en-US" dirty="0"/>
          </a:p>
          <a:p>
            <a:endParaRPr lang="en-US" altLang="en-US" dirty="0"/>
          </a:p>
          <a:p>
            <a:endParaRPr lang="en-US" altLang="en-US" dirty="0"/>
          </a:p>
          <a:p>
            <a:r>
              <a:rPr lang="en-US" altLang="en-US" dirty="0"/>
              <a:t>Use the forces and torques generated at the joints starting with forces and torques generating by interacting with the environment (that is, tools, work stations, parts etc.)  at the end effector all the way the robot’s base.  </a:t>
            </a:r>
          </a:p>
        </p:txBody>
      </p:sp>
      <mc:AlternateContent xmlns:mc="http://schemas.openxmlformats.org/markup-compatibility/2006" xmlns:a14="http://schemas.microsoft.com/office/drawing/2010/main">
        <mc:Choice Requires="a14">
          <p:sp>
            <p:nvSpPr>
              <p:cNvPr id="38916" name="Object 4">
                <a:extLst>
                  <a:ext uri="{FF2B5EF4-FFF2-40B4-BE49-F238E27FC236}">
                    <a16:creationId xmlns:a16="http://schemas.microsoft.com/office/drawing/2014/main" id="{82910E60-CD24-4422-DE68-082DF3D1C922}"/>
                  </a:ext>
                </a:extLst>
              </p:cNvPr>
              <p:cNvSpPr txBox="1"/>
              <p:nvPr/>
            </p:nvSpPr>
            <p:spPr bwMode="auto">
              <a:xfrm>
                <a:off x="2178050" y="1497013"/>
                <a:ext cx="2744788" cy="322262"/>
              </a:xfrm>
              <a:prstGeom prst="rect">
                <a:avLst/>
              </a:prstGeom>
              <a:noFill/>
              <a:ln>
                <a:noFill/>
              </a:ln>
              <a:effectLst/>
            </p:spPr>
            <p:txBody>
              <a:bodyPr>
                <a:normAutofit fontScale="62500" lnSpcReduction="20000"/>
              </a:bodyPr>
              <a:lstStyle/>
              <a:p>
                <a:pPr/>
                <a14:m>
                  <m:oMathPara xmlns:m="http://schemas.openxmlformats.org/officeDocument/2006/math">
                    <m:oMathParaPr>
                      <m:jc m:val="left"/>
                    </m:oMathParaPr>
                    <m:oMath xmlns:m="http://schemas.openxmlformats.org/officeDocument/2006/math">
                      <m:r>
                        <m:rPr>
                          <m:nor/>
                        </m:rPr>
                        <a:rPr lang="en-US" i="0">
                          <a:solidFill>
                            <a:srgbClr val="000000"/>
                          </a:solidFill>
                          <a:latin typeface="Cambria Math" panose="02040503050406030204" pitchFamily="18" charset="0"/>
                        </a:rPr>
                        <m:t>Inward</m:t>
                      </m: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Iteration</m:t>
                      </m:r>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 : 6→1</m:t>
                      </m:r>
                    </m:oMath>
                  </m:oMathPara>
                </a14:m>
                <a:endParaRPr lang="en-US"/>
              </a:p>
            </p:txBody>
          </p:sp>
        </mc:Choice>
        <mc:Fallback xmlns="">
          <p:sp>
            <p:nvSpPr>
              <p:cNvPr id="38916" name="Object 4">
                <a:extLst>
                  <a:ext uri="{FF2B5EF4-FFF2-40B4-BE49-F238E27FC236}">
                    <a16:creationId xmlns:a16="http://schemas.microsoft.com/office/drawing/2014/main" id="{82910E60-CD24-4422-DE68-082DF3D1C922}"/>
                  </a:ext>
                </a:extLst>
              </p:cNvPr>
              <p:cNvSpPr txBox="1">
                <a:spLocks noRot="1" noChangeAspect="1" noMove="1" noResize="1" noEditPoints="1" noAdjustHandles="1" noChangeArrowheads="1" noChangeShapeType="1" noTextEdit="1"/>
              </p:cNvSpPr>
              <p:nvPr/>
            </p:nvSpPr>
            <p:spPr bwMode="auto">
              <a:xfrm>
                <a:off x="2178050" y="1497013"/>
                <a:ext cx="2744788" cy="322262"/>
              </a:xfrm>
              <a:prstGeom prst="rect">
                <a:avLst/>
              </a:prstGeom>
              <a:blipFill>
                <a:blip r:embed="rId3"/>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17" name="Object 4">
                <a:extLst>
                  <a:ext uri="{FF2B5EF4-FFF2-40B4-BE49-F238E27FC236}">
                    <a16:creationId xmlns:a16="http://schemas.microsoft.com/office/drawing/2014/main" id="{C92E9A52-91B7-BED8-D8BE-C1B56A140A2B}"/>
                  </a:ext>
                </a:extLst>
              </p:cNvPr>
              <p:cNvSpPr txBox="1"/>
              <p:nvPr/>
            </p:nvSpPr>
            <p:spPr bwMode="auto">
              <a:xfrm>
                <a:off x="2613025" y="3444875"/>
                <a:ext cx="1735138" cy="381000"/>
              </a:xfrm>
              <a:prstGeom prst="rect">
                <a:avLst/>
              </a:prstGeom>
              <a:noFill/>
              <a:ln>
                <a:noFill/>
              </a:ln>
              <a:effectLst/>
            </p:spPr>
            <p:txBody>
              <a:bodyPr>
                <a:normAutofit fontScale="47500" lnSpcReduction="200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𝑓</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𝑅</m:t>
                          </m:r>
                        </m:e>
                      </m:sPr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𝑓</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𝐹</m:t>
                              </m:r>
                            </m:e>
                          </m:sPre>
                        </m:e>
                        <m:sub>
                          <m:r>
                            <a:rPr lang="en-US" i="1">
                              <a:solidFill>
                                <a:srgbClr val="000000"/>
                              </a:solidFill>
                              <a:latin typeface="Cambria Math" panose="02040503050406030204" pitchFamily="18" charset="0"/>
                            </a:rPr>
                            <m:t>𝑖</m:t>
                          </m:r>
                        </m:sub>
                      </m:sSub>
                    </m:oMath>
                  </m:oMathPara>
                </a14:m>
                <a:endParaRPr lang="en-US" dirty="0"/>
              </a:p>
            </p:txBody>
          </p:sp>
        </mc:Choice>
        <mc:Fallback xmlns="">
          <p:sp>
            <p:nvSpPr>
              <p:cNvPr id="38917" name="Object 4">
                <a:extLst>
                  <a:ext uri="{FF2B5EF4-FFF2-40B4-BE49-F238E27FC236}">
                    <a16:creationId xmlns:a16="http://schemas.microsoft.com/office/drawing/2014/main" id="{C92E9A52-91B7-BED8-D8BE-C1B56A140A2B}"/>
                  </a:ext>
                </a:extLst>
              </p:cNvPr>
              <p:cNvSpPr txBox="1">
                <a:spLocks noRot="1" noChangeAspect="1" noMove="1" noResize="1" noEditPoints="1" noAdjustHandles="1" noChangeArrowheads="1" noChangeShapeType="1" noTextEdit="1"/>
              </p:cNvSpPr>
              <p:nvPr/>
            </p:nvSpPr>
            <p:spPr bwMode="auto">
              <a:xfrm>
                <a:off x="2613025" y="3444875"/>
                <a:ext cx="1735138" cy="381000"/>
              </a:xfrm>
              <a:prstGeom prst="rect">
                <a:avLst/>
              </a:prstGeom>
              <a:blipFill>
                <a:blip r:embed="rId4"/>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18" name="Object 4">
                <a:extLst>
                  <a:ext uri="{FF2B5EF4-FFF2-40B4-BE49-F238E27FC236}">
                    <a16:creationId xmlns:a16="http://schemas.microsoft.com/office/drawing/2014/main" id="{647A7D7D-E7AE-C326-972E-C3542C140BDE}"/>
                  </a:ext>
                </a:extLst>
              </p:cNvPr>
              <p:cNvSpPr txBox="1"/>
              <p:nvPr/>
            </p:nvSpPr>
            <p:spPr bwMode="auto">
              <a:xfrm>
                <a:off x="2613025" y="3935413"/>
                <a:ext cx="4621213" cy="381000"/>
              </a:xfrm>
              <a:prstGeom prst="rect">
                <a:avLst/>
              </a:prstGeom>
              <a:noFill/>
              <a:ln>
                <a:noFill/>
              </a:ln>
              <a:effectLst/>
            </p:spPr>
            <p:txBody>
              <a:bodyPr>
                <a:normAutofit fontScale="55000" lnSpcReduction="200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𝑛</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𝑁</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𝑅</m:t>
                          </m:r>
                        </m:e>
                      </m:sPr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𝑛</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𝑃</m:t>
                                  </m:r>
                                </m:e>
                              </m:sPre>
                            </m:e>
                            <m:sub>
                              <m:r>
                                <a:rPr lang="en-US" i="1">
                                  <a:solidFill>
                                    <a:srgbClr val="000000"/>
                                  </a:solidFill>
                                  <a:latin typeface="Cambria Math" panose="02040503050406030204" pitchFamily="18" charset="0"/>
                                </a:rPr>
                                <m:t>𝐶</m:t>
                              </m:r>
                            </m:sub>
                          </m:sSub>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𝐹</m:t>
                              </m:r>
                            </m:e>
                          </m:sPre>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𝑃</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 ×</m:t>
                      </m:r>
                      <m:sPre>
                        <m:sPrePr>
                          <m:ctrlPr>
                            <a:rPr lang="en-US" i="1">
                              <a:solidFill>
                                <a:srgbClr val="000000"/>
                              </a:solidFill>
                              <a:latin typeface="Cambria Math" panose="02040503050406030204" pitchFamily="18" charset="0"/>
                            </a:rPr>
                          </m:ctrlPr>
                        </m:sPre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𝑅</m:t>
                          </m:r>
                        </m:e>
                      </m:sPre>
                      <m:r>
                        <a:rPr lang="en-US" i="1">
                          <a:solidFill>
                            <a:srgbClr val="000000"/>
                          </a:solidFill>
                          <a:latin typeface="Cambria Math" panose="02040503050406030204" pitchFamily="18" charset="0"/>
                        </a:rPr>
                        <m:t> </m:t>
                      </m:r>
                      <m:sSub>
                        <m:sSubPr>
                          <m:ctrlPr>
                            <a:rPr lang="en-US" i="1">
                              <a:solidFill>
                                <a:srgbClr val="000000"/>
                              </a:solidFill>
                              <a:latin typeface="Cambria Math" panose="02040503050406030204" pitchFamily="18" charset="0"/>
                            </a:rPr>
                          </m:ctrlPr>
                        </m:sSub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𝑓</m:t>
                              </m:r>
                            </m:e>
                          </m:sPre>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oMath>
                  </m:oMathPara>
                </a14:m>
                <a:endParaRPr lang="en-US" dirty="0"/>
              </a:p>
            </p:txBody>
          </p:sp>
        </mc:Choice>
        <mc:Fallback xmlns="">
          <p:sp>
            <p:nvSpPr>
              <p:cNvPr id="38918" name="Object 4">
                <a:extLst>
                  <a:ext uri="{FF2B5EF4-FFF2-40B4-BE49-F238E27FC236}">
                    <a16:creationId xmlns:a16="http://schemas.microsoft.com/office/drawing/2014/main" id="{647A7D7D-E7AE-C326-972E-C3542C140BDE}"/>
                  </a:ext>
                </a:extLst>
              </p:cNvPr>
              <p:cNvSpPr txBox="1">
                <a:spLocks noRot="1" noChangeAspect="1" noMove="1" noResize="1" noEditPoints="1" noAdjustHandles="1" noChangeArrowheads="1" noChangeShapeType="1" noTextEdit="1"/>
              </p:cNvSpPr>
              <p:nvPr/>
            </p:nvSpPr>
            <p:spPr bwMode="auto">
              <a:xfrm>
                <a:off x="2613025" y="3935413"/>
                <a:ext cx="4621213" cy="381000"/>
              </a:xfrm>
              <a:prstGeom prst="rect">
                <a:avLst/>
              </a:prstGeom>
              <a:blipFill>
                <a:blip r:embed="rId5"/>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19" name="Object 4">
                <a:extLst>
                  <a:ext uri="{FF2B5EF4-FFF2-40B4-BE49-F238E27FC236}">
                    <a16:creationId xmlns:a16="http://schemas.microsoft.com/office/drawing/2014/main" id="{1344958C-4B9D-5A57-0A7B-AC4F919CCE17}"/>
                  </a:ext>
                </a:extLst>
              </p:cNvPr>
              <p:cNvSpPr txBox="1"/>
              <p:nvPr/>
            </p:nvSpPr>
            <p:spPr bwMode="auto">
              <a:xfrm>
                <a:off x="2613025" y="4443413"/>
                <a:ext cx="1352550" cy="401637"/>
              </a:xfrm>
              <a:prstGeom prst="rect">
                <a:avLst/>
              </a:prstGeom>
              <a:noFill/>
              <a:ln>
                <a:noFill/>
              </a:ln>
              <a:effectLst/>
            </p:spPr>
            <p:txBody>
              <a:bodyPr>
                <a:normAutofit fontScale="47500" lnSpcReduction="200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𝜏</m:t>
                          </m:r>
                        </m:e>
                        <m:sub>
                          <m:r>
                            <a:rPr lang="en-US" i="1">
                              <a:solidFill>
                                <a:srgbClr val="000000"/>
                              </a:solidFill>
                              <a:latin typeface="Cambria Math" panose="02040503050406030204" pitchFamily="18" charset="0"/>
                            </a:rPr>
                            <m:t>𝑖</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sSup>
                            <m:sSupPr>
                              <m:ctrlPr>
                                <a:rPr lang="en-US" i="1">
                                  <a:solidFill>
                                    <a:srgbClr val="000000"/>
                                  </a:solidFill>
                                  <a:latin typeface="Cambria Math" panose="02040503050406030204" pitchFamily="18" charset="0"/>
                                </a:rPr>
                              </m:ctrlPr>
                            </m:sSup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p>
                                <m:e>
                                  <m:r>
                                    <a:rPr lang="en-US" i="1">
                                      <a:solidFill>
                                        <a:srgbClr val="000000"/>
                                      </a:solidFill>
                                      <a:latin typeface="Cambria Math" panose="02040503050406030204" pitchFamily="18" charset="0"/>
                                    </a:rPr>
                                    <m:t>𝑛</m:t>
                                  </m:r>
                                </m:e>
                              </m:sPre>
                            </m:e>
                            <m:sup>
                              <m:r>
                                <a:rPr lang="en-US" i="1">
                                  <a:solidFill>
                                    <a:srgbClr val="000000"/>
                                  </a:solidFill>
                                  <a:latin typeface="Cambria Math" panose="02040503050406030204" pitchFamily="18" charset="0"/>
                                </a:rPr>
                                <m:t>𝑇</m:t>
                              </m:r>
                            </m:sup>
                          </m:sSup>
                        </m:e>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 </m:t>
                      </m:r>
                      <m:sSub>
                        <m:sSubPr>
                          <m:ctrlPr>
                            <a:rPr lang="en-US" i="1">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𝑖</m:t>
                                  </m:r>
                                </m:sup>
                                <m:e>
                                  <m:r>
                                    <a:rPr lang="en-US" i="1">
                                      <a:solidFill>
                                        <a:srgbClr val="000000"/>
                                      </a:solidFill>
                                      <a:latin typeface="Cambria Math" panose="02040503050406030204" pitchFamily="18" charset="0"/>
                                    </a:rPr>
                                    <m:t>𝑍</m:t>
                                  </m:r>
                                </m:e>
                              </m:sPre>
                            </m:e>
                          </m:acc>
                        </m:e>
                        <m:sub>
                          <m:r>
                            <a:rPr lang="en-US" i="1">
                              <a:solidFill>
                                <a:srgbClr val="000000"/>
                              </a:solidFill>
                              <a:latin typeface="Cambria Math" panose="02040503050406030204" pitchFamily="18" charset="0"/>
                            </a:rPr>
                            <m:t>𝑖</m:t>
                          </m:r>
                        </m:sub>
                      </m:sSub>
                    </m:oMath>
                  </m:oMathPara>
                </a14:m>
                <a:endParaRPr lang="en-US" dirty="0"/>
              </a:p>
            </p:txBody>
          </p:sp>
        </mc:Choice>
        <mc:Fallback xmlns="">
          <p:sp>
            <p:nvSpPr>
              <p:cNvPr id="38919" name="Object 4">
                <a:extLst>
                  <a:ext uri="{FF2B5EF4-FFF2-40B4-BE49-F238E27FC236}">
                    <a16:creationId xmlns:a16="http://schemas.microsoft.com/office/drawing/2014/main" id="{1344958C-4B9D-5A57-0A7B-AC4F919CCE17}"/>
                  </a:ext>
                </a:extLst>
              </p:cNvPr>
              <p:cNvSpPr txBox="1">
                <a:spLocks noRot="1" noChangeAspect="1" noMove="1" noResize="1" noEditPoints="1" noAdjustHandles="1" noChangeArrowheads="1" noChangeShapeType="1" noTextEdit="1"/>
              </p:cNvSpPr>
              <p:nvPr/>
            </p:nvSpPr>
            <p:spPr bwMode="auto">
              <a:xfrm>
                <a:off x="2613025" y="4443413"/>
                <a:ext cx="1352550" cy="401637"/>
              </a:xfrm>
              <a:prstGeom prst="rect">
                <a:avLst/>
              </a:prstGeom>
              <a:blipFill>
                <a:blip r:embed="rId6"/>
                <a:stretch>
                  <a:fillRect/>
                </a:stretch>
              </a:blipFill>
              <a:ln>
                <a:noFill/>
              </a:ln>
              <a:effectLst/>
            </p:spPr>
            <p:txBody>
              <a:bodyPr/>
              <a:lstStyle/>
              <a:p>
                <a:r>
                  <a:rPr lang="en-US">
                    <a:noFill/>
                  </a:rPr>
                  <a:t> </a:t>
                </a:r>
              </a:p>
            </p:txBody>
          </p:sp>
        </mc:Fallback>
      </mc:AlternateContent>
      <p:sp>
        <p:nvSpPr>
          <p:cNvPr id="38920" name="Rectangle 8">
            <a:extLst>
              <a:ext uri="{FF2B5EF4-FFF2-40B4-BE49-F238E27FC236}">
                <a16:creationId xmlns:a16="http://schemas.microsoft.com/office/drawing/2014/main" id="{3045F974-BC5D-6686-FED6-AE335CAF236F}"/>
              </a:ext>
            </a:extLst>
          </p:cNvPr>
          <p:cNvSpPr>
            <a:spLocks noChangeArrowheads="1"/>
          </p:cNvSpPr>
          <p:nvPr/>
        </p:nvSpPr>
        <p:spPr bwMode="auto">
          <a:xfrm>
            <a:off x="914400" y="1371600"/>
            <a:ext cx="10245725" cy="3665538"/>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00">
                <a:solidFill>
                  <a:schemeClr val="tx1"/>
                </a:solidFill>
                <a:latin typeface="Arial" panose="020B0604020202020204" pitchFamily="34" charset="0"/>
              </a:defRPr>
            </a:lvl1pPr>
            <a:lvl2pPr marL="742950" indent="-285750">
              <a:spcBef>
                <a:spcPct val="20000"/>
              </a:spcBef>
              <a:buChar char="–"/>
              <a:defRPr sz="1600">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12" name="Footer Placeholder 2">
            <a:extLst>
              <a:ext uri="{FF2B5EF4-FFF2-40B4-BE49-F238E27FC236}">
                <a16:creationId xmlns:a16="http://schemas.microsoft.com/office/drawing/2014/main" id="{557A1956-5073-14BD-7443-8D4CD4067C8E}"/>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263B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38922" name="Picture 2" descr="http://brand.ucla.edu/wp-content/uploads/2013/08/ucla-logotype-main-11.jpg">
            <a:extLst>
              <a:ext uri="{FF2B5EF4-FFF2-40B4-BE49-F238E27FC236}">
                <a16:creationId xmlns:a16="http://schemas.microsoft.com/office/drawing/2014/main" id="{50DC78C9-B0F4-9997-E707-FC3817E0B4B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E8696DE6-1E34-57BE-8640-ECB6778A4077}"/>
              </a:ext>
            </a:extLst>
          </p:cNvPr>
          <p:cNvSpPr>
            <a:spLocks noGrp="1" noChangeArrowheads="1"/>
          </p:cNvSpPr>
          <p:nvPr>
            <p:ph type="title"/>
          </p:nvPr>
        </p:nvSpPr>
        <p:spPr/>
        <p:txBody>
          <a:bodyPr/>
          <a:lstStyle/>
          <a:p>
            <a:r>
              <a:rPr lang="en-US" altLang="en-US"/>
              <a:t>Iterative Newton-Euler Equations - Solution Procedure</a:t>
            </a:r>
          </a:p>
        </p:txBody>
      </p:sp>
      <mc:AlternateContent xmlns:mc="http://schemas.openxmlformats.org/markup-compatibility/2006" xmlns:a14="http://schemas.microsoft.com/office/drawing/2010/main">
        <mc:Choice Requires="a14">
          <p:sp>
            <p:nvSpPr>
              <p:cNvPr id="27651" name="Rectangle 3">
                <a:extLst>
                  <a:ext uri="{FF2B5EF4-FFF2-40B4-BE49-F238E27FC236}">
                    <a16:creationId xmlns:a16="http://schemas.microsoft.com/office/drawing/2014/main" id="{2C1C4399-7268-06EE-49DD-2FF9D7DD8D99}"/>
                  </a:ext>
                </a:extLst>
              </p:cNvPr>
              <p:cNvSpPr>
                <a:spLocks noGrp="1" noChangeArrowheads="1"/>
              </p:cNvSpPr>
              <p:nvPr>
                <p:ph type="body" idx="1"/>
              </p:nvPr>
            </p:nvSpPr>
            <p:spPr/>
            <p:txBody>
              <a:bodyPr/>
              <a:lstStyle/>
              <a:p>
                <a:r>
                  <a:rPr lang="en-US" altLang="en-US" b="1" dirty="0"/>
                  <a:t>Error Checking -</a:t>
                </a:r>
                <a:r>
                  <a:rPr lang="en-US" altLang="en-US" dirty="0"/>
                  <a:t> Check the units of each term in the resulting equations</a:t>
                </a:r>
              </a:p>
              <a:p>
                <a:endParaRPr lang="en-US" altLang="en-US" dirty="0"/>
              </a:p>
              <a:p>
                <a:r>
                  <a:rPr lang="en-US" altLang="en-US" b="1" dirty="0"/>
                  <a:t>Gravity Effect</a:t>
                </a:r>
                <a:r>
                  <a:rPr lang="en-US" altLang="en-US" dirty="0"/>
                  <a:t> - The effect of gravity can be included by setting </a:t>
                </a:r>
                <a14:m>
                  <m:oMath xmlns:m="http://schemas.openxmlformats.org/officeDocument/2006/math">
                    <m:sSub>
                      <m:sSubPr>
                        <m:ctrlPr>
                          <a:rPr lang="en-US" i="1" smtClean="0">
                            <a:solidFill>
                              <a:srgbClr val="000000"/>
                            </a:solidFill>
                            <a:latin typeface="Cambria Math" panose="02040503050406030204" pitchFamily="18" charset="0"/>
                          </a:rPr>
                        </m:ctrlPr>
                      </m:sSubPr>
                      <m:e>
                        <m:acc>
                          <m:accPr>
                            <m:chr m:val="̇"/>
                            <m:ctrlPr>
                              <a:rPr lang="en-US" i="1">
                                <a:solidFill>
                                  <a:srgbClr val="000000"/>
                                </a:solidFill>
                                <a:latin typeface="Cambria Math" panose="02040503050406030204" pitchFamily="18" charset="0"/>
                              </a:rPr>
                            </m:ctrlPr>
                          </m:accPr>
                          <m:e>
                            <m:sPre>
                              <m:sPrePr>
                                <m:ctrlPr>
                                  <a:rPr lang="en-US" i="1">
                                    <a:solidFill>
                                      <a:srgbClr val="000000"/>
                                    </a:solidFill>
                                    <a:latin typeface="Cambria Math" panose="02040503050406030204" pitchFamily="18" charset="0"/>
                                  </a:rPr>
                                </m:ctrlPr>
                              </m:sPrePr>
                              <m:sub>
                                <m:r>
                                  <a:rPr lang="en-US" b="0" i="1" smtClean="0">
                                    <a:solidFill>
                                      <a:srgbClr val="000000"/>
                                    </a:solidFill>
                                    <a:latin typeface="Cambria Math" panose="02040503050406030204" pitchFamily="18" charset="0"/>
                                  </a:rPr>
                                  <m:t> </m:t>
                                </m:r>
                              </m:sub>
                              <m:sup>
                                <m:r>
                                  <a:rPr lang="en-US" i="1">
                                    <a:solidFill>
                                      <a:srgbClr val="000000"/>
                                    </a:solidFill>
                                    <a:latin typeface="Cambria Math" panose="02040503050406030204" pitchFamily="18" charset="0"/>
                                  </a:rPr>
                                  <m:t>0</m:t>
                                </m:r>
                              </m:sup>
                              <m:e>
                                <m:r>
                                  <a:rPr lang="en-US" i="1">
                                    <a:solidFill>
                                      <a:srgbClr val="000000"/>
                                    </a:solidFill>
                                    <a:latin typeface="Cambria Math" panose="02040503050406030204" pitchFamily="18" charset="0"/>
                                  </a:rPr>
                                  <m:t>𝑣</m:t>
                                </m:r>
                              </m:e>
                            </m:sPre>
                          </m:e>
                        </m:acc>
                      </m:e>
                      <m:sub>
                        <m:r>
                          <a:rPr lang="en-US" i="1">
                            <a:solidFill>
                              <a:srgbClr val="000000"/>
                            </a:solidFill>
                            <a:latin typeface="Cambria Math" panose="02040503050406030204" pitchFamily="18" charset="0"/>
                          </a:rPr>
                          <m:t>0</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𝑔</m:t>
                    </m:r>
                  </m:oMath>
                </a14:m>
                <a:r>
                  <a:rPr lang="en-US" altLang="en-US" dirty="0"/>
                  <a:t>  .  This is the equivalent to saying that the base of the robot is accelerating upward at 1 g.  The result of this accelerating is the same as accelerating all the links individually as gravity does.</a:t>
                </a:r>
                <a:endParaRPr lang="en-US" altLang="en-US" u="sng" dirty="0"/>
              </a:p>
              <a:p>
                <a:endParaRPr lang="en-US" altLang="en-US" dirty="0"/>
              </a:p>
            </p:txBody>
          </p:sp>
        </mc:Choice>
        <mc:Fallback xmlns="">
          <p:sp>
            <p:nvSpPr>
              <p:cNvPr id="27651" name="Rectangle 3">
                <a:extLst>
                  <a:ext uri="{FF2B5EF4-FFF2-40B4-BE49-F238E27FC236}">
                    <a16:creationId xmlns:a16="http://schemas.microsoft.com/office/drawing/2014/main" id="{2C1C4399-7268-06EE-49DD-2FF9D7DD8D99}"/>
                  </a:ext>
                </a:extLst>
              </p:cNvPr>
              <p:cNvSpPr>
                <a:spLocks noGrp="1" noRot="1" noChangeAspect="1" noMove="1" noResize="1" noEditPoints="1" noAdjustHandles="1" noChangeArrowheads="1" noChangeShapeType="1" noTextEdit="1"/>
              </p:cNvSpPr>
              <p:nvPr>
                <p:ph type="body" idx="1"/>
              </p:nvPr>
            </p:nvSpPr>
            <p:spPr>
              <a:blipFill>
                <a:blip r:embed="rId3"/>
                <a:stretch>
                  <a:fillRect l="-235" t="-387"/>
                </a:stretch>
              </a:blipFill>
            </p:spPr>
            <p:txBody>
              <a:bodyPr/>
              <a:lstStyle/>
              <a:p>
                <a:r>
                  <a:rPr lang="en-US">
                    <a:noFill/>
                  </a:rPr>
                  <a:t> </a:t>
                </a:r>
              </a:p>
            </p:txBody>
          </p:sp>
        </mc:Fallback>
      </mc:AlternateContent>
      <p:sp>
        <p:nvSpPr>
          <p:cNvPr id="8" name="Footer Placeholder 2">
            <a:extLst>
              <a:ext uri="{FF2B5EF4-FFF2-40B4-BE49-F238E27FC236}">
                <a16:creationId xmlns:a16="http://schemas.microsoft.com/office/drawing/2014/main" id="{183461BB-D59C-6D49-F50F-910F9D760C55}"/>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27654" name="Picture 2" descr="http://brand.ucla.edu/wp-content/uploads/2013/08/ucla-logotype-main-11.jpg">
            <a:extLst>
              <a:ext uri="{FF2B5EF4-FFF2-40B4-BE49-F238E27FC236}">
                <a16:creationId xmlns:a16="http://schemas.microsoft.com/office/drawing/2014/main" id="{161301EC-6423-210B-1D1C-37E44B2825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6241A49-1EC1-437B-5E53-6BE500EB48AA}"/>
              </a:ext>
            </a:extLst>
          </p:cNvPr>
          <p:cNvSpPr>
            <a:spLocks noGrp="1" noChangeArrowheads="1"/>
          </p:cNvSpPr>
          <p:nvPr>
            <p:ph type="title"/>
          </p:nvPr>
        </p:nvSpPr>
        <p:spPr/>
        <p:txBody>
          <a:bodyPr/>
          <a:lstStyle/>
          <a:p>
            <a:r>
              <a:rPr lang="en-US" altLang="en-US"/>
              <a:t>Iterative Newton-Euler Equations - 2R Robot Example </a:t>
            </a:r>
          </a:p>
        </p:txBody>
      </p:sp>
      <p:sp>
        <p:nvSpPr>
          <p:cNvPr id="29699" name="Rectangle 3">
            <a:extLst>
              <a:ext uri="{FF2B5EF4-FFF2-40B4-BE49-F238E27FC236}">
                <a16:creationId xmlns:a16="http://schemas.microsoft.com/office/drawing/2014/main" id="{C711C27A-AD0A-EAD4-9DCA-E1D1689484F5}"/>
              </a:ext>
            </a:extLst>
          </p:cNvPr>
          <p:cNvSpPr>
            <a:spLocks noGrp="1" noChangeArrowheads="1"/>
          </p:cNvSpPr>
          <p:nvPr>
            <p:ph type="body" idx="1"/>
          </p:nvPr>
        </p:nvSpPr>
        <p:spPr/>
        <p:txBody>
          <a:bodyPr/>
          <a:lstStyle/>
          <a:p>
            <a:endParaRPr lang="en-US" altLang="en-US"/>
          </a:p>
        </p:txBody>
      </p:sp>
      <p:pic>
        <p:nvPicPr>
          <p:cNvPr id="29700" name="Picture 4" descr="E:\Document\UW\ee543\Fig_6.06.tif">
            <a:extLst>
              <a:ext uri="{FF2B5EF4-FFF2-40B4-BE49-F238E27FC236}">
                <a16:creationId xmlns:a16="http://schemas.microsoft.com/office/drawing/2014/main" id="{080BFB0F-B91E-F9FC-2798-68EB37DD0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9363" y="1439863"/>
            <a:ext cx="4529137"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2">
            <a:extLst>
              <a:ext uri="{FF2B5EF4-FFF2-40B4-BE49-F238E27FC236}">
                <a16:creationId xmlns:a16="http://schemas.microsoft.com/office/drawing/2014/main" id="{A668FE11-350F-97AF-7E69-E1670130E37A}"/>
              </a:ext>
            </a:extLst>
          </p:cNvPr>
          <p:cNvSpPr txBox="1">
            <a:spLocks noGrp="1"/>
          </p:cNvSpPr>
          <p:nvPr/>
        </p:nvSpPr>
        <p:spPr bwMode="auto">
          <a:xfrm>
            <a:off x="823913" y="6284913"/>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29702" name="Picture 2" descr="http://brand.ucla.edu/wp-content/uploads/2013/08/ucla-logotype-main-11.jpg">
            <a:extLst>
              <a:ext uri="{FF2B5EF4-FFF2-40B4-BE49-F238E27FC236}">
                <a16:creationId xmlns:a16="http://schemas.microsoft.com/office/drawing/2014/main" id="{8AAC9C38-EB8D-1358-282F-5DB6030914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93350"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25D500D-0F36-C167-52C7-BE56F6BD0A82}"/>
              </a:ext>
            </a:extLst>
          </p:cNvPr>
          <p:cNvSpPr>
            <a:spLocks noGrp="1" noChangeArrowheads="1"/>
          </p:cNvSpPr>
          <p:nvPr>
            <p:ph type="title" idx="4294967295"/>
          </p:nvPr>
        </p:nvSpPr>
        <p:spPr/>
        <p:txBody>
          <a:bodyPr/>
          <a:lstStyle/>
          <a:p>
            <a:r>
              <a:rPr lang="en-US" altLang="en-US"/>
              <a:t>Iterative Newton-Euler Equations - 2R Robot Example </a:t>
            </a:r>
          </a:p>
        </p:txBody>
      </p:sp>
      <p:sp>
        <p:nvSpPr>
          <p:cNvPr id="7" name="Footer Placeholder 2">
            <a:extLst>
              <a:ext uri="{FF2B5EF4-FFF2-40B4-BE49-F238E27FC236}">
                <a16:creationId xmlns:a16="http://schemas.microsoft.com/office/drawing/2014/main" id="{CB79FE12-1EBC-58A8-4807-71AAAC5C83D4}"/>
              </a:ext>
            </a:extLst>
          </p:cNvPr>
          <p:cNvSpPr txBox="1">
            <a:spLocks noGrp="1"/>
          </p:cNvSpPr>
          <p:nvPr/>
        </p:nvSpPr>
        <p:spPr bwMode="auto">
          <a:xfrm>
            <a:off x="2227263" y="6248400"/>
            <a:ext cx="6781800" cy="381000"/>
          </a:xfrm>
          <a:prstGeom prst="rect">
            <a:avLst/>
          </a:prstGeom>
          <a:noFill/>
          <a:ln>
            <a:miter lim="800000"/>
            <a:headEnd/>
            <a:tailEnd/>
          </a:ln>
        </p:spPr>
        <p:txBody>
          <a:bodyPr/>
          <a:lstStyle/>
          <a:p>
            <a:pPr>
              <a:defRPr/>
            </a:pPr>
            <a:r>
              <a:rPr lang="en-US" altLang="en-US" sz="1000" b="1" dirty="0">
                <a:solidFill>
                  <a:srgbClr val="000099"/>
                </a:solidFill>
                <a:latin typeface="+mn-lt"/>
              </a:rPr>
              <a:t>Instructor: Jacob Rosen </a:t>
            </a:r>
          </a:p>
          <a:p>
            <a:pPr>
              <a:defRPr/>
            </a:pPr>
            <a:r>
              <a:rPr lang="en-US" altLang="en-US" sz="1000" b="1" dirty="0">
                <a:solidFill>
                  <a:srgbClr val="000099"/>
                </a:solidFill>
                <a:latin typeface="+mn-lt"/>
              </a:rPr>
              <a:t>Advanced Robotic - MAE 263D </a:t>
            </a:r>
            <a:r>
              <a:rPr lang="en-US" altLang="en-US" sz="1000" dirty="0">
                <a:solidFill>
                  <a:srgbClr val="000099"/>
                </a:solidFill>
              </a:rPr>
              <a:t>- </a:t>
            </a:r>
            <a:r>
              <a:rPr lang="en-US" altLang="en-US" sz="1000" b="1" dirty="0">
                <a:solidFill>
                  <a:srgbClr val="000099"/>
                </a:solidFill>
                <a:latin typeface="+mn-lt"/>
              </a:rPr>
              <a:t>Department of Mechanical &amp; Aerospace Engineering - UCLA</a:t>
            </a:r>
            <a:r>
              <a:rPr lang="en-US" altLang="en-US" sz="1000" dirty="0">
                <a:solidFill>
                  <a:srgbClr val="000099"/>
                </a:solidFill>
              </a:rPr>
              <a:t> </a:t>
            </a:r>
            <a:endParaRPr lang="en-US" altLang="en-US" sz="1000" b="1" dirty="0">
              <a:latin typeface="+mn-lt"/>
            </a:endParaRPr>
          </a:p>
        </p:txBody>
      </p:sp>
      <p:pic>
        <p:nvPicPr>
          <p:cNvPr id="31749" name="Picture 2" descr="http://brand.ucla.edu/wp-content/uploads/2013/08/ucla-logotype-main-11.jpg">
            <a:extLst>
              <a:ext uri="{FF2B5EF4-FFF2-40B4-BE49-F238E27FC236}">
                <a16:creationId xmlns:a16="http://schemas.microsoft.com/office/drawing/2014/main" id="{9D31F34F-BF2E-E953-CB50-D66B1839EA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6375" y="6227763"/>
            <a:ext cx="1038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051DC04-FE11-5C09-A7AB-BAC0DF980C5C}"/>
                  </a:ext>
                </a:extLst>
              </p:cNvPr>
              <p:cNvSpPr txBox="1"/>
              <p:nvPr/>
            </p:nvSpPr>
            <p:spPr>
              <a:xfrm>
                <a:off x="1410956" y="1540520"/>
                <a:ext cx="2215604" cy="11339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Pre>
                        <m:sPrePr>
                          <m:ctrlPr>
                            <a:rPr lang="en-US" sz="2000" i="1" smtClean="0">
                              <a:latin typeface="Cambria Math" panose="02040503050406030204" pitchFamily="18" charset="0"/>
                            </a:rPr>
                          </m:ctrlPr>
                        </m:sPrePr>
                        <m:sub>
                          <m:r>
                            <a:rPr lang="en-US" sz="2000" b="0" i="1" smtClean="0">
                              <a:latin typeface="Cambria Math" panose="02040503050406030204" pitchFamily="18" charset="0"/>
                            </a:rPr>
                            <m:t>1</m:t>
                          </m:r>
                        </m:sub>
                        <m:sup>
                          <m:r>
                            <a:rPr lang="en-US" sz="2000" b="0" i="1" smtClean="0">
                              <a:latin typeface="Cambria Math" panose="02040503050406030204" pitchFamily="18" charset="0"/>
                            </a:rPr>
                            <m:t>0</m:t>
                          </m:r>
                        </m:sup>
                        <m:e>
                          <m:r>
                            <a:rPr lang="en-US" sz="2000" b="0" i="1" smtClean="0">
                              <a:latin typeface="Cambria Math" panose="02040503050406030204" pitchFamily="18" charset="0"/>
                            </a:rPr>
                            <m:t>𝑇</m:t>
                          </m:r>
                          <m:r>
                            <a:rPr lang="en-US" sz="2000" b="0" i="1" smtClean="0">
                              <a:latin typeface="Cambria Math" panose="02040503050406030204" pitchFamily="18" charset="0"/>
                            </a:rPr>
                            <m:t>= </m:t>
                          </m:r>
                          <m:d>
                            <m:dPr>
                              <m:begChr m:val="["/>
                              <m:endChr m:val="]"/>
                              <m:ctrlPr>
                                <a:rPr lang="en-US" sz="2000" b="0" i="1" smtClean="0">
                                  <a:latin typeface="Cambria Math" panose="02040503050406030204" pitchFamily="18" charset="0"/>
                                </a:rPr>
                              </m:ctrlPr>
                            </m:dPr>
                            <m:e>
                              <m:m>
                                <m:mPr>
                                  <m:mcs>
                                    <m:mc>
                                      <m:mcPr>
                                        <m:count m:val="4"/>
                                        <m:mcJc m:val="center"/>
                                      </m:mcPr>
                                    </m:mc>
                                  </m:mcs>
                                  <m:ctrlPr>
                                    <a:rPr lang="en-US" sz="2000" b="0" i="1" smtClean="0">
                                      <a:latin typeface="Cambria Math" panose="02040503050406030204" pitchFamily="18" charset="0"/>
                                    </a:rPr>
                                  </m:ctrlPr>
                                </m:mPr>
                                <m:mr>
                                  <m:e>
                                    <m:sSub>
                                      <m:sSubPr>
                                        <m:ctrlPr>
                                          <a:rPr lang="en-US" sz="2000" b="0" i="1" smtClean="0">
                                            <a:latin typeface="Cambria Math" panose="02040503050406030204" pitchFamily="18" charset="0"/>
                                          </a:rPr>
                                        </m:ctrlPr>
                                      </m:sSubPr>
                                      <m:e>
                                        <m:r>
                                          <m:rPr>
                                            <m:brk m:alnAt="7"/>
                                          </m:rPr>
                                          <a:rPr lang="en-US" sz="2000" b="0" i="1" smtClean="0">
                                            <a:latin typeface="Cambria Math" panose="02040503050406030204" pitchFamily="18" charset="0"/>
                                          </a:rPr>
                                          <m:t>𝑐</m:t>
                                        </m:r>
                                      </m:e>
                                      <m:sub>
                                        <m:r>
                                          <m:rPr>
                                            <m:brk m:alnAt="7"/>
                                          </m:rPr>
                                          <a:rPr lang="en-US" sz="2000" b="0" i="1" smtClean="0">
                                            <a:latin typeface="Cambria Math" panose="02040503050406030204" pitchFamily="18" charset="0"/>
                                          </a:rPr>
                                          <m:t>1</m:t>
                                        </m:r>
                                      </m:sub>
                                    </m:sSub>
                                  </m:e>
                                  <m:e>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𝑠</m:t>
                                        </m:r>
                                      </m:e>
                                      <m:sub>
                                        <m:r>
                                          <a:rPr lang="en-US" sz="2000" b="0" i="1" smtClean="0">
                                            <a:latin typeface="Cambria Math" panose="02040503050406030204" pitchFamily="18" charset="0"/>
                                          </a:rPr>
                                          <m:t>1</m:t>
                                        </m:r>
                                      </m:sub>
                                    </m:sSub>
                                  </m:e>
                                  <m:e>
                                    <m:r>
                                      <a:rPr lang="en-US" sz="2000" b="0" i="1" smtClean="0">
                                        <a:latin typeface="Cambria Math" panose="02040503050406030204" pitchFamily="18" charset="0"/>
                                      </a:rPr>
                                      <m:t>0</m:t>
                                    </m:r>
                                  </m:e>
                                  <m:e>
                                    <m:r>
                                      <a:rPr lang="en-US" sz="2000" b="0" i="1" smtClean="0">
                                        <a:latin typeface="Cambria Math" panose="02040503050406030204" pitchFamily="18" charset="0"/>
                                      </a:rPr>
                                      <m:t>0</m:t>
                                    </m:r>
                                  </m:e>
                                </m:mr>
                                <m:m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𝑠</m:t>
                                        </m:r>
                                      </m:e>
                                      <m:sub>
                                        <m:r>
                                          <a:rPr lang="en-US" sz="2000" b="0" i="1" smtClean="0">
                                            <a:latin typeface="Cambria Math" panose="02040503050406030204" pitchFamily="18" charset="0"/>
                                          </a:rPr>
                                          <m:t>1</m:t>
                                        </m:r>
                                      </m:sub>
                                    </m:sSub>
                                  </m:e>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𝑐</m:t>
                                        </m:r>
                                      </m:e>
                                      <m:sub>
                                        <m:r>
                                          <a:rPr lang="en-US" sz="2000" b="0" i="1" smtClean="0">
                                            <a:latin typeface="Cambria Math" panose="02040503050406030204" pitchFamily="18" charset="0"/>
                                          </a:rPr>
                                          <m:t>1</m:t>
                                        </m:r>
                                      </m:sub>
                                    </m:sSub>
                                  </m:e>
                                  <m:e>
                                    <m:r>
                                      <a:rPr lang="en-US" sz="2000" b="0" i="1" smtClean="0">
                                        <a:latin typeface="Cambria Math" panose="02040503050406030204" pitchFamily="18" charset="0"/>
                                      </a:rPr>
                                      <m:t>0</m:t>
                                    </m:r>
                                  </m:e>
                                  <m:e>
                                    <m:r>
                                      <a:rPr lang="en-US" sz="2000" b="0" i="1" smtClean="0">
                                        <a:latin typeface="Cambria Math" panose="02040503050406030204" pitchFamily="18" charset="0"/>
                                      </a:rPr>
                                      <m:t>0</m:t>
                                    </m:r>
                                  </m:e>
                                </m:mr>
                                <m:mr>
                                  <m:e>
                                    <m:r>
                                      <a:rPr lang="en-US" sz="2000" b="0" i="1" smtClean="0">
                                        <a:latin typeface="Cambria Math" panose="02040503050406030204" pitchFamily="18" charset="0"/>
                                      </a:rPr>
                                      <m:t>0</m:t>
                                    </m:r>
                                  </m:e>
                                  <m:e>
                                    <m:r>
                                      <a:rPr lang="en-US" sz="2000" b="0" i="1" smtClean="0">
                                        <a:latin typeface="Cambria Math" panose="02040503050406030204" pitchFamily="18" charset="0"/>
                                      </a:rPr>
                                      <m:t>0</m:t>
                                    </m:r>
                                  </m:e>
                                  <m:e>
                                    <m:r>
                                      <a:rPr lang="en-US" sz="2000" b="0" i="1" smtClean="0">
                                        <a:latin typeface="Cambria Math" panose="02040503050406030204" pitchFamily="18" charset="0"/>
                                      </a:rPr>
                                      <m:t>1</m:t>
                                    </m:r>
                                  </m:e>
                                  <m:e>
                                    <m:r>
                                      <a:rPr lang="en-US" sz="2000" b="0" i="1" smtClean="0">
                                        <a:latin typeface="Cambria Math" panose="02040503050406030204" pitchFamily="18" charset="0"/>
                                      </a:rPr>
                                      <m:t>0</m:t>
                                    </m:r>
                                  </m:e>
                                </m:mr>
                                <m:mr>
                                  <m:e>
                                    <m:r>
                                      <a:rPr lang="en-US" sz="2000" b="0" i="1" smtClean="0">
                                        <a:latin typeface="Cambria Math" panose="02040503050406030204" pitchFamily="18" charset="0"/>
                                      </a:rPr>
                                      <m:t>0</m:t>
                                    </m:r>
                                  </m:e>
                                  <m:e>
                                    <m:r>
                                      <a:rPr lang="en-US" sz="2000" b="0" i="1" smtClean="0">
                                        <a:latin typeface="Cambria Math" panose="02040503050406030204" pitchFamily="18" charset="0"/>
                                      </a:rPr>
                                      <m:t>0</m:t>
                                    </m:r>
                                  </m:e>
                                  <m:e>
                                    <m:r>
                                      <a:rPr lang="en-US" sz="2000" b="0" i="1" smtClean="0">
                                        <a:latin typeface="Cambria Math" panose="02040503050406030204" pitchFamily="18" charset="0"/>
                                      </a:rPr>
                                      <m:t>0</m:t>
                                    </m:r>
                                  </m:e>
                                  <m:e>
                                    <m:r>
                                      <a:rPr lang="en-US" sz="2000" b="0" i="1" smtClean="0">
                                        <a:latin typeface="Cambria Math" panose="02040503050406030204" pitchFamily="18" charset="0"/>
                                      </a:rPr>
                                      <m:t>1</m:t>
                                    </m:r>
                                  </m:e>
                                </m:mr>
                              </m:m>
                            </m:e>
                          </m:d>
                        </m:e>
                      </m:sPre>
                    </m:oMath>
                  </m:oMathPara>
                </a14:m>
                <a:endParaRPr lang="en-US" sz="2000" dirty="0"/>
              </a:p>
            </p:txBody>
          </p:sp>
        </mc:Choice>
        <mc:Fallback xmlns="">
          <p:sp>
            <p:nvSpPr>
              <p:cNvPr id="3" name="TextBox 2">
                <a:extLst>
                  <a:ext uri="{FF2B5EF4-FFF2-40B4-BE49-F238E27FC236}">
                    <a16:creationId xmlns:a16="http://schemas.microsoft.com/office/drawing/2014/main" id="{C051DC04-FE11-5C09-A7AB-BAC0DF980C5C}"/>
                  </a:ext>
                </a:extLst>
              </p:cNvPr>
              <p:cNvSpPr txBox="1">
                <a:spLocks noRot="1" noChangeAspect="1" noMove="1" noResize="1" noEditPoints="1" noAdjustHandles="1" noChangeArrowheads="1" noChangeShapeType="1" noTextEdit="1"/>
              </p:cNvSpPr>
              <p:nvPr/>
            </p:nvSpPr>
            <p:spPr>
              <a:xfrm>
                <a:off x="1410956" y="1540520"/>
                <a:ext cx="2215604" cy="1133900"/>
              </a:xfrm>
              <a:prstGeom prst="rect">
                <a:avLst/>
              </a:prstGeom>
              <a:blipFill>
                <a:blip r:embed="rId4"/>
                <a:stretch>
                  <a:fillRect r="-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 Placeholder 18">
                <a:extLst>
                  <a:ext uri="{FF2B5EF4-FFF2-40B4-BE49-F238E27FC236}">
                    <a16:creationId xmlns:a16="http://schemas.microsoft.com/office/drawing/2014/main" id="{A05881A4-4908-A026-8EA5-C4044C224B5B}"/>
                  </a:ext>
                </a:extLst>
              </p:cNvPr>
              <p:cNvSpPr txBox="1">
                <a:spLocks noGrp="1"/>
              </p:cNvSpPr>
              <p:nvPr>
                <p:ph type="body" idx="4294967295"/>
              </p:nvPr>
            </p:nvSpPr>
            <p:spPr>
              <a:xfrm>
                <a:off x="659778" y="2775433"/>
                <a:ext cx="4150502" cy="1133900"/>
              </a:xfrm>
              <a:prstGeom prst="rect">
                <a:avLst/>
              </a:prstGeom>
              <a:noFill/>
            </p:spPr>
            <p:txBody>
              <a:bodyPr wrap="square" lIns="0" tIns="0" rIns="0" bIns="0" rtlCol="0">
                <a:spAutoFit/>
              </a:bodyPr>
              <a:lstStyle/>
              <a:p>
                <a:pPr marL="0" indent="0">
                  <a:buNone/>
                </a:pPr>
                <a14:m>
                  <m:oMathPara xmlns:m="http://schemas.openxmlformats.org/officeDocument/2006/math">
                    <m:oMathParaPr>
                      <m:jc m:val="centerGroup"/>
                    </m:oMathParaPr>
                    <m:oMath xmlns:m="http://schemas.openxmlformats.org/officeDocument/2006/math">
                      <m:sPre>
                        <m:sPrePr>
                          <m:ctrlPr>
                            <a:rPr lang="en-US" sz="2000" i="1" smtClean="0">
                              <a:latin typeface="Cambria Math" panose="02040503050406030204" pitchFamily="18" charset="0"/>
                            </a:rPr>
                          </m:ctrlPr>
                        </m:sPrePr>
                        <m:sub>
                          <m:r>
                            <a:rPr lang="en-US" sz="2000" b="0" i="1" smtClean="0">
                              <a:latin typeface="Cambria Math" panose="02040503050406030204" pitchFamily="18" charset="0"/>
                            </a:rPr>
                            <m:t>2</m:t>
                          </m:r>
                        </m:sub>
                        <m:sup>
                          <m:r>
                            <a:rPr lang="en-US" sz="2000" b="0" i="1" smtClean="0">
                              <a:latin typeface="Cambria Math" panose="02040503050406030204" pitchFamily="18" charset="0"/>
                            </a:rPr>
                            <m:t>1</m:t>
                          </m:r>
                        </m:sup>
                        <m:e>
                          <m:r>
                            <a:rPr lang="en-US" sz="2000" b="0" i="1" smtClean="0">
                              <a:latin typeface="Cambria Math" panose="02040503050406030204" pitchFamily="18" charset="0"/>
                            </a:rPr>
                            <m:t>𝑇</m:t>
                          </m:r>
                          <m:r>
                            <a:rPr lang="en-US" sz="2000" b="0" i="1" smtClean="0">
                              <a:latin typeface="Cambria Math" panose="02040503050406030204" pitchFamily="18" charset="0"/>
                            </a:rPr>
                            <m:t>= </m:t>
                          </m:r>
                          <m:d>
                            <m:dPr>
                              <m:begChr m:val="["/>
                              <m:endChr m:val="]"/>
                              <m:ctrlPr>
                                <a:rPr lang="en-US" sz="2000" b="0" i="1" smtClean="0">
                                  <a:latin typeface="Cambria Math" panose="02040503050406030204" pitchFamily="18" charset="0"/>
                                </a:rPr>
                              </m:ctrlPr>
                            </m:dPr>
                            <m:e>
                              <m:m>
                                <m:mPr>
                                  <m:mcs>
                                    <m:mc>
                                      <m:mcPr>
                                        <m:count m:val="4"/>
                                        <m:mcJc m:val="center"/>
                                      </m:mcPr>
                                    </m:mc>
                                  </m:mcs>
                                  <m:ctrlPr>
                                    <a:rPr lang="en-US" sz="2000" b="0" i="1" smtClean="0">
                                      <a:latin typeface="Cambria Math" panose="02040503050406030204" pitchFamily="18" charset="0"/>
                                    </a:rPr>
                                  </m:ctrlPr>
                                </m:mPr>
                                <m:mr>
                                  <m:e>
                                    <m:sSub>
                                      <m:sSubPr>
                                        <m:ctrlPr>
                                          <a:rPr lang="en-US" sz="2000" b="0" i="1" smtClean="0">
                                            <a:latin typeface="Cambria Math" panose="02040503050406030204" pitchFamily="18" charset="0"/>
                                          </a:rPr>
                                        </m:ctrlPr>
                                      </m:sSubPr>
                                      <m:e>
                                        <m:r>
                                          <m:rPr>
                                            <m:brk m:alnAt="7"/>
                                          </m:rPr>
                                          <a:rPr lang="en-US" sz="2000" b="0" i="1" smtClean="0">
                                            <a:latin typeface="Cambria Math" panose="02040503050406030204" pitchFamily="18" charset="0"/>
                                          </a:rPr>
                                          <m:t>𝑐</m:t>
                                        </m:r>
                                      </m:e>
                                      <m:sub>
                                        <m:r>
                                          <a:rPr lang="en-US" sz="2000" b="0" i="1" smtClean="0">
                                            <a:latin typeface="Cambria Math" panose="02040503050406030204" pitchFamily="18" charset="0"/>
                                          </a:rPr>
                                          <m:t>2</m:t>
                                        </m:r>
                                      </m:sub>
                                    </m:sSub>
                                  </m:e>
                                  <m:e>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𝑠</m:t>
                                        </m:r>
                                      </m:e>
                                      <m:sub>
                                        <m:r>
                                          <a:rPr lang="en-US" sz="2000" b="0" i="1" smtClean="0">
                                            <a:latin typeface="Cambria Math" panose="02040503050406030204" pitchFamily="18" charset="0"/>
                                          </a:rPr>
                                          <m:t>2</m:t>
                                        </m:r>
                                      </m:sub>
                                    </m:sSub>
                                  </m:e>
                                  <m:e>
                                    <m:r>
                                      <a:rPr lang="en-US" sz="2000" b="0" i="1" smtClean="0">
                                        <a:latin typeface="Cambria Math" panose="02040503050406030204" pitchFamily="18" charset="0"/>
                                      </a:rPr>
                                      <m:t>0</m:t>
                                    </m:r>
                                  </m:e>
                                  <m:e>
                                    <m:r>
                                      <a:rPr lang="en-US" sz="2000" b="0" i="1" smtClean="0">
                                        <a:latin typeface="Cambria Math" panose="02040503050406030204" pitchFamily="18" charset="0"/>
                                      </a:rPr>
                                      <m:t>𝐿</m:t>
                                    </m:r>
                                    <m:r>
                                      <a:rPr lang="en-US" sz="2000" b="0" i="1" smtClean="0">
                                        <a:latin typeface="Cambria Math" panose="02040503050406030204" pitchFamily="18" charset="0"/>
                                      </a:rPr>
                                      <m:t>1</m:t>
                                    </m:r>
                                  </m:e>
                                </m:mr>
                                <m:m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𝑠</m:t>
                                        </m:r>
                                      </m:e>
                                      <m:sub>
                                        <m:r>
                                          <a:rPr lang="en-US" sz="2000" b="0" i="1" smtClean="0">
                                            <a:latin typeface="Cambria Math" panose="02040503050406030204" pitchFamily="18" charset="0"/>
                                          </a:rPr>
                                          <m:t>2</m:t>
                                        </m:r>
                                      </m:sub>
                                    </m:sSub>
                                  </m:e>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𝑐</m:t>
                                        </m:r>
                                      </m:e>
                                      <m:sub>
                                        <m:r>
                                          <a:rPr lang="en-US" sz="2000" b="0" i="1" smtClean="0">
                                            <a:latin typeface="Cambria Math" panose="02040503050406030204" pitchFamily="18" charset="0"/>
                                          </a:rPr>
                                          <m:t>2</m:t>
                                        </m:r>
                                      </m:sub>
                                    </m:sSub>
                                  </m:e>
                                  <m:e>
                                    <m:r>
                                      <a:rPr lang="en-US" sz="2000" b="0" i="1" smtClean="0">
                                        <a:latin typeface="Cambria Math" panose="02040503050406030204" pitchFamily="18" charset="0"/>
                                      </a:rPr>
                                      <m:t>0</m:t>
                                    </m:r>
                                  </m:e>
                                  <m:e>
                                    <m:r>
                                      <a:rPr lang="en-US" sz="2000" b="0" i="1" smtClean="0">
                                        <a:latin typeface="Cambria Math" panose="02040503050406030204" pitchFamily="18" charset="0"/>
                                      </a:rPr>
                                      <m:t>0</m:t>
                                    </m:r>
                                  </m:e>
                                </m:mr>
                                <m:mr>
                                  <m:e>
                                    <m:r>
                                      <a:rPr lang="en-US" sz="2000" b="0" i="1" smtClean="0">
                                        <a:latin typeface="Cambria Math" panose="02040503050406030204" pitchFamily="18" charset="0"/>
                                      </a:rPr>
                                      <m:t>0</m:t>
                                    </m:r>
                                  </m:e>
                                  <m:e>
                                    <m:r>
                                      <a:rPr lang="en-US" sz="2000" b="0" i="1" smtClean="0">
                                        <a:latin typeface="Cambria Math" panose="02040503050406030204" pitchFamily="18" charset="0"/>
                                      </a:rPr>
                                      <m:t>0</m:t>
                                    </m:r>
                                  </m:e>
                                  <m:e>
                                    <m:r>
                                      <a:rPr lang="en-US" sz="2000" b="0" i="1" smtClean="0">
                                        <a:latin typeface="Cambria Math" panose="02040503050406030204" pitchFamily="18" charset="0"/>
                                      </a:rPr>
                                      <m:t>1</m:t>
                                    </m:r>
                                  </m:e>
                                  <m:e>
                                    <m:r>
                                      <a:rPr lang="en-US" sz="2000" b="0" i="1" smtClean="0">
                                        <a:latin typeface="Cambria Math" panose="02040503050406030204" pitchFamily="18" charset="0"/>
                                      </a:rPr>
                                      <m:t>0</m:t>
                                    </m:r>
                                  </m:e>
                                </m:mr>
                                <m:mr>
                                  <m:e>
                                    <m:r>
                                      <a:rPr lang="en-US" sz="2000" b="0" i="1" smtClean="0">
                                        <a:latin typeface="Cambria Math" panose="02040503050406030204" pitchFamily="18" charset="0"/>
                                      </a:rPr>
                                      <m:t>0</m:t>
                                    </m:r>
                                  </m:e>
                                  <m:e>
                                    <m:r>
                                      <a:rPr lang="en-US" sz="2000" b="0" i="1" smtClean="0">
                                        <a:latin typeface="Cambria Math" panose="02040503050406030204" pitchFamily="18" charset="0"/>
                                      </a:rPr>
                                      <m:t>0</m:t>
                                    </m:r>
                                  </m:e>
                                  <m:e>
                                    <m:r>
                                      <a:rPr lang="en-US" sz="2000" b="0" i="1" smtClean="0">
                                        <a:latin typeface="Cambria Math" panose="02040503050406030204" pitchFamily="18" charset="0"/>
                                      </a:rPr>
                                      <m:t>0</m:t>
                                    </m:r>
                                  </m:e>
                                  <m:e>
                                    <m:r>
                                      <a:rPr lang="en-US" sz="2000" b="0" i="1" smtClean="0">
                                        <a:latin typeface="Cambria Math" panose="02040503050406030204" pitchFamily="18" charset="0"/>
                                      </a:rPr>
                                      <m:t>1</m:t>
                                    </m:r>
                                  </m:e>
                                </m:mr>
                              </m:m>
                            </m:e>
                          </m:d>
                        </m:e>
                      </m:sPre>
                    </m:oMath>
                  </m:oMathPara>
                </a14:m>
                <a:endParaRPr lang="en-US" sz="2000" dirty="0"/>
              </a:p>
            </p:txBody>
          </p:sp>
        </mc:Choice>
        <mc:Fallback xmlns="">
          <p:sp>
            <p:nvSpPr>
              <p:cNvPr id="19" name="Text Placeholder 18">
                <a:extLst>
                  <a:ext uri="{FF2B5EF4-FFF2-40B4-BE49-F238E27FC236}">
                    <a16:creationId xmlns:a16="http://schemas.microsoft.com/office/drawing/2014/main" id="{A05881A4-4908-A026-8EA5-C4044C224B5B}"/>
                  </a:ext>
                </a:extLst>
              </p:cNvPr>
              <p:cNvSpPr txBox="1">
                <a:spLocks noGrp="1" noRot="1" noChangeAspect="1" noMove="1" noResize="1" noEditPoints="1" noAdjustHandles="1" noChangeArrowheads="1" noChangeShapeType="1" noTextEdit="1"/>
              </p:cNvSpPr>
              <p:nvPr>
                <p:ph type="body" idx="4294967295"/>
              </p:nvPr>
            </p:nvSpPr>
            <p:spPr>
              <a:xfrm>
                <a:off x="659778" y="2775433"/>
                <a:ext cx="4150502" cy="1133900"/>
              </a:xfrm>
              <a:prstGeom prst="rect">
                <a:avLst/>
              </a:prstGeom>
              <a:blipFill>
                <a:blip r:embed="rId5"/>
                <a:stretch>
                  <a:fillRect/>
                </a:stretch>
              </a:blipFill>
            </p:spPr>
            <p:txBody>
              <a:bodyPr/>
              <a:lstStyle/>
              <a:p>
                <a:r>
                  <a:rPr lang="en-US">
                    <a:noFill/>
                  </a:rPr>
                  <a:t> </a:t>
                </a:r>
              </a:p>
            </p:txBody>
          </p:sp>
        </mc:Fallback>
      </mc:AlternateContent>
      <p:sp>
        <p:nvSpPr>
          <p:cNvPr id="20" name="TextBox 19">
            <a:extLst>
              <a:ext uri="{FF2B5EF4-FFF2-40B4-BE49-F238E27FC236}">
                <a16:creationId xmlns:a16="http://schemas.microsoft.com/office/drawing/2014/main" id="{93FDA6F4-3B83-EFEB-7741-9125137C9AC1}"/>
              </a:ext>
            </a:extLst>
          </p:cNvPr>
          <p:cNvSpPr txBox="1"/>
          <p:nvPr/>
        </p:nvSpPr>
        <p:spPr>
          <a:xfrm>
            <a:off x="963504" y="4159225"/>
            <a:ext cx="8142774" cy="400110"/>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mn-lt"/>
              </a:rPr>
              <a:t>Vectors locates the center of mass for each link </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977BEFFB-34B9-74D7-2389-B5F0F365BD5A}"/>
                  </a:ext>
                </a:extLst>
              </p:cNvPr>
              <p:cNvSpPr txBox="1"/>
              <p:nvPr/>
            </p:nvSpPr>
            <p:spPr>
              <a:xfrm>
                <a:off x="1309411" y="4800858"/>
                <a:ext cx="2152384" cy="81823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Pre>
                        <m:sPrePr>
                          <m:ctrlPr>
                            <a:rPr lang="en-US" sz="2000" i="1" smtClean="0">
                              <a:latin typeface="Cambria Math" panose="02040503050406030204" pitchFamily="18" charset="0"/>
                            </a:rPr>
                          </m:ctrlPr>
                        </m:sPrePr>
                        <m:sub>
                          <m:r>
                            <a:rPr lang="en-US" sz="2000" b="0" i="1" smtClean="0">
                              <a:latin typeface="Cambria Math" panose="02040503050406030204" pitchFamily="18" charset="0"/>
                            </a:rPr>
                            <m:t> </m:t>
                          </m:r>
                        </m:sub>
                        <m:sup>
                          <m:r>
                            <a:rPr lang="en-US" sz="2000" b="0" i="1" smtClean="0">
                              <a:latin typeface="Cambria Math" panose="02040503050406030204" pitchFamily="18" charset="0"/>
                            </a:rPr>
                            <m:t>1</m:t>
                          </m:r>
                        </m:sup>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𝑃</m:t>
                              </m:r>
                            </m:e>
                            <m:sub>
                              <m:r>
                                <a:rPr lang="en-US" sz="2000" b="0" i="1" smtClean="0">
                                  <a:latin typeface="Cambria Math" panose="02040503050406030204" pitchFamily="18" charset="0"/>
                                </a:rPr>
                                <m:t>𝑐</m:t>
                              </m:r>
                              <m:r>
                                <a:rPr lang="en-US" sz="2000" b="0" i="1" smtClean="0">
                                  <a:latin typeface="Cambria Math" panose="02040503050406030204" pitchFamily="18" charset="0"/>
                                </a:rPr>
                                <m:t>1</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𝑙</m:t>
                              </m:r>
                            </m:e>
                            <m:sub>
                              <m:r>
                                <a:rPr lang="en-US" sz="2000" b="0" i="1" smtClean="0">
                                  <a:latin typeface="Cambria Math" panose="02040503050406030204" pitchFamily="18" charset="0"/>
                                </a:rPr>
                                <m:t>1</m:t>
                              </m:r>
                            </m:sub>
                          </m:sSub>
                          <m:sSub>
                            <m:sSubPr>
                              <m:ctrlPr>
                                <a:rPr lang="en-US" sz="2000" b="0" i="1" smtClean="0">
                                  <a:latin typeface="Cambria Math" panose="02040503050406030204" pitchFamily="18" charset="0"/>
                                </a:rPr>
                              </m:ctrlPr>
                            </m:sSubPr>
                            <m:e>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𝑥</m:t>
                                  </m:r>
                                </m:e>
                              </m:acc>
                            </m:e>
                            <m:sub>
                              <m:r>
                                <a:rPr lang="en-US" sz="2000" b="0" i="1" smtClean="0">
                                  <a:latin typeface="Cambria Math" panose="02040503050406030204" pitchFamily="18" charset="0"/>
                                </a:rPr>
                                <m:t>1</m:t>
                              </m:r>
                            </m:sub>
                          </m:sSub>
                          <m:r>
                            <a:rPr lang="en-US" sz="2000" b="0" i="1" smtClean="0">
                              <a:latin typeface="Cambria Math" panose="02040503050406030204" pitchFamily="18" charset="0"/>
                            </a:rPr>
                            <m:t>= </m:t>
                          </m:r>
                          <m:d>
                            <m:dPr>
                              <m:begChr m:val="["/>
                              <m:endChr m:val="]"/>
                              <m:ctrlPr>
                                <a:rPr lang="en-US" sz="2000" b="0" i="1" smtClean="0">
                                  <a:latin typeface="Cambria Math" panose="02040503050406030204" pitchFamily="18" charset="0"/>
                                </a:rPr>
                              </m:ctrlPr>
                            </m:dPr>
                            <m:e>
                              <m:m>
                                <m:mPr>
                                  <m:mcs>
                                    <m:mc>
                                      <m:mcPr>
                                        <m:count m:val="1"/>
                                        <m:mcJc m:val="center"/>
                                      </m:mcPr>
                                    </m:mc>
                                  </m:mcs>
                                  <m:ctrlPr>
                                    <a:rPr lang="en-US" sz="2000" b="0" i="1" smtClean="0">
                                      <a:latin typeface="Cambria Math" panose="02040503050406030204" pitchFamily="18" charset="0"/>
                                    </a:rPr>
                                  </m:ctrlPr>
                                </m:mPr>
                                <m:mr>
                                  <m:e>
                                    <m:sSub>
                                      <m:sSubPr>
                                        <m:ctrlPr>
                                          <a:rPr lang="en-US" sz="2000" b="0" i="1" smtClean="0">
                                            <a:latin typeface="Cambria Math" panose="02040503050406030204" pitchFamily="18" charset="0"/>
                                          </a:rPr>
                                        </m:ctrlPr>
                                      </m:sSubPr>
                                      <m:e>
                                        <m:r>
                                          <m:rPr>
                                            <m:brk m:alnAt="7"/>
                                          </m:rPr>
                                          <a:rPr lang="en-US" sz="2000" b="0" i="1" smtClean="0">
                                            <a:latin typeface="Cambria Math" panose="02040503050406030204" pitchFamily="18" charset="0"/>
                                          </a:rPr>
                                          <m:t>𝐿</m:t>
                                        </m:r>
                                      </m:e>
                                      <m:sub>
                                        <m:r>
                                          <m:rPr>
                                            <m:brk m:alnAt="7"/>
                                          </m:rPr>
                                          <a:rPr lang="en-US" sz="2000" b="0" i="1" smtClean="0">
                                            <a:latin typeface="Cambria Math" panose="02040503050406030204" pitchFamily="18" charset="0"/>
                                          </a:rPr>
                                          <m:t>1</m:t>
                                        </m:r>
                                      </m:sub>
                                    </m:sSub>
                                  </m:e>
                                </m:mr>
                                <m:mr>
                                  <m:e>
                                    <m:r>
                                      <a:rPr lang="en-US" sz="2000" b="0" i="1" smtClean="0">
                                        <a:latin typeface="Cambria Math" panose="02040503050406030204" pitchFamily="18" charset="0"/>
                                      </a:rPr>
                                      <m:t>0</m:t>
                                    </m:r>
                                  </m:e>
                                </m:mr>
                                <m:mr>
                                  <m:e>
                                    <m:r>
                                      <a:rPr lang="en-US" sz="2000" b="0" i="1" smtClean="0">
                                        <a:latin typeface="Cambria Math" panose="02040503050406030204" pitchFamily="18" charset="0"/>
                                      </a:rPr>
                                      <m:t>0</m:t>
                                    </m:r>
                                  </m:e>
                                </m:mr>
                              </m:m>
                            </m:e>
                          </m:d>
                        </m:e>
                      </m:sPre>
                    </m:oMath>
                  </m:oMathPara>
                </a14:m>
                <a:endParaRPr lang="en-US" sz="2000" dirty="0"/>
              </a:p>
            </p:txBody>
          </p:sp>
        </mc:Choice>
        <mc:Fallback xmlns="">
          <p:sp>
            <p:nvSpPr>
              <p:cNvPr id="22" name="TextBox 21">
                <a:extLst>
                  <a:ext uri="{FF2B5EF4-FFF2-40B4-BE49-F238E27FC236}">
                    <a16:creationId xmlns:a16="http://schemas.microsoft.com/office/drawing/2014/main" id="{977BEFFB-34B9-74D7-2389-B5F0F365BD5A}"/>
                  </a:ext>
                </a:extLst>
              </p:cNvPr>
              <p:cNvSpPr txBox="1">
                <a:spLocks noRot="1" noChangeAspect="1" noMove="1" noResize="1" noEditPoints="1" noAdjustHandles="1" noChangeArrowheads="1" noChangeShapeType="1" noTextEdit="1"/>
              </p:cNvSpPr>
              <p:nvPr/>
            </p:nvSpPr>
            <p:spPr>
              <a:xfrm>
                <a:off x="1309411" y="4800858"/>
                <a:ext cx="2152384" cy="818237"/>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E635F22E-5E85-474D-E3DA-9EED5CB6B0FF}"/>
                  </a:ext>
                </a:extLst>
              </p:cNvPr>
              <p:cNvSpPr txBox="1"/>
              <p:nvPr/>
            </p:nvSpPr>
            <p:spPr>
              <a:xfrm>
                <a:off x="3999833" y="4818097"/>
                <a:ext cx="2152384" cy="818237"/>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sPre>
                        <m:sPrePr>
                          <m:ctrlPr>
                            <a:rPr lang="en-US" sz="2000" i="1" smtClean="0">
                              <a:latin typeface="Cambria Math" panose="02040503050406030204" pitchFamily="18" charset="0"/>
                            </a:rPr>
                          </m:ctrlPr>
                        </m:sPrePr>
                        <m:sub>
                          <m:r>
                            <a:rPr lang="en-US" sz="2000" b="0" i="1" smtClean="0">
                              <a:latin typeface="Cambria Math" panose="02040503050406030204" pitchFamily="18" charset="0"/>
                            </a:rPr>
                            <m:t> </m:t>
                          </m:r>
                        </m:sub>
                        <m:sup>
                          <m:r>
                            <a:rPr lang="en-US" sz="2000" b="0" i="1" smtClean="0">
                              <a:latin typeface="Cambria Math" panose="02040503050406030204" pitchFamily="18" charset="0"/>
                            </a:rPr>
                            <m:t>2</m:t>
                          </m:r>
                        </m:sup>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𝑃</m:t>
                              </m:r>
                            </m:e>
                            <m:sub>
                              <m:r>
                                <a:rPr lang="en-US" sz="2000" b="0" i="1" smtClean="0">
                                  <a:latin typeface="Cambria Math" panose="02040503050406030204" pitchFamily="18" charset="0"/>
                                </a:rPr>
                                <m:t>𝑐</m:t>
                              </m:r>
                              <m:r>
                                <a:rPr lang="en-US" sz="2000" b="0" i="1" smtClean="0">
                                  <a:latin typeface="Cambria Math" panose="02040503050406030204" pitchFamily="18" charset="0"/>
                                </a:rPr>
                                <m:t>2</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𝑙</m:t>
                              </m:r>
                            </m:e>
                            <m:sub>
                              <m:r>
                                <a:rPr lang="en-US" sz="2000" b="0" i="1" smtClean="0">
                                  <a:latin typeface="Cambria Math" panose="02040503050406030204" pitchFamily="18" charset="0"/>
                                </a:rPr>
                                <m:t>2</m:t>
                              </m:r>
                            </m:sub>
                          </m:sSub>
                          <m:sSub>
                            <m:sSubPr>
                              <m:ctrlPr>
                                <a:rPr lang="en-US" sz="2000" b="0" i="1" smtClean="0">
                                  <a:latin typeface="Cambria Math" panose="02040503050406030204" pitchFamily="18" charset="0"/>
                                </a:rPr>
                              </m:ctrlPr>
                            </m:sSubPr>
                            <m:e>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𝑥</m:t>
                                  </m:r>
                                </m:e>
                              </m:acc>
                            </m:e>
                            <m:sub>
                              <m:r>
                                <a:rPr lang="en-US" sz="2000" b="0" i="1" smtClean="0">
                                  <a:latin typeface="Cambria Math" panose="02040503050406030204" pitchFamily="18" charset="0"/>
                                </a:rPr>
                                <m:t>2</m:t>
                              </m:r>
                            </m:sub>
                          </m:sSub>
                          <m:r>
                            <a:rPr lang="en-US" sz="2000" b="0" i="1" smtClean="0">
                              <a:latin typeface="Cambria Math" panose="02040503050406030204" pitchFamily="18" charset="0"/>
                            </a:rPr>
                            <m:t>= </m:t>
                          </m:r>
                          <m:d>
                            <m:dPr>
                              <m:begChr m:val="["/>
                              <m:endChr m:val="]"/>
                              <m:ctrlPr>
                                <a:rPr lang="en-US" sz="2000" b="0" i="1" smtClean="0">
                                  <a:latin typeface="Cambria Math" panose="02040503050406030204" pitchFamily="18" charset="0"/>
                                </a:rPr>
                              </m:ctrlPr>
                            </m:dPr>
                            <m:e>
                              <m:m>
                                <m:mPr>
                                  <m:mcs>
                                    <m:mc>
                                      <m:mcPr>
                                        <m:count m:val="1"/>
                                        <m:mcJc m:val="center"/>
                                      </m:mcPr>
                                    </m:mc>
                                  </m:mcs>
                                  <m:ctrlPr>
                                    <a:rPr lang="en-US" sz="2000" b="0" i="1" smtClean="0">
                                      <a:latin typeface="Cambria Math" panose="02040503050406030204" pitchFamily="18" charset="0"/>
                                    </a:rPr>
                                  </m:ctrlPr>
                                </m:mPr>
                                <m:mr>
                                  <m:e>
                                    <m:sSub>
                                      <m:sSubPr>
                                        <m:ctrlPr>
                                          <a:rPr lang="en-US" sz="2000" b="0" i="1" smtClean="0">
                                            <a:latin typeface="Cambria Math" panose="02040503050406030204" pitchFamily="18" charset="0"/>
                                          </a:rPr>
                                        </m:ctrlPr>
                                      </m:sSubPr>
                                      <m:e>
                                        <m:r>
                                          <m:rPr>
                                            <m:brk m:alnAt="7"/>
                                          </m:rPr>
                                          <a:rPr lang="en-US" sz="2000" b="0" i="1" smtClean="0">
                                            <a:latin typeface="Cambria Math" panose="02040503050406030204" pitchFamily="18" charset="0"/>
                                          </a:rPr>
                                          <m:t>𝐿</m:t>
                                        </m:r>
                                      </m:e>
                                      <m:sub>
                                        <m:r>
                                          <m:rPr>
                                            <m:brk m:alnAt="7"/>
                                          </m:rPr>
                                          <a:rPr lang="en-US" sz="2000" b="0" i="1" smtClean="0">
                                            <a:latin typeface="Cambria Math" panose="02040503050406030204" pitchFamily="18" charset="0"/>
                                          </a:rPr>
                                          <m:t>2</m:t>
                                        </m:r>
                                      </m:sub>
                                    </m:sSub>
                                  </m:e>
                                </m:mr>
                                <m:mr>
                                  <m:e>
                                    <m:r>
                                      <a:rPr lang="en-US" sz="2000" b="0" i="1" smtClean="0">
                                        <a:latin typeface="Cambria Math" panose="02040503050406030204" pitchFamily="18" charset="0"/>
                                      </a:rPr>
                                      <m:t>0</m:t>
                                    </m:r>
                                  </m:e>
                                </m:mr>
                                <m:mr>
                                  <m:e>
                                    <m:r>
                                      <a:rPr lang="en-US" sz="2000" b="0" i="1" smtClean="0">
                                        <a:latin typeface="Cambria Math" panose="02040503050406030204" pitchFamily="18" charset="0"/>
                                      </a:rPr>
                                      <m:t>0</m:t>
                                    </m:r>
                                  </m:e>
                                </m:mr>
                              </m:m>
                            </m:e>
                          </m:d>
                          <m:r>
                            <a:rPr lang="en-US" sz="2000" b="0" i="1" smtClean="0">
                              <a:latin typeface="Cambria Math" panose="02040503050406030204" pitchFamily="18" charset="0"/>
                            </a:rPr>
                            <m:t> </m:t>
                          </m:r>
                        </m:e>
                      </m:sPre>
                    </m:oMath>
                  </m:oMathPara>
                </a14:m>
                <a:endParaRPr lang="en-US" sz="2000" dirty="0"/>
              </a:p>
            </p:txBody>
          </p:sp>
        </mc:Choice>
        <mc:Fallback xmlns="">
          <p:sp>
            <p:nvSpPr>
              <p:cNvPr id="25" name="TextBox 24">
                <a:extLst>
                  <a:ext uri="{FF2B5EF4-FFF2-40B4-BE49-F238E27FC236}">
                    <a16:creationId xmlns:a16="http://schemas.microsoft.com/office/drawing/2014/main" id="{E635F22E-5E85-474D-E3DA-9EED5CB6B0FF}"/>
                  </a:ext>
                </a:extLst>
              </p:cNvPr>
              <p:cNvSpPr txBox="1">
                <a:spLocks noRot="1" noChangeAspect="1" noMove="1" noResize="1" noEditPoints="1" noAdjustHandles="1" noChangeArrowheads="1" noChangeShapeType="1" noTextEdit="1"/>
              </p:cNvSpPr>
              <p:nvPr/>
            </p:nvSpPr>
            <p:spPr>
              <a:xfrm>
                <a:off x="3999833" y="4818097"/>
                <a:ext cx="2152384" cy="818237"/>
              </a:xfrm>
              <a:prstGeom prst="rect">
                <a:avLst/>
              </a:prstGeom>
              <a:blipFill>
                <a:blip r:embed="rId7"/>
                <a:stretch>
                  <a:fillRect/>
                </a:stretch>
              </a:blipFill>
            </p:spPr>
            <p:txBody>
              <a:bodyPr/>
              <a:lstStyle/>
              <a:p>
                <a:r>
                  <a:rPr lang="en-US">
                    <a:noFill/>
                  </a:rPr>
                  <a:t> </a:t>
                </a:r>
              </a:p>
            </p:txBody>
          </p:sp>
        </mc:Fallback>
      </mc:AlternateContent>
      <p:grpSp>
        <p:nvGrpSpPr>
          <p:cNvPr id="2" name="Group 1">
            <a:extLst>
              <a:ext uri="{FF2B5EF4-FFF2-40B4-BE49-F238E27FC236}">
                <a16:creationId xmlns:a16="http://schemas.microsoft.com/office/drawing/2014/main" id="{62AA0C3A-F612-F815-16CA-537C773C7766}"/>
              </a:ext>
            </a:extLst>
          </p:cNvPr>
          <p:cNvGrpSpPr/>
          <p:nvPr/>
        </p:nvGrpSpPr>
        <p:grpSpPr>
          <a:xfrm>
            <a:off x="8217204" y="1554890"/>
            <a:ext cx="2796565" cy="2687562"/>
            <a:chOff x="699179" y="1301408"/>
            <a:chExt cx="2796565" cy="2687562"/>
          </a:xfrm>
        </p:grpSpPr>
        <p:sp>
          <p:nvSpPr>
            <p:cNvPr id="15" name="Freeform: Shape 14">
              <a:extLst>
                <a:ext uri="{FF2B5EF4-FFF2-40B4-BE49-F238E27FC236}">
                  <a16:creationId xmlns:a16="http://schemas.microsoft.com/office/drawing/2014/main" id="{C3C49C2A-360D-8A56-7F12-9A5DA795DA38}"/>
                </a:ext>
              </a:extLst>
            </p:cNvPr>
            <p:cNvSpPr/>
            <p:nvPr/>
          </p:nvSpPr>
          <p:spPr bwMode="auto">
            <a:xfrm>
              <a:off x="1720428" y="3713149"/>
              <a:ext cx="104887" cy="152400"/>
            </a:xfrm>
            <a:custGeom>
              <a:avLst/>
              <a:gdLst>
                <a:gd name="connsiteX0" fmla="*/ 0 w 104887"/>
                <a:gd name="connsiteY0" fmla="*/ 0 h 152400"/>
                <a:gd name="connsiteX1" fmla="*/ 104775 w 104887"/>
                <a:gd name="connsiteY1" fmla="*/ 57150 h 152400"/>
                <a:gd name="connsiteX2" fmla="*/ 19050 w 104887"/>
                <a:gd name="connsiteY2" fmla="*/ 152400 h 152400"/>
              </a:gdLst>
              <a:ahLst/>
              <a:cxnLst>
                <a:cxn ang="0">
                  <a:pos x="connsiteX0" y="connsiteY0"/>
                </a:cxn>
                <a:cxn ang="0">
                  <a:pos x="connsiteX1" y="connsiteY1"/>
                </a:cxn>
                <a:cxn ang="0">
                  <a:pos x="connsiteX2" y="connsiteY2"/>
                </a:cxn>
              </a:cxnLst>
              <a:rect l="l" t="t" r="r" b="b"/>
              <a:pathLst>
                <a:path w="104887" h="152400">
                  <a:moveTo>
                    <a:pt x="0" y="0"/>
                  </a:moveTo>
                  <a:cubicBezTo>
                    <a:pt x="50800" y="15875"/>
                    <a:pt x="101600" y="31750"/>
                    <a:pt x="104775" y="57150"/>
                  </a:cubicBezTo>
                  <a:cubicBezTo>
                    <a:pt x="107950" y="82550"/>
                    <a:pt x="42862" y="133350"/>
                    <a:pt x="19050" y="15240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BB251225-E9C4-A20A-13F4-AA05D4DAC73F}"/>
                    </a:ext>
                  </a:extLst>
                </p:cNvPr>
                <p:cNvSpPr txBox="1"/>
                <p:nvPr/>
              </p:nvSpPr>
              <p:spPr>
                <a:xfrm>
                  <a:off x="2811893" y="2232983"/>
                  <a:ext cx="45112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rPr>
                            </m:ctrlPr>
                          </m:sSubPr>
                          <m:e>
                            <m:r>
                              <a:rPr lang="en-US" sz="1800" i="1" smtClean="0">
                                <a:latin typeface="Cambria Math" panose="02040503050406030204" pitchFamily="18" charset="0"/>
                              </a:rPr>
                              <m:t>𝜃</m:t>
                            </m:r>
                          </m:e>
                          <m:sub>
                            <m:r>
                              <a:rPr lang="en-US" sz="1800" b="0" i="1" smtClean="0">
                                <a:latin typeface="Cambria Math" panose="02040503050406030204" pitchFamily="18" charset="0"/>
                              </a:rPr>
                              <m:t>2</m:t>
                            </m:r>
                          </m:sub>
                        </m:sSub>
                      </m:oMath>
                    </m:oMathPara>
                  </a14:m>
                  <a:endParaRPr lang="en-US" dirty="0"/>
                </a:p>
              </p:txBody>
            </p:sp>
          </mc:Choice>
          <mc:Fallback xmlns="">
            <p:sp>
              <p:nvSpPr>
                <p:cNvPr id="16" name="TextBox 15">
                  <a:extLst>
                    <a:ext uri="{FF2B5EF4-FFF2-40B4-BE49-F238E27FC236}">
                      <a16:creationId xmlns:a16="http://schemas.microsoft.com/office/drawing/2014/main" id="{BB251225-E9C4-A20A-13F4-AA05D4DAC73F}"/>
                    </a:ext>
                  </a:extLst>
                </p:cNvPr>
                <p:cNvSpPr txBox="1">
                  <a:spLocks noRot="1" noChangeAspect="1" noMove="1" noResize="1" noEditPoints="1" noAdjustHandles="1" noChangeArrowheads="1" noChangeShapeType="1" noTextEdit="1"/>
                </p:cNvSpPr>
                <p:nvPr/>
              </p:nvSpPr>
              <p:spPr>
                <a:xfrm>
                  <a:off x="2811893" y="2232983"/>
                  <a:ext cx="451126" cy="276999"/>
                </a:xfrm>
                <a:prstGeom prst="rect">
                  <a:avLst/>
                </a:prstGeom>
                <a:blipFill>
                  <a:blip r:embed="rId8"/>
                  <a:stretch>
                    <a:fillRect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0DC2850E-CC8B-1A74-2A73-2D853A6B5491}"/>
                    </a:ext>
                  </a:extLst>
                </p:cNvPr>
                <p:cNvSpPr txBox="1"/>
                <p:nvPr/>
              </p:nvSpPr>
              <p:spPr>
                <a:xfrm>
                  <a:off x="2362365" y="3711971"/>
                  <a:ext cx="45112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800" b="0" i="1" smtClean="0">
                                <a:solidFill>
                                  <a:srgbClr val="FF0000"/>
                                </a:solidFill>
                                <a:latin typeface="Cambria Math" panose="02040503050406030204" pitchFamily="18" charset="0"/>
                              </a:rPr>
                            </m:ctrlPr>
                          </m:sSubPr>
                          <m:e>
                            <m:r>
                              <a:rPr lang="en-US" sz="1800" b="0" i="1" smtClean="0">
                                <a:solidFill>
                                  <a:srgbClr val="FF0000"/>
                                </a:solidFill>
                                <a:latin typeface="Cambria Math" panose="02040503050406030204" pitchFamily="18" charset="0"/>
                              </a:rPr>
                              <m:t>𝑥</m:t>
                            </m:r>
                          </m:e>
                          <m:sub>
                            <m:r>
                              <a:rPr lang="en-US" sz="1800" b="0" i="1" smtClean="0">
                                <a:solidFill>
                                  <a:srgbClr val="FF0000"/>
                                </a:solidFill>
                                <a:latin typeface="Cambria Math" panose="02040503050406030204" pitchFamily="18" charset="0"/>
                              </a:rPr>
                              <m:t>0</m:t>
                            </m:r>
                          </m:sub>
                        </m:sSub>
                      </m:oMath>
                    </m:oMathPara>
                  </a14:m>
                  <a:endParaRPr lang="en-US" dirty="0"/>
                </a:p>
              </p:txBody>
            </p:sp>
          </mc:Choice>
          <mc:Fallback xmlns="">
            <p:sp>
              <p:nvSpPr>
                <p:cNvPr id="17" name="TextBox 16">
                  <a:extLst>
                    <a:ext uri="{FF2B5EF4-FFF2-40B4-BE49-F238E27FC236}">
                      <a16:creationId xmlns:a16="http://schemas.microsoft.com/office/drawing/2014/main" id="{0DC2850E-CC8B-1A74-2A73-2D853A6B5491}"/>
                    </a:ext>
                  </a:extLst>
                </p:cNvPr>
                <p:cNvSpPr txBox="1">
                  <a:spLocks noRot="1" noChangeAspect="1" noMove="1" noResize="1" noEditPoints="1" noAdjustHandles="1" noChangeArrowheads="1" noChangeShapeType="1" noTextEdit="1"/>
                </p:cNvSpPr>
                <p:nvPr/>
              </p:nvSpPr>
              <p:spPr>
                <a:xfrm>
                  <a:off x="2362365" y="3711971"/>
                  <a:ext cx="451126" cy="276999"/>
                </a:xfrm>
                <a:prstGeom prst="rect">
                  <a:avLst/>
                </a:prstGeom>
                <a:blipFill>
                  <a:blip r:embed="rId9"/>
                  <a:stretch>
                    <a:fillRect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1CB773C-B3C2-D57B-B1CE-3E05CDA8B87F}"/>
                    </a:ext>
                  </a:extLst>
                </p:cNvPr>
                <p:cNvSpPr txBox="1"/>
                <p:nvPr/>
              </p:nvSpPr>
              <p:spPr>
                <a:xfrm>
                  <a:off x="1333457" y="2726019"/>
                  <a:ext cx="45112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800" b="0" i="1" smtClean="0">
                                <a:solidFill>
                                  <a:srgbClr val="FF0000"/>
                                </a:solidFill>
                                <a:latin typeface="Cambria Math" panose="02040503050406030204" pitchFamily="18" charset="0"/>
                              </a:rPr>
                            </m:ctrlPr>
                          </m:sSubPr>
                          <m:e>
                            <m:r>
                              <a:rPr lang="en-US" sz="1800" b="0" i="1" smtClean="0">
                                <a:solidFill>
                                  <a:srgbClr val="FF0000"/>
                                </a:solidFill>
                                <a:latin typeface="Cambria Math" panose="02040503050406030204" pitchFamily="18" charset="0"/>
                              </a:rPr>
                              <m:t>𝑦</m:t>
                            </m:r>
                          </m:e>
                          <m:sub>
                            <m:r>
                              <a:rPr lang="en-US" sz="1800" b="0" i="1" smtClean="0">
                                <a:solidFill>
                                  <a:srgbClr val="FF0000"/>
                                </a:solidFill>
                                <a:latin typeface="Cambria Math" panose="02040503050406030204" pitchFamily="18" charset="0"/>
                              </a:rPr>
                              <m:t>0</m:t>
                            </m:r>
                          </m:sub>
                        </m:sSub>
                      </m:oMath>
                    </m:oMathPara>
                  </a14:m>
                  <a:endParaRPr lang="en-US" dirty="0"/>
                </a:p>
              </p:txBody>
            </p:sp>
          </mc:Choice>
          <mc:Fallback xmlns="">
            <p:sp>
              <p:nvSpPr>
                <p:cNvPr id="18" name="TextBox 17">
                  <a:extLst>
                    <a:ext uri="{FF2B5EF4-FFF2-40B4-BE49-F238E27FC236}">
                      <a16:creationId xmlns:a16="http://schemas.microsoft.com/office/drawing/2014/main" id="{A1CB773C-B3C2-D57B-B1CE-3E05CDA8B87F}"/>
                    </a:ext>
                  </a:extLst>
                </p:cNvPr>
                <p:cNvSpPr txBox="1">
                  <a:spLocks noRot="1" noChangeAspect="1" noMove="1" noResize="1" noEditPoints="1" noAdjustHandles="1" noChangeArrowheads="1" noChangeShapeType="1" noTextEdit="1"/>
                </p:cNvSpPr>
                <p:nvPr/>
              </p:nvSpPr>
              <p:spPr>
                <a:xfrm>
                  <a:off x="1333457" y="2726019"/>
                  <a:ext cx="451126" cy="276999"/>
                </a:xfrm>
                <a:prstGeom prst="rect">
                  <a:avLst/>
                </a:prstGeom>
                <a:blipFill>
                  <a:blip r:embed="rId10"/>
                  <a:stretch>
                    <a:fillRect b="-288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B6CE978F-8E55-08C9-95EE-3D08071E2FF2}"/>
                    </a:ext>
                  </a:extLst>
                </p:cNvPr>
                <p:cNvSpPr txBox="1"/>
                <p:nvPr/>
              </p:nvSpPr>
              <p:spPr>
                <a:xfrm>
                  <a:off x="2200509" y="3158289"/>
                  <a:ext cx="45112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800" b="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𝑥</m:t>
                            </m:r>
                          </m:e>
                          <m:sub>
                            <m:r>
                              <a:rPr lang="en-US" sz="1800" b="0" i="1" smtClean="0">
                                <a:solidFill>
                                  <a:srgbClr val="00B050"/>
                                </a:solidFill>
                                <a:latin typeface="Cambria Math" panose="02040503050406030204" pitchFamily="18" charset="0"/>
                              </a:rPr>
                              <m:t>1</m:t>
                            </m:r>
                          </m:sub>
                        </m:sSub>
                      </m:oMath>
                    </m:oMathPara>
                  </a14:m>
                  <a:endParaRPr lang="en-US" dirty="0">
                    <a:solidFill>
                      <a:srgbClr val="00B050"/>
                    </a:solidFill>
                  </a:endParaRPr>
                </a:p>
              </p:txBody>
            </p:sp>
          </mc:Choice>
          <mc:Fallback xmlns="">
            <p:sp>
              <p:nvSpPr>
                <p:cNvPr id="21" name="TextBox 20">
                  <a:extLst>
                    <a:ext uri="{FF2B5EF4-FFF2-40B4-BE49-F238E27FC236}">
                      <a16:creationId xmlns:a16="http://schemas.microsoft.com/office/drawing/2014/main" id="{B6CE978F-8E55-08C9-95EE-3D08071E2FF2}"/>
                    </a:ext>
                  </a:extLst>
                </p:cNvPr>
                <p:cNvSpPr txBox="1">
                  <a:spLocks noRot="1" noChangeAspect="1" noMove="1" noResize="1" noEditPoints="1" noAdjustHandles="1" noChangeArrowheads="1" noChangeShapeType="1" noTextEdit="1"/>
                </p:cNvSpPr>
                <p:nvPr/>
              </p:nvSpPr>
              <p:spPr>
                <a:xfrm>
                  <a:off x="2200509" y="3158289"/>
                  <a:ext cx="451126" cy="276999"/>
                </a:xfrm>
                <a:prstGeom prst="rect">
                  <a:avLst/>
                </a:prstGeom>
                <a:blipFill>
                  <a:blip r:embed="rId11"/>
                  <a:stretch>
                    <a:fillRect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10D8CC66-5B37-6F6C-E17E-A884F6D6BA7F}"/>
                    </a:ext>
                  </a:extLst>
                </p:cNvPr>
                <p:cNvSpPr txBox="1"/>
                <p:nvPr/>
              </p:nvSpPr>
              <p:spPr>
                <a:xfrm>
                  <a:off x="699179" y="2914055"/>
                  <a:ext cx="45112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800" b="0" i="1" smtClean="0">
                                <a:solidFill>
                                  <a:srgbClr val="00B050"/>
                                </a:solidFill>
                                <a:latin typeface="Cambria Math" panose="02040503050406030204" pitchFamily="18" charset="0"/>
                              </a:rPr>
                            </m:ctrlPr>
                          </m:sSubPr>
                          <m:e>
                            <m:r>
                              <a:rPr lang="en-US" sz="1800" b="0" i="1" smtClean="0">
                                <a:solidFill>
                                  <a:srgbClr val="00B050"/>
                                </a:solidFill>
                                <a:latin typeface="Cambria Math" panose="02040503050406030204" pitchFamily="18" charset="0"/>
                              </a:rPr>
                              <m:t>𝑦</m:t>
                            </m:r>
                          </m:e>
                          <m:sub>
                            <m:r>
                              <a:rPr lang="en-US" sz="1800" b="0" i="1" smtClean="0">
                                <a:solidFill>
                                  <a:srgbClr val="00B050"/>
                                </a:solidFill>
                                <a:latin typeface="Cambria Math" panose="02040503050406030204" pitchFamily="18" charset="0"/>
                              </a:rPr>
                              <m:t>1</m:t>
                            </m:r>
                          </m:sub>
                        </m:sSub>
                      </m:oMath>
                    </m:oMathPara>
                  </a14:m>
                  <a:endParaRPr lang="en-US" dirty="0">
                    <a:solidFill>
                      <a:srgbClr val="00B050"/>
                    </a:solidFill>
                  </a:endParaRPr>
                </a:p>
              </p:txBody>
            </p:sp>
          </mc:Choice>
          <mc:Fallback xmlns="">
            <p:sp>
              <p:nvSpPr>
                <p:cNvPr id="23" name="TextBox 22">
                  <a:extLst>
                    <a:ext uri="{FF2B5EF4-FFF2-40B4-BE49-F238E27FC236}">
                      <a16:creationId xmlns:a16="http://schemas.microsoft.com/office/drawing/2014/main" id="{10D8CC66-5B37-6F6C-E17E-A884F6D6BA7F}"/>
                    </a:ext>
                  </a:extLst>
                </p:cNvPr>
                <p:cNvSpPr txBox="1">
                  <a:spLocks noRot="1" noChangeAspect="1" noMove="1" noResize="1" noEditPoints="1" noAdjustHandles="1" noChangeArrowheads="1" noChangeShapeType="1" noTextEdit="1"/>
                </p:cNvSpPr>
                <p:nvPr/>
              </p:nvSpPr>
              <p:spPr>
                <a:xfrm>
                  <a:off x="699179" y="2914055"/>
                  <a:ext cx="451126" cy="276999"/>
                </a:xfrm>
                <a:prstGeom prst="rect">
                  <a:avLst/>
                </a:prstGeom>
                <a:blipFill>
                  <a:blip r:embed="rId12"/>
                  <a:stretch>
                    <a:fillRect b="-288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4BB80603-3968-1780-145B-83561558995B}"/>
                    </a:ext>
                  </a:extLst>
                </p:cNvPr>
                <p:cNvSpPr txBox="1"/>
                <p:nvPr/>
              </p:nvSpPr>
              <p:spPr>
                <a:xfrm>
                  <a:off x="1588253" y="3273414"/>
                  <a:ext cx="45112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800" b="0" i="1" smtClean="0">
                                <a:solidFill>
                                  <a:schemeClr val="tx1"/>
                                </a:solidFill>
                                <a:latin typeface="Cambria Math" panose="02040503050406030204" pitchFamily="18" charset="0"/>
                              </a:rPr>
                            </m:ctrlPr>
                          </m:sSubPr>
                          <m:e>
                            <m:r>
                              <a:rPr lang="en-US" sz="1800" b="0" i="1" smtClean="0">
                                <a:solidFill>
                                  <a:schemeClr val="tx1"/>
                                </a:solidFill>
                                <a:latin typeface="Cambria Math" panose="02040503050406030204" pitchFamily="18" charset="0"/>
                              </a:rPr>
                              <m:t>𝐿</m:t>
                            </m:r>
                          </m:e>
                          <m:sub>
                            <m:r>
                              <a:rPr lang="en-US" sz="1800" b="0" i="1" smtClean="0">
                                <a:solidFill>
                                  <a:schemeClr val="tx1"/>
                                </a:solidFill>
                                <a:latin typeface="Cambria Math" panose="02040503050406030204" pitchFamily="18" charset="0"/>
                              </a:rPr>
                              <m:t>1</m:t>
                            </m:r>
                          </m:sub>
                        </m:sSub>
                      </m:oMath>
                    </m:oMathPara>
                  </a14:m>
                  <a:endParaRPr lang="en-US" dirty="0">
                    <a:solidFill>
                      <a:schemeClr val="tx1"/>
                    </a:solidFill>
                  </a:endParaRPr>
                </a:p>
              </p:txBody>
            </p:sp>
          </mc:Choice>
          <mc:Fallback xmlns="">
            <p:sp>
              <p:nvSpPr>
                <p:cNvPr id="24" name="TextBox 23">
                  <a:extLst>
                    <a:ext uri="{FF2B5EF4-FFF2-40B4-BE49-F238E27FC236}">
                      <a16:creationId xmlns:a16="http://schemas.microsoft.com/office/drawing/2014/main" id="{4BB80603-3968-1780-145B-83561558995B}"/>
                    </a:ext>
                  </a:extLst>
                </p:cNvPr>
                <p:cNvSpPr txBox="1">
                  <a:spLocks noRot="1" noChangeAspect="1" noMove="1" noResize="1" noEditPoints="1" noAdjustHandles="1" noChangeArrowheads="1" noChangeShapeType="1" noTextEdit="1"/>
                </p:cNvSpPr>
                <p:nvPr/>
              </p:nvSpPr>
              <p:spPr>
                <a:xfrm>
                  <a:off x="1588253" y="3273414"/>
                  <a:ext cx="451126" cy="276999"/>
                </a:xfrm>
                <a:prstGeom prst="rect">
                  <a:avLst/>
                </a:prstGeom>
                <a:blipFill>
                  <a:blip r:embed="rId13"/>
                  <a:stretch>
                    <a:fillRect b="-17778"/>
                  </a:stretch>
                </a:blipFill>
              </p:spPr>
              <p:txBody>
                <a:bodyPr/>
                <a:lstStyle/>
                <a:p>
                  <a:r>
                    <a:rPr lang="en-US">
                      <a:noFill/>
                    </a:rPr>
                    <a:t> </a:t>
                  </a:r>
                </a:p>
              </p:txBody>
            </p:sp>
          </mc:Fallback>
        </mc:AlternateContent>
        <p:cxnSp>
          <p:nvCxnSpPr>
            <p:cNvPr id="28" name="Straight Connector 27">
              <a:extLst>
                <a:ext uri="{FF2B5EF4-FFF2-40B4-BE49-F238E27FC236}">
                  <a16:creationId xmlns:a16="http://schemas.microsoft.com/office/drawing/2014/main" id="{6A17F36E-1E6C-94B2-433C-0B66E4B19F6E}"/>
                </a:ext>
              </a:extLst>
            </p:cNvPr>
            <p:cNvCxnSpPr>
              <a:cxnSpLocks/>
            </p:cNvCxnSpPr>
            <p:nvPr/>
          </p:nvCxnSpPr>
          <p:spPr bwMode="auto">
            <a:xfrm flipV="1">
              <a:off x="1486958" y="2412109"/>
              <a:ext cx="1662803" cy="146316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Arrow Connector 31">
              <a:extLst>
                <a:ext uri="{FF2B5EF4-FFF2-40B4-BE49-F238E27FC236}">
                  <a16:creationId xmlns:a16="http://schemas.microsoft.com/office/drawing/2014/main" id="{C49E5F36-36DE-0409-92BE-C368EF5B868C}"/>
                </a:ext>
              </a:extLst>
            </p:cNvPr>
            <p:cNvCxnSpPr>
              <a:cxnSpLocks/>
            </p:cNvCxnSpPr>
            <p:nvPr/>
          </p:nvCxnSpPr>
          <p:spPr bwMode="auto">
            <a:xfrm flipH="1" flipV="1">
              <a:off x="1000301" y="3224198"/>
              <a:ext cx="480807" cy="649767"/>
            </a:xfrm>
            <a:prstGeom prst="straightConnector1">
              <a:avLst/>
            </a:prstGeom>
            <a:solidFill>
              <a:schemeClr val="accent1"/>
            </a:solidFill>
            <a:ln w="9525" cap="flat" cmpd="sng" algn="ctr">
              <a:solidFill>
                <a:srgbClr val="00FF00"/>
              </a:solidFill>
              <a:prstDash val="solid"/>
              <a:round/>
              <a:headEnd type="none" w="med" len="med"/>
              <a:tailEnd type="triangle"/>
            </a:ln>
            <a:effectLst/>
          </p:spPr>
        </p:cxnSp>
        <p:cxnSp>
          <p:nvCxnSpPr>
            <p:cNvPr id="37" name="Straight Arrow Connector 36">
              <a:extLst>
                <a:ext uri="{FF2B5EF4-FFF2-40B4-BE49-F238E27FC236}">
                  <a16:creationId xmlns:a16="http://schemas.microsoft.com/office/drawing/2014/main" id="{DEE1DA0C-7CEF-173C-06E1-9A0CD11BA8B9}"/>
                </a:ext>
              </a:extLst>
            </p:cNvPr>
            <p:cNvCxnSpPr>
              <a:cxnSpLocks/>
            </p:cNvCxnSpPr>
            <p:nvPr/>
          </p:nvCxnSpPr>
          <p:spPr bwMode="auto">
            <a:xfrm flipV="1">
              <a:off x="1496627" y="3864468"/>
              <a:ext cx="854038" cy="1081"/>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cxnSp>
          <p:nvCxnSpPr>
            <p:cNvPr id="40" name="Straight Arrow Connector 39">
              <a:extLst>
                <a:ext uri="{FF2B5EF4-FFF2-40B4-BE49-F238E27FC236}">
                  <a16:creationId xmlns:a16="http://schemas.microsoft.com/office/drawing/2014/main" id="{DC646004-2BE2-F91C-4655-06D5F2E4E8BF}"/>
                </a:ext>
              </a:extLst>
            </p:cNvPr>
            <p:cNvCxnSpPr>
              <a:cxnSpLocks/>
            </p:cNvCxnSpPr>
            <p:nvPr/>
          </p:nvCxnSpPr>
          <p:spPr bwMode="auto">
            <a:xfrm flipV="1">
              <a:off x="1475258" y="3021026"/>
              <a:ext cx="448" cy="847452"/>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cxnSp>
          <p:nvCxnSpPr>
            <p:cNvPr id="45" name="Straight Arrow Connector 44">
              <a:extLst>
                <a:ext uri="{FF2B5EF4-FFF2-40B4-BE49-F238E27FC236}">
                  <a16:creationId xmlns:a16="http://schemas.microsoft.com/office/drawing/2014/main" id="{0D496F47-C847-CFC7-84BD-498A4EC71336}"/>
                </a:ext>
              </a:extLst>
            </p:cNvPr>
            <p:cNvCxnSpPr>
              <a:cxnSpLocks/>
            </p:cNvCxnSpPr>
            <p:nvPr/>
          </p:nvCxnSpPr>
          <p:spPr bwMode="auto">
            <a:xfrm flipV="1">
              <a:off x="1490472" y="3290209"/>
              <a:ext cx="651723" cy="568273"/>
            </a:xfrm>
            <a:prstGeom prst="straightConnector1">
              <a:avLst/>
            </a:prstGeom>
            <a:solidFill>
              <a:schemeClr val="accent1"/>
            </a:solidFill>
            <a:ln w="9525" cap="flat" cmpd="sng" algn="ctr">
              <a:solidFill>
                <a:srgbClr val="00FF00"/>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33B6D0D8-C7C9-E18B-6CDA-680033173635}"/>
                    </a:ext>
                  </a:extLst>
                </p:cNvPr>
                <p:cNvSpPr txBox="1"/>
                <p:nvPr/>
              </p:nvSpPr>
              <p:spPr>
                <a:xfrm>
                  <a:off x="3044618" y="1715489"/>
                  <a:ext cx="45112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800" b="0" i="1" smtClean="0">
                                <a:solidFill>
                                  <a:schemeClr val="tx1"/>
                                </a:solidFill>
                                <a:latin typeface="Cambria Math" panose="02040503050406030204" pitchFamily="18" charset="0"/>
                              </a:rPr>
                            </m:ctrlPr>
                          </m:sSubPr>
                          <m:e>
                            <m:r>
                              <a:rPr lang="en-US" sz="1800" b="0" i="1" smtClean="0">
                                <a:solidFill>
                                  <a:schemeClr val="tx1"/>
                                </a:solidFill>
                                <a:latin typeface="Cambria Math" panose="02040503050406030204" pitchFamily="18" charset="0"/>
                              </a:rPr>
                              <m:t>𝐿</m:t>
                            </m:r>
                          </m:e>
                          <m:sub>
                            <m:r>
                              <a:rPr lang="en-US" sz="1800" b="0" i="1" smtClean="0">
                                <a:solidFill>
                                  <a:schemeClr val="tx1"/>
                                </a:solidFill>
                                <a:latin typeface="Cambria Math" panose="02040503050406030204" pitchFamily="18" charset="0"/>
                              </a:rPr>
                              <m:t>2</m:t>
                            </m:r>
                          </m:sub>
                        </m:sSub>
                      </m:oMath>
                    </m:oMathPara>
                  </a14:m>
                  <a:endParaRPr lang="en-US" dirty="0">
                    <a:solidFill>
                      <a:schemeClr val="tx1"/>
                    </a:solidFill>
                  </a:endParaRPr>
                </a:p>
              </p:txBody>
            </p:sp>
          </mc:Choice>
          <mc:Fallback xmlns="">
            <p:sp>
              <p:nvSpPr>
                <p:cNvPr id="48" name="TextBox 47">
                  <a:extLst>
                    <a:ext uri="{FF2B5EF4-FFF2-40B4-BE49-F238E27FC236}">
                      <a16:creationId xmlns:a16="http://schemas.microsoft.com/office/drawing/2014/main" id="{33B6D0D8-C7C9-E18B-6CDA-680033173635}"/>
                    </a:ext>
                  </a:extLst>
                </p:cNvPr>
                <p:cNvSpPr txBox="1">
                  <a:spLocks noRot="1" noChangeAspect="1" noMove="1" noResize="1" noEditPoints="1" noAdjustHandles="1" noChangeArrowheads="1" noChangeShapeType="1" noTextEdit="1"/>
                </p:cNvSpPr>
                <p:nvPr/>
              </p:nvSpPr>
              <p:spPr>
                <a:xfrm>
                  <a:off x="3044618" y="1715489"/>
                  <a:ext cx="451126" cy="276999"/>
                </a:xfrm>
                <a:prstGeom prst="rect">
                  <a:avLst/>
                </a:prstGeom>
                <a:blipFill>
                  <a:blip r:embed="rId14"/>
                  <a:stretch>
                    <a:fillRect b="-17778"/>
                  </a:stretch>
                </a:blipFill>
              </p:spPr>
              <p:txBody>
                <a:bodyPr/>
                <a:lstStyle/>
                <a:p>
                  <a:r>
                    <a:rPr lang="en-US">
                      <a:noFill/>
                    </a:rPr>
                    <a:t> </a:t>
                  </a:r>
                </a:p>
              </p:txBody>
            </p:sp>
          </mc:Fallback>
        </mc:AlternateContent>
        <p:cxnSp>
          <p:nvCxnSpPr>
            <p:cNvPr id="49" name="Straight Arrow Connector 48">
              <a:extLst>
                <a:ext uri="{FF2B5EF4-FFF2-40B4-BE49-F238E27FC236}">
                  <a16:creationId xmlns:a16="http://schemas.microsoft.com/office/drawing/2014/main" id="{31AF0664-0185-B752-CC5F-C15FCD03EEE5}"/>
                </a:ext>
              </a:extLst>
            </p:cNvPr>
            <p:cNvCxnSpPr>
              <a:cxnSpLocks/>
            </p:cNvCxnSpPr>
            <p:nvPr/>
          </p:nvCxnSpPr>
          <p:spPr bwMode="auto">
            <a:xfrm flipH="1" flipV="1">
              <a:off x="1937578" y="2518589"/>
              <a:ext cx="768768" cy="267784"/>
            </a:xfrm>
            <a:prstGeom prst="straightConnector1">
              <a:avLst/>
            </a:prstGeom>
            <a:solidFill>
              <a:schemeClr val="accent1"/>
            </a:solidFill>
            <a:ln w="9525" cap="flat" cmpd="sng" algn="ctr">
              <a:solidFill>
                <a:srgbClr val="FF00FF"/>
              </a:solidFill>
              <a:prstDash val="solid"/>
              <a:round/>
              <a:headEnd type="none" w="med" len="med"/>
              <a:tailEnd type="triangle"/>
            </a:ln>
            <a:effectLst/>
          </p:spPr>
        </p:cxnSp>
        <p:cxnSp>
          <p:nvCxnSpPr>
            <p:cNvPr id="50" name="Straight Arrow Connector 49">
              <a:extLst>
                <a:ext uri="{FF2B5EF4-FFF2-40B4-BE49-F238E27FC236}">
                  <a16:creationId xmlns:a16="http://schemas.microsoft.com/office/drawing/2014/main" id="{959D9057-BFA7-503D-2FEE-7E2C5DBE0F2C}"/>
                </a:ext>
              </a:extLst>
            </p:cNvPr>
            <p:cNvCxnSpPr>
              <a:cxnSpLocks/>
            </p:cNvCxnSpPr>
            <p:nvPr/>
          </p:nvCxnSpPr>
          <p:spPr bwMode="auto">
            <a:xfrm flipV="1">
              <a:off x="2706346" y="2180864"/>
              <a:ext cx="228410" cy="609649"/>
            </a:xfrm>
            <a:prstGeom prst="straightConnector1">
              <a:avLst/>
            </a:prstGeom>
            <a:solidFill>
              <a:schemeClr val="accent1"/>
            </a:solidFill>
            <a:ln w="9525" cap="flat" cmpd="sng" algn="ctr">
              <a:solidFill>
                <a:srgbClr val="FF00FF"/>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B6DD0AB1-1FE6-B491-FC41-894E8D10F297}"/>
                    </a:ext>
                  </a:extLst>
                </p:cNvPr>
                <p:cNvSpPr txBox="1"/>
                <p:nvPr/>
              </p:nvSpPr>
              <p:spPr>
                <a:xfrm>
                  <a:off x="2519982" y="1955984"/>
                  <a:ext cx="45112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800" b="0" i="1" smtClean="0">
                                <a:solidFill>
                                  <a:srgbClr val="FF00FF"/>
                                </a:solidFill>
                                <a:latin typeface="Cambria Math" panose="02040503050406030204" pitchFamily="18" charset="0"/>
                              </a:rPr>
                            </m:ctrlPr>
                          </m:sSubPr>
                          <m:e>
                            <m:r>
                              <a:rPr lang="en-US" sz="1800" b="0" i="1" smtClean="0">
                                <a:solidFill>
                                  <a:srgbClr val="FF00FF"/>
                                </a:solidFill>
                                <a:latin typeface="Cambria Math" panose="02040503050406030204" pitchFamily="18" charset="0"/>
                              </a:rPr>
                              <m:t>𝑥</m:t>
                            </m:r>
                          </m:e>
                          <m:sub>
                            <m:r>
                              <a:rPr lang="en-US" sz="1800" b="0" i="1" smtClean="0">
                                <a:solidFill>
                                  <a:srgbClr val="FF00FF"/>
                                </a:solidFill>
                                <a:latin typeface="Cambria Math" panose="02040503050406030204" pitchFamily="18" charset="0"/>
                              </a:rPr>
                              <m:t>2</m:t>
                            </m:r>
                          </m:sub>
                        </m:sSub>
                      </m:oMath>
                    </m:oMathPara>
                  </a14:m>
                  <a:endParaRPr lang="en-US" dirty="0">
                    <a:solidFill>
                      <a:srgbClr val="00B050"/>
                    </a:solidFill>
                  </a:endParaRPr>
                </a:p>
              </p:txBody>
            </p:sp>
          </mc:Choice>
          <mc:Fallback xmlns="">
            <p:sp>
              <p:nvSpPr>
                <p:cNvPr id="57" name="TextBox 56">
                  <a:extLst>
                    <a:ext uri="{FF2B5EF4-FFF2-40B4-BE49-F238E27FC236}">
                      <a16:creationId xmlns:a16="http://schemas.microsoft.com/office/drawing/2014/main" id="{B6DD0AB1-1FE6-B491-FC41-894E8D10F297}"/>
                    </a:ext>
                  </a:extLst>
                </p:cNvPr>
                <p:cNvSpPr txBox="1">
                  <a:spLocks noRot="1" noChangeAspect="1" noMove="1" noResize="1" noEditPoints="1" noAdjustHandles="1" noChangeArrowheads="1" noChangeShapeType="1" noTextEdit="1"/>
                </p:cNvSpPr>
                <p:nvPr/>
              </p:nvSpPr>
              <p:spPr>
                <a:xfrm>
                  <a:off x="2519982" y="1955984"/>
                  <a:ext cx="451126" cy="276999"/>
                </a:xfrm>
                <a:prstGeom prst="rect">
                  <a:avLst/>
                </a:prstGeom>
                <a:blipFill>
                  <a:blip r:embed="rId15"/>
                  <a:stretch>
                    <a:fillRect b="-1739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D5043C17-A7CE-55BC-22D0-596765449848}"/>
                    </a:ext>
                  </a:extLst>
                </p:cNvPr>
                <p:cNvSpPr txBox="1"/>
                <p:nvPr/>
              </p:nvSpPr>
              <p:spPr>
                <a:xfrm>
                  <a:off x="1633882" y="2185410"/>
                  <a:ext cx="45112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800" b="0" i="1" smtClean="0">
                                <a:solidFill>
                                  <a:srgbClr val="FF00FF"/>
                                </a:solidFill>
                                <a:latin typeface="Cambria Math" panose="02040503050406030204" pitchFamily="18" charset="0"/>
                              </a:rPr>
                            </m:ctrlPr>
                          </m:sSubPr>
                          <m:e>
                            <m:r>
                              <a:rPr lang="en-US" sz="1800" b="0" i="1" smtClean="0">
                                <a:solidFill>
                                  <a:srgbClr val="FF00FF"/>
                                </a:solidFill>
                                <a:latin typeface="Cambria Math" panose="02040503050406030204" pitchFamily="18" charset="0"/>
                              </a:rPr>
                              <m:t>𝑦</m:t>
                            </m:r>
                          </m:e>
                          <m:sub>
                            <m:r>
                              <a:rPr lang="en-US" sz="1800" b="0" i="1" smtClean="0">
                                <a:solidFill>
                                  <a:srgbClr val="FF00FF"/>
                                </a:solidFill>
                                <a:latin typeface="Cambria Math" panose="02040503050406030204" pitchFamily="18" charset="0"/>
                              </a:rPr>
                              <m:t>2</m:t>
                            </m:r>
                          </m:sub>
                        </m:sSub>
                      </m:oMath>
                    </m:oMathPara>
                  </a14:m>
                  <a:endParaRPr lang="en-US" dirty="0">
                    <a:solidFill>
                      <a:srgbClr val="00B050"/>
                    </a:solidFill>
                  </a:endParaRPr>
                </a:p>
              </p:txBody>
            </p:sp>
          </mc:Choice>
          <mc:Fallback xmlns="">
            <p:sp>
              <p:nvSpPr>
                <p:cNvPr id="58" name="TextBox 57">
                  <a:extLst>
                    <a:ext uri="{FF2B5EF4-FFF2-40B4-BE49-F238E27FC236}">
                      <a16:creationId xmlns:a16="http://schemas.microsoft.com/office/drawing/2014/main" id="{D5043C17-A7CE-55BC-22D0-596765449848}"/>
                    </a:ext>
                  </a:extLst>
                </p:cNvPr>
                <p:cNvSpPr txBox="1">
                  <a:spLocks noRot="1" noChangeAspect="1" noMove="1" noResize="1" noEditPoints="1" noAdjustHandles="1" noChangeArrowheads="1" noChangeShapeType="1" noTextEdit="1"/>
                </p:cNvSpPr>
                <p:nvPr/>
              </p:nvSpPr>
              <p:spPr>
                <a:xfrm>
                  <a:off x="1633882" y="2185410"/>
                  <a:ext cx="451126" cy="276999"/>
                </a:xfrm>
                <a:prstGeom prst="rect">
                  <a:avLst/>
                </a:prstGeom>
                <a:blipFill>
                  <a:blip r:embed="rId16"/>
                  <a:stretch>
                    <a:fillRect b="-26087"/>
                  </a:stretch>
                </a:blipFill>
              </p:spPr>
              <p:txBody>
                <a:bodyPr/>
                <a:lstStyle/>
                <a:p>
                  <a:r>
                    <a:rPr lang="en-US">
                      <a:noFill/>
                    </a:rPr>
                    <a:t> </a:t>
                  </a:r>
                </a:p>
              </p:txBody>
            </p:sp>
          </mc:Fallback>
        </mc:AlternateContent>
        <p:cxnSp>
          <p:nvCxnSpPr>
            <p:cNvPr id="59" name="Straight Connector 58">
              <a:extLst>
                <a:ext uri="{FF2B5EF4-FFF2-40B4-BE49-F238E27FC236}">
                  <a16:creationId xmlns:a16="http://schemas.microsoft.com/office/drawing/2014/main" id="{AA8D613A-F24D-988F-22DF-633780BEAA4E}"/>
                </a:ext>
              </a:extLst>
            </p:cNvPr>
            <p:cNvCxnSpPr>
              <a:cxnSpLocks/>
            </p:cNvCxnSpPr>
            <p:nvPr/>
          </p:nvCxnSpPr>
          <p:spPr bwMode="auto">
            <a:xfrm flipV="1">
              <a:off x="2694247" y="1557111"/>
              <a:ext cx="482689" cy="126053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2" name="Freeform: Shape 61">
              <a:extLst>
                <a:ext uri="{FF2B5EF4-FFF2-40B4-BE49-F238E27FC236}">
                  <a16:creationId xmlns:a16="http://schemas.microsoft.com/office/drawing/2014/main" id="{FBCE65BB-6987-AC62-2247-D18EF58F75EE}"/>
                </a:ext>
              </a:extLst>
            </p:cNvPr>
            <p:cNvSpPr/>
            <p:nvPr/>
          </p:nvSpPr>
          <p:spPr bwMode="auto">
            <a:xfrm>
              <a:off x="2816141" y="2522975"/>
              <a:ext cx="104887" cy="152400"/>
            </a:xfrm>
            <a:custGeom>
              <a:avLst/>
              <a:gdLst>
                <a:gd name="connsiteX0" fmla="*/ 0 w 104887"/>
                <a:gd name="connsiteY0" fmla="*/ 0 h 152400"/>
                <a:gd name="connsiteX1" fmla="*/ 104775 w 104887"/>
                <a:gd name="connsiteY1" fmla="*/ 57150 h 152400"/>
                <a:gd name="connsiteX2" fmla="*/ 19050 w 104887"/>
                <a:gd name="connsiteY2" fmla="*/ 152400 h 152400"/>
              </a:gdLst>
              <a:ahLst/>
              <a:cxnLst>
                <a:cxn ang="0">
                  <a:pos x="connsiteX0" y="connsiteY0"/>
                </a:cxn>
                <a:cxn ang="0">
                  <a:pos x="connsiteX1" y="connsiteY1"/>
                </a:cxn>
                <a:cxn ang="0">
                  <a:pos x="connsiteX2" y="connsiteY2"/>
                </a:cxn>
              </a:cxnLst>
              <a:rect l="l" t="t" r="r" b="b"/>
              <a:pathLst>
                <a:path w="104887" h="152400">
                  <a:moveTo>
                    <a:pt x="0" y="0"/>
                  </a:moveTo>
                  <a:cubicBezTo>
                    <a:pt x="50800" y="15875"/>
                    <a:pt x="101600" y="31750"/>
                    <a:pt x="104775" y="57150"/>
                  </a:cubicBezTo>
                  <a:cubicBezTo>
                    <a:pt x="107950" y="82550"/>
                    <a:pt x="42862" y="133350"/>
                    <a:pt x="19050" y="15240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mc:AlternateContent xmlns:mc="http://schemas.openxmlformats.org/markup-compatibility/2006" xmlns:a14="http://schemas.microsoft.com/office/drawing/2010/main">
          <mc:Choice Requires="a14">
            <p:sp>
              <p:nvSpPr>
                <p:cNvPr id="31745" name="TextBox 31744">
                  <a:extLst>
                    <a:ext uri="{FF2B5EF4-FFF2-40B4-BE49-F238E27FC236}">
                      <a16:creationId xmlns:a16="http://schemas.microsoft.com/office/drawing/2014/main" id="{5FD1D381-B337-C7FB-3956-00C91BD314F3}"/>
                    </a:ext>
                  </a:extLst>
                </p:cNvPr>
                <p:cNvSpPr txBox="1"/>
                <p:nvPr/>
              </p:nvSpPr>
              <p:spPr>
                <a:xfrm>
                  <a:off x="1796898" y="3572910"/>
                  <a:ext cx="45112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800" b="0" i="1" smtClean="0">
                                <a:latin typeface="Cambria Math" panose="02040503050406030204" pitchFamily="18" charset="0"/>
                              </a:rPr>
                            </m:ctrlPr>
                          </m:sSubPr>
                          <m:e>
                            <m:r>
                              <a:rPr lang="en-US" sz="1800" i="1" smtClean="0">
                                <a:latin typeface="Cambria Math" panose="02040503050406030204" pitchFamily="18" charset="0"/>
                              </a:rPr>
                              <m:t>𝜃</m:t>
                            </m:r>
                          </m:e>
                          <m:sub>
                            <m:r>
                              <a:rPr lang="en-US" sz="1800" b="0" i="1" smtClean="0">
                                <a:latin typeface="Cambria Math" panose="02040503050406030204" pitchFamily="18" charset="0"/>
                              </a:rPr>
                              <m:t>1</m:t>
                            </m:r>
                          </m:sub>
                        </m:sSub>
                      </m:oMath>
                    </m:oMathPara>
                  </a14:m>
                  <a:endParaRPr lang="en-US" dirty="0"/>
                </a:p>
              </p:txBody>
            </p:sp>
          </mc:Choice>
          <mc:Fallback xmlns="">
            <p:sp>
              <p:nvSpPr>
                <p:cNvPr id="31745" name="TextBox 31744">
                  <a:extLst>
                    <a:ext uri="{FF2B5EF4-FFF2-40B4-BE49-F238E27FC236}">
                      <a16:creationId xmlns:a16="http://schemas.microsoft.com/office/drawing/2014/main" id="{5FD1D381-B337-C7FB-3956-00C91BD314F3}"/>
                    </a:ext>
                  </a:extLst>
                </p:cNvPr>
                <p:cNvSpPr txBox="1">
                  <a:spLocks noRot="1" noChangeAspect="1" noMove="1" noResize="1" noEditPoints="1" noAdjustHandles="1" noChangeArrowheads="1" noChangeShapeType="1" noTextEdit="1"/>
                </p:cNvSpPr>
                <p:nvPr/>
              </p:nvSpPr>
              <p:spPr>
                <a:xfrm>
                  <a:off x="1796898" y="3572910"/>
                  <a:ext cx="451126" cy="276999"/>
                </a:xfrm>
                <a:prstGeom prst="rect">
                  <a:avLst/>
                </a:prstGeom>
                <a:blipFill>
                  <a:blip r:embed="rId17"/>
                  <a:stretch>
                    <a:fillRect b="-17778"/>
                  </a:stretch>
                </a:blipFill>
              </p:spPr>
              <p:txBody>
                <a:bodyPr/>
                <a:lstStyle/>
                <a:p>
                  <a:r>
                    <a:rPr lang="en-US">
                      <a:noFill/>
                    </a:rPr>
                    <a:t> </a:t>
                  </a:r>
                </a:p>
              </p:txBody>
            </p:sp>
          </mc:Fallback>
        </mc:AlternateContent>
        <p:sp>
          <p:nvSpPr>
            <p:cNvPr id="31747" name="Oval 31746">
              <a:extLst>
                <a:ext uri="{FF2B5EF4-FFF2-40B4-BE49-F238E27FC236}">
                  <a16:creationId xmlns:a16="http://schemas.microsoft.com/office/drawing/2014/main" id="{D8777B26-B6E7-D0FF-2690-FFDC4117881B}"/>
                </a:ext>
              </a:extLst>
            </p:cNvPr>
            <p:cNvSpPr/>
            <p:nvPr/>
          </p:nvSpPr>
          <p:spPr bwMode="auto">
            <a:xfrm>
              <a:off x="2519982" y="2675375"/>
              <a:ext cx="376925" cy="3017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1748" name="Oval 31747">
              <a:extLst>
                <a:ext uri="{FF2B5EF4-FFF2-40B4-BE49-F238E27FC236}">
                  <a16:creationId xmlns:a16="http://schemas.microsoft.com/office/drawing/2014/main" id="{0C89318B-C095-C997-9B29-221B8693DCB6}"/>
                </a:ext>
              </a:extLst>
            </p:cNvPr>
            <p:cNvSpPr/>
            <p:nvPr/>
          </p:nvSpPr>
          <p:spPr bwMode="auto">
            <a:xfrm>
              <a:off x="2934756" y="1445168"/>
              <a:ext cx="376925" cy="3017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1750" name="Freeform: Shape 31749">
              <a:extLst>
                <a:ext uri="{FF2B5EF4-FFF2-40B4-BE49-F238E27FC236}">
                  <a16:creationId xmlns:a16="http://schemas.microsoft.com/office/drawing/2014/main" id="{6B1C5A62-3492-C988-5374-920B02718A53}"/>
                </a:ext>
              </a:extLst>
            </p:cNvPr>
            <p:cNvSpPr/>
            <p:nvPr/>
          </p:nvSpPr>
          <p:spPr bwMode="auto">
            <a:xfrm>
              <a:off x="2731229" y="2878570"/>
              <a:ext cx="352441" cy="457200"/>
            </a:xfrm>
            <a:custGeom>
              <a:avLst/>
              <a:gdLst>
                <a:gd name="connsiteX0" fmla="*/ 28591 w 352441"/>
                <a:gd name="connsiteY0" fmla="*/ 0 h 457200"/>
                <a:gd name="connsiteX1" fmla="*/ 19066 w 352441"/>
                <a:gd name="connsiteY1" fmla="*/ 47625 h 457200"/>
                <a:gd name="connsiteX2" fmla="*/ 16 w 352441"/>
                <a:gd name="connsiteY2" fmla="*/ 85725 h 457200"/>
                <a:gd name="connsiteX3" fmla="*/ 28591 w 352441"/>
                <a:gd name="connsiteY3" fmla="*/ 276225 h 457200"/>
                <a:gd name="connsiteX4" fmla="*/ 85741 w 352441"/>
                <a:gd name="connsiteY4" fmla="*/ 304800 h 457200"/>
                <a:gd name="connsiteX5" fmla="*/ 228616 w 352441"/>
                <a:gd name="connsiteY5" fmla="*/ 323850 h 457200"/>
                <a:gd name="connsiteX6" fmla="*/ 266716 w 352441"/>
                <a:gd name="connsiteY6" fmla="*/ 371475 h 457200"/>
                <a:gd name="connsiteX7" fmla="*/ 314341 w 352441"/>
                <a:gd name="connsiteY7" fmla="*/ 447675 h 457200"/>
                <a:gd name="connsiteX8" fmla="*/ 352441 w 352441"/>
                <a:gd name="connsiteY8"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2441" h="457200">
                  <a:moveTo>
                    <a:pt x="28591" y="0"/>
                  </a:moveTo>
                  <a:cubicBezTo>
                    <a:pt x="25416" y="15875"/>
                    <a:pt x="24186" y="32266"/>
                    <a:pt x="19066" y="47625"/>
                  </a:cubicBezTo>
                  <a:cubicBezTo>
                    <a:pt x="14576" y="61095"/>
                    <a:pt x="-575" y="71538"/>
                    <a:pt x="16" y="85725"/>
                  </a:cubicBezTo>
                  <a:cubicBezTo>
                    <a:pt x="2689" y="149880"/>
                    <a:pt x="5193" y="216430"/>
                    <a:pt x="28591" y="276225"/>
                  </a:cubicBezTo>
                  <a:cubicBezTo>
                    <a:pt x="36352" y="296059"/>
                    <a:pt x="65022" y="299867"/>
                    <a:pt x="85741" y="304800"/>
                  </a:cubicBezTo>
                  <a:cubicBezTo>
                    <a:pt x="132481" y="315929"/>
                    <a:pt x="180991" y="317500"/>
                    <a:pt x="228616" y="323850"/>
                  </a:cubicBezTo>
                  <a:cubicBezTo>
                    <a:pt x="241316" y="339725"/>
                    <a:pt x="256256" y="354042"/>
                    <a:pt x="266716" y="371475"/>
                  </a:cubicBezTo>
                  <a:cubicBezTo>
                    <a:pt x="288872" y="408402"/>
                    <a:pt x="275170" y="425292"/>
                    <a:pt x="314341" y="447675"/>
                  </a:cubicBezTo>
                  <a:cubicBezTo>
                    <a:pt x="325707" y="454170"/>
                    <a:pt x="339741" y="454025"/>
                    <a:pt x="352441" y="45720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1751" name="Freeform: Shape 31750">
              <a:extLst>
                <a:ext uri="{FF2B5EF4-FFF2-40B4-BE49-F238E27FC236}">
                  <a16:creationId xmlns:a16="http://schemas.microsoft.com/office/drawing/2014/main" id="{A549C004-53CF-96A1-490E-1F4B6EE397C6}"/>
                </a:ext>
              </a:extLst>
            </p:cNvPr>
            <p:cNvSpPr/>
            <p:nvPr/>
          </p:nvSpPr>
          <p:spPr bwMode="auto">
            <a:xfrm>
              <a:off x="2416920" y="1468870"/>
              <a:ext cx="676275" cy="219075"/>
            </a:xfrm>
            <a:custGeom>
              <a:avLst/>
              <a:gdLst>
                <a:gd name="connsiteX0" fmla="*/ 676275 w 676275"/>
                <a:gd name="connsiteY0" fmla="*/ 219075 h 219075"/>
                <a:gd name="connsiteX1" fmla="*/ 647700 w 676275"/>
                <a:gd name="connsiteY1" fmla="*/ 171450 h 219075"/>
                <a:gd name="connsiteX2" fmla="*/ 542925 w 676275"/>
                <a:gd name="connsiteY2" fmla="*/ 95250 h 219075"/>
                <a:gd name="connsiteX3" fmla="*/ 438150 w 676275"/>
                <a:gd name="connsiteY3" fmla="*/ 66675 h 219075"/>
                <a:gd name="connsiteX4" fmla="*/ 381000 w 676275"/>
                <a:gd name="connsiteY4" fmla="*/ 47625 h 219075"/>
                <a:gd name="connsiteX5" fmla="*/ 228600 w 676275"/>
                <a:gd name="connsiteY5" fmla="*/ 76200 h 219075"/>
                <a:gd name="connsiteX6" fmla="*/ 200025 w 676275"/>
                <a:gd name="connsiteY6" fmla="*/ 85725 h 219075"/>
                <a:gd name="connsiteX7" fmla="*/ 47625 w 676275"/>
                <a:gd name="connsiteY7" fmla="*/ 57150 h 219075"/>
                <a:gd name="connsiteX8" fmla="*/ 19050 w 676275"/>
                <a:gd name="connsiteY8" fmla="*/ 38100 h 219075"/>
                <a:gd name="connsiteX9" fmla="*/ 0 w 676275"/>
                <a:gd name="connsiteY9" fmla="*/ 0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76275" h="219075">
                  <a:moveTo>
                    <a:pt x="676275" y="219075"/>
                  </a:moveTo>
                  <a:cubicBezTo>
                    <a:pt x="666750" y="203200"/>
                    <a:pt x="661266" y="184047"/>
                    <a:pt x="647700" y="171450"/>
                  </a:cubicBezTo>
                  <a:cubicBezTo>
                    <a:pt x="616055" y="142065"/>
                    <a:pt x="581551" y="114563"/>
                    <a:pt x="542925" y="95250"/>
                  </a:cubicBezTo>
                  <a:cubicBezTo>
                    <a:pt x="510546" y="79061"/>
                    <a:pt x="472880" y="76890"/>
                    <a:pt x="438150" y="66675"/>
                  </a:cubicBezTo>
                  <a:cubicBezTo>
                    <a:pt x="418885" y="61009"/>
                    <a:pt x="400050" y="53975"/>
                    <a:pt x="381000" y="47625"/>
                  </a:cubicBezTo>
                  <a:cubicBezTo>
                    <a:pt x="330200" y="57150"/>
                    <a:pt x="279177" y="65552"/>
                    <a:pt x="228600" y="76200"/>
                  </a:cubicBezTo>
                  <a:cubicBezTo>
                    <a:pt x="218775" y="78268"/>
                    <a:pt x="210010" y="86776"/>
                    <a:pt x="200025" y="85725"/>
                  </a:cubicBezTo>
                  <a:cubicBezTo>
                    <a:pt x="148624" y="80314"/>
                    <a:pt x="98425" y="66675"/>
                    <a:pt x="47625" y="57150"/>
                  </a:cubicBezTo>
                  <a:cubicBezTo>
                    <a:pt x="38100" y="50800"/>
                    <a:pt x="26379" y="46894"/>
                    <a:pt x="19050" y="38100"/>
                  </a:cubicBezTo>
                  <a:cubicBezTo>
                    <a:pt x="9960" y="27192"/>
                    <a:pt x="0" y="0"/>
                    <a:pt x="0" y="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mc:AlternateContent xmlns:mc="http://schemas.openxmlformats.org/markup-compatibility/2006" xmlns:a14="http://schemas.microsoft.com/office/drawing/2010/main">
          <mc:Choice Requires="a14">
            <p:sp>
              <p:nvSpPr>
                <p:cNvPr id="31752" name="TextBox 31751">
                  <a:extLst>
                    <a:ext uri="{FF2B5EF4-FFF2-40B4-BE49-F238E27FC236}">
                      <a16:creationId xmlns:a16="http://schemas.microsoft.com/office/drawing/2014/main" id="{9FD79F36-E2E9-4581-6983-AB7B8E18C699}"/>
                    </a:ext>
                  </a:extLst>
                </p:cNvPr>
                <p:cNvSpPr txBox="1"/>
                <p:nvPr/>
              </p:nvSpPr>
              <p:spPr>
                <a:xfrm>
                  <a:off x="3028433" y="3291307"/>
                  <a:ext cx="45112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800" b="0" i="1" smtClean="0">
                                <a:solidFill>
                                  <a:schemeClr val="tx1"/>
                                </a:solidFill>
                                <a:latin typeface="Cambria Math" panose="02040503050406030204" pitchFamily="18" charset="0"/>
                              </a:rPr>
                            </m:ctrlPr>
                          </m:sSubPr>
                          <m:e>
                            <m:r>
                              <a:rPr lang="en-US" sz="1800" b="0" i="1" smtClean="0">
                                <a:solidFill>
                                  <a:schemeClr val="tx1"/>
                                </a:solidFill>
                                <a:latin typeface="Cambria Math" panose="02040503050406030204" pitchFamily="18" charset="0"/>
                              </a:rPr>
                              <m:t>𝑚</m:t>
                            </m:r>
                          </m:e>
                          <m:sub>
                            <m:r>
                              <a:rPr lang="en-US" sz="1800" b="0" i="1" smtClean="0">
                                <a:solidFill>
                                  <a:schemeClr val="tx1"/>
                                </a:solidFill>
                                <a:latin typeface="Cambria Math" panose="02040503050406030204" pitchFamily="18" charset="0"/>
                              </a:rPr>
                              <m:t>1</m:t>
                            </m:r>
                          </m:sub>
                        </m:sSub>
                      </m:oMath>
                    </m:oMathPara>
                  </a14:m>
                  <a:endParaRPr lang="en-US" dirty="0">
                    <a:solidFill>
                      <a:schemeClr val="tx1"/>
                    </a:solidFill>
                  </a:endParaRPr>
                </a:p>
              </p:txBody>
            </p:sp>
          </mc:Choice>
          <mc:Fallback xmlns="">
            <p:sp>
              <p:nvSpPr>
                <p:cNvPr id="31752" name="TextBox 31751">
                  <a:extLst>
                    <a:ext uri="{FF2B5EF4-FFF2-40B4-BE49-F238E27FC236}">
                      <a16:creationId xmlns:a16="http://schemas.microsoft.com/office/drawing/2014/main" id="{9FD79F36-E2E9-4581-6983-AB7B8E18C699}"/>
                    </a:ext>
                  </a:extLst>
                </p:cNvPr>
                <p:cNvSpPr txBox="1">
                  <a:spLocks noRot="1" noChangeAspect="1" noMove="1" noResize="1" noEditPoints="1" noAdjustHandles="1" noChangeArrowheads="1" noChangeShapeType="1" noTextEdit="1"/>
                </p:cNvSpPr>
                <p:nvPr/>
              </p:nvSpPr>
              <p:spPr>
                <a:xfrm>
                  <a:off x="3028433" y="3291307"/>
                  <a:ext cx="451126" cy="276999"/>
                </a:xfrm>
                <a:prstGeom prst="rect">
                  <a:avLst/>
                </a:prstGeom>
                <a:blipFill>
                  <a:blip r:embed="rId18"/>
                  <a:stretch>
                    <a:fillRect b="-1739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753" name="TextBox 31752">
                  <a:extLst>
                    <a:ext uri="{FF2B5EF4-FFF2-40B4-BE49-F238E27FC236}">
                      <a16:creationId xmlns:a16="http://schemas.microsoft.com/office/drawing/2014/main" id="{88BE7D6F-6121-27B7-B7D8-0737C4CF250D}"/>
                    </a:ext>
                  </a:extLst>
                </p:cNvPr>
                <p:cNvSpPr txBox="1"/>
                <p:nvPr/>
              </p:nvSpPr>
              <p:spPr>
                <a:xfrm>
                  <a:off x="1947204" y="1301408"/>
                  <a:ext cx="45112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800" b="0" i="1" smtClean="0">
                                <a:solidFill>
                                  <a:schemeClr val="tx1"/>
                                </a:solidFill>
                                <a:latin typeface="Cambria Math" panose="02040503050406030204" pitchFamily="18" charset="0"/>
                              </a:rPr>
                            </m:ctrlPr>
                          </m:sSubPr>
                          <m:e>
                            <m:r>
                              <a:rPr lang="en-US" sz="1800" b="0" i="1" smtClean="0">
                                <a:solidFill>
                                  <a:schemeClr val="tx1"/>
                                </a:solidFill>
                                <a:latin typeface="Cambria Math" panose="02040503050406030204" pitchFamily="18" charset="0"/>
                              </a:rPr>
                              <m:t>𝑚</m:t>
                            </m:r>
                          </m:e>
                          <m:sub>
                            <m:r>
                              <a:rPr lang="en-US" sz="1800" b="0" i="1" smtClean="0">
                                <a:solidFill>
                                  <a:schemeClr val="tx1"/>
                                </a:solidFill>
                                <a:latin typeface="Cambria Math" panose="02040503050406030204" pitchFamily="18" charset="0"/>
                              </a:rPr>
                              <m:t>2</m:t>
                            </m:r>
                          </m:sub>
                        </m:sSub>
                      </m:oMath>
                    </m:oMathPara>
                  </a14:m>
                  <a:endParaRPr lang="en-US" dirty="0">
                    <a:solidFill>
                      <a:schemeClr val="tx1"/>
                    </a:solidFill>
                  </a:endParaRPr>
                </a:p>
              </p:txBody>
            </p:sp>
          </mc:Choice>
          <mc:Fallback xmlns="">
            <p:sp>
              <p:nvSpPr>
                <p:cNvPr id="31753" name="TextBox 31752">
                  <a:extLst>
                    <a:ext uri="{FF2B5EF4-FFF2-40B4-BE49-F238E27FC236}">
                      <a16:creationId xmlns:a16="http://schemas.microsoft.com/office/drawing/2014/main" id="{88BE7D6F-6121-27B7-B7D8-0737C4CF250D}"/>
                    </a:ext>
                  </a:extLst>
                </p:cNvPr>
                <p:cNvSpPr txBox="1">
                  <a:spLocks noRot="1" noChangeAspect="1" noMove="1" noResize="1" noEditPoints="1" noAdjustHandles="1" noChangeArrowheads="1" noChangeShapeType="1" noTextEdit="1"/>
                </p:cNvSpPr>
                <p:nvPr/>
              </p:nvSpPr>
              <p:spPr>
                <a:xfrm>
                  <a:off x="1947204" y="1301408"/>
                  <a:ext cx="451126" cy="276999"/>
                </a:xfrm>
                <a:prstGeom prst="rect">
                  <a:avLst/>
                </a:prstGeom>
                <a:blipFill>
                  <a:blip r:embed="rId19"/>
                  <a:stretch>
                    <a:fillRect b="-17391"/>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B297B02-9CF1-C81F-D880-AA4232A56D5D}"/>
                  </a:ext>
                </a:extLst>
              </p:cNvPr>
              <p:cNvSpPr txBox="1"/>
              <p:nvPr/>
            </p:nvSpPr>
            <p:spPr>
              <a:xfrm>
                <a:off x="7050680" y="4756752"/>
                <a:ext cx="1467646" cy="91614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400" b="0" i="1" smtClean="0">
                              <a:latin typeface="Cambria Math" panose="02040503050406030204" pitchFamily="18" charset="0"/>
                            </a:rPr>
                          </m:ctrlPr>
                        </m:dPr>
                        <m:e>
                          <m:eqArr>
                            <m:eqArrPr>
                              <m:ctrlPr>
                                <a:rPr lang="en-US" sz="2400" b="0" i="1" smtClean="0">
                                  <a:latin typeface="Cambria Math" panose="02040503050406030204" pitchFamily="18" charset="0"/>
                                </a:rPr>
                              </m:ctrlPr>
                            </m:eqArrPr>
                            <m:e>
                              <m:sPre>
                                <m:sPrePr>
                                  <m:ctrlPr>
                                    <a:rPr lang="en-US" sz="2400" i="1">
                                      <a:latin typeface="Cambria Math" panose="02040503050406030204" pitchFamily="18" charset="0"/>
                                    </a:rPr>
                                  </m:ctrlPr>
                                </m:sPrePr>
                                <m:sub>
                                  <m:r>
                                    <a:rPr lang="en-US" sz="2400" b="0" i="1" smtClean="0">
                                      <a:latin typeface="Cambria Math" panose="02040503050406030204" pitchFamily="18" charset="0"/>
                                    </a:rPr>
                                    <m:t> </m:t>
                                  </m:r>
                                </m:sub>
                                <m:sup>
                                  <m:sSub>
                                    <m:sSubPr>
                                      <m:ctrlPr>
                                        <a:rPr lang="en-US" sz="2400" i="1">
                                          <a:latin typeface="Cambria Math" panose="02040503050406030204" pitchFamily="18" charset="0"/>
                                        </a:rPr>
                                      </m:ctrlPr>
                                    </m:sSubPr>
                                    <m:e>
                                      <m:r>
                                        <a:rPr lang="en-US" sz="2400" i="1">
                                          <a:latin typeface="Cambria Math" panose="02040503050406030204" pitchFamily="18" charset="0"/>
                                        </a:rPr>
                                        <m:t>𝑐</m:t>
                                      </m:r>
                                    </m:e>
                                    <m:sub>
                                      <m:r>
                                        <a:rPr lang="en-US" sz="2400" i="1">
                                          <a:latin typeface="Cambria Math" panose="02040503050406030204" pitchFamily="18" charset="0"/>
                                        </a:rPr>
                                        <m:t>1</m:t>
                                      </m:r>
                                    </m:sub>
                                  </m:sSub>
                                </m:sup>
                                <m:e>
                                  <m:sSub>
                                    <m:sSubPr>
                                      <m:ctrlPr>
                                        <a:rPr lang="en-US" sz="2400" i="1">
                                          <a:latin typeface="Cambria Math" panose="02040503050406030204" pitchFamily="18" charset="0"/>
                                        </a:rPr>
                                      </m:ctrlPr>
                                    </m:sSubPr>
                                    <m:e>
                                      <m:r>
                                        <a:rPr lang="en-US" sz="2400" i="1">
                                          <a:latin typeface="Cambria Math" panose="02040503050406030204" pitchFamily="18" charset="0"/>
                                        </a:rPr>
                                        <m:t>𝐼</m:t>
                                      </m:r>
                                    </m:e>
                                    <m:sub>
                                      <m:r>
                                        <a:rPr lang="en-US" sz="2400" i="1">
                                          <a:latin typeface="Cambria Math" panose="02040503050406030204" pitchFamily="18" charset="0"/>
                                        </a:rPr>
                                        <m:t>1</m:t>
                                      </m:r>
                                    </m:sub>
                                  </m:sSub>
                                </m:e>
                              </m:sPre>
                              <m:r>
                                <a:rPr lang="en-US" sz="2400" i="1">
                                  <a:latin typeface="Cambria Math" panose="02040503050406030204" pitchFamily="18" charset="0"/>
                                </a:rPr>
                                <m:t>=0</m:t>
                              </m:r>
                            </m:e>
                            <m:e>
                              <m:sPre>
                                <m:sPrePr>
                                  <m:ctrlPr>
                                    <a:rPr lang="en-US" sz="2400" i="1">
                                      <a:latin typeface="Cambria Math" panose="02040503050406030204" pitchFamily="18" charset="0"/>
                                    </a:rPr>
                                  </m:ctrlPr>
                                </m:sPrePr>
                                <m:sub>
                                  <m:r>
                                    <a:rPr lang="en-US" sz="2400" b="0" i="1" smtClean="0">
                                      <a:latin typeface="Cambria Math" panose="02040503050406030204" pitchFamily="18" charset="0"/>
                                    </a:rPr>
                                    <m:t> </m:t>
                                  </m:r>
                                </m:sub>
                                <m:sup>
                                  <m:sSub>
                                    <m:sSubPr>
                                      <m:ctrlPr>
                                        <a:rPr lang="en-US" sz="2400" i="1">
                                          <a:latin typeface="Cambria Math" panose="02040503050406030204" pitchFamily="18" charset="0"/>
                                        </a:rPr>
                                      </m:ctrlPr>
                                    </m:sSubPr>
                                    <m:e>
                                      <m:r>
                                        <a:rPr lang="en-US" sz="2400" i="1">
                                          <a:latin typeface="Cambria Math" panose="02040503050406030204" pitchFamily="18" charset="0"/>
                                        </a:rPr>
                                        <m:t>𝑐</m:t>
                                      </m:r>
                                    </m:e>
                                    <m:sub>
                                      <m:r>
                                        <a:rPr lang="en-US" sz="2400" b="0" i="1" smtClean="0">
                                          <a:latin typeface="Cambria Math" panose="02040503050406030204" pitchFamily="18" charset="0"/>
                                        </a:rPr>
                                        <m:t>2</m:t>
                                      </m:r>
                                    </m:sub>
                                  </m:sSub>
                                </m:sup>
                                <m:e>
                                  <m:sSub>
                                    <m:sSubPr>
                                      <m:ctrlPr>
                                        <a:rPr lang="en-US" sz="2400" i="1">
                                          <a:latin typeface="Cambria Math" panose="02040503050406030204" pitchFamily="18" charset="0"/>
                                        </a:rPr>
                                      </m:ctrlPr>
                                    </m:sSubPr>
                                    <m:e>
                                      <m:r>
                                        <a:rPr lang="en-US" sz="2400" i="1">
                                          <a:latin typeface="Cambria Math" panose="02040503050406030204" pitchFamily="18" charset="0"/>
                                        </a:rPr>
                                        <m:t>𝐼</m:t>
                                      </m:r>
                                    </m:e>
                                    <m:sub>
                                      <m:r>
                                        <a:rPr lang="en-US" sz="2400" b="0" i="1" smtClean="0">
                                          <a:latin typeface="Cambria Math" panose="02040503050406030204" pitchFamily="18" charset="0"/>
                                        </a:rPr>
                                        <m:t>2</m:t>
                                      </m:r>
                                    </m:sub>
                                  </m:sSub>
                                </m:e>
                              </m:sPre>
                              <m:r>
                                <a:rPr lang="en-US" sz="2400" i="1">
                                  <a:latin typeface="Cambria Math" panose="02040503050406030204" pitchFamily="18" charset="0"/>
                                </a:rPr>
                                <m:t>=0</m:t>
                              </m:r>
                            </m:e>
                          </m:eqArr>
                        </m:e>
                      </m:d>
                    </m:oMath>
                  </m:oMathPara>
                </a14:m>
                <a:endParaRPr lang="en-US" dirty="0"/>
              </a:p>
            </p:txBody>
          </p:sp>
        </mc:Choice>
        <mc:Fallback xmlns="">
          <p:sp>
            <p:nvSpPr>
              <p:cNvPr id="4" name="TextBox 3">
                <a:extLst>
                  <a:ext uri="{FF2B5EF4-FFF2-40B4-BE49-F238E27FC236}">
                    <a16:creationId xmlns:a16="http://schemas.microsoft.com/office/drawing/2014/main" id="{6B297B02-9CF1-C81F-D880-AA4232A56D5D}"/>
                  </a:ext>
                </a:extLst>
              </p:cNvPr>
              <p:cNvSpPr txBox="1">
                <a:spLocks noRot="1" noChangeAspect="1" noMove="1" noResize="1" noEditPoints="1" noAdjustHandles="1" noChangeArrowheads="1" noChangeShapeType="1" noTextEdit="1"/>
              </p:cNvSpPr>
              <p:nvPr/>
            </p:nvSpPr>
            <p:spPr>
              <a:xfrm>
                <a:off x="7050680" y="4756752"/>
                <a:ext cx="1467646" cy="916148"/>
              </a:xfrm>
              <a:prstGeom prst="rect">
                <a:avLst/>
              </a:prstGeom>
              <a:blipFill>
                <a:blip r:embed="rId20"/>
                <a:stretch>
                  <a:fillRect/>
                </a:stretch>
              </a:blipFill>
            </p:spPr>
            <p:txBody>
              <a:bodyPr/>
              <a:lstStyle/>
              <a:p>
                <a:r>
                  <a:rPr lang="en-US">
                    <a:noFill/>
                  </a:rPr>
                  <a:t> </a:t>
                </a:r>
              </a:p>
            </p:txBody>
          </p:sp>
        </mc:Fallback>
      </mc:AlternateContent>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37376</TotalTime>
  <Words>1641</Words>
  <Application>Microsoft Office PowerPoint</Application>
  <PresentationFormat>Widescreen</PresentationFormat>
  <Paragraphs>490</Paragraphs>
  <Slides>39</Slides>
  <Notes>39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4" baseType="lpstr">
      <vt:lpstr>Arial</vt:lpstr>
      <vt:lpstr>Cambria Math</vt:lpstr>
      <vt:lpstr>Times New Roman</vt:lpstr>
      <vt:lpstr>Default Design</vt:lpstr>
      <vt:lpstr>Equation</vt:lpstr>
      <vt:lpstr>Manipulator Dynamics 3 </vt:lpstr>
      <vt:lpstr>Forward Dynamics</vt:lpstr>
      <vt:lpstr>Inverse Dynamics </vt:lpstr>
      <vt:lpstr>Iterative Newton Euler Equations  Steps of the Algorithm</vt:lpstr>
      <vt:lpstr>Iterative Newton-Euler Equations - Solution Procedure Phase 1: Outward Iteration </vt:lpstr>
      <vt:lpstr>Iterative Newton-Euler Equations - Solution Procedure Phase 2: Inward Iteration </vt:lpstr>
      <vt:lpstr>Iterative Newton-Euler Equations - Solution Procedure</vt:lpstr>
      <vt:lpstr>Iterative Newton-Euler Equations - 2R Robot Example </vt:lpstr>
      <vt:lpstr>Iterative Newton-Euler Equations - 2R Robot Example </vt:lpstr>
      <vt:lpstr>Iterative Newton-Euler Equations - 2R Robot Example </vt:lpstr>
      <vt:lpstr>Iterative Newton-Euler Equations - Solution Procedure Phase 1: Outward Iteration </vt:lpstr>
      <vt:lpstr>Iterative Newton-Euler Equations - 2R Robot Example </vt:lpstr>
      <vt:lpstr>Iterative Newton-Euler Equations - 2R Robot Example </vt:lpstr>
      <vt:lpstr>Iterative Newton-Euler Equations - 2R Robot Example </vt:lpstr>
      <vt:lpstr>Iterative Newton-Euler Equations - 2R Robot Example </vt:lpstr>
      <vt:lpstr>Iterative Newton-Euler Equations - Solution Procedure Phase 1: Outward Iteration </vt:lpstr>
      <vt:lpstr>Iterative Newton-Euler Equations - 2R Robot Example </vt:lpstr>
      <vt:lpstr>Iterative Newton-Euler Equations - 2R Robot Example </vt:lpstr>
      <vt:lpstr>Iterative Newton-Euler Equations - Solution Procedure Phase 1: Outward Iteration </vt:lpstr>
      <vt:lpstr>Iterative Newton-Euler Equations - 2R Robot Example </vt:lpstr>
      <vt:lpstr>Iterative Newton-Euler Equations - 2R Robot Example </vt:lpstr>
      <vt:lpstr>Iterative Newton-Euler Equations - 2R Robot Example </vt:lpstr>
      <vt:lpstr>Iterative Newton-Euler Equations - 2R Robot Example </vt:lpstr>
      <vt:lpstr>Iterative Newton-Euler Equations - Solution Procedure Phase 1: Outward Iteration </vt:lpstr>
      <vt:lpstr>Iterative Newton-Euler Equations - 2R Robot Example </vt:lpstr>
      <vt:lpstr>Iterative Newton-Euler Equations - 2R Robot Example </vt:lpstr>
      <vt:lpstr>Iterative Newton-Euler Equations - Solution Procedure Phase 2: Inward Iteration </vt:lpstr>
      <vt:lpstr>Iterative Newton-Euler Equations - 2R Robot Example </vt:lpstr>
      <vt:lpstr>Iterative Newton-Euler Equations - 2R Robot Example </vt:lpstr>
      <vt:lpstr>Iterative Newton-Euler Equations - Solution Procedure Phase 2: Inward Iteration </vt:lpstr>
      <vt:lpstr>Iterative Newton-Euler Equations - 2R Robot Example </vt:lpstr>
      <vt:lpstr>Iterative Newton-Euler Equations - 2R Robot Example </vt:lpstr>
      <vt:lpstr>Iterative Newton-Euler Equations - 2R Robot Example </vt:lpstr>
      <vt:lpstr>Iterative Newton-Euler Equations - 2R Robot Example </vt:lpstr>
      <vt:lpstr>Iterative Newton-Euler Equations - Solution Procedure Phase 2: Inward Iteration </vt:lpstr>
      <vt:lpstr>Iterative Newton-Euler Equations - 2R Robot Example </vt:lpstr>
      <vt:lpstr>Iterative Newton-Euler Equations - 2R Robot Example </vt:lpstr>
      <vt:lpstr>Iterative Newton-Euler Equations - 2R Robot Example </vt:lpstr>
      <vt:lpstr>Equation of Motion – Non Rigid Body Effects </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Models of Robot Manipulation - EE 543</dc:title>
  <dc:creator>Jacob Rosen Ph.D.</dc:creator>
  <cp:lastModifiedBy>JacobRosen</cp:lastModifiedBy>
  <cp:revision>224</cp:revision>
  <cp:lastPrinted>2002-02-28T19:27:33Z</cp:lastPrinted>
  <dcterms:created xsi:type="dcterms:W3CDTF">2001-10-30T18:42:11Z</dcterms:created>
  <dcterms:modified xsi:type="dcterms:W3CDTF">2024-03-05T17:30:04Z</dcterms:modified>
</cp:coreProperties>
</file>