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713" r:id="rId2"/>
    <p:sldId id="576" r:id="rId3"/>
    <p:sldId id="638" r:id="rId4"/>
    <p:sldId id="686" r:id="rId5"/>
    <p:sldId id="687" r:id="rId6"/>
    <p:sldId id="714" r:id="rId7"/>
    <p:sldId id="715" r:id="rId8"/>
    <p:sldId id="691" r:id="rId9"/>
    <p:sldId id="690" r:id="rId10"/>
    <p:sldId id="725" r:id="rId11"/>
    <p:sldId id="692" r:id="rId12"/>
    <p:sldId id="694" r:id="rId13"/>
    <p:sldId id="695" r:id="rId14"/>
    <p:sldId id="718" r:id="rId15"/>
    <p:sldId id="696" r:id="rId16"/>
    <p:sldId id="716" r:id="rId17"/>
    <p:sldId id="717" r:id="rId18"/>
    <p:sldId id="700" r:id="rId19"/>
    <p:sldId id="655" r:id="rId20"/>
    <p:sldId id="724" r:id="rId21"/>
    <p:sldId id="720" r:id="rId22"/>
    <p:sldId id="721" r:id="rId23"/>
    <p:sldId id="722" r:id="rId24"/>
    <p:sldId id="719" r:id="rId25"/>
    <p:sldId id="723" r:id="rId26"/>
    <p:sldId id="540" r:id="rId27"/>
    <p:sldId id="637" r:id="rId28"/>
    <p:sldId id="577" r:id="rId29"/>
    <p:sldId id="578" r:id="rId30"/>
    <p:sldId id="579" r:id="rId31"/>
    <p:sldId id="660" r:id="rId32"/>
    <p:sldId id="661" r:id="rId33"/>
    <p:sldId id="662" r:id="rId34"/>
    <p:sldId id="663" r:id="rId35"/>
    <p:sldId id="707" r:id="rId36"/>
    <p:sldId id="664" r:id="rId37"/>
    <p:sldId id="708" r:id="rId38"/>
    <p:sldId id="665" r:id="rId39"/>
    <p:sldId id="709" r:id="rId40"/>
    <p:sldId id="710" r:id="rId41"/>
    <p:sldId id="666" r:id="rId42"/>
    <p:sldId id="667" r:id="rId43"/>
    <p:sldId id="711" r:id="rId44"/>
    <p:sldId id="668" r:id="rId45"/>
    <p:sldId id="712" r:id="rId46"/>
    <p:sldId id="587" r:id="rId47"/>
    <p:sldId id="588" r:id="rId48"/>
    <p:sldId id="633" r:id="rId49"/>
    <p:sldId id="634" r:id="rId50"/>
    <p:sldId id="635" r:id="rId51"/>
    <p:sldId id="589" r:id="rId52"/>
    <p:sldId id="590" r:id="rId53"/>
    <p:sldId id="591" r:id="rId54"/>
    <p:sldId id="592" r:id="rId55"/>
    <p:sldId id="593" r:id="rId56"/>
    <p:sldId id="594" r:id="rId57"/>
    <p:sldId id="595" r:id="rId58"/>
    <p:sldId id="596" r:id="rId59"/>
    <p:sldId id="597" r:id="rId60"/>
    <p:sldId id="598" r:id="rId61"/>
    <p:sldId id="600" r:id="rId62"/>
    <p:sldId id="601" r:id="rId63"/>
    <p:sldId id="604" r:id="rId64"/>
    <p:sldId id="605" r:id="rId65"/>
    <p:sldId id="606" r:id="rId66"/>
    <p:sldId id="607" r:id="rId67"/>
    <p:sldId id="609" r:id="rId68"/>
    <p:sldId id="610" r:id="rId69"/>
    <p:sldId id="611" r:id="rId70"/>
    <p:sldId id="612" r:id="rId71"/>
    <p:sldId id="613" r:id="rId72"/>
    <p:sldId id="614" r:id="rId73"/>
    <p:sldId id="617" r:id="rId74"/>
    <p:sldId id="618" r:id="rId75"/>
    <p:sldId id="619" r:id="rId76"/>
    <p:sldId id="620" r:id="rId77"/>
    <p:sldId id="621" r:id="rId78"/>
    <p:sldId id="622" r:id="rId79"/>
    <p:sldId id="623" r:id="rId80"/>
    <p:sldId id="625" r:id="rId81"/>
    <p:sldId id="624" r:id="rId82"/>
    <p:sldId id="626" r:id="rId83"/>
    <p:sldId id="627" r:id="rId84"/>
    <p:sldId id="628" r:id="rId85"/>
    <p:sldId id="629" r:id="rId86"/>
    <p:sldId id="630" r:id="rId87"/>
    <p:sldId id="631" r:id="rId88"/>
    <p:sldId id="632" r:id="rId89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FF9933"/>
    <a:srgbClr val="CC99FF"/>
    <a:srgbClr val="FF9900"/>
    <a:srgbClr val="A50021"/>
    <a:srgbClr val="FF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0929"/>
  </p:normalViewPr>
  <p:slideViewPr>
    <p:cSldViewPr snapToGrid="0">
      <p:cViewPr varScale="1">
        <p:scale>
          <a:sx n="123" d="100"/>
          <a:sy n="123" d="100"/>
        </p:scale>
        <p:origin x="80" y="796"/>
      </p:cViewPr>
      <p:guideLst>
        <p:guide orient="horz" pos="676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1920" y="-7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79.xml"/><Relationship Id="rId3" Type="http://schemas.openxmlformats.org/officeDocument/2006/relationships/slide" Target="slides/slide59.xml"/><Relationship Id="rId7" Type="http://schemas.openxmlformats.org/officeDocument/2006/relationships/slide" Target="slides/slide77.xml"/><Relationship Id="rId2" Type="http://schemas.openxmlformats.org/officeDocument/2006/relationships/slide" Target="slides/slide56.xml"/><Relationship Id="rId1" Type="http://schemas.openxmlformats.org/officeDocument/2006/relationships/slide" Target="slides/slide55.xml"/><Relationship Id="rId6" Type="http://schemas.openxmlformats.org/officeDocument/2006/relationships/slide" Target="slides/slide76.xml"/><Relationship Id="rId5" Type="http://schemas.openxmlformats.org/officeDocument/2006/relationships/slide" Target="slides/slide75.xml"/><Relationship Id="rId4" Type="http://schemas.openxmlformats.org/officeDocument/2006/relationships/slide" Target="slides/slide74.xml"/><Relationship Id="rId9" Type="http://schemas.openxmlformats.org/officeDocument/2006/relationships/slide" Target="slides/slide80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56616E4A-DC64-C505-F89C-3564AF74B9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20" rIns="96637" bIns="48320" numCol="1" anchor="t" anchorCtr="0" compatLnSpc="1">
            <a:prstTxWarp prst="textNoShape">
              <a:avLst/>
            </a:prstTxWarp>
          </a:bodyPr>
          <a:lstStyle>
            <a:lvl1pPr defTabSz="96646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1541DFED-8AE7-2BC2-45F8-6E44F4830B2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20" rIns="96637" bIns="48320" numCol="1" anchor="t" anchorCtr="0" compatLnSpc="1">
            <a:prstTxWarp prst="textNoShape">
              <a:avLst/>
            </a:prstTxWarp>
          </a:bodyPr>
          <a:lstStyle>
            <a:lvl1pPr algn="r" defTabSz="96646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6" name="Rectangle 4">
            <a:extLst>
              <a:ext uri="{FF2B5EF4-FFF2-40B4-BE49-F238E27FC236}">
                <a16:creationId xmlns:a16="http://schemas.microsoft.com/office/drawing/2014/main" id="{F4CD0AC0-DF39-8BEA-02DC-6962E3C5B4D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20" rIns="96637" bIns="48320" numCol="1" anchor="b" anchorCtr="0" compatLnSpc="1">
            <a:prstTxWarp prst="textNoShape">
              <a:avLst/>
            </a:prstTxWarp>
          </a:bodyPr>
          <a:lstStyle>
            <a:lvl1pPr defTabSz="96646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7" name="Rectangle 5">
            <a:extLst>
              <a:ext uri="{FF2B5EF4-FFF2-40B4-BE49-F238E27FC236}">
                <a16:creationId xmlns:a16="http://schemas.microsoft.com/office/drawing/2014/main" id="{D1BA3409-9AC2-0C99-0082-C5663FFBFDC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20" rIns="96637" bIns="4832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8CFF788F-489C-4A77-9008-03EFDA65A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11EF328-2C32-73E6-7B1E-B3646C5EFC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20" rIns="96637" bIns="48320" numCol="1" anchor="t" anchorCtr="0" compatLnSpc="1">
            <a:prstTxWarp prst="textNoShape">
              <a:avLst/>
            </a:prstTxWarp>
          </a:bodyPr>
          <a:lstStyle>
            <a:lvl1pPr defTabSz="96646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AB2D014-1267-6221-D891-577A8E278C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20" rIns="96637" bIns="48320" numCol="1" anchor="t" anchorCtr="0" compatLnSpc="1">
            <a:prstTxWarp prst="textNoShape">
              <a:avLst/>
            </a:prstTxWarp>
          </a:bodyPr>
          <a:lstStyle>
            <a:lvl1pPr algn="r" defTabSz="96646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BE1FD27-68D9-1182-7635-E27B816CB7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19138"/>
            <a:ext cx="6399212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BB9F3CB-A952-8781-9EAE-59E18E1CBC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20" rIns="96637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F2BD200D-DC2D-D7BE-D6F8-01BC8B4720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20" rIns="96637" bIns="48320" numCol="1" anchor="b" anchorCtr="0" compatLnSpc="1">
            <a:prstTxWarp prst="textNoShape">
              <a:avLst/>
            </a:prstTxWarp>
          </a:bodyPr>
          <a:lstStyle>
            <a:lvl1pPr defTabSz="96646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1B46D1B0-B783-7DC7-E4F0-34605AA2CA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20" rIns="96637" bIns="4832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33D5B783-C56C-47CE-899A-F5692A926E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90F3962A-1BB0-FD67-70B1-68B416C8B8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5141D33-16A6-6DAB-ABC6-F12E8B407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C955BA8-AEF5-9EBA-8F76-892103653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EC863D-4B64-4A75-AE40-64C40DE8C60D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02450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>
            <a:extLst>
              <a:ext uri="{FF2B5EF4-FFF2-40B4-BE49-F238E27FC236}">
                <a16:creationId xmlns:a16="http://schemas.microsoft.com/office/drawing/2014/main" id="{9227B2EC-506C-DB7F-2DD3-049EA47D00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>
            <a:extLst>
              <a:ext uri="{FF2B5EF4-FFF2-40B4-BE49-F238E27FC236}">
                <a16:creationId xmlns:a16="http://schemas.microsoft.com/office/drawing/2014/main" id="{B57AC5DF-9DF0-FAA2-1CEA-A3F4458A4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3060" name="Slide Number Placeholder 3">
            <a:extLst>
              <a:ext uri="{FF2B5EF4-FFF2-40B4-BE49-F238E27FC236}">
                <a16:creationId xmlns:a16="http://schemas.microsoft.com/office/drawing/2014/main" id="{D09C8425-925A-0DE8-BC41-D68FFDA62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85616B-DC6B-4771-AC33-DCE4048C1E96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7300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>
            <a:extLst>
              <a:ext uri="{FF2B5EF4-FFF2-40B4-BE49-F238E27FC236}">
                <a16:creationId xmlns:a16="http://schemas.microsoft.com/office/drawing/2014/main" id="{F3A0EBC6-ADCC-BB27-1212-34F1963DF8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>
            <a:extLst>
              <a:ext uri="{FF2B5EF4-FFF2-40B4-BE49-F238E27FC236}">
                <a16:creationId xmlns:a16="http://schemas.microsoft.com/office/drawing/2014/main" id="{FBBE05B1-9ED3-51E8-3CD2-A2E2DC8B9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>
            <a:extLst>
              <a:ext uri="{FF2B5EF4-FFF2-40B4-BE49-F238E27FC236}">
                <a16:creationId xmlns:a16="http://schemas.microsoft.com/office/drawing/2014/main" id="{2561F740-A5EB-464B-C656-61DEE7701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A6FC98-905F-4459-AF94-2568E1B08E45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04486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>
            <a:extLst>
              <a:ext uri="{FF2B5EF4-FFF2-40B4-BE49-F238E27FC236}">
                <a16:creationId xmlns:a16="http://schemas.microsoft.com/office/drawing/2014/main" id="{AE96C85B-EE15-C3CF-440F-CFF2EDC64E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>
            <a:extLst>
              <a:ext uri="{FF2B5EF4-FFF2-40B4-BE49-F238E27FC236}">
                <a16:creationId xmlns:a16="http://schemas.microsoft.com/office/drawing/2014/main" id="{A50533F0-321A-A059-4D92-325C0B473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9444" name="Slide Number Placeholder 3">
            <a:extLst>
              <a:ext uri="{FF2B5EF4-FFF2-40B4-BE49-F238E27FC236}">
                <a16:creationId xmlns:a16="http://schemas.microsoft.com/office/drawing/2014/main" id="{41A19D46-F4DD-A8D7-E62B-82CF84CE1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496EFE-CEA1-4D2C-AA2C-8B9180CB2A44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17943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>
            <a:extLst>
              <a:ext uri="{FF2B5EF4-FFF2-40B4-BE49-F238E27FC236}">
                <a16:creationId xmlns:a16="http://schemas.microsoft.com/office/drawing/2014/main" id="{C3BAC367-C888-2ADD-758D-82B9401D92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>
            <a:extLst>
              <a:ext uri="{FF2B5EF4-FFF2-40B4-BE49-F238E27FC236}">
                <a16:creationId xmlns:a16="http://schemas.microsoft.com/office/drawing/2014/main" id="{F3FAD25B-D7A6-ED6B-234C-5F8AD7B7C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1492" name="Slide Number Placeholder 3">
            <a:extLst>
              <a:ext uri="{FF2B5EF4-FFF2-40B4-BE49-F238E27FC236}">
                <a16:creationId xmlns:a16="http://schemas.microsoft.com/office/drawing/2014/main" id="{C109FEAE-9075-4B3E-5943-7B4B79BCF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D6C42E-6959-4C9F-AC04-8CB37D5B5AE9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2652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F1EF1-0BD8-60BA-BC4B-37167C06A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>
            <a:extLst>
              <a:ext uri="{FF2B5EF4-FFF2-40B4-BE49-F238E27FC236}">
                <a16:creationId xmlns:a16="http://schemas.microsoft.com/office/drawing/2014/main" id="{727AF692-4225-E63B-FB8F-230E60EA0E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>
            <a:extLst>
              <a:ext uri="{FF2B5EF4-FFF2-40B4-BE49-F238E27FC236}">
                <a16:creationId xmlns:a16="http://schemas.microsoft.com/office/drawing/2014/main" id="{198AA58E-927A-39B5-0574-672CBDDCD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6308" name="Slide Number Placeholder 3">
            <a:extLst>
              <a:ext uri="{FF2B5EF4-FFF2-40B4-BE49-F238E27FC236}">
                <a16:creationId xmlns:a16="http://schemas.microsoft.com/office/drawing/2014/main" id="{806E0772-F07B-73BD-B5BA-7379D6A82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7CA75B-DA53-4FD5-AF7C-B7C0760CBD4A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594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>
            <a:extLst>
              <a:ext uri="{FF2B5EF4-FFF2-40B4-BE49-F238E27FC236}">
                <a16:creationId xmlns:a16="http://schemas.microsoft.com/office/drawing/2014/main" id="{35068823-35E5-E831-D907-D643A0FBC5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>
            <a:extLst>
              <a:ext uri="{FF2B5EF4-FFF2-40B4-BE49-F238E27FC236}">
                <a16:creationId xmlns:a16="http://schemas.microsoft.com/office/drawing/2014/main" id="{B95E256B-8DBC-5512-58AD-4F227896F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3540" name="Slide Number Placeholder 3">
            <a:extLst>
              <a:ext uri="{FF2B5EF4-FFF2-40B4-BE49-F238E27FC236}">
                <a16:creationId xmlns:a16="http://schemas.microsoft.com/office/drawing/2014/main" id="{35B52A59-6940-7E64-0BFE-203A86B99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BCF95A-066B-4E47-957D-54739AC2BDDB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7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2316C-CD78-F1B7-9BB2-D19A1BAAD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>
            <a:extLst>
              <a:ext uri="{FF2B5EF4-FFF2-40B4-BE49-F238E27FC236}">
                <a16:creationId xmlns:a16="http://schemas.microsoft.com/office/drawing/2014/main" id="{8BC8D457-633E-02DE-930A-5F109EA3AF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>
            <a:extLst>
              <a:ext uri="{FF2B5EF4-FFF2-40B4-BE49-F238E27FC236}">
                <a16:creationId xmlns:a16="http://schemas.microsoft.com/office/drawing/2014/main" id="{1583F329-2775-6011-F9F3-260E43EF7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3540" name="Slide Number Placeholder 3">
            <a:extLst>
              <a:ext uri="{FF2B5EF4-FFF2-40B4-BE49-F238E27FC236}">
                <a16:creationId xmlns:a16="http://schemas.microsoft.com/office/drawing/2014/main" id="{14970E7F-32C3-B4EA-CCAA-2635019D2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BCF95A-066B-4E47-957D-54739AC2BDDB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40498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12B84-7F11-9635-3C2B-DD9FF3CE2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>
            <a:extLst>
              <a:ext uri="{FF2B5EF4-FFF2-40B4-BE49-F238E27FC236}">
                <a16:creationId xmlns:a16="http://schemas.microsoft.com/office/drawing/2014/main" id="{85FA9B6F-6C29-6E7B-1025-283E6A383C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>
            <a:extLst>
              <a:ext uri="{FF2B5EF4-FFF2-40B4-BE49-F238E27FC236}">
                <a16:creationId xmlns:a16="http://schemas.microsoft.com/office/drawing/2014/main" id="{87905BA8-9925-C142-5B2F-FEC6AA0C1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4260" name="Slide Number Placeholder 3">
            <a:extLst>
              <a:ext uri="{FF2B5EF4-FFF2-40B4-BE49-F238E27FC236}">
                <a16:creationId xmlns:a16="http://schemas.microsoft.com/office/drawing/2014/main" id="{6233306A-0462-E921-6863-014C87D5E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331F63-82A7-4A3C-AD39-B7ACD55D9172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7671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>
            <a:extLst>
              <a:ext uri="{FF2B5EF4-FFF2-40B4-BE49-F238E27FC236}">
                <a16:creationId xmlns:a16="http://schemas.microsoft.com/office/drawing/2014/main" id="{EBCD0395-128E-F072-3D6B-6E9B962583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>
            <a:extLst>
              <a:ext uri="{FF2B5EF4-FFF2-40B4-BE49-F238E27FC236}">
                <a16:creationId xmlns:a16="http://schemas.microsoft.com/office/drawing/2014/main" id="{0FCD82D8-ECB0-7CD2-ED1F-BCC829E14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1732" name="Slide Number Placeholder 3">
            <a:extLst>
              <a:ext uri="{FF2B5EF4-FFF2-40B4-BE49-F238E27FC236}">
                <a16:creationId xmlns:a16="http://schemas.microsoft.com/office/drawing/2014/main" id="{396AE6C8-B259-40C5-26A8-5FE1296A88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3B9C1A-F6C6-44DD-B272-40C39AE8338B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64920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>
            <a:extLst>
              <a:ext uri="{FF2B5EF4-FFF2-40B4-BE49-F238E27FC236}">
                <a16:creationId xmlns:a16="http://schemas.microsoft.com/office/drawing/2014/main" id="{6F2675BB-4519-BE1A-0A05-881B323CE0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>
            <a:extLst>
              <a:ext uri="{FF2B5EF4-FFF2-40B4-BE49-F238E27FC236}">
                <a16:creationId xmlns:a16="http://schemas.microsoft.com/office/drawing/2014/main" id="{36C3D01D-48DC-8E32-990E-3D80D8CA5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3780" name="Slide Number Placeholder 3">
            <a:extLst>
              <a:ext uri="{FF2B5EF4-FFF2-40B4-BE49-F238E27FC236}">
                <a16:creationId xmlns:a16="http://schemas.microsoft.com/office/drawing/2014/main" id="{02910C26-9071-3F9B-A167-A0016D47D5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13A4D5-6A06-43EB-896F-1AC2088ADCFD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>
            <a:extLst>
              <a:ext uri="{FF2B5EF4-FFF2-40B4-BE49-F238E27FC236}">
                <a16:creationId xmlns:a16="http://schemas.microsoft.com/office/drawing/2014/main" id="{0F7074A8-16A6-46CE-3F32-C16ACB22AD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>
            <a:extLst>
              <a:ext uri="{FF2B5EF4-FFF2-40B4-BE49-F238E27FC236}">
                <a16:creationId xmlns:a16="http://schemas.microsoft.com/office/drawing/2014/main" id="{DE45F161-C938-53BC-88D3-34881E807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6916" name="Slide Number Placeholder 3">
            <a:extLst>
              <a:ext uri="{FF2B5EF4-FFF2-40B4-BE49-F238E27FC236}">
                <a16:creationId xmlns:a16="http://schemas.microsoft.com/office/drawing/2014/main" id="{A4F6BB5E-1A8C-5498-4673-499249E56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618DFF-5B85-4735-B835-0843B9D5FD16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311E7-27F5-C3CC-4140-BDA2E9F76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>
            <a:extLst>
              <a:ext uri="{FF2B5EF4-FFF2-40B4-BE49-F238E27FC236}">
                <a16:creationId xmlns:a16="http://schemas.microsoft.com/office/drawing/2014/main" id="{FB1B24FA-EF0D-6658-9DB4-F5282F7468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>
            <a:extLst>
              <a:ext uri="{FF2B5EF4-FFF2-40B4-BE49-F238E27FC236}">
                <a16:creationId xmlns:a16="http://schemas.microsoft.com/office/drawing/2014/main" id="{ACD88F3B-812D-D444-C58A-12DD77577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2692" name="Slide Number Placeholder 3">
            <a:extLst>
              <a:ext uri="{FF2B5EF4-FFF2-40B4-BE49-F238E27FC236}">
                <a16:creationId xmlns:a16="http://schemas.microsoft.com/office/drawing/2014/main" id="{9B4B4D3B-827C-C8BF-D425-F65AC8B33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26B5B3-34C7-4358-836A-2B5E0F116963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85686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BDAFE-374B-CE09-63F3-D26ECC413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>
            <a:extLst>
              <a:ext uri="{FF2B5EF4-FFF2-40B4-BE49-F238E27FC236}">
                <a16:creationId xmlns:a16="http://schemas.microsoft.com/office/drawing/2014/main" id="{199281DF-381B-B94C-E8C8-4E2264DF59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>
            <a:extLst>
              <a:ext uri="{FF2B5EF4-FFF2-40B4-BE49-F238E27FC236}">
                <a16:creationId xmlns:a16="http://schemas.microsoft.com/office/drawing/2014/main" id="{05E92F57-AE3F-BBF4-6403-73B5037CC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6548" name="Slide Number Placeholder 3">
            <a:extLst>
              <a:ext uri="{FF2B5EF4-FFF2-40B4-BE49-F238E27FC236}">
                <a16:creationId xmlns:a16="http://schemas.microsoft.com/office/drawing/2014/main" id="{DD0AF0D5-530D-5BD1-C6B9-6841180B4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3675F2-A47B-48D5-B4D4-12AAE5B3D992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75930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>
            <a:extLst>
              <a:ext uri="{FF2B5EF4-FFF2-40B4-BE49-F238E27FC236}">
                <a16:creationId xmlns:a16="http://schemas.microsoft.com/office/drawing/2014/main" id="{58D965EB-68CF-BD08-1D37-E58C57B528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>
            <a:extLst>
              <a:ext uri="{FF2B5EF4-FFF2-40B4-BE49-F238E27FC236}">
                <a16:creationId xmlns:a16="http://schemas.microsoft.com/office/drawing/2014/main" id="{C7C04DB1-57B8-39B0-1F2B-7CE283463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8596" name="Slide Number Placeholder 3">
            <a:extLst>
              <a:ext uri="{FF2B5EF4-FFF2-40B4-BE49-F238E27FC236}">
                <a16:creationId xmlns:a16="http://schemas.microsoft.com/office/drawing/2014/main" id="{83501775-789C-CA25-2116-D3821D33D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337E0D-0B9B-45E0-8D74-98BC199F5F60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>
            <a:extLst>
              <a:ext uri="{FF2B5EF4-FFF2-40B4-BE49-F238E27FC236}">
                <a16:creationId xmlns:a16="http://schemas.microsoft.com/office/drawing/2014/main" id="{404B8D19-B76B-BDF3-96A9-99266E1172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>
            <a:extLst>
              <a:ext uri="{FF2B5EF4-FFF2-40B4-BE49-F238E27FC236}">
                <a16:creationId xmlns:a16="http://schemas.microsoft.com/office/drawing/2014/main" id="{18FDBEED-1889-3C3F-19E4-F4CDFD3B5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0644" name="Slide Number Placeholder 3">
            <a:extLst>
              <a:ext uri="{FF2B5EF4-FFF2-40B4-BE49-F238E27FC236}">
                <a16:creationId xmlns:a16="http://schemas.microsoft.com/office/drawing/2014/main" id="{3789C859-12CD-F452-BD7E-DFDC1969C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4B6D74-0FD1-4ED1-BF01-E2C6DBFA8357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E7A47-F100-BD88-AD3C-EE40B0C0D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>
            <a:extLst>
              <a:ext uri="{FF2B5EF4-FFF2-40B4-BE49-F238E27FC236}">
                <a16:creationId xmlns:a16="http://schemas.microsoft.com/office/drawing/2014/main" id="{C55FDD69-040E-AC83-F41E-CB9F569FDB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>
            <a:extLst>
              <a:ext uri="{FF2B5EF4-FFF2-40B4-BE49-F238E27FC236}">
                <a16:creationId xmlns:a16="http://schemas.microsoft.com/office/drawing/2014/main" id="{290396C2-5933-D10F-601C-37C589CBC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0404" name="Slide Number Placeholder 3">
            <a:extLst>
              <a:ext uri="{FF2B5EF4-FFF2-40B4-BE49-F238E27FC236}">
                <a16:creationId xmlns:a16="http://schemas.microsoft.com/office/drawing/2014/main" id="{10A1E905-1867-FA0D-0363-604AAFC11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CAEA23-854F-433F-82C9-3F3A3D5D175F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42991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72944-C258-3877-8DE1-577792EAF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>
            <a:extLst>
              <a:ext uri="{FF2B5EF4-FFF2-40B4-BE49-F238E27FC236}">
                <a16:creationId xmlns:a16="http://schemas.microsoft.com/office/drawing/2014/main" id="{478C8662-5981-E2EA-41C9-99AC672B83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>
            <a:extLst>
              <a:ext uri="{FF2B5EF4-FFF2-40B4-BE49-F238E27FC236}">
                <a16:creationId xmlns:a16="http://schemas.microsoft.com/office/drawing/2014/main" id="{CDFDCEE3-AC05-572B-9372-DC0878DC5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2452" name="Slide Number Placeholder 3">
            <a:extLst>
              <a:ext uri="{FF2B5EF4-FFF2-40B4-BE49-F238E27FC236}">
                <a16:creationId xmlns:a16="http://schemas.microsoft.com/office/drawing/2014/main" id="{89FDE375-3A13-7CB5-60F5-D6A15FDDA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BFD86E-9984-4753-A8AD-47DB5BAE9E0C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82499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D2FE4-5178-3F86-BF81-67B4EB504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>
            <a:extLst>
              <a:ext uri="{FF2B5EF4-FFF2-40B4-BE49-F238E27FC236}">
                <a16:creationId xmlns:a16="http://schemas.microsoft.com/office/drawing/2014/main" id="{240D6E33-485B-CA9B-A930-671852CA74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>
            <a:extLst>
              <a:ext uri="{FF2B5EF4-FFF2-40B4-BE49-F238E27FC236}">
                <a16:creationId xmlns:a16="http://schemas.microsoft.com/office/drawing/2014/main" id="{F7C70600-FBB8-B77A-C399-66A963C8B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4500" name="Slide Number Placeholder 3">
            <a:extLst>
              <a:ext uri="{FF2B5EF4-FFF2-40B4-BE49-F238E27FC236}">
                <a16:creationId xmlns:a16="http://schemas.microsoft.com/office/drawing/2014/main" id="{728E8936-6571-7FD3-0388-077CF04F1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26E05E-3640-48BD-B510-86B5CEFA4956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8050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>
            <a:extLst>
              <a:ext uri="{FF2B5EF4-FFF2-40B4-BE49-F238E27FC236}">
                <a16:creationId xmlns:a16="http://schemas.microsoft.com/office/drawing/2014/main" id="{BAA9A26C-3FC3-D9DF-97EF-632B22DE46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>
            <a:extLst>
              <a:ext uri="{FF2B5EF4-FFF2-40B4-BE49-F238E27FC236}">
                <a16:creationId xmlns:a16="http://schemas.microsoft.com/office/drawing/2014/main" id="{50CEF482-1F2A-05D8-8513-D38D28EE3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6068" name="Slide Number Placeholder 3">
            <a:extLst>
              <a:ext uri="{FF2B5EF4-FFF2-40B4-BE49-F238E27FC236}">
                <a16:creationId xmlns:a16="http://schemas.microsoft.com/office/drawing/2014/main" id="{44E51B92-340C-A532-266D-035A2A709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EAFCAA-A0A3-4753-A73C-4E9AD12F6B33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>
            <a:extLst>
              <a:ext uri="{FF2B5EF4-FFF2-40B4-BE49-F238E27FC236}">
                <a16:creationId xmlns:a16="http://schemas.microsoft.com/office/drawing/2014/main" id="{6F1A5E6B-01A2-7930-AA24-4347B394FD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>
            <a:extLst>
              <a:ext uri="{FF2B5EF4-FFF2-40B4-BE49-F238E27FC236}">
                <a16:creationId xmlns:a16="http://schemas.microsoft.com/office/drawing/2014/main" id="{2A175FE7-87B9-3440-D5C4-45DAB2EF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8116" name="Slide Number Placeholder 3">
            <a:extLst>
              <a:ext uri="{FF2B5EF4-FFF2-40B4-BE49-F238E27FC236}">
                <a16:creationId xmlns:a16="http://schemas.microsoft.com/office/drawing/2014/main" id="{FDDC2D01-70B2-DFB1-71BF-DEA0DED83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990647-E6AB-40CB-9F96-390585ABFE18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>
            <a:extLst>
              <a:ext uri="{FF2B5EF4-FFF2-40B4-BE49-F238E27FC236}">
                <a16:creationId xmlns:a16="http://schemas.microsoft.com/office/drawing/2014/main" id="{3A39F90E-4185-16E9-2578-0A4AC00FBA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>
            <a:extLst>
              <a:ext uri="{FF2B5EF4-FFF2-40B4-BE49-F238E27FC236}">
                <a16:creationId xmlns:a16="http://schemas.microsoft.com/office/drawing/2014/main" id="{43837EC7-0CE6-B220-29C5-B0EDA4A6E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0164" name="Slide Number Placeholder 3">
            <a:extLst>
              <a:ext uri="{FF2B5EF4-FFF2-40B4-BE49-F238E27FC236}">
                <a16:creationId xmlns:a16="http://schemas.microsoft.com/office/drawing/2014/main" id="{FAA4C22B-7023-DB85-41FF-BDC9895C6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E5B4C8-5413-4C2A-8D8D-22631C7B5F46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>
            <a:extLst>
              <a:ext uri="{FF2B5EF4-FFF2-40B4-BE49-F238E27FC236}">
                <a16:creationId xmlns:a16="http://schemas.microsoft.com/office/drawing/2014/main" id="{9433AA23-0F3C-FDDF-B33E-71D39FA8FE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>
            <a:extLst>
              <a:ext uri="{FF2B5EF4-FFF2-40B4-BE49-F238E27FC236}">
                <a16:creationId xmlns:a16="http://schemas.microsoft.com/office/drawing/2014/main" id="{506491BE-1465-FA6D-A5B0-1CB93DA0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1012" name="Slide Number Placeholder 3">
            <a:extLst>
              <a:ext uri="{FF2B5EF4-FFF2-40B4-BE49-F238E27FC236}">
                <a16:creationId xmlns:a16="http://schemas.microsoft.com/office/drawing/2014/main" id="{0C33E2AA-7D8E-9E88-A881-277BF1FBA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5160CA-114A-44F8-969C-4BD35114C5F7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>
            <a:extLst>
              <a:ext uri="{FF2B5EF4-FFF2-40B4-BE49-F238E27FC236}">
                <a16:creationId xmlns:a16="http://schemas.microsoft.com/office/drawing/2014/main" id="{8A4C6DD3-C01D-C9F5-B5E1-F669A41281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>
            <a:extLst>
              <a:ext uri="{FF2B5EF4-FFF2-40B4-BE49-F238E27FC236}">
                <a16:creationId xmlns:a16="http://schemas.microsoft.com/office/drawing/2014/main" id="{91095EA7-2016-E7EB-043D-552A3EA38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2212" name="Slide Number Placeholder 3">
            <a:extLst>
              <a:ext uri="{FF2B5EF4-FFF2-40B4-BE49-F238E27FC236}">
                <a16:creationId xmlns:a16="http://schemas.microsoft.com/office/drawing/2014/main" id="{4562614B-D087-86FB-FFBD-D048245D9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F3B7DE-17C5-4D60-84D3-FB23E7FF8176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14FA4-C078-2E2C-82CC-C77675EEA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>
            <a:extLst>
              <a:ext uri="{FF2B5EF4-FFF2-40B4-BE49-F238E27FC236}">
                <a16:creationId xmlns:a16="http://schemas.microsoft.com/office/drawing/2014/main" id="{6022594D-A1B0-24CB-B977-D238422516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>
            <a:extLst>
              <a:ext uri="{FF2B5EF4-FFF2-40B4-BE49-F238E27FC236}">
                <a16:creationId xmlns:a16="http://schemas.microsoft.com/office/drawing/2014/main" id="{DDE2D291-1FD8-3D6A-C45F-218AD20A0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2692" name="Slide Number Placeholder 3">
            <a:extLst>
              <a:ext uri="{FF2B5EF4-FFF2-40B4-BE49-F238E27FC236}">
                <a16:creationId xmlns:a16="http://schemas.microsoft.com/office/drawing/2014/main" id="{66FA091C-1105-7F06-5AB1-F451E399B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26B5B3-34C7-4358-836A-2B5E0F116963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80456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>
            <a:extLst>
              <a:ext uri="{FF2B5EF4-FFF2-40B4-BE49-F238E27FC236}">
                <a16:creationId xmlns:a16="http://schemas.microsoft.com/office/drawing/2014/main" id="{577E0FAB-347C-97B4-4BDE-4FD36C1FC5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>
            <a:extLst>
              <a:ext uri="{FF2B5EF4-FFF2-40B4-BE49-F238E27FC236}">
                <a16:creationId xmlns:a16="http://schemas.microsoft.com/office/drawing/2014/main" id="{AF22146A-31B3-734D-57FA-A82ACF2CE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4740" name="Slide Number Placeholder 3">
            <a:extLst>
              <a:ext uri="{FF2B5EF4-FFF2-40B4-BE49-F238E27FC236}">
                <a16:creationId xmlns:a16="http://schemas.microsoft.com/office/drawing/2014/main" id="{EEBC4458-C856-F8D9-0DA9-9E545A482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0EBF84-5A9B-49F2-9B02-364353294CA2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1992A806-61BB-E5D1-AB17-25CC689E9C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A194E020-FE0C-6EB7-3883-252BE939C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6788" name="Slide Number Placeholder 3">
            <a:extLst>
              <a:ext uri="{FF2B5EF4-FFF2-40B4-BE49-F238E27FC236}">
                <a16:creationId xmlns:a16="http://schemas.microsoft.com/office/drawing/2014/main" id="{A87124C3-403E-CBAF-1193-754E7ACC0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366628-3F54-485B-BFD9-4FD48FE0F35D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>
            <a:extLst>
              <a:ext uri="{FF2B5EF4-FFF2-40B4-BE49-F238E27FC236}">
                <a16:creationId xmlns:a16="http://schemas.microsoft.com/office/drawing/2014/main" id="{036CF252-05F3-07BF-8D8D-0FC7B387BF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>
            <a:extLst>
              <a:ext uri="{FF2B5EF4-FFF2-40B4-BE49-F238E27FC236}">
                <a16:creationId xmlns:a16="http://schemas.microsoft.com/office/drawing/2014/main" id="{042FF7EA-68D7-2DDF-6BBF-3B1FF04C7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8836" name="Slide Number Placeholder 3">
            <a:extLst>
              <a:ext uri="{FF2B5EF4-FFF2-40B4-BE49-F238E27FC236}">
                <a16:creationId xmlns:a16="http://schemas.microsoft.com/office/drawing/2014/main" id="{6D6CB51E-85D6-F202-C7EB-52F86F25F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AF4B4F-7A16-4901-99D2-7C8BC1BC65C8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>
            <a:extLst>
              <a:ext uri="{FF2B5EF4-FFF2-40B4-BE49-F238E27FC236}">
                <a16:creationId xmlns:a16="http://schemas.microsoft.com/office/drawing/2014/main" id="{036CF252-05F3-07BF-8D8D-0FC7B387BF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>
            <a:extLst>
              <a:ext uri="{FF2B5EF4-FFF2-40B4-BE49-F238E27FC236}">
                <a16:creationId xmlns:a16="http://schemas.microsoft.com/office/drawing/2014/main" id="{042FF7EA-68D7-2DDF-6BBF-3B1FF04C7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8836" name="Slide Number Placeholder 3">
            <a:extLst>
              <a:ext uri="{FF2B5EF4-FFF2-40B4-BE49-F238E27FC236}">
                <a16:creationId xmlns:a16="http://schemas.microsoft.com/office/drawing/2014/main" id="{6D6CB51E-85D6-F202-C7EB-52F86F25F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AF4B4F-7A16-4901-99D2-7C8BC1BC65C8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094745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>
            <a:extLst>
              <a:ext uri="{FF2B5EF4-FFF2-40B4-BE49-F238E27FC236}">
                <a16:creationId xmlns:a16="http://schemas.microsoft.com/office/drawing/2014/main" id="{CE12D17A-C019-1F8B-A3F8-E88852B8DF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>
            <a:extLst>
              <a:ext uri="{FF2B5EF4-FFF2-40B4-BE49-F238E27FC236}">
                <a16:creationId xmlns:a16="http://schemas.microsoft.com/office/drawing/2014/main" id="{BB620574-07B4-9D6D-38C5-86B5D789A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0884" name="Slide Number Placeholder 3">
            <a:extLst>
              <a:ext uri="{FF2B5EF4-FFF2-40B4-BE49-F238E27FC236}">
                <a16:creationId xmlns:a16="http://schemas.microsoft.com/office/drawing/2014/main" id="{82F7F96A-FCEF-6BD1-41CA-046059DA1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D3F247-A4AD-47C0-8294-FA0716D4BCCC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>
            <a:extLst>
              <a:ext uri="{FF2B5EF4-FFF2-40B4-BE49-F238E27FC236}">
                <a16:creationId xmlns:a16="http://schemas.microsoft.com/office/drawing/2014/main" id="{CE12D17A-C019-1F8B-A3F8-E88852B8DF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>
            <a:extLst>
              <a:ext uri="{FF2B5EF4-FFF2-40B4-BE49-F238E27FC236}">
                <a16:creationId xmlns:a16="http://schemas.microsoft.com/office/drawing/2014/main" id="{BB620574-07B4-9D6D-38C5-86B5D789A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0884" name="Slide Number Placeholder 3">
            <a:extLst>
              <a:ext uri="{FF2B5EF4-FFF2-40B4-BE49-F238E27FC236}">
                <a16:creationId xmlns:a16="http://schemas.microsoft.com/office/drawing/2014/main" id="{82F7F96A-FCEF-6BD1-41CA-046059DA1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D3F247-A4AD-47C0-8294-FA0716D4BCCC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352484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>
            <a:extLst>
              <a:ext uri="{FF2B5EF4-FFF2-40B4-BE49-F238E27FC236}">
                <a16:creationId xmlns:a16="http://schemas.microsoft.com/office/drawing/2014/main" id="{91E3E569-0BB7-98F3-99FD-5E88BF9F3C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>
            <a:extLst>
              <a:ext uri="{FF2B5EF4-FFF2-40B4-BE49-F238E27FC236}">
                <a16:creationId xmlns:a16="http://schemas.microsoft.com/office/drawing/2014/main" id="{F5EB5562-490F-0951-8CCA-730D757E9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2932" name="Slide Number Placeholder 3">
            <a:extLst>
              <a:ext uri="{FF2B5EF4-FFF2-40B4-BE49-F238E27FC236}">
                <a16:creationId xmlns:a16="http://schemas.microsoft.com/office/drawing/2014/main" id="{FC43F9E7-9BF8-17E7-1095-9D3C6ABF3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B5F327-0595-48B1-B020-05A50C11F5A6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>
            <a:extLst>
              <a:ext uri="{FF2B5EF4-FFF2-40B4-BE49-F238E27FC236}">
                <a16:creationId xmlns:a16="http://schemas.microsoft.com/office/drawing/2014/main" id="{91E3E569-0BB7-98F3-99FD-5E88BF9F3C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>
            <a:extLst>
              <a:ext uri="{FF2B5EF4-FFF2-40B4-BE49-F238E27FC236}">
                <a16:creationId xmlns:a16="http://schemas.microsoft.com/office/drawing/2014/main" id="{F5EB5562-490F-0951-8CCA-730D757E9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2932" name="Slide Number Placeholder 3">
            <a:extLst>
              <a:ext uri="{FF2B5EF4-FFF2-40B4-BE49-F238E27FC236}">
                <a16:creationId xmlns:a16="http://schemas.microsoft.com/office/drawing/2014/main" id="{FC43F9E7-9BF8-17E7-1095-9D3C6ABF3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B5F327-0595-48B1-B020-05A50C11F5A6}" type="slidenum">
              <a:rPr lang="en-US" altLang="en-US" sz="1200"/>
              <a:pPr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6124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>
            <a:extLst>
              <a:ext uri="{FF2B5EF4-FFF2-40B4-BE49-F238E27FC236}">
                <a16:creationId xmlns:a16="http://schemas.microsoft.com/office/drawing/2014/main" id="{9227B2EC-506C-DB7F-2DD3-049EA47D00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>
            <a:extLst>
              <a:ext uri="{FF2B5EF4-FFF2-40B4-BE49-F238E27FC236}">
                <a16:creationId xmlns:a16="http://schemas.microsoft.com/office/drawing/2014/main" id="{B57AC5DF-9DF0-FAA2-1CEA-A3F4458A4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3060" name="Slide Number Placeholder 3">
            <a:extLst>
              <a:ext uri="{FF2B5EF4-FFF2-40B4-BE49-F238E27FC236}">
                <a16:creationId xmlns:a16="http://schemas.microsoft.com/office/drawing/2014/main" id="{D09C8425-925A-0DE8-BC41-D68FFDA62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85616B-DC6B-4771-AC33-DCE4048C1E96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006023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>
            <a:extLst>
              <a:ext uri="{FF2B5EF4-FFF2-40B4-BE49-F238E27FC236}">
                <a16:creationId xmlns:a16="http://schemas.microsoft.com/office/drawing/2014/main" id="{C3739CF8-61C7-2642-9007-F75E880906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>
            <a:extLst>
              <a:ext uri="{FF2B5EF4-FFF2-40B4-BE49-F238E27FC236}">
                <a16:creationId xmlns:a16="http://schemas.microsoft.com/office/drawing/2014/main" id="{D5472359-9F93-3CB5-EA81-516B9E482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4980" name="Slide Number Placeholder 3">
            <a:extLst>
              <a:ext uri="{FF2B5EF4-FFF2-40B4-BE49-F238E27FC236}">
                <a16:creationId xmlns:a16="http://schemas.microsoft.com/office/drawing/2014/main" id="{AA2E1315-1404-436C-86F7-BCBBEF30C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EFD6BD-A565-4976-91DE-23493FF16FC8}" type="slidenum">
              <a:rPr lang="en-US" altLang="en-US" sz="1200"/>
              <a:pPr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997009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>
            <a:extLst>
              <a:ext uri="{FF2B5EF4-FFF2-40B4-BE49-F238E27FC236}">
                <a16:creationId xmlns:a16="http://schemas.microsoft.com/office/drawing/2014/main" id="{C3739CF8-61C7-2642-9007-F75E880906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>
            <a:extLst>
              <a:ext uri="{FF2B5EF4-FFF2-40B4-BE49-F238E27FC236}">
                <a16:creationId xmlns:a16="http://schemas.microsoft.com/office/drawing/2014/main" id="{D5472359-9F93-3CB5-EA81-516B9E482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4980" name="Slide Number Placeholder 3">
            <a:extLst>
              <a:ext uri="{FF2B5EF4-FFF2-40B4-BE49-F238E27FC236}">
                <a16:creationId xmlns:a16="http://schemas.microsoft.com/office/drawing/2014/main" id="{AA2E1315-1404-436C-86F7-BCBBEF30C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EFD6BD-A565-4976-91DE-23493FF16FC8}" type="slidenum">
              <a:rPr lang="en-US" altLang="en-US" sz="1200"/>
              <a:pPr/>
              <a:t>41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>
            <a:extLst>
              <a:ext uri="{FF2B5EF4-FFF2-40B4-BE49-F238E27FC236}">
                <a16:creationId xmlns:a16="http://schemas.microsoft.com/office/drawing/2014/main" id="{B212D507-EA77-E764-E534-E4968C3401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>
            <a:extLst>
              <a:ext uri="{FF2B5EF4-FFF2-40B4-BE49-F238E27FC236}">
                <a16:creationId xmlns:a16="http://schemas.microsoft.com/office/drawing/2014/main" id="{D10617CA-2510-C18B-2CF0-70DD23A4E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7028" name="Slide Number Placeholder 3">
            <a:extLst>
              <a:ext uri="{FF2B5EF4-FFF2-40B4-BE49-F238E27FC236}">
                <a16:creationId xmlns:a16="http://schemas.microsoft.com/office/drawing/2014/main" id="{F5A38A9A-FC7C-7CF1-A529-D2DF7886B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0C251B-9354-42A4-9003-FD8D495E9B02}" type="slidenum">
              <a:rPr lang="en-US" altLang="en-US" sz="1200"/>
              <a:pPr/>
              <a:t>42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>
            <a:extLst>
              <a:ext uri="{FF2B5EF4-FFF2-40B4-BE49-F238E27FC236}">
                <a16:creationId xmlns:a16="http://schemas.microsoft.com/office/drawing/2014/main" id="{B212D507-EA77-E764-E534-E4968C3401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>
            <a:extLst>
              <a:ext uri="{FF2B5EF4-FFF2-40B4-BE49-F238E27FC236}">
                <a16:creationId xmlns:a16="http://schemas.microsoft.com/office/drawing/2014/main" id="{D10617CA-2510-C18B-2CF0-70DD23A4E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7028" name="Slide Number Placeholder 3">
            <a:extLst>
              <a:ext uri="{FF2B5EF4-FFF2-40B4-BE49-F238E27FC236}">
                <a16:creationId xmlns:a16="http://schemas.microsoft.com/office/drawing/2014/main" id="{F5A38A9A-FC7C-7CF1-A529-D2DF7886B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0C251B-9354-42A4-9003-FD8D495E9B02}" type="slidenum">
              <a:rPr lang="en-US" altLang="en-US" sz="1200"/>
              <a:pPr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398209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>
            <a:extLst>
              <a:ext uri="{FF2B5EF4-FFF2-40B4-BE49-F238E27FC236}">
                <a16:creationId xmlns:a16="http://schemas.microsoft.com/office/drawing/2014/main" id="{55EB4BAB-A909-ADB2-800E-7ADDAA8AC3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>
            <a:extLst>
              <a:ext uri="{FF2B5EF4-FFF2-40B4-BE49-F238E27FC236}">
                <a16:creationId xmlns:a16="http://schemas.microsoft.com/office/drawing/2014/main" id="{3E0DFC12-9AC3-5E1A-5AC6-405FC06F6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9076" name="Slide Number Placeholder 3">
            <a:extLst>
              <a:ext uri="{FF2B5EF4-FFF2-40B4-BE49-F238E27FC236}">
                <a16:creationId xmlns:a16="http://schemas.microsoft.com/office/drawing/2014/main" id="{7AA3D327-01F7-1AF8-D59F-6B91A7AB3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F227D7-19C6-4932-9588-1C95E8853F30}" type="slidenum">
              <a:rPr lang="en-US" altLang="en-US" sz="1200"/>
              <a:pPr/>
              <a:t>44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>
            <a:extLst>
              <a:ext uri="{FF2B5EF4-FFF2-40B4-BE49-F238E27FC236}">
                <a16:creationId xmlns:a16="http://schemas.microsoft.com/office/drawing/2014/main" id="{55EB4BAB-A909-ADB2-800E-7ADDAA8AC3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>
            <a:extLst>
              <a:ext uri="{FF2B5EF4-FFF2-40B4-BE49-F238E27FC236}">
                <a16:creationId xmlns:a16="http://schemas.microsoft.com/office/drawing/2014/main" id="{3E0DFC12-9AC3-5E1A-5AC6-405FC06F6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9076" name="Slide Number Placeholder 3">
            <a:extLst>
              <a:ext uri="{FF2B5EF4-FFF2-40B4-BE49-F238E27FC236}">
                <a16:creationId xmlns:a16="http://schemas.microsoft.com/office/drawing/2014/main" id="{7AA3D327-01F7-1AF8-D59F-6B91A7AB3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F227D7-19C6-4932-9588-1C95E8853F30}" type="slidenum">
              <a:rPr lang="en-US" altLang="en-US" sz="1200"/>
              <a:pPr/>
              <a:t>45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120231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>
            <a:extLst>
              <a:ext uri="{FF2B5EF4-FFF2-40B4-BE49-F238E27FC236}">
                <a16:creationId xmlns:a16="http://schemas.microsoft.com/office/drawing/2014/main" id="{14ADAAB6-F7B9-D58B-F4ED-159B57450A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Notes Placeholder 2">
            <a:extLst>
              <a:ext uri="{FF2B5EF4-FFF2-40B4-BE49-F238E27FC236}">
                <a16:creationId xmlns:a16="http://schemas.microsoft.com/office/drawing/2014/main" id="{F998B62B-B434-F07B-9F90-122F0EEB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1124" name="Slide Number Placeholder 3">
            <a:extLst>
              <a:ext uri="{FF2B5EF4-FFF2-40B4-BE49-F238E27FC236}">
                <a16:creationId xmlns:a16="http://schemas.microsoft.com/office/drawing/2014/main" id="{D2448208-E6ED-8C14-FE0F-6D7CFFC42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495CDC-3B82-4CE8-942C-4777323F08D3}" type="slidenum">
              <a:rPr lang="en-US" altLang="en-US" sz="1200"/>
              <a:pPr/>
              <a:t>46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>
            <a:extLst>
              <a:ext uri="{FF2B5EF4-FFF2-40B4-BE49-F238E27FC236}">
                <a16:creationId xmlns:a16="http://schemas.microsoft.com/office/drawing/2014/main" id="{60918450-195A-B074-D0E7-B2C741C699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3171" name="Notes Placeholder 2">
            <a:extLst>
              <a:ext uri="{FF2B5EF4-FFF2-40B4-BE49-F238E27FC236}">
                <a16:creationId xmlns:a16="http://schemas.microsoft.com/office/drawing/2014/main" id="{8F8D0E7E-BD8F-2438-AEC2-E8BD33D1E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3172" name="Slide Number Placeholder 3">
            <a:extLst>
              <a:ext uri="{FF2B5EF4-FFF2-40B4-BE49-F238E27FC236}">
                <a16:creationId xmlns:a16="http://schemas.microsoft.com/office/drawing/2014/main" id="{484EAC35-E99D-FCA4-9A48-DB572142F3CB}"/>
              </a:ext>
            </a:extLst>
          </p:cNvPr>
          <p:cNvSpPr txBox="1">
            <a:spLocks noGrp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60D268-21F0-47D6-99D8-8FD5D1AC436B}" type="slidenum">
              <a:rPr lang="en-US" altLang="en-US"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47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>
            <a:extLst>
              <a:ext uri="{FF2B5EF4-FFF2-40B4-BE49-F238E27FC236}">
                <a16:creationId xmlns:a16="http://schemas.microsoft.com/office/drawing/2014/main" id="{904A586A-DF28-37DE-17D5-346623F933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19" name="Notes Placeholder 2">
            <a:extLst>
              <a:ext uri="{FF2B5EF4-FFF2-40B4-BE49-F238E27FC236}">
                <a16:creationId xmlns:a16="http://schemas.microsoft.com/office/drawing/2014/main" id="{1BB9A935-6372-C111-C021-5C0C54B22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65220" name="Slide Number Placeholder 3">
            <a:extLst>
              <a:ext uri="{FF2B5EF4-FFF2-40B4-BE49-F238E27FC236}">
                <a16:creationId xmlns:a16="http://schemas.microsoft.com/office/drawing/2014/main" id="{41AB6E63-476D-BD7E-C970-402343F848F5}"/>
              </a:ext>
            </a:extLst>
          </p:cNvPr>
          <p:cNvSpPr txBox="1">
            <a:spLocks noGrp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EDB1C6-CFD8-45B5-946E-0172F6B4D19D}" type="slidenum">
              <a:rPr lang="en-US" altLang="en-US"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48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>
            <a:extLst>
              <a:ext uri="{FF2B5EF4-FFF2-40B4-BE49-F238E27FC236}">
                <a16:creationId xmlns:a16="http://schemas.microsoft.com/office/drawing/2014/main" id="{D6BE4724-0E2B-B8F5-9851-66750C71D4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Notes Placeholder 2">
            <a:extLst>
              <a:ext uri="{FF2B5EF4-FFF2-40B4-BE49-F238E27FC236}">
                <a16:creationId xmlns:a16="http://schemas.microsoft.com/office/drawing/2014/main" id="{DA819769-E964-CDCA-D9A8-7881339D8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67268" name="Slide Number Placeholder 3">
            <a:extLst>
              <a:ext uri="{FF2B5EF4-FFF2-40B4-BE49-F238E27FC236}">
                <a16:creationId xmlns:a16="http://schemas.microsoft.com/office/drawing/2014/main" id="{F1AE8458-83BB-93A1-68EC-F4C70E342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E4B686-A229-4999-8A2F-2C4A4369AFD7}" type="slidenum">
              <a:rPr lang="en-US" altLang="en-US">
                <a:cs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>
            <a:extLst>
              <a:ext uri="{FF2B5EF4-FFF2-40B4-BE49-F238E27FC236}">
                <a16:creationId xmlns:a16="http://schemas.microsoft.com/office/drawing/2014/main" id="{21FC2B70-73A3-B665-0E64-07D0F29D24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>
            <a:extLst>
              <a:ext uri="{FF2B5EF4-FFF2-40B4-BE49-F238E27FC236}">
                <a16:creationId xmlns:a16="http://schemas.microsoft.com/office/drawing/2014/main" id="{C656AAA6-26FE-BD2B-F4FF-5D3BA96D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5108" name="Slide Number Placeholder 3">
            <a:extLst>
              <a:ext uri="{FF2B5EF4-FFF2-40B4-BE49-F238E27FC236}">
                <a16:creationId xmlns:a16="http://schemas.microsoft.com/office/drawing/2014/main" id="{42FC31C5-1419-A550-CB34-324FB0903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D9F31A-A8A7-42F9-BDFE-07D3A57DF260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873972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>
            <a:extLst>
              <a:ext uri="{FF2B5EF4-FFF2-40B4-BE49-F238E27FC236}">
                <a16:creationId xmlns:a16="http://schemas.microsoft.com/office/drawing/2014/main" id="{24CE2C35-2D9D-C912-CD9E-CF6C56723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65FC37-53FF-486D-97DC-1C398B916FC9}" type="slidenum">
              <a:rPr lang="en-US" altLang="en-US">
                <a:cs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270339" name="Rectangle 2">
            <a:extLst>
              <a:ext uri="{FF2B5EF4-FFF2-40B4-BE49-F238E27FC236}">
                <a16:creationId xmlns:a16="http://schemas.microsoft.com/office/drawing/2014/main" id="{D4D33809-7DA2-B434-20E4-201384A64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67437" cy="3470275"/>
          </a:xfrm>
          <a:solidFill>
            <a:srgbClr val="FFFFFF"/>
          </a:solidFill>
          <a:ln/>
        </p:spPr>
      </p:sp>
      <p:sp>
        <p:nvSpPr>
          <p:cNvPr id="270340" name="Rectangle 3">
            <a:extLst>
              <a:ext uri="{FF2B5EF4-FFF2-40B4-BE49-F238E27FC236}">
                <a16:creationId xmlns:a16="http://schemas.microsoft.com/office/drawing/2014/main" id="{9C6AB237-CB53-4CD7-42E3-ECEE4B5E6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317" tIns="45659" rIns="91317" bIns="45659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This video clip shows the synthesized haptic and visual interface while performing one of the tool tissue interaction called grasping-pushing-sweeping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>
            <a:extLst>
              <a:ext uri="{FF2B5EF4-FFF2-40B4-BE49-F238E27FC236}">
                <a16:creationId xmlns:a16="http://schemas.microsoft.com/office/drawing/2014/main" id="{15C508FF-0351-3D56-01AA-7B22682FBC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2387" name="Notes Placeholder 2">
            <a:extLst>
              <a:ext uri="{FF2B5EF4-FFF2-40B4-BE49-F238E27FC236}">
                <a16:creationId xmlns:a16="http://schemas.microsoft.com/office/drawing/2014/main" id="{085744EF-8A59-C4E6-087A-C3E7596F8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72388" name="Slide Number Placeholder 3">
            <a:extLst>
              <a:ext uri="{FF2B5EF4-FFF2-40B4-BE49-F238E27FC236}">
                <a16:creationId xmlns:a16="http://schemas.microsoft.com/office/drawing/2014/main" id="{36806B4A-1A05-2553-2EE5-F18B4C2FD6FE}"/>
              </a:ext>
            </a:extLst>
          </p:cNvPr>
          <p:cNvSpPr txBox="1">
            <a:spLocks noGrp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A3040B-63D2-499B-A1ED-BE29AC5B1E81}" type="slidenum">
              <a:rPr lang="en-US" altLang="en-US"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52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>
            <a:extLst>
              <a:ext uri="{FF2B5EF4-FFF2-40B4-BE49-F238E27FC236}">
                <a16:creationId xmlns:a16="http://schemas.microsoft.com/office/drawing/2014/main" id="{09311B93-C5AE-7EFE-07AD-A1E10019FC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>
            <a:extLst>
              <a:ext uri="{FF2B5EF4-FFF2-40B4-BE49-F238E27FC236}">
                <a16:creationId xmlns:a16="http://schemas.microsoft.com/office/drawing/2014/main" id="{63AA6650-E3DB-0650-815E-7360A2490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74436" name="Slide Number Placeholder 3">
            <a:extLst>
              <a:ext uri="{FF2B5EF4-FFF2-40B4-BE49-F238E27FC236}">
                <a16:creationId xmlns:a16="http://schemas.microsoft.com/office/drawing/2014/main" id="{24CD1005-C65A-2986-E859-627F9F6D8D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E0C271-3E81-4B5F-9E62-70CEFF0189F2}" type="slidenum">
              <a:rPr lang="en-US" altLang="en-US">
                <a:cs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>
            <a:extLst>
              <a:ext uri="{FF2B5EF4-FFF2-40B4-BE49-F238E27FC236}">
                <a16:creationId xmlns:a16="http://schemas.microsoft.com/office/drawing/2014/main" id="{631D1449-ADB6-F08F-8248-34EB018A73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483" name="Notes Placeholder 2">
            <a:extLst>
              <a:ext uri="{FF2B5EF4-FFF2-40B4-BE49-F238E27FC236}">
                <a16:creationId xmlns:a16="http://schemas.microsoft.com/office/drawing/2014/main" id="{57137E67-B100-E25F-7823-F6117C782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76484" name="Slide Number Placeholder 3">
            <a:extLst>
              <a:ext uri="{FF2B5EF4-FFF2-40B4-BE49-F238E27FC236}">
                <a16:creationId xmlns:a16="http://schemas.microsoft.com/office/drawing/2014/main" id="{70238B87-8D4E-110C-3E35-FBCB62A4553A}"/>
              </a:ext>
            </a:extLst>
          </p:cNvPr>
          <p:cNvSpPr txBox="1">
            <a:spLocks noGrp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A5CEEE-C6BA-4692-8A78-4ABD2C6FA25E}" type="slidenum">
              <a:rPr lang="en-US" altLang="en-US"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54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>
            <a:extLst>
              <a:ext uri="{FF2B5EF4-FFF2-40B4-BE49-F238E27FC236}">
                <a16:creationId xmlns:a16="http://schemas.microsoft.com/office/drawing/2014/main" id="{6E74D14F-4639-8B60-6191-88B569B1AD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8531" name="Notes Placeholder 2">
            <a:extLst>
              <a:ext uri="{FF2B5EF4-FFF2-40B4-BE49-F238E27FC236}">
                <a16:creationId xmlns:a16="http://schemas.microsoft.com/office/drawing/2014/main" id="{702B4BBF-423D-0378-1282-D3C3B84C4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8532" name="Slide Number Placeholder 3">
            <a:extLst>
              <a:ext uri="{FF2B5EF4-FFF2-40B4-BE49-F238E27FC236}">
                <a16:creationId xmlns:a16="http://schemas.microsoft.com/office/drawing/2014/main" id="{5F8EA8C4-A4C7-A487-B0F3-AE8E4F7A16FE}"/>
              </a:ext>
            </a:extLst>
          </p:cNvPr>
          <p:cNvSpPr txBox="1">
            <a:spLocks noGrp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78FA0F-504A-491C-9A63-61040ABCAB78}" type="slidenum">
              <a:rPr lang="en-US" altLang="en-US"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55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>
            <a:extLst>
              <a:ext uri="{FF2B5EF4-FFF2-40B4-BE49-F238E27FC236}">
                <a16:creationId xmlns:a16="http://schemas.microsoft.com/office/drawing/2014/main" id="{AB3CCC90-2197-6B41-A8B9-49008D99E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0579" name="Notes Placeholder 2">
            <a:extLst>
              <a:ext uri="{FF2B5EF4-FFF2-40B4-BE49-F238E27FC236}">
                <a16:creationId xmlns:a16="http://schemas.microsoft.com/office/drawing/2014/main" id="{6967402E-BDAD-2258-4054-2D54DF353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0580" name="Slide Number Placeholder 3">
            <a:extLst>
              <a:ext uri="{FF2B5EF4-FFF2-40B4-BE49-F238E27FC236}">
                <a16:creationId xmlns:a16="http://schemas.microsoft.com/office/drawing/2014/main" id="{DE9DF9A8-1E06-8992-D935-86749968903D}"/>
              </a:ext>
            </a:extLst>
          </p:cNvPr>
          <p:cNvSpPr txBox="1">
            <a:spLocks noGrp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4498AC-A572-4CEE-9ED7-CBB37C54B5DA}" type="slidenum">
              <a:rPr lang="en-US" altLang="en-US"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>
            <a:extLst>
              <a:ext uri="{FF2B5EF4-FFF2-40B4-BE49-F238E27FC236}">
                <a16:creationId xmlns:a16="http://schemas.microsoft.com/office/drawing/2014/main" id="{7E9FF188-F6A5-8B82-0120-89F4A0F9A1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2627" name="Notes Placeholder 2">
            <a:extLst>
              <a:ext uri="{FF2B5EF4-FFF2-40B4-BE49-F238E27FC236}">
                <a16:creationId xmlns:a16="http://schemas.microsoft.com/office/drawing/2014/main" id="{CCB33D7A-E001-16E2-88CF-2661299BF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2628" name="Slide Number Placeholder 3">
            <a:extLst>
              <a:ext uri="{FF2B5EF4-FFF2-40B4-BE49-F238E27FC236}">
                <a16:creationId xmlns:a16="http://schemas.microsoft.com/office/drawing/2014/main" id="{5A4175D2-F9CE-B3B0-B14D-6C4342FFE0F0}"/>
              </a:ext>
            </a:extLst>
          </p:cNvPr>
          <p:cNvSpPr txBox="1">
            <a:spLocks noGrp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EE70DB-12EC-487D-B2D3-C5501F3D8339}" type="slidenum">
              <a:rPr lang="en-US" altLang="en-US"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57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328BE9CF-DD37-3D5D-9C07-236F2611CE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FAB80653-2857-3D5F-A749-4483B08B4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10075"/>
            <a:ext cx="5588000" cy="41783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21" tIns="45610" rIns="91221" bIns="45610"/>
          <a:lstStyle/>
          <a:p>
            <a:r>
              <a:rPr lang="en-US" altLang="zh-CN"/>
              <a:t>Link length</a:t>
            </a:r>
          </a:p>
          <a:p>
            <a:r>
              <a:rPr lang="en-US" altLang="zh-CN"/>
              <a:t>Port placement</a:t>
            </a:r>
          </a:p>
          <a:p>
            <a:r>
              <a:rPr lang="en-US" altLang="zh-CN"/>
              <a:t>Base orientation</a:t>
            </a:r>
          </a:p>
          <a:p>
            <a:r>
              <a:rPr lang="en-US" altLang="zh-CN"/>
              <a:t>Min Isotropy performance</a:t>
            </a:r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>
            <a:extLst>
              <a:ext uri="{FF2B5EF4-FFF2-40B4-BE49-F238E27FC236}">
                <a16:creationId xmlns:a16="http://schemas.microsoft.com/office/drawing/2014/main" id="{D5415583-2E15-CC52-CECA-2ACE9C25BC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23" name="Notes Placeholder 2">
            <a:extLst>
              <a:ext uri="{FF2B5EF4-FFF2-40B4-BE49-F238E27FC236}">
                <a16:creationId xmlns:a16="http://schemas.microsoft.com/office/drawing/2014/main" id="{0786EA91-8A93-A3C1-49BB-138CE29C2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24" name="Slide Number Placeholder 3">
            <a:extLst>
              <a:ext uri="{FF2B5EF4-FFF2-40B4-BE49-F238E27FC236}">
                <a16:creationId xmlns:a16="http://schemas.microsoft.com/office/drawing/2014/main" id="{23A9646F-EEC5-0ABE-C3D7-BA107ED48C6D}"/>
              </a:ext>
            </a:extLst>
          </p:cNvPr>
          <p:cNvSpPr txBox="1">
            <a:spLocks noGrp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253A9E-5093-44CB-84CC-777454A4992B}" type="slidenum">
              <a:rPr lang="en-US" altLang="en-US"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>
            <a:extLst>
              <a:ext uri="{FF2B5EF4-FFF2-40B4-BE49-F238E27FC236}">
                <a16:creationId xmlns:a16="http://schemas.microsoft.com/office/drawing/2014/main" id="{0865675F-90C1-3701-EAC2-D9369357F1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8771" name="Notes Placeholder 2">
            <a:extLst>
              <a:ext uri="{FF2B5EF4-FFF2-40B4-BE49-F238E27FC236}">
                <a16:creationId xmlns:a16="http://schemas.microsoft.com/office/drawing/2014/main" id="{7A42C09E-B7AF-6A7C-53C9-114929721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8772" name="Slide Number Placeholder 3">
            <a:extLst>
              <a:ext uri="{FF2B5EF4-FFF2-40B4-BE49-F238E27FC236}">
                <a16:creationId xmlns:a16="http://schemas.microsoft.com/office/drawing/2014/main" id="{5BF99EF7-EF8E-4915-F42C-30243AFF478D}"/>
              </a:ext>
            </a:extLst>
          </p:cNvPr>
          <p:cNvSpPr txBox="1">
            <a:spLocks noGrp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46DEB2-19B1-4121-82B7-EABAFB8F938B}" type="slidenum">
              <a:rPr lang="en-US" altLang="en-US"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60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87B82-61C5-F9E9-02F2-4EB3503F7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>
            <a:extLst>
              <a:ext uri="{FF2B5EF4-FFF2-40B4-BE49-F238E27FC236}">
                <a16:creationId xmlns:a16="http://schemas.microsoft.com/office/drawing/2014/main" id="{24B6177F-719A-DC8A-C789-DD41695576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>
            <a:extLst>
              <a:ext uri="{FF2B5EF4-FFF2-40B4-BE49-F238E27FC236}">
                <a16:creationId xmlns:a16="http://schemas.microsoft.com/office/drawing/2014/main" id="{3A2A8C3A-DD89-D498-B392-6BEC3565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7156" name="Slide Number Placeholder 3">
            <a:extLst>
              <a:ext uri="{FF2B5EF4-FFF2-40B4-BE49-F238E27FC236}">
                <a16:creationId xmlns:a16="http://schemas.microsoft.com/office/drawing/2014/main" id="{36850775-1E2E-98D4-8C6C-EC1804EC3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937103-53E6-4D34-A449-B58E50C2474A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375295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>
            <a:extLst>
              <a:ext uri="{FF2B5EF4-FFF2-40B4-BE49-F238E27FC236}">
                <a16:creationId xmlns:a16="http://schemas.microsoft.com/office/drawing/2014/main" id="{1E6719B2-CCF2-B3FE-B53B-AE5AA431D6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696913"/>
            <a:ext cx="6188075" cy="3481387"/>
          </a:xfrm>
          <a:solidFill>
            <a:srgbClr val="FFFFFF"/>
          </a:solidFill>
          <a:ln/>
        </p:spPr>
      </p:sp>
      <p:sp>
        <p:nvSpPr>
          <p:cNvPr id="290819" name="Notes Placeholder 2">
            <a:extLst>
              <a:ext uri="{FF2B5EF4-FFF2-40B4-BE49-F238E27FC236}">
                <a16:creationId xmlns:a16="http://schemas.microsoft.com/office/drawing/2014/main" id="{0169AC4F-EB40-A7F3-B274-727F7A24A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275" y="4410075"/>
            <a:ext cx="5124450" cy="417671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629" tIns="46315" rIns="92629" bIns="46315"/>
          <a:lstStyle/>
          <a:p>
            <a:endParaRPr lang="zh-CN" altLang="en-US"/>
          </a:p>
        </p:txBody>
      </p:sp>
      <p:sp>
        <p:nvSpPr>
          <p:cNvPr id="290820" name="Slide Number Placeholder 3">
            <a:extLst>
              <a:ext uri="{FF2B5EF4-FFF2-40B4-BE49-F238E27FC236}">
                <a16:creationId xmlns:a16="http://schemas.microsoft.com/office/drawing/2014/main" id="{0A336F33-CFEE-1DB3-AE56-7D44847E79FB}"/>
              </a:ext>
            </a:extLst>
          </p:cNvPr>
          <p:cNvSpPr txBox="1">
            <a:spLocks noGrp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9" tIns="46315" rIns="92629" bIns="46315" anchor="b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00F094B-AEEA-4D44-AB1E-BD350C1F9E53}" type="slidenum">
              <a:rPr lang="zh-CN" altLang="en-US">
                <a:cs typeface="Times New Roman" panose="02020603050405020304" pitchFamily="18" charset="0"/>
              </a:rPr>
              <a:pPr algn="r">
                <a:spcBef>
                  <a:spcPct val="0"/>
                </a:spcBef>
              </a:pPr>
              <a:t>61</a:t>
            </a:fld>
            <a:endParaRPr lang="en-US" altLang="zh-CN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>
            <a:extLst>
              <a:ext uri="{FF2B5EF4-FFF2-40B4-BE49-F238E27FC236}">
                <a16:creationId xmlns:a16="http://schemas.microsoft.com/office/drawing/2014/main" id="{ACCCF063-4CCD-4946-5690-38B35781F2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696913"/>
            <a:ext cx="6188075" cy="3481387"/>
          </a:xfrm>
          <a:solidFill>
            <a:srgbClr val="FFFFFF"/>
          </a:solidFill>
          <a:ln/>
        </p:spPr>
      </p:sp>
      <p:sp>
        <p:nvSpPr>
          <p:cNvPr id="293891" name="Notes Placeholder 2">
            <a:extLst>
              <a:ext uri="{FF2B5EF4-FFF2-40B4-BE49-F238E27FC236}">
                <a16:creationId xmlns:a16="http://schemas.microsoft.com/office/drawing/2014/main" id="{44B22C7E-3C7B-D2B3-0371-62662AE16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275" y="4410075"/>
            <a:ext cx="5124450" cy="417671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629" tIns="46315" rIns="92629" bIns="46315"/>
          <a:lstStyle/>
          <a:p>
            <a:endParaRPr lang="zh-CN" altLang="en-US"/>
          </a:p>
        </p:txBody>
      </p:sp>
      <p:sp>
        <p:nvSpPr>
          <p:cNvPr id="293892" name="Slide Number Placeholder 3">
            <a:extLst>
              <a:ext uri="{FF2B5EF4-FFF2-40B4-BE49-F238E27FC236}">
                <a16:creationId xmlns:a16="http://schemas.microsoft.com/office/drawing/2014/main" id="{594AE1CF-E540-472F-6954-B2E7188DC985}"/>
              </a:ext>
            </a:extLst>
          </p:cNvPr>
          <p:cNvSpPr txBox="1">
            <a:spLocks noGrp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9" tIns="46315" rIns="92629" bIns="46315" anchor="b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2B31704-EAF6-4BB8-8359-00AF608B646D}" type="slidenum">
              <a:rPr lang="zh-CN" altLang="en-US">
                <a:cs typeface="Times New Roman" panose="02020603050405020304" pitchFamily="18" charset="0"/>
              </a:rPr>
              <a:pPr algn="r">
                <a:spcBef>
                  <a:spcPct val="0"/>
                </a:spcBef>
              </a:pPr>
              <a:t>63</a:t>
            </a:fld>
            <a:endParaRPr lang="en-US" altLang="zh-CN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>
            <a:extLst>
              <a:ext uri="{FF2B5EF4-FFF2-40B4-BE49-F238E27FC236}">
                <a16:creationId xmlns:a16="http://schemas.microsoft.com/office/drawing/2014/main" id="{AF82BBDC-B31F-3AA1-C64C-FC77D2250A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696913"/>
            <a:ext cx="6188075" cy="3481387"/>
          </a:xfrm>
          <a:solidFill>
            <a:srgbClr val="FFFFFF"/>
          </a:solidFill>
          <a:ln/>
        </p:spPr>
      </p:sp>
      <p:sp>
        <p:nvSpPr>
          <p:cNvPr id="295939" name="Notes Placeholder 2">
            <a:extLst>
              <a:ext uri="{FF2B5EF4-FFF2-40B4-BE49-F238E27FC236}">
                <a16:creationId xmlns:a16="http://schemas.microsoft.com/office/drawing/2014/main" id="{320970A6-28ED-E8B4-A504-501D217F0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275" y="4410075"/>
            <a:ext cx="5124450" cy="417671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629" tIns="46315" rIns="92629" bIns="46315"/>
          <a:lstStyle/>
          <a:p>
            <a:endParaRPr lang="zh-CN" altLang="en-US"/>
          </a:p>
        </p:txBody>
      </p:sp>
      <p:sp>
        <p:nvSpPr>
          <p:cNvPr id="295940" name="Slide Number Placeholder 3">
            <a:extLst>
              <a:ext uri="{FF2B5EF4-FFF2-40B4-BE49-F238E27FC236}">
                <a16:creationId xmlns:a16="http://schemas.microsoft.com/office/drawing/2014/main" id="{1DD2297A-AEBE-9070-87E8-15A89BA86658}"/>
              </a:ext>
            </a:extLst>
          </p:cNvPr>
          <p:cNvSpPr txBox="1">
            <a:spLocks noGrp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9" tIns="46315" rIns="92629" bIns="46315" anchor="b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F53A98E-52A9-48DC-AF1A-E62889AD5691}" type="slidenum">
              <a:rPr lang="zh-CN" altLang="en-US">
                <a:cs typeface="Times New Roman" panose="02020603050405020304" pitchFamily="18" charset="0"/>
              </a:rPr>
              <a:pPr algn="r">
                <a:spcBef>
                  <a:spcPct val="0"/>
                </a:spcBef>
              </a:pPr>
              <a:t>64</a:t>
            </a:fld>
            <a:endParaRPr lang="en-US" altLang="zh-CN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>
            <a:extLst>
              <a:ext uri="{FF2B5EF4-FFF2-40B4-BE49-F238E27FC236}">
                <a16:creationId xmlns:a16="http://schemas.microsoft.com/office/drawing/2014/main" id="{BCE286E9-168B-BE3A-4DA8-27D3567051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696913"/>
            <a:ext cx="6188075" cy="3481387"/>
          </a:xfrm>
          <a:solidFill>
            <a:srgbClr val="FFFFFF"/>
          </a:solidFill>
          <a:ln/>
        </p:spPr>
      </p:sp>
      <p:sp>
        <p:nvSpPr>
          <p:cNvPr id="297987" name="Notes Placeholder 2">
            <a:extLst>
              <a:ext uri="{FF2B5EF4-FFF2-40B4-BE49-F238E27FC236}">
                <a16:creationId xmlns:a16="http://schemas.microsoft.com/office/drawing/2014/main" id="{2B68E0D1-F9C8-C777-9485-B31AA1906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275" y="4410075"/>
            <a:ext cx="5124450" cy="417671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629" tIns="46315" rIns="92629" bIns="46315"/>
          <a:lstStyle/>
          <a:p>
            <a:endParaRPr lang="zh-CN" altLang="en-US"/>
          </a:p>
        </p:txBody>
      </p:sp>
      <p:sp>
        <p:nvSpPr>
          <p:cNvPr id="297988" name="Slide Number Placeholder 3">
            <a:extLst>
              <a:ext uri="{FF2B5EF4-FFF2-40B4-BE49-F238E27FC236}">
                <a16:creationId xmlns:a16="http://schemas.microsoft.com/office/drawing/2014/main" id="{147766AD-ED90-A323-4B7A-4566B190423D}"/>
              </a:ext>
            </a:extLst>
          </p:cNvPr>
          <p:cNvSpPr txBox="1">
            <a:spLocks noGrp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9" tIns="46315" rIns="92629" bIns="46315" anchor="b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1E1F1BD-D725-4A4A-9A69-1E638D06E4F1}" type="slidenum">
              <a:rPr lang="zh-CN" altLang="en-US">
                <a:cs typeface="Times New Roman" panose="02020603050405020304" pitchFamily="18" charset="0"/>
              </a:rPr>
              <a:pPr algn="r">
                <a:spcBef>
                  <a:spcPct val="0"/>
                </a:spcBef>
              </a:pPr>
              <a:t>65</a:t>
            </a:fld>
            <a:endParaRPr lang="en-US" altLang="zh-CN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>
            <a:extLst>
              <a:ext uri="{FF2B5EF4-FFF2-40B4-BE49-F238E27FC236}">
                <a16:creationId xmlns:a16="http://schemas.microsoft.com/office/drawing/2014/main" id="{60A7D4B7-D8BF-9644-C1ED-F726A9A0C8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696913"/>
            <a:ext cx="6188075" cy="3481387"/>
          </a:xfrm>
          <a:solidFill>
            <a:srgbClr val="FFFFFF"/>
          </a:solidFill>
          <a:ln/>
        </p:spPr>
      </p:sp>
      <p:sp>
        <p:nvSpPr>
          <p:cNvPr id="300035" name="Notes Placeholder 2">
            <a:extLst>
              <a:ext uri="{FF2B5EF4-FFF2-40B4-BE49-F238E27FC236}">
                <a16:creationId xmlns:a16="http://schemas.microsoft.com/office/drawing/2014/main" id="{82BABB94-6BF7-AA3F-C266-F702C78A3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275" y="4410075"/>
            <a:ext cx="5124450" cy="417671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629" tIns="46315" rIns="92629" bIns="46315"/>
          <a:lstStyle/>
          <a:p>
            <a:endParaRPr lang="zh-CN" altLang="en-US"/>
          </a:p>
        </p:txBody>
      </p:sp>
      <p:sp>
        <p:nvSpPr>
          <p:cNvPr id="300036" name="Slide Number Placeholder 3">
            <a:extLst>
              <a:ext uri="{FF2B5EF4-FFF2-40B4-BE49-F238E27FC236}">
                <a16:creationId xmlns:a16="http://schemas.microsoft.com/office/drawing/2014/main" id="{6CFBF2C4-1DFD-8A2B-C35A-1C9592B9DD29}"/>
              </a:ext>
            </a:extLst>
          </p:cNvPr>
          <p:cNvSpPr txBox="1">
            <a:spLocks noGrp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9" tIns="46315" rIns="92629" bIns="46315" anchor="b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CAA35F3-4B20-44DD-9BAC-C506A71A4338}" type="slidenum">
              <a:rPr lang="zh-CN" altLang="en-US">
                <a:cs typeface="Times New Roman" panose="02020603050405020304" pitchFamily="18" charset="0"/>
              </a:rPr>
              <a:pPr algn="r">
                <a:spcBef>
                  <a:spcPct val="0"/>
                </a:spcBef>
              </a:pPr>
              <a:t>66</a:t>
            </a:fld>
            <a:endParaRPr lang="en-US" altLang="zh-CN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>
            <a:extLst>
              <a:ext uri="{FF2B5EF4-FFF2-40B4-BE49-F238E27FC236}">
                <a16:creationId xmlns:a16="http://schemas.microsoft.com/office/drawing/2014/main" id="{FF8B05B5-D12D-C40C-C34B-8797BE7456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5395" name="Notes Placeholder 2">
            <a:extLst>
              <a:ext uri="{FF2B5EF4-FFF2-40B4-BE49-F238E27FC236}">
                <a16:creationId xmlns:a16="http://schemas.microsoft.com/office/drawing/2014/main" id="{517203B3-655F-FE1B-8931-57E84F19E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5396" name="Slide Number Placeholder 3">
            <a:extLst>
              <a:ext uri="{FF2B5EF4-FFF2-40B4-BE49-F238E27FC236}">
                <a16:creationId xmlns:a16="http://schemas.microsoft.com/office/drawing/2014/main" id="{7D745633-E375-2005-320E-26990B3CEA57}"/>
              </a:ext>
            </a:extLst>
          </p:cNvPr>
          <p:cNvSpPr txBox="1">
            <a:spLocks noGrp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ED8945-3FC0-454C-BB0A-689F1A8667E0}" type="slidenum">
              <a:rPr lang="en-US" altLang="en-US"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80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DA363EEC-0C7F-DE40-93A1-FC8B7DECDE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24B35A7F-105F-05A9-CFA5-F7E1C6ABF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10075"/>
            <a:ext cx="5588000" cy="41783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21" tIns="45610" rIns="91221" bIns="45610"/>
          <a:lstStyle/>
          <a:p>
            <a:r>
              <a:rPr lang="en-US" altLang="zh-CN"/>
              <a:t>Link length</a:t>
            </a:r>
          </a:p>
          <a:p>
            <a:r>
              <a:rPr lang="en-US" altLang="zh-CN"/>
              <a:t>Port placement</a:t>
            </a:r>
          </a:p>
          <a:p>
            <a:r>
              <a:rPr lang="en-US" altLang="zh-CN"/>
              <a:t>Base orientation</a:t>
            </a:r>
          </a:p>
          <a:p>
            <a:r>
              <a:rPr lang="en-US" altLang="zh-CN"/>
              <a:t>Min Isotropy performance</a:t>
            </a:r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4966492C-D2B8-A19E-DE64-69006DE8A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488A77B1-6E74-8014-62F6-5B4B27C4B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10075"/>
            <a:ext cx="5588000" cy="41783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21" tIns="45610" rIns="91221" bIns="45610"/>
          <a:lstStyle/>
          <a:p>
            <a:pPr marL="228600" indent="-228600">
              <a:buFontTx/>
              <a:buAutoNum type="arabicPeriod"/>
            </a:pPr>
            <a:r>
              <a:rPr lang="en-US" altLang="zh-CN"/>
              <a:t>The parameters are …</a:t>
            </a:r>
          </a:p>
          <a:p>
            <a:pPr marL="228600" indent="-228600">
              <a:buFontTx/>
              <a:buAutoNum type="arabicPeriod"/>
            </a:pPr>
            <a:r>
              <a:rPr lang="en-US" altLang="zh-CN"/>
              <a:t>Maximize area-circumference ratio = optimal size and shape of the common workspace</a:t>
            </a:r>
          </a:p>
          <a:p>
            <a:pPr marL="228600" indent="-228600">
              <a:buFontTx/>
              <a:buAutoNum type="arabicPeriod"/>
            </a:pPr>
            <a:r>
              <a:rPr lang="en-US" altLang="zh-CN"/>
              <a:t>Sum Iso = maximize the overall isotropy of the common workspace</a:t>
            </a:r>
          </a:p>
          <a:p>
            <a:pPr marL="228600" indent="-228600">
              <a:buFontTx/>
              <a:buAutoNum type="arabicPeriod"/>
            </a:pPr>
            <a:r>
              <a:rPr lang="en-US" altLang="zh-CN"/>
              <a:t>Iso = maximize the min iso performance</a:t>
            </a:r>
          </a:p>
          <a:p>
            <a:pPr marL="228600" indent="-228600">
              <a:buFontTx/>
              <a:buAutoNum type="arabicPeriod"/>
            </a:pPr>
            <a:r>
              <a:rPr lang="en-US" altLang="zh-CN"/>
              <a:t>Alpha &amp; beta = minimize the mechanism structure 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AEAF52CF-4336-6FAB-64B7-1E0EC9D47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3FF62586-EBA2-27FD-A23D-CC88CA69F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10075"/>
            <a:ext cx="5588000" cy="41783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21" tIns="45610" rIns="91221" bIns="45610"/>
          <a:lstStyle/>
          <a:p>
            <a:r>
              <a:rPr lang="en-US" altLang="zh-CN"/>
              <a:t>Range</a:t>
            </a:r>
          </a:p>
          <a:p>
            <a:r>
              <a:rPr lang="en-US" altLang="zh-CN"/>
              <a:t>Resolution </a:t>
            </a:r>
          </a:p>
          <a:p>
            <a:r>
              <a:rPr lang="en-US" altLang="zh-CN"/>
              <a:t>Optimal value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19F2F-314B-9519-B00A-C83285FED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>
            <a:extLst>
              <a:ext uri="{FF2B5EF4-FFF2-40B4-BE49-F238E27FC236}">
                <a16:creationId xmlns:a16="http://schemas.microsoft.com/office/drawing/2014/main" id="{A3963FCF-FF64-C3DF-8BFE-26D6E225C8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>
            <a:extLst>
              <a:ext uri="{FF2B5EF4-FFF2-40B4-BE49-F238E27FC236}">
                <a16:creationId xmlns:a16="http://schemas.microsoft.com/office/drawing/2014/main" id="{E89190D6-6DD7-0C93-B254-88104E64A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7156" name="Slide Number Placeholder 3">
            <a:extLst>
              <a:ext uri="{FF2B5EF4-FFF2-40B4-BE49-F238E27FC236}">
                <a16:creationId xmlns:a16="http://schemas.microsoft.com/office/drawing/2014/main" id="{41C669A1-041F-14B5-0D76-8609D6438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937103-53E6-4D34-A449-B58E50C2474A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74399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>
            <a:extLst>
              <a:ext uri="{FF2B5EF4-FFF2-40B4-BE49-F238E27FC236}">
                <a16:creationId xmlns:a16="http://schemas.microsoft.com/office/drawing/2014/main" id="{45E60D99-0A22-0014-8FD4-833B55AA4D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>
            <a:extLst>
              <a:ext uri="{FF2B5EF4-FFF2-40B4-BE49-F238E27FC236}">
                <a16:creationId xmlns:a16="http://schemas.microsoft.com/office/drawing/2014/main" id="{50CB275A-EE18-ABEE-B23A-87716A7DB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3300" name="Slide Number Placeholder 3">
            <a:extLst>
              <a:ext uri="{FF2B5EF4-FFF2-40B4-BE49-F238E27FC236}">
                <a16:creationId xmlns:a16="http://schemas.microsoft.com/office/drawing/2014/main" id="{D21B579D-F7A8-3FEF-E235-057C6BB10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D4C0AD-ADF5-450D-B6A2-40ACAC5EF2BE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9466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>
            <a:extLst>
              <a:ext uri="{FF2B5EF4-FFF2-40B4-BE49-F238E27FC236}">
                <a16:creationId xmlns:a16="http://schemas.microsoft.com/office/drawing/2014/main" id="{A2D004B0-9205-11CA-0A42-A955E96098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>
            <a:extLst>
              <a:ext uri="{FF2B5EF4-FFF2-40B4-BE49-F238E27FC236}">
                <a16:creationId xmlns:a16="http://schemas.microsoft.com/office/drawing/2014/main" id="{26F33B07-2497-89FC-43D4-135E0E9E8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1252" name="Slide Number Placeholder 3">
            <a:extLst>
              <a:ext uri="{FF2B5EF4-FFF2-40B4-BE49-F238E27FC236}">
                <a16:creationId xmlns:a16="http://schemas.microsoft.com/office/drawing/2014/main" id="{C8DD0D29-3917-4070-675D-81F2D3DC4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B26841-7813-41F6-9F9C-F25CD4169A5D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8586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1296D-CB42-6731-608D-8CD7DF5637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1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18164-898B-E2B4-4A3C-2C237397F2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1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6D74D-A7FF-AEF0-50FC-33810A359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27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0D85D5-44D8-2396-DBBF-81ADF3699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97181D88-3034-0026-0F04-244DB8BE7D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5484D3-1E69-A985-E8B4-9C0D3D864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C89B15-00B0-4499-AD77-0EFA4F65D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88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F7B4B-6A35-C749-21C4-B97625837B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7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2424A-A386-9C88-6DD0-82C8ECAE60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6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08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8655-7B75-BDCF-9E9F-3B1535DFC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9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A79100-0337-FE95-B6D3-B15081979C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3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13ACF-C6FC-EB71-950D-666C3257A9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D75BA5-BA8D-411F-4D0D-B243FC0FD2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4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A24B6-D5C4-478B-1BA5-DF2E2DEBC7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1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55DD2-FDEF-8EF4-9231-A2E0E26EF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36CE60-77B5-550F-901C-024A756DC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381000"/>
            <a:ext cx="934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27F479-AA76-7824-4B8B-8FA3D0A52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363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510731-57A7-6156-146F-926D47744D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6800" y="6248400"/>
            <a:ext cx="904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Models of Robot Manipulation - EE 543 - Department of Electrical Engineering - University of Washington</a:t>
            </a:r>
          </a:p>
        </p:txBody>
      </p:sp>
      <p:sp>
        <p:nvSpPr>
          <p:cNvPr id="2" name="Line 7">
            <a:extLst>
              <a:ext uri="{FF2B5EF4-FFF2-40B4-BE49-F238E27FC236}">
                <a16:creationId xmlns:a16="http://schemas.microsoft.com/office/drawing/2014/main" id="{922D718A-7F3F-2431-46EB-85CBC61A3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172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8">
            <a:extLst>
              <a:ext uri="{FF2B5EF4-FFF2-40B4-BE49-F238E27FC236}">
                <a16:creationId xmlns:a16="http://schemas.microsoft.com/office/drawing/2014/main" id="{FD139AF0-D55C-C123-3B7D-8962F27CE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0400" y="1219200"/>
            <a:ext cx="934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10">
            <a:extLst>
              <a:ext uri="{FF2B5EF4-FFF2-40B4-BE49-F238E27FC236}">
                <a16:creationId xmlns:a16="http://schemas.microsoft.com/office/drawing/2014/main" id="{02A7C57D-B409-1B32-9431-7466DA5BD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810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2" name="Picture 19" descr="F:\Users\JR\Projects\EE543\Graphics\coworker1.gif">
            <a:extLst>
              <a:ext uri="{FF2B5EF4-FFF2-40B4-BE49-F238E27FC236}">
                <a16:creationId xmlns:a16="http://schemas.microsoft.com/office/drawing/2014/main" id="{E434A764-2C79-C07A-47E6-A98FC2634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54013"/>
            <a:ext cx="8413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8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5" Type="http://schemas.openxmlformats.org/officeDocument/2006/relationships/image" Target="../media/image54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9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2.jpe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png"/><Relationship Id="rId3" Type="http://schemas.openxmlformats.org/officeDocument/2006/relationships/image" Target="../media/image2.jpeg"/><Relationship Id="rId7" Type="http://schemas.openxmlformats.org/officeDocument/2006/relationships/image" Target="../media/image3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11" Type="http://schemas.openxmlformats.org/officeDocument/2006/relationships/image" Target="../media/image75.png"/><Relationship Id="rId5" Type="http://schemas.openxmlformats.org/officeDocument/2006/relationships/image" Target="../media/image326.png"/><Relationship Id="rId10" Type="http://schemas.openxmlformats.org/officeDocument/2006/relationships/image" Target="../media/image74.png"/><Relationship Id="rId4" Type="http://schemas.openxmlformats.org/officeDocument/2006/relationships/image" Target="../media/image325.png"/><Relationship Id="rId9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3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png"/><Relationship Id="rId11" Type="http://schemas.openxmlformats.org/officeDocument/2006/relationships/image" Target="../media/image83.png"/><Relationship Id="rId5" Type="http://schemas.openxmlformats.org/officeDocument/2006/relationships/image" Target="../media/image79.png"/><Relationship Id="rId10" Type="http://schemas.openxmlformats.org/officeDocument/2006/relationships/image" Target="../media/image82.png"/><Relationship Id="rId4" Type="http://schemas.openxmlformats.org/officeDocument/2006/relationships/image" Target="../media/image2.jpeg"/><Relationship Id="rId9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4" Type="http://schemas.openxmlformats.org/officeDocument/2006/relationships/image" Target="../media/image3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3" Type="http://schemas.openxmlformats.org/officeDocument/2006/relationships/image" Target="../media/image2.jpeg"/><Relationship Id="rId7" Type="http://schemas.openxmlformats.org/officeDocument/2006/relationships/image" Target="../media/image3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10.png"/><Relationship Id="rId4" Type="http://schemas.openxmlformats.org/officeDocument/2006/relationships/image" Target="../media/image3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5" Type="http://schemas.openxmlformats.org/officeDocument/2006/relationships/image" Target="../media/image653.png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7.png"/><Relationship Id="rId5" Type="http://schemas.openxmlformats.org/officeDocument/2006/relationships/image" Target="../media/image656.png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3.png"/><Relationship Id="rId4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JR\Presentataions\__Position_Generic%20on%20NINE%20(Nine)\Blue_Dragon_Overall_View_Short.mpg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9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0.emf"/><Relationship Id="rId4" Type="http://schemas.openxmlformats.org/officeDocument/2006/relationships/oleObject" Target="../embeddings/oleObject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JR\Presentataions\__Position_Generic%20on%20NINE%20(Nine)\Mechanism_Motion.mpg" TargetMode="External"/><Relationship Id="rId5" Type="http://schemas.openxmlformats.org/officeDocument/2006/relationships/image" Target="../media/image85.png"/><Relationship Id="rId4" Type="http://schemas.openxmlformats.org/officeDocument/2006/relationships/image" Target="../media/image9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9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3.png"/><Relationship Id="rId3" Type="http://schemas.openxmlformats.org/officeDocument/2006/relationships/image" Target="../media/image102.wmf"/><Relationship Id="rId7" Type="http://schemas.openxmlformats.org/officeDocument/2006/relationships/image" Target="../media/image39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1.png"/><Relationship Id="rId5" Type="http://schemas.openxmlformats.org/officeDocument/2006/relationships/image" Target="../media/image390.png"/><Relationship Id="rId10" Type="http://schemas.openxmlformats.org/officeDocument/2006/relationships/image" Target="../media/image85.png"/><Relationship Id="rId4" Type="http://schemas.openxmlformats.org/officeDocument/2006/relationships/image" Target="../media/image389.png"/><Relationship Id="rId9" Type="http://schemas.openxmlformats.org/officeDocument/2006/relationships/image" Target="../media/image39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8.png"/><Relationship Id="rId3" Type="http://schemas.openxmlformats.org/officeDocument/2006/relationships/image" Target="../media/image102.wmf"/><Relationship Id="rId7" Type="http://schemas.openxmlformats.org/officeDocument/2006/relationships/image" Target="../media/image39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6.png"/><Relationship Id="rId5" Type="http://schemas.openxmlformats.org/officeDocument/2006/relationships/image" Target="../media/image390.png"/><Relationship Id="rId10" Type="http://schemas.openxmlformats.org/officeDocument/2006/relationships/image" Target="../media/image85.png"/><Relationship Id="rId4" Type="http://schemas.openxmlformats.org/officeDocument/2006/relationships/image" Target="../media/image395.png"/><Relationship Id="rId9" Type="http://schemas.openxmlformats.org/officeDocument/2006/relationships/image" Target="../media/image39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9.png"/><Relationship Id="rId3" Type="http://schemas.openxmlformats.org/officeDocument/2006/relationships/image" Target="../media/image400.png"/><Relationship Id="rId7" Type="http://schemas.openxmlformats.org/officeDocument/2006/relationships/image" Target="../media/image40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3.png"/><Relationship Id="rId5" Type="http://schemas.openxmlformats.org/officeDocument/2006/relationships/image" Target="../media/image402.png"/><Relationship Id="rId10" Type="http://schemas.openxmlformats.org/officeDocument/2006/relationships/image" Target="../media/image85.png"/><Relationship Id="rId4" Type="http://schemas.openxmlformats.org/officeDocument/2006/relationships/image" Target="../media/image401.png"/><Relationship Id="rId9" Type="http://schemas.openxmlformats.org/officeDocument/2006/relationships/image" Target="../media/image40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3.png"/><Relationship Id="rId3" Type="http://schemas.openxmlformats.org/officeDocument/2006/relationships/image" Target="../media/image408.png"/><Relationship Id="rId7" Type="http://schemas.openxmlformats.org/officeDocument/2006/relationships/image" Target="../media/image412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410.png"/><Relationship Id="rId4" Type="http://schemas.openxmlformats.org/officeDocument/2006/relationships/image" Target="../media/image409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3" Type="http://schemas.openxmlformats.org/officeDocument/2006/relationships/image" Target="../media/image416.png"/><Relationship Id="rId7" Type="http://schemas.openxmlformats.org/officeDocument/2006/relationships/image" Target="../media/image420.png"/><Relationship Id="rId12" Type="http://schemas.openxmlformats.org/officeDocument/2006/relationships/image" Target="../media/image85.png"/><Relationship Id="rId2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9.png"/><Relationship Id="rId11" Type="http://schemas.openxmlformats.org/officeDocument/2006/relationships/image" Target="../media/image424.png"/><Relationship Id="rId5" Type="http://schemas.openxmlformats.org/officeDocument/2006/relationships/image" Target="../media/image418.png"/><Relationship Id="rId10" Type="http://schemas.openxmlformats.org/officeDocument/2006/relationships/image" Target="../media/image423.png"/><Relationship Id="rId4" Type="http://schemas.openxmlformats.org/officeDocument/2006/relationships/image" Target="../media/image417.png"/><Relationship Id="rId9" Type="http://schemas.openxmlformats.org/officeDocument/2006/relationships/image" Target="../media/image4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13" Type="http://schemas.openxmlformats.org/officeDocument/2006/relationships/image" Target="../media/image436.png"/><Relationship Id="rId3" Type="http://schemas.openxmlformats.org/officeDocument/2006/relationships/image" Target="../media/image426.png"/><Relationship Id="rId7" Type="http://schemas.openxmlformats.org/officeDocument/2006/relationships/image" Target="../media/image430.png"/><Relationship Id="rId12" Type="http://schemas.openxmlformats.org/officeDocument/2006/relationships/image" Target="../media/image435.png"/><Relationship Id="rId2" Type="http://schemas.openxmlformats.org/officeDocument/2006/relationships/image" Target="../media/image4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9.png"/><Relationship Id="rId11" Type="http://schemas.openxmlformats.org/officeDocument/2006/relationships/image" Target="../media/image434.png"/><Relationship Id="rId5" Type="http://schemas.openxmlformats.org/officeDocument/2006/relationships/image" Target="../media/image428.png"/><Relationship Id="rId10" Type="http://schemas.openxmlformats.org/officeDocument/2006/relationships/image" Target="../media/image433.png"/><Relationship Id="rId4" Type="http://schemas.openxmlformats.org/officeDocument/2006/relationships/image" Target="../media/image427.png"/><Relationship Id="rId9" Type="http://schemas.openxmlformats.org/officeDocument/2006/relationships/image" Target="../media/image432.png"/><Relationship Id="rId14" Type="http://schemas.openxmlformats.org/officeDocument/2006/relationships/image" Target="../media/image8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3.png"/><Relationship Id="rId13" Type="http://schemas.openxmlformats.org/officeDocument/2006/relationships/image" Target="../media/image85.png"/><Relationship Id="rId3" Type="http://schemas.openxmlformats.org/officeDocument/2006/relationships/image" Target="../media/image438.png"/><Relationship Id="rId7" Type="http://schemas.openxmlformats.org/officeDocument/2006/relationships/image" Target="../media/image442.png"/><Relationship Id="rId12" Type="http://schemas.openxmlformats.org/officeDocument/2006/relationships/image" Target="../media/image447.png"/><Relationship Id="rId2" Type="http://schemas.openxmlformats.org/officeDocument/2006/relationships/image" Target="../media/image4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1.png"/><Relationship Id="rId11" Type="http://schemas.openxmlformats.org/officeDocument/2006/relationships/image" Target="../media/image446.png"/><Relationship Id="rId5" Type="http://schemas.openxmlformats.org/officeDocument/2006/relationships/image" Target="../media/image440.png"/><Relationship Id="rId10" Type="http://schemas.openxmlformats.org/officeDocument/2006/relationships/image" Target="../media/image445.png"/><Relationship Id="rId4" Type="http://schemas.openxmlformats.org/officeDocument/2006/relationships/image" Target="../media/image439.png"/><Relationship Id="rId9" Type="http://schemas.openxmlformats.org/officeDocument/2006/relationships/image" Target="../media/image44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4.png"/><Relationship Id="rId13" Type="http://schemas.openxmlformats.org/officeDocument/2006/relationships/image" Target="../media/image466.png"/><Relationship Id="rId3" Type="http://schemas.openxmlformats.org/officeDocument/2006/relationships/image" Target="../media/image449.png"/><Relationship Id="rId7" Type="http://schemas.openxmlformats.org/officeDocument/2006/relationships/image" Target="../media/image453.png"/><Relationship Id="rId12" Type="http://schemas.openxmlformats.org/officeDocument/2006/relationships/image" Target="../media/image465.png"/><Relationship Id="rId17" Type="http://schemas.openxmlformats.org/officeDocument/2006/relationships/image" Target="../media/image85.png"/><Relationship Id="rId2" Type="http://schemas.openxmlformats.org/officeDocument/2006/relationships/image" Target="../media/image448.png"/><Relationship Id="rId16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2.png"/><Relationship Id="rId11" Type="http://schemas.openxmlformats.org/officeDocument/2006/relationships/image" Target="../media/image464.png"/><Relationship Id="rId5" Type="http://schemas.openxmlformats.org/officeDocument/2006/relationships/image" Target="../media/image451.png"/><Relationship Id="rId15" Type="http://schemas.openxmlformats.org/officeDocument/2006/relationships/image" Target="../media/image468.png"/><Relationship Id="rId10" Type="http://schemas.openxmlformats.org/officeDocument/2006/relationships/image" Target="../media/image456.png"/><Relationship Id="rId4" Type="http://schemas.openxmlformats.org/officeDocument/2006/relationships/image" Target="../media/image450.png"/><Relationship Id="rId9" Type="http://schemas.openxmlformats.org/officeDocument/2006/relationships/image" Target="../media/image455.png"/><Relationship Id="rId14" Type="http://schemas.openxmlformats.org/officeDocument/2006/relationships/image" Target="../media/image46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2.png"/><Relationship Id="rId7" Type="http://schemas.openxmlformats.org/officeDocument/2006/relationships/image" Target="../media/image85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5.png"/><Relationship Id="rId5" Type="http://schemas.openxmlformats.org/officeDocument/2006/relationships/image" Target="../media/image474.png"/><Relationship Id="rId4" Type="http://schemas.openxmlformats.org/officeDocument/2006/relationships/image" Target="../media/image47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2.png"/><Relationship Id="rId13" Type="http://schemas.openxmlformats.org/officeDocument/2006/relationships/image" Target="../media/image487.png"/><Relationship Id="rId18" Type="http://schemas.openxmlformats.org/officeDocument/2006/relationships/image" Target="../media/image492.png"/><Relationship Id="rId3" Type="http://schemas.openxmlformats.org/officeDocument/2006/relationships/image" Target="../media/image477.png"/><Relationship Id="rId7" Type="http://schemas.openxmlformats.org/officeDocument/2006/relationships/image" Target="../media/image481.png"/><Relationship Id="rId12" Type="http://schemas.openxmlformats.org/officeDocument/2006/relationships/image" Target="../media/image486.png"/><Relationship Id="rId17" Type="http://schemas.openxmlformats.org/officeDocument/2006/relationships/image" Target="../media/image491.png"/><Relationship Id="rId2" Type="http://schemas.openxmlformats.org/officeDocument/2006/relationships/image" Target="../media/image476.png"/><Relationship Id="rId16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485.png"/><Relationship Id="rId5" Type="http://schemas.openxmlformats.org/officeDocument/2006/relationships/image" Target="../media/image479.png"/><Relationship Id="rId15" Type="http://schemas.openxmlformats.org/officeDocument/2006/relationships/image" Target="../media/image489.png"/><Relationship Id="rId10" Type="http://schemas.openxmlformats.org/officeDocument/2006/relationships/image" Target="../media/image484.png"/><Relationship Id="rId19" Type="http://schemas.openxmlformats.org/officeDocument/2006/relationships/image" Target="../media/image85.png"/><Relationship Id="rId4" Type="http://schemas.openxmlformats.org/officeDocument/2006/relationships/image" Target="../media/image478.png"/><Relationship Id="rId9" Type="http://schemas.openxmlformats.org/officeDocument/2006/relationships/image" Target="../media/image483.png"/><Relationship Id="rId14" Type="http://schemas.openxmlformats.org/officeDocument/2006/relationships/image" Target="../media/image48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94.png"/><Relationship Id="rId7" Type="http://schemas.openxmlformats.org/officeDocument/2006/relationships/image" Target="../media/image498.png"/><Relationship Id="rId2" Type="http://schemas.openxmlformats.org/officeDocument/2006/relationships/image" Target="../media/image4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7.png"/><Relationship Id="rId5" Type="http://schemas.openxmlformats.org/officeDocument/2006/relationships/image" Target="../media/image496.png"/><Relationship Id="rId4" Type="http://schemas.openxmlformats.org/officeDocument/2006/relationships/image" Target="../media/image49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50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3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50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6.png"/><Relationship Id="rId2" Type="http://schemas.openxmlformats.org/officeDocument/2006/relationships/image" Target="../media/image5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8.png"/><Relationship Id="rId2" Type="http://schemas.openxmlformats.org/officeDocument/2006/relationships/image" Target="../media/image5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510.png"/><Relationship Id="rId4" Type="http://schemas.openxmlformats.org/officeDocument/2006/relationships/image" Target="../media/image50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4.png"/><Relationship Id="rId2" Type="http://schemas.openxmlformats.org/officeDocument/2006/relationships/image" Target="../media/image5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JR\Presentataions\__Position_Generic%20on%20NINE%20(Nine)\Cond_2_Dist_Four.wmv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34E4AE8-F41E-AAA6-4CCD-DA3E7EA006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 dirty="0"/>
              <a:t>Jacobian – Implications &amp; Applications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Part </a:t>
            </a:r>
            <a:r>
              <a:rPr lang="en-US" altLang="en-US" dirty="0"/>
              <a:t>2: Design - Manipulability Ellipsoid &amp; Performance Index 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EF6E762-5854-5A44-34AD-52EBF64BF9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D37A823-4AEA-723C-D7AB-17D0BD1FBDC4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638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342462C1-538E-E6EE-DA3D-07504296B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808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8614C40D-8BFD-132E-9246-31FB80295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Singularity – Mathematical Introduction 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75DCE930-DB23-49E1-D8B6-41E67F9D8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551" y="1360523"/>
            <a:ext cx="5165725" cy="4724400"/>
          </a:xfrm>
        </p:spPr>
        <p:txBody>
          <a:bodyPr/>
          <a:lstStyle/>
          <a:p>
            <a:pPr lvl="1"/>
            <a:endParaRPr lang="en-US" alt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87C2B97-9D38-86E4-8F9D-71E67B568AF6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72037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40A997CE-4E49-E2A0-6CC7-BDA802D73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99735F-CE5C-09C2-5E94-CF8737B064FD}"/>
                  </a:ext>
                </a:extLst>
              </p:cNvPr>
              <p:cNvSpPr txBox="1"/>
              <p:nvPr/>
            </p:nvSpPr>
            <p:spPr>
              <a:xfrm>
                <a:off x="4905617" y="4822978"/>
                <a:ext cx="1395703" cy="386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99735F-CE5C-09C2-5E94-CF8737B06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617" y="4822978"/>
                <a:ext cx="1395703" cy="386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EB8528-606F-3E7D-F3BB-4A7CAAEDEB85}"/>
                  </a:ext>
                </a:extLst>
              </p:cNvPr>
              <p:cNvSpPr txBox="1"/>
              <p:nvPr/>
            </p:nvSpPr>
            <p:spPr>
              <a:xfrm>
                <a:off x="4905617" y="5426953"/>
                <a:ext cx="15424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EB8528-606F-3E7D-F3BB-4A7CAAEDE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617" y="5426953"/>
                <a:ext cx="1542474" cy="369332"/>
              </a:xfrm>
              <a:prstGeom prst="rect">
                <a:avLst/>
              </a:prstGeom>
              <a:blipFill>
                <a:blip r:embed="rId5"/>
                <a:stretch>
                  <a:fillRect l="-2372" r="-3162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2_link_kinematics [DASL Wiki]">
            <a:extLst>
              <a:ext uri="{FF2B5EF4-FFF2-40B4-BE49-F238E27FC236}">
                <a16:creationId xmlns:a16="http://schemas.microsoft.com/office/drawing/2014/main" id="{BF9C72CB-2DF2-A3BA-2A86-10D1448F4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875" y="1431037"/>
            <a:ext cx="2548646" cy="214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JR\Projects\EE544\Scans\Elllips.jpg">
            <a:extLst>
              <a:ext uri="{FF2B5EF4-FFF2-40B4-BE49-F238E27FC236}">
                <a16:creationId xmlns:a16="http://schemas.microsoft.com/office/drawing/2014/main" id="{A8EFAC69-D1FF-19AE-B140-88D80C81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90" y="2794527"/>
            <a:ext cx="3609882" cy="252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21167C6-FFD2-1053-CBDB-EC815B803218}"/>
              </a:ext>
            </a:extLst>
          </p:cNvPr>
          <p:cNvGrpSpPr/>
          <p:nvPr/>
        </p:nvGrpSpPr>
        <p:grpSpPr>
          <a:xfrm>
            <a:off x="1966751" y="3235581"/>
            <a:ext cx="2288332" cy="1927183"/>
            <a:chOff x="1966751" y="3235581"/>
            <a:chExt cx="2288332" cy="192718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ABD3C6E-000B-65D3-C162-2D8120AFB00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95987" y="3429000"/>
              <a:ext cx="0" cy="17337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218855B-0A60-9531-BF0B-4D1740FEB27A}"/>
                </a:ext>
              </a:extLst>
            </p:cNvPr>
            <p:cNvCxnSpPr/>
            <p:nvPr/>
          </p:nvCxnSpPr>
          <p:spPr bwMode="auto">
            <a:xfrm>
              <a:off x="1966751" y="4431090"/>
              <a:ext cx="1828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7A1129-17C3-AD56-4410-809CA6C7F21E}"/>
                </a:ext>
              </a:extLst>
            </p:cNvPr>
            <p:cNvSpPr/>
            <p:nvPr/>
          </p:nvSpPr>
          <p:spPr bwMode="auto">
            <a:xfrm>
              <a:off x="2284999" y="3921112"/>
              <a:ext cx="1021975" cy="1019955"/>
            </a:xfrm>
            <a:prstGeom prst="ellips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AF55271-36E1-4B80-B6DB-3A9BBAF5BA8D}"/>
                    </a:ext>
                  </a:extLst>
                </p:cNvPr>
                <p:cNvSpPr txBox="1"/>
                <p:nvPr/>
              </p:nvSpPr>
              <p:spPr>
                <a:xfrm>
                  <a:off x="3880365" y="4235881"/>
                  <a:ext cx="374718" cy="38645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AF55271-36E1-4B80-B6DB-3A9BBAF5B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365" y="4235881"/>
                  <a:ext cx="374718" cy="3864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3746006-3A65-36AE-6FA0-4FD490444423}"/>
                    </a:ext>
                  </a:extLst>
                </p:cNvPr>
                <p:cNvSpPr txBox="1"/>
                <p:nvPr/>
              </p:nvSpPr>
              <p:spPr>
                <a:xfrm>
                  <a:off x="2965011" y="3235581"/>
                  <a:ext cx="381836" cy="38683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3746006-3A65-36AE-6FA0-4FD4904444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011" y="3235581"/>
                  <a:ext cx="381836" cy="38683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42479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296091CF-155E-4964-8149-80183E383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Singularity – Mathematical Introduction 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74670ED9-FFD2-3EA2-D629-A4FA45958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181600" cy="4724400"/>
          </a:xfrm>
        </p:spPr>
        <p:txBody>
          <a:bodyPr/>
          <a:lstStyle/>
          <a:p>
            <a:r>
              <a:rPr lang="en-US" altLang="en-US" dirty="0"/>
              <a:t>A circle/sphere of joint velocities, like the circle shown here is defined by the equation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Using the definition of the Jacobian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Assume that the Jacobian is invertible (not strictly necessary) the previous equation can be rewritten as </a:t>
            </a:r>
          </a:p>
          <a:p>
            <a:pPr lvl="1"/>
            <a:endParaRPr lang="en-US" alt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FFA406F-F76B-29AA-C2BD-4B1CF0A020A0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84325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3AC735D5-6B01-D7FE-C7AC-5ED08F78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6CF626-99E5-6299-30EE-7C45076B1396}"/>
                  </a:ext>
                </a:extLst>
              </p:cNvPr>
              <p:cNvSpPr txBox="1"/>
              <p:nvPr/>
            </p:nvSpPr>
            <p:spPr>
              <a:xfrm>
                <a:off x="2651469" y="2263377"/>
                <a:ext cx="981871" cy="3221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6CF626-99E5-6299-30EE-7C45076B1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469" y="2263377"/>
                <a:ext cx="981871" cy="322139"/>
              </a:xfrm>
              <a:prstGeom prst="rect">
                <a:avLst/>
              </a:prstGeom>
              <a:blipFill>
                <a:blip r:embed="rId4"/>
                <a:stretch>
                  <a:fillRect l="-5590" t="-11321" r="-4969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7487426-46EB-1EFE-646A-B7C32A212CED}"/>
              </a:ext>
            </a:extLst>
          </p:cNvPr>
          <p:cNvGrpSpPr/>
          <p:nvPr/>
        </p:nvGrpSpPr>
        <p:grpSpPr>
          <a:xfrm>
            <a:off x="7535585" y="1436195"/>
            <a:ext cx="2288332" cy="1927183"/>
            <a:chOff x="1966751" y="3235581"/>
            <a:chExt cx="2288332" cy="192718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C593FB7-BDC1-C175-7EB7-87E409BB634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95987" y="3429000"/>
              <a:ext cx="0" cy="17337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E34CC28-73CB-D1D5-C9AF-32A81173DBDB}"/>
                </a:ext>
              </a:extLst>
            </p:cNvPr>
            <p:cNvCxnSpPr/>
            <p:nvPr/>
          </p:nvCxnSpPr>
          <p:spPr bwMode="auto">
            <a:xfrm>
              <a:off x="1966751" y="4431090"/>
              <a:ext cx="1828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6260C9-95CD-F8B8-20F4-67EABFDA2B41}"/>
                </a:ext>
              </a:extLst>
            </p:cNvPr>
            <p:cNvSpPr/>
            <p:nvPr/>
          </p:nvSpPr>
          <p:spPr bwMode="auto">
            <a:xfrm>
              <a:off x="2284999" y="3921112"/>
              <a:ext cx="1021975" cy="1019955"/>
            </a:xfrm>
            <a:prstGeom prst="ellips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8613A27-D685-DD18-A51D-A14F5D46E7FA}"/>
                    </a:ext>
                  </a:extLst>
                </p:cNvPr>
                <p:cNvSpPr txBox="1"/>
                <p:nvPr/>
              </p:nvSpPr>
              <p:spPr>
                <a:xfrm>
                  <a:off x="3880365" y="4235881"/>
                  <a:ext cx="374718" cy="38645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8613A27-D685-DD18-A51D-A14F5D46E7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365" y="4235881"/>
                  <a:ext cx="374718" cy="3864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A48B3C6-1D66-07EB-32AD-5F4F2015A5C7}"/>
                    </a:ext>
                  </a:extLst>
                </p:cNvPr>
                <p:cNvSpPr txBox="1"/>
                <p:nvPr/>
              </p:nvSpPr>
              <p:spPr>
                <a:xfrm>
                  <a:off x="2965011" y="3235581"/>
                  <a:ext cx="381836" cy="38683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A48B3C6-1D66-07EB-32AD-5F4F2015A5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011" y="3235581"/>
                  <a:ext cx="381836" cy="3868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EFE4D2-ECAB-8ACA-B735-168BB2F5567E}"/>
                  </a:ext>
                </a:extLst>
              </p:cNvPr>
              <p:cNvSpPr txBox="1"/>
              <p:nvPr/>
            </p:nvSpPr>
            <p:spPr>
              <a:xfrm>
                <a:off x="2467509" y="3191644"/>
                <a:ext cx="1349793" cy="414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EFE4D2-ECAB-8ACA-B735-168BB2F55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509" y="3191644"/>
                <a:ext cx="1349793" cy="414472"/>
              </a:xfrm>
              <a:prstGeom prst="rect">
                <a:avLst/>
              </a:prstGeom>
              <a:blipFill>
                <a:blip r:embed="rId7"/>
                <a:stretch>
                  <a:fillRect r="-2262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B2E0F7-1FB8-9B1E-7602-A6C85B5CB2D4}"/>
                  </a:ext>
                </a:extLst>
              </p:cNvPr>
              <p:cNvSpPr txBox="1"/>
              <p:nvPr/>
            </p:nvSpPr>
            <p:spPr>
              <a:xfrm>
                <a:off x="2486346" y="3671997"/>
                <a:ext cx="1241044" cy="414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B2E0F7-1FB8-9B1E-7602-A6C85B5CB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346" y="3671997"/>
                <a:ext cx="1241044" cy="414472"/>
              </a:xfrm>
              <a:prstGeom prst="rect">
                <a:avLst/>
              </a:prstGeom>
              <a:blipFill>
                <a:blip r:embed="rId8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E388F3-A26A-EB67-B531-4648A4F7B7A3}"/>
                  </a:ext>
                </a:extLst>
              </p:cNvPr>
              <p:cNvSpPr txBox="1"/>
              <p:nvPr/>
            </p:nvSpPr>
            <p:spPr>
              <a:xfrm>
                <a:off x="2467509" y="4173665"/>
                <a:ext cx="1722330" cy="414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E388F3-A26A-EB67-B531-4648A4F7B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509" y="4173665"/>
                <a:ext cx="1722330" cy="414472"/>
              </a:xfrm>
              <a:prstGeom prst="rect">
                <a:avLst/>
              </a:prstGeom>
              <a:blipFill>
                <a:blip r:embed="rId9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5AF389-23F6-8F19-E162-A83F2F174AA2}"/>
                  </a:ext>
                </a:extLst>
              </p:cNvPr>
              <p:cNvSpPr txBox="1"/>
              <p:nvPr/>
            </p:nvSpPr>
            <p:spPr>
              <a:xfrm>
                <a:off x="2355110" y="5699277"/>
                <a:ext cx="21103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5AF389-23F6-8F19-E162-A83F2F174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110" y="5699277"/>
                <a:ext cx="2110386" cy="307777"/>
              </a:xfrm>
              <a:prstGeom prst="rect">
                <a:avLst/>
              </a:prstGeom>
              <a:blipFill>
                <a:blip r:embed="rId10"/>
                <a:stretch>
                  <a:fillRect t="-2000" r="-201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Drawing a sphere - Ximera">
            <a:extLst>
              <a:ext uri="{FF2B5EF4-FFF2-40B4-BE49-F238E27FC236}">
                <a16:creationId xmlns:a16="http://schemas.microsoft.com/office/drawing/2014/main" id="{3A60D368-4A99-96C5-4DD9-77EB78A6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97" y="3733800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A704EC-1751-4DE6-E676-16978709B3DA}"/>
                  </a:ext>
                </a:extLst>
              </p:cNvPr>
              <p:cNvSpPr txBox="1"/>
              <p:nvPr/>
            </p:nvSpPr>
            <p:spPr>
              <a:xfrm>
                <a:off x="7471997" y="5266207"/>
                <a:ext cx="381836" cy="3868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A704EC-1751-4DE6-E676-16978709B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997" y="5266207"/>
                <a:ext cx="381836" cy="3868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3B8D7B-7413-6812-6672-C86592326C0C}"/>
                  </a:ext>
                </a:extLst>
              </p:cNvPr>
              <p:cNvSpPr txBox="1"/>
              <p:nvPr/>
            </p:nvSpPr>
            <p:spPr>
              <a:xfrm>
                <a:off x="9489157" y="4673729"/>
                <a:ext cx="381836" cy="3868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3B8D7B-7413-6812-6672-C86592326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157" y="4673729"/>
                <a:ext cx="381836" cy="3868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273055-3104-A65C-71F6-41D312490477}"/>
                  </a:ext>
                </a:extLst>
              </p:cNvPr>
              <p:cNvSpPr txBox="1"/>
              <p:nvPr/>
            </p:nvSpPr>
            <p:spPr>
              <a:xfrm>
                <a:off x="8300779" y="3463919"/>
                <a:ext cx="381836" cy="3868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273055-3104-A65C-71F6-41D312490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779" y="3463919"/>
                <a:ext cx="381836" cy="3868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12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5244FC6F-595C-9061-D4F5-E6C5885B1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Singularity – Mathematical Introduction 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0D5BE733-98EF-9974-805A-DBFC55D05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10125182" cy="4724400"/>
          </a:xfrm>
        </p:spPr>
        <p:txBody>
          <a:bodyPr/>
          <a:lstStyle/>
          <a:p>
            <a:r>
              <a:rPr lang="en-US" altLang="en-US" dirty="0"/>
              <a:t>Based on Linear Algebra property </a:t>
            </a:r>
          </a:p>
          <a:p>
            <a:endParaRPr lang="en-US" altLang="en-US" dirty="0"/>
          </a:p>
          <a:p>
            <a:r>
              <a:rPr lang="en-US" altLang="en-US" dirty="0"/>
              <a:t>The previous equations </a:t>
            </a:r>
          </a:p>
          <a:p>
            <a:endParaRPr lang="en-US" altLang="en-US" dirty="0"/>
          </a:p>
          <a:p>
            <a:r>
              <a:rPr lang="en-US" altLang="en-US" dirty="0"/>
              <a:t>Can be rewritten as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Based on linear Algebra properties 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previous equation can be rewritten as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6710C07-6590-BFBB-F600-F26AA6C6F38E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88421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E0D8673F-7F21-F001-48B8-44B21E7A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09EE8D-E4C3-E1A2-996D-38480B18E784}"/>
                  </a:ext>
                </a:extLst>
              </p:cNvPr>
              <p:cNvSpPr txBox="1"/>
              <p:nvPr/>
            </p:nvSpPr>
            <p:spPr>
              <a:xfrm>
                <a:off x="5378968" y="1398607"/>
                <a:ext cx="1622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09EE8D-E4C3-E1A2-996D-38480B18E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968" y="1398607"/>
                <a:ext cx="1622560" cy="307777"/>
              </a:xfrm>
              <a:prstGeom prst="rect">
                <a:avLst/>
              </a:prstGeom>
              <a:blipFill>
                <a:blip r:embed="rId4"/>
                <a:stretch>
                  <a:fillRect r="-74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DE23E5-998C-C9EA-A745-0C88C370A39C}"/>
                  </a:ext>
                </a:extLst>
              </p:cNvPr>
              <p:cNvSpPr txBox="1"/>
              <p:nvPr/>
            </p:nvSpPr>
            <p:spPr>
              <a:xfrm>
                <a:off x="5262371" y="2555612"/>
                <a:ext cx="20367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DE23E5-998C-C9EA-A745-0C88C370A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371" y="2555612"/>
                <a:ext cx="2036711" cy="307777"/>
              </a:xfrm>
              <a:prstGeom prst="rect">
                <a:avLst/>
              </a:prstGeom>
              <a:blipFill>
                <a:blip r:embed="rId5"/>
                <a:stretch>
                  <a:fillRect l="-898" r="-2395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838D02-F680-AC57-6118-6653127D3534}"/>
                  </a:ext>
                </a:extLst>
              </p:cNvPr>
              <p:cNvSpPr txBox="1"/>
              <p:nvPr/>
            </p:nvSpPr>
            <p:spPr>
              <a:xfrm>
                <a:off x="5216713" y="3889697"/>
                <a:ext cx="24316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(⋆)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838D02-F680-AC57-6118-6653127D3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13" y="3889697"/>
                <a:ext cx="2431691" cy="307777"/>
              </a:xfrm>
              <a:prstGeom prst="rect">
                <a:avLst/>
              </a:prstGeom>
              <a:blipFill>
                <a:blip r:embed="rId6"/>
                <a:stretch>
                  <a:fillRect r="-325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1EC6AD-D7B8-FBCD-FEF9-EF17FC756CC3}"/>
                  </a:ext>
                </a:extLst>
              </p:cNvPr>
              <p:cNvSpPr txBox="1"/>
              <p:nvPr/>
            </p:nvSpPr>
            <p:spPr>
              <a:xfrm>
                <a:off x="5193177" y="4249754"/>
                <a:ext cx="26972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(⋆⋆)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1EC6AD-D7B8-FBCD-FEF9-EF17FC75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177" y="4249754"/>
                <a:ext cx="2697212" cy="307777"/>
              </a:xfrm>
              <a:prstGeom prst="rect">
                <a:avLst/>
              </a:prstGeom>
              <a:blipFill>
                <a:blip r:embed="rId7"/>
                <a:stretch>
                  <a:fillRect r="-3167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2FB4C7-C913-BF07-1F84-483D760D03CF}"/>
                  </a:ext>
                </a:extLst>
              </p:cNvPr>
              <p:cNvSpPr txBox="1"/>
              <p:nvPr/>
            </p:nvSpPr>
            <p:spPr>
              <a:xfrm>
                <a:off x="4865098" y="5326330"/>
                <a:ext cx="36438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from</m:t>
                      </m:r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 ⋆ 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2FB4C7-C913-BF07-1F84-483D760D0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098" y="5326330"/>
                <a:ext cx="3643890" cy="307777"/>
              </a:xfrm>
              <a:prstGeom prst="rect">
                <a:avLst/>
              </a:prstGeom>
              <a:blipFill>
                <a:blip r:embed="rId8"/>
                <a:stretch>
                  <a:fillRect t="-2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0B5A1F-A54B-1B73-A672-B613EE2C554E}"/>
                  </a:ext>
                </a:extLst>
              </p:cNvPr>
              <p:cNvSpPr txBox="1"/>
              <p:nvPr/>
            </p:nvSpPr>
            <p:spPr>
              <a:xfrm>
                <a:off x="4801255" y="5733199"/>
                <a:ext cx="36438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from</m:t>
                      </m:r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 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⋆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0B5A1F-A54B-1B73-A672-B613EE2C5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255" y="5733199"/>
                <a:ext cx="3643890" cy="307777"/>
              </a:xfrm>
              <a:prstGeom prst="rect">
                <a:avLst/>
              </a:prstGeom>
              <a:blipFill>
                <a:blip r:embed="rId9"/>
                <a:stretch>
                  <a:fillRect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6ED6C3-6829-1DC9-1F2F-C3C65035F327}"/>
                  </a:ext>
                </a:extLst>
              </p:cNvPr>
              <p:cNvSpPr txBox="1"/>
              <p:nvPr/>
            </p:nvSpPr>
            <p:spPr>
              <a:xfrm>
                <a:off x="5262371" y="1940003"/>
                <a:ext cx="21103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6ED6C3-6829-1DC9-1F2F-C3C65035F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371" y="1940003"/>
                <a:ext cx="2110386" cy="307777"/>
              </a:xfrm>
              <a:prstGeom prst="rect">
                <a:avLst/>
              </a:prstGeom>
              <a:blipFill>
                <a:blip r:embed="rId10"/>
                <a:stretch>
                  <a:fillRect r="-2312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EEE384F-30FE-E4AA-8540-AB37F6AC476E}"/>
              </a:ext>
            </a:extLst>
          </p:cNvPr>
          <p:cNvSpPr/>
          <p:nvPr/>
        </p:nvSpPr>
        <p:spPr bwMode="auto">
          <a:xfrm>
            <a:off x="5234962" y="1927662"/>
            <a:ext cx="919537" cy="33855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9846BD-D86A-ADEA-EDB6-434EF65FA75E}"/>
              </a:ext>
            </a:extLst>
          </p:cNvPr>
          <p:cNvSpPr/>
          <p:nvPr/>
        </p:nvSpPr>
        <p:spPr bwMode="auto">
          <a:xfrm>
            <a:off x="5234961" y="1389260"/>
            <a:ext cx="919537" cy="33855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B794DE-D730-5A16-E032-F637D8B57B82}"/>
              </a:ext>
            </a:extLst>
          </p:cNvPr>
          <p:cNvSpPr/>
          <p:nvPr/>
        </p:nvSpPr>
        <p:spPr bwMode="auto">
          <a:xfrm>
            <a:off x="6337721" y="1398607"/>
            <a:ext cx="919537" cy="338554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42C808-9DB0-7928-3272-444CE261180F}"/>
              </a:ext>
            </a:extLst>
          </p:cNvPr>
          <p:cNvSpPr/>
          <p:nvPr/>
        </p:nvSpPr>
        <p:spPr bwMode="auto">
          <a:xfrm>
            <a:off x="5234962" y="2532886"/>
            <a:ext cx="1038916" cy="338554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16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318D6BEC-009E-AFDB-226D-A078FF6D8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Singularity – Mathematical Introduction 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ADC17F70-A33A-0CBC-AC07-5D7F415BC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10294706" cy="4724400"/>
          </a:xfrm>
        </p:spPr>
        <p:txBody>
          <a:bodyPr/>
          <a:lstStyle/>
          <a:p>
            <a:r>
              <a:rPr lang="en-US" altLang="en-US" dirty="0"/>
              <a:t>Rewriting</a:t>
            </a:r>
          </a:p>
          <a:p>
            <a:pPr marL="457200" lvl="1" indent="0">
              <a:buNone/>
            </a:pPr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dirty="0"/>
              <a:t>where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1F93D3F-5879-865B-CA24-0DE5F370F735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9046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4A5AC35E-4F25-6805-CB3E-E4043D90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0077E4-08D5-1DEA-5576-523286BF8037}"/>
                  </a:ext>
                </a:extLst>
              </p:cNvPr>
              <p:cNvSpPr txBox="1"/>
              <p:nvPr/>
            </p:nvSpPr>
            <p:spPr>
              <a:xfrm>
                <a:off x="4377831" y="1853514"/>
                <a:ext cx="17808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0077E4-08D5-1DEA-5576-523286BF8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831" y="1853514"/>
                <a:ext cx="1780809" cy="307777"/>
              </a:xfrm>
              <a:prstGeom prst="rect">
                <a:avLst/>
              </a:prstGeom>
              <a:blipFill>
                <a:blip r:embed="rId4"/>
                <a:stretch>
                  <a:fillRect l="-1027" r="-2740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2A37CB-26F2-61F4-459C-D0A509F779D0}"/>
                  </a:ext>
                </a:extLst>
              </p:cNvPr>
              <p:cNvSpPr txBox="1"/>
              <p:nvPr/>
            </p:nvSpPr>
            <p:spPr>
              <a:xfrm>
                <a:off x="4426689" y="2390090"/>
                <a:ext cx="16079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2A37CB-26F2-61F4-459C-D0A509F77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689" y="2390090"/>
                <a:ext cx="1607940" cy="307777"/>
              </a:xfrm>
              <a:prstGeom prst="rect">
                <a:avLst/>
              </a:prstGeom>
              <a:blipFill>
                <a:blip r:embed="rId5"/>
                <a:stretch>
                  <a:fillRect l="-1515" r="-3030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4925F8-F908-499C-8D00-F02DB1401295}"/>
                  </a:ext>
                </a:extLst>
              </p:cNvPr>
              <p:cNvSpPr txBox="1"/>
              <p:nvPr/>
            </p:nvSpPr>
            <p:spPr>
              <a:xfrm>
                <a:off x="4649674" y="3222860"/>
                <a:ext cx="9006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4925F8-F908-499C-8D00-F02DB1401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74" y="3222860"/>
                <a:ext cx="900631" cy="307777"/>
              </a:xfrm>
              <a:prstGeom prst="rect">
                <a:avLst/>
              </a:prstGeom>
              <a:blipFill>
                <a:blip r:embed="rId6"/>
                <a:stretch>
                  <a:fillRect l="-6122" t="-2000" r="-2041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56A53-8ABA-EB79-BF0A-07CB2FCC6168}"/>
                  </a:ext>
                </a:extLst>
              </p:cNvPr>
              <p:cNvSpPr txBox="1"/>
              <p:nvPr/>
            </p:nvSpPr>
            <p:spPr>
              <a:xfrm>
                <a:off x="3689325" y="4923324"/>
                <a:ext cx="2675348" cy="755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altLang="ko-KR" sz="1600" b="0" dirty="0">
                    <a:latin typeface="+mj-lt"/>
                  </a:rPr>
                  <a:t> properties:</a:t>
                </a:r>
              </a:p>
              <a:p>
                <a:r>
                  <a:rPr lang="en-US" altLang="ko-KR" sz="1600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ko-KR" altLang="en-US" sz="1600" dirty="0">
                    <a:latin typeface="+mj-lt"/>
                  </a:rPr>
                  <a:t> </a:t>
                </a:r>
                <a:r>
                  <a:rPr lang="en-US" altLang="ko-KR" sz="1600" dirty="0">
                    <a:latin typeface="+mj-lt"/>
                  </a:rPr>
                  <a:t>– is positive</a:t>
                </a:r>
              </a:p>
              <a:p>
                <a:r>
                  <a:rPr lang="en-US" altLang="ko-KR" sz="1600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altLang="ko-KR" sz="1600" dirty="0">
                    <a:latin typeface="+mj-lt"/>
                  </a:rPr>
                  <a:t> – symmetric</a:t>
                </a:r>
                <a:endParaRPr lang="ko-KR" alt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56A53-8ABA-EB79-BF0A-07CB2FCC6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25" y="4923324"/>
                <a:ext cx="2675348" cy="755400"/>
              </a:xfrm>
              <a:prstGeom prst="rect">
                <a:avLst/>
              </a:prstGeom>
              <a:blipFill>
                <a:blip r:embed="rId7"/>
                <a:stretch>
                  <a:fillRect l="-2506" t="-8871" r="-683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153448-D4ED-D499-AF20-23D574EAB459}"/>
                  </a:ext>
                </a:extLst>
              </p:cNvPr>
              <p:cNvSpPr txBox="1"/>
              <p:nvPr/>
            </p:nvSpPr>
            <p:spPr>
              <a:xfrm>
                <a:off x="3211695" y="3974757"/>
                <a:ext cx="36306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153448-D4ED-D499-AF20-23D574EAB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695" y="3974757"/>
                <a:ext cx="3630609" cy="307777"/>
              </a:xfrm>
              <a:prstGeom prst="rect">
                <a:avLst/>
              </a:prstGeom>
              <a:blipFill>
                <a:blip r:embed="rId8"/>
                <a:stretch>
                  <a:fillRect l="-1176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12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65D9A-516F-75A8-92D1-4D344F143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7E2B3050-10B3-133F-C9F6-6FC17C70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Index – Manipulability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867" name="Rectangle 3">
                <a:extLst>
                  <a:ext uri="{FF2B5EF4-FFF2-40B4-BE49-F238E27FC236}">
                    <a16:creationId xmlns:a16="http://schemas.microsoft.com/office/drawing/2014/main" id="{CCD79E34-55FB-E9BB-7C62-2D50DC42791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/>
                  <a:t>Performing eigenvector/eigenvalue analysis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defining  </a:t>
                </a:r>
              </a:p>
              <a:p>
                <a:pPr lvl="1">
                  <a:defRPr/>
                </a:pPr>
                <a:r>
                  <a:rPr lang="en-US" dirty="0"/>
                  <a:t>Eigenvectors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>
                  <a:defRPr/>
                </a:pPr>
                <a:r>
                  <a:rPr lang="en-US" dirty="0"/>
                  <a:t>eigenvalues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The directions of the principal axes of the ellipsoid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the lengths of the principal semi-axes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64867" name="Rectangle 3">
                <a:extLst>
                  <a:ext uri="{FF2B5EF4-FFF2-40B4-BE49-F238E27FC236}">
                    <a16:creationId xmlns:a16="http://schemas.microsoft.com/office/drawing/2014/main" id="{CCD79E34-55FB-E9BB-7C62-2D50DC427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235" t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BE89E2D-AC65-0F82-9CAA-8D4BA2A9CEC0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25285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36C2ABBA-3A29-C841-EA80-09D31DB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1" name="Picture 1">
            <a:extLst>
              <a:ext uri="{FF2B5EF4-FFF2-40B4-BE49-F238E27FC236}">
                <a16:creationId xmlns:a16="http://schemas.microsoft.com/office/drawing/2014/main" id="{CB5C65CA-365A-6305-50BD-6641614D2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462338"/>
            <a:ext cx="45243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847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8C3C03FA-1CB4-C01F-ECFB-9A147DA01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Singularity – Mathematical Introduction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515" name="Rectangle 3">
                <a:extLst>
                  <a:ext uri="{FF2B5EF4-FFF2-40B4-BE49-F238E27FC236}">
                    <a16:creationId xmlns:a16="http://schemas.microsoft.com/office/drawing/2014/main" id="{DED7E948-5775-CDC3-B8FD-E2924112B3C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1371600"/>
                <a:ext cx="5181600" cy="4724400"/>
              </a:xfrm>
            </p:spPr>
            <p:txBody>
              <a:bodyPr/>
              <a:lstStyle/>
              <a:p>
                <a:r>
                  <a:rPr lang="en-US" altLang="en-US" dirty="0"/>
                  <a:t>Replace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/>
                  <a:t> (velocity of the tip) by a vector x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ko-KR" sz="16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ko-KR" altLang="en-US" sz="1600" dirty="0">
                    <a:latin typeface="+mj-lt"/>
                  </a:rPr>
                  <a:t> </a:t>
                </a:r>
                <a:r>
                  <a:rPr lang="en-US" altLang="ko-KR" sz="1600" dirty="0">
                    <a:latin typeface="+mj-lt"/>
                  </a:rPr>
                  <a:t>(symmetric, positive definite)</a:t>
                </a:r>
              </a:p>
              <a:p>
                <a:endParaRPr lang="en-US" altLang="ko-KR" dirty="0">
                  <a:latin typeface="+mj-lt"/>
                </a:endParaRPr>
              </a:p>
              <a:p>
                <a:endParaRPr lang="en-US" altLang="ko-KR" sz="1600" dirty="0">
                  <a:latin typeface="+mj-lt"/>
                </a:endParaRPr>
              </a:p>
              <a:p>
                <a:endParaRPr lang="en-US" altLang="ko-KR" dirty="0">
                  <a:latin typeface="+mj-lt"/>
                </a:endParaRPr>
              </a:p>
              <a:p>
                <a:pPr marL="0" indent="0">
                  <a:buNone/>
                </a:pPr>
                <a:endParaRPr lang="en-US" altLang="ko-KR" dirty="0">
                  <a:latin typeface="+mj-lt"/>
                </a:endParaRPr>
              </a:p>
              <a:p>
                <a:r>
                  <a:rPr lang="en-US" altLang="en-US" dirty="0"/>
                  <a:t>The A matrix defines an ellipsoid of x values that satisfy the equation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If </a:t>
                </a:r>
              </a:p>
              <a:p>
                <a:r>
                  <a:rPr lang="en-US" altLang="en-US" dirty="0"/>
                  <a:t>Then Manipulability Ellipsoid Resulting from a unit sphere of joint velocity</a:t>
                </a:r>
              </a:p>
              <a:p>
                <a:endParaRPr lang="en-US" altLang="en-US" dirty="0"/>
              </a:p>
              <a:p>
                <a:endParaRPr lang="en-US" altLang="ko-KR" sz="1600" dirty="0">
                  <a:latin typeface="+mj-lt"/>
                </a:endParaRP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92515" name="Rectangle 3">
                <a:extLst>
                  <a:ext uri="{FF2B5EF4-FFF2-40B4-BE49-F238E27FC236}">
                    <a16:creationId xmlns:a16="http://schemas.microsoft.com/office/drawing/2014/main" id="{DED7E948-5775-CDC3-B8FD-E2924112B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1371600"/>
                <a:ext cx="5181600" cy="4724400"/>
              </a:xfrm>
              <a:blipFill>
                <a:blip r:embed="rId3"/>
                <a:stretch>
                  <a:fillRect l="-471" t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ECB4C14-06E4-6717-CA1A-06AC0858411B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92517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E4A13FD9-04FE-60B8-A7A9-99232E845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E6A5E4-2613-BB75-69C2-2D16ED9A1623}"/>
                  </a:ext>
                </a:extLst>
              </p:cNvPr>
              <p:cNvSpPr txBox="1"/>
              <p:nvPr/>
            </p:nvSpPr>
            <p:spPr>
              <a:xfrm>
                <a:off x="2617341" y="1988350"/>
                <a:ext cx="13829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E6A5E4-2613-BB75-69C2-2D16ED9A1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41" y="1988350"/>
                <a:ext cx="1382943" cy="307777"/>
              </a:xfrm>
              <a:prstGeom prst="rect">
                <a:avLst/>
              </a:prstGeom>
              <a:blipFill>
                <a:blip r:embed="rId5"/>
                <a:stretch>
                  <a:fillRect l="-1762" r="-352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66E028-88D0-FB96-8327-AFA360CA8225}"/>
                  </a:ext>
                </a:extLst>
              </p:cNvPr>
              <p:cNvSpPr txBox="1"/>
              <p:nvPr/>
            </p:nvSpPr>
            <p:spPr>
              <a:xfrm>
                <a:off x="594903" y="3069828"/>
                <a:ext cx="573298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2000" dirty="0">
                    <a:latin typeface="+mj-lt"/>
                  </a:rPr>
                  <a:t>	Eigenvalues of A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ko-KR" sz="2000" dirty="0">
                  <a:latin typeface="+mj-lt"/>
                </a:endParaRPr>
              </a:p>
              <a:p>
                <a:r>
                  <a:rPr lang="en-US" altLang="ko-KR" sz="2000" dirty="0">
                    <a:latin typeface="+mj-lt"/>
                  </a:rPr>
                  <a:t>	Eigenvectors of A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ko-KR" alt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66E028-88D0-FB96-8327-AFA360CA8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03" y="3069828"/>
                <a:ext cx="5732980" cy="615553"/>
              </a:xfrm>
              <a:prstGeom prst="rect">
                <a:avLst/>
              </a:prstGeom>
              <a:blipFill>
                <a:blip r:embed="rId6"/>
                <a:stretch>
                  <a:fillRect t="-11881" b="-24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C66BC6-7773-9102-8990-5A2CEF2F6C8C}"/>
                  </a:ext>
                </a:extLst>
              </p:cNvPr>
              <p:cNvSpPr txBox="1"/>
              <p:nvPr/>
            </p:nvSpPr>
            <p:spPr>
              <a:xfrm>
                <a:off x="1841571" y="5123569"/>
                <a:ext cx="9006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C66BC6-7773-9102-8990-5A2CEF2F6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71" y="5123569"/>
                <a:ext cx="900631" cy="307777"/>
              </a:xfrm>
              <a:prstGeom prst="rect">
                <a:avLst/>
              </a:prstGeom>
              <a:blipFill>
                <a:blip r:embed="rId7"/>
                <a:stretch>
                  <a:fillRect l="-5405" r="-2027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15EDD3-8616-0318-9CF7-E20A3296568C}"/>
                  </a:ext>
                </a:extLst>
              </p:cNvPr>
              <p:cNvSpPr txBox="1"/>
              <p:nvPr/>
            </p:nvSpPr>
            <p:spPr>
              <a:xfrm>
                <a:off x="3151896" y="5099909"/>
                <a:ext cx="958980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𝑡𝑖𝑝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15EDD3-8616-0318-9CF7-E20A32965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896" y="5099909"/>
                <a:ext cx="958980" cy="331437"/>
              </a:xfrm>
              <a:prstGeom prst="rect">
                <a:avLst/>
              </a:prstGeom>
              <a:blipFill>
                <a:blip r:embed="rId8"/>
                <a:stretch>
                  <a:fillRect l="-2548" r="-445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">
            <a:extLst>
              <a:ext uri="{FF2B5EF4-FFF2-40B4-BE49-F238E27FC236}">
                <a16:creationId xmlns:a16="http://schemas.microsoft.com/office/drawing/2014/main" id="{433C6B5C-9B21-3581-8A7C-824D7A5D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94" y="2205037"/>
            <a:ext cx="45243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07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0CBB3-65E1-2109-1A2C-6C54C97BC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58CA5FB5-AAC0-FC4B-0BBD-2A8127CF3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Singularity – Mathematical Introduction 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38B23853-6DBF-2B9C-5DD0-7C7B3C5FD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181600" cy="472440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If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Then Manipulability Ellipsoid Resulting from a unit sphere of joint velocity</a:t>
            </a:r>
          </a:p>
          <a:p>
            <a:endParaRPr lang="en-US" altLang="en-US" dirty="0"/>
          </a:p>
          <a:p>
            <a:endParaRPr lang="en-US" altLang="ko-KR" sz="1600" dirty="0">
              <a:latin typeface="+mj-lt"/>
            </a:endParaRPr>
          </a:p>
          <a:p>
            <a:r>
              <a:rPr lang="en-US" altLang="en-US" dirty="0"/>
              <a:t>If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Then Force Ellipsoid Resulting from a unit sphere of joint forces or torques</a:t>
            </a:r>
          </a:p>
          <a:p>
            <a:endParaRPr lang="en-US" alt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EBBFE47-58A9-7347-AB84-8764A52EB614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92517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3ADBED0B-E842-D9CE-6C4D-366EF1A74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5993F-A0C5-C7E6-F8B8-CAD35E18A968}"/>
                  </a:ext>
                </a:extLst>
              </p:cNvPr>
              <p:cNvSpPr txBox="1"/>
              <p:nvPr/>
            </p:nvSpPr>
            <p:spPr>
              <a:xfrm>
                <a:off x="2584987" y="1465167"/>
                <a:ext cx="13829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5993F-A0C5-C7E6-F8B8-CAD35E18A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987" y="1465167"/>
                <a:ext cx="1382943" cy="307777"/>
              </a:xfrm>
              <a:prstGeom prst="rect">
                <a:avLst/>
              </a:prstGeom>
              <a:blipFill>
                <a:blip r:embed="rId4"/>
                <a:stretch>
                  <a:fillRect l="-1762" r="-352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4D1947-4103-BDDE-F58B-A51B6950D9CA}"/>
                  </a:ext>
                </a:extLst>
              </p:cNvPr>
              <p:cNvSpPr txBox="1"/>
              <p:nvPr/>
            </p:nvSpPr>
            <p:spPr>
              <a:xfrm>
                <a:off x="2192182" y="2221196"/>
                <a:ext cx="9006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4D1947-4103-BDDE-F58B-A51B6950D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182" y="2221196"/>
                <a:ext cx="900631" cy="307777"/>
              </a:xfrm>
              <a:prstGeom prst="rect">
                <a:avLst/>
              </a:prstGeom>
              <a:blipFill>
                <a:blip r:embed="rId5"/>
                <a:stretch>
                  <a:fillRect l="-6122" r="-2041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4DB70B-6C7D-C758-E907-DE1EDEBDFE4D}"/>
                  </a:ext>
                </a:extLst>
              </p:cNvPr>
              <p:cNvSpPr txBox="1"/>
              <p:nvPr/>
            </p:nvSpPr>
            <p:spPr>
              <a:xfrm>
                <a:off x="3827718" y="2221196"/>
                <a:ext cx="958980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𝑡𝑖𝑝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4DB70B-6C7D-C758-E907-DE1EDEBDF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718" y="2221196"/>
                <a:ext cx="958980" cy="331437"/>
              </a:xfrm>
              <a:prstGeom prst="rect">
                <a:avLst/>
              </a:prstGeom>
              <a:blipFill>
                <a:blip r:embed="rId6"/>
                <a:stretch>
                  <a:fillRect l="-3185" r="-4459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B558DA-0292-31C6-8007-BF8D550261F1}"/>
                  </a:ext>
                </a:extLst>
              </p:cNvPr>
              <p:cNvSpPr txBox="1"/>
              <p:nvPr/>
            </p:nvSpPr>
            <p:spPr>
              <a:xfrm>
                <a:off x="2234177" y="4231345"/>
                <a:ext cx="13694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B558DA-0292-31C6-8007-BF8D55026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177" y="4231345"/>
                <a:ext cx="1369414" cy="307777"/>
              </a:xfrm>
              <a:prstGeom prst="rect">
                <a:avLst/>
              </a:prstGeom>
              <a:blipFill>
                <a:blip r:embed="rId7"/>
                <a:stretch>
                  <a:fillRect l="-3556" r="-1333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B8693E-4D6E-789C-8A7C-B17D91A055F1}"/>
                  </a:ext>
                </a:extLst>
              </p:cNvPr>
              <p:cNvSpPr txBox="1"/>
              <p:nvPr/>
            </p:nvSpPr>
            <p:spPr>
              <a:xfrm>
                <a:off x="3890815" y="4207685"/>
                <a:ext cx="958980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𝑡𝑖𝑝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B8693E-4D6E-789C-8A7C-B17D91A05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815" y="4207685"/>
                <a:ext cx="958980" cy="331437"/>
              </a:xfrm>
              <a:prstGeom prst="rect">
                <a:avLst/>
              </a:prstGeom>
              <a:blipFill>
                <a:blip r:embed="rId8"/>
                <a:stretch>
                  <a:fillRect l="-1899" r="-3797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">
            <a:extLst>
              <a:ext uri="{FF2B5EF4-FFF2-40B4-BE49-F238E27FC236}">
                <a16:creationId xmlns:a16="http://schemas.microsoft.com/office/drawing/2014/main" id="{9019B077-3A88-B4C8-37F3-FB1DD1DA62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94" y="2205037"/>
            <a:ext cx="45243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43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6B493-5310-BB08-3D8E-5A61518A4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3CA25409-CEDF-4502-736F-B210441C6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Index – Manipulability </a:t>
            </a: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90E9596E-AEE1-E8FB-31EE-367C54FA9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F71DB6C-ACD1-BDCD-CCBB-440946DC5F74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23237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793D016F-448E-BA9C-0D87-18181714A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8" name="Picture 1">
            <a:extLst>
              <a:ext uri="{FF2B5EF4-FFF2-40B4-BE49-F238E27FC236}">
                <a16:creationId xmlns:a16="http://schemas.microsoft.com/office/drawing/2014/main" id="{8724F506-DEEA-876B-CBCE-0C493DA55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765425"/>
            <a:ext cx="4141787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9" name="Picture 2">
            <a:extLst>
              <a:ext uri="{FF2B5EF4-FFF2-40B4-BE49-F238E27FC236}">
                <a16:creationId xmlns:a16="http://schemas.microsoft.com/office/drawing/2014/main" id="{3F9B1A96-1461-EFBD-A756-E7073303B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2873375"/>
            <a:ext cx="4100512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3240" name="Object 3">
                <a:extLst>
                  <a:ext uri="{FF2B5EF4-FFF2-40B4-BE49-F238E27FC236}">
                    <a16:creationId xmlns:a16="http://schemas.microsoft.com/office/drawing/2014/main" id="{862F2A0F-2A8C-A106-AC89-A9EDAD559104}"/>
                  </a:ext>
                </a:extLst>
              </p:cNvPr>
              <p:cNvSpPr txBox="1"/>
              <p:nvPr/>
            </p:nvSpPr>
            <p:spPr bwMode="auto">
              <a:xfrm>
                <a:off x="2546350" y="1520825"/>
                <a:ext cx="1266825" cy="365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3240" name="Object 3">
                <a:extLst>
                  <a:ext uri="{FF2B5EF4-FFF2-40B4-BE49-F238E27FC236}">
                    <a16:creationId xmlns:a16="http://schemas.microsoft.com/office/drawing/2014/main" id="{CB25D121-06CE-5BAA-9B17-0B9CFD1F0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6350" y="1520825"/>
                <a:ext cx="1266825" cy="365125"/>
              </a:xfrm>
              <a:prstGeom prst="rect">
                <a:avLst/>
              </a:prstGeom>
              <a:blipFill>
                <a:blip r:embed="rId6"/>
                <a:stretch>
                  <a:fillRect b="-11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241" name="Object 3">
                <a:extLst>
                  <a:ext uri="{FF2B5EF4-FFF2-40B4-BE49-F238E27FC236}">
                    <a16:creationId xmlns:a16="http://schemas.microsoft.com/office/drawing/2014/main" id="{6ACB3738-A9A5-E714-BE8F-3F9A2AA4D58B}"/>
                  </a:ext>
                </a:extLst>
              </p:cNvPr>
              <p:cNvSpPr txBox="1"/>
              <p:nvPr/>
            </p:nvSpPr>
            <p:spPr bwMode="auto">
              <a:xfrm>
                <a:off x="7867650" y="1506538"/>
                <a:ext cx="979488" cy="730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3241" name="Object 3">
                <a:extLst>
                  <a:ext uri="{FF2B5EF4-FFF2-40B4-BE49-F238E27FC236}">
                    <a16:creationId xmlns:a16="http://schemas.microsoft.com/office/drawing/2014/main" id="{7ABEF555-8D75-EDBC-1627-DEE6E2B49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67650" y="1506538"/>
                <a:ext cx="979488" cy="7302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A3D1DCA-1DF3-3B19-09EE-97B660815DDC}"/>
              </a:ext>
            </a:extLst>
          </p:cNvPr>
          <p:cNvSpPr txBox="1"/>
          <p:nvPr/>
        </p:nvSpPr>
        <p:spPr>
          <a:xfrm>
            <a:off x="973138" y="2427288"/>
            <a:ext cx="12557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Joint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9BA61-16B6-3F86-D31C-A7F33E28836D}"/>
              </a:ext>
            </a:extLst>
          </p:cNvPr>
          <p:cNvSpPr txBox="1"/>
          <p:nvPr/>
        </p:nvSpPr>
        <p:spPr>
          <a:xfrm>
            <a:off x="6403975" y="2425700"/>
            <a:ext cx="12557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Joint 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0F31B-44FF-558E-534B-4C671815F3C1}"/>
              </a:ext>
            </a:extLst>
          </p:cNvPr>
          <p:cNvSpPr txBox="1"/>
          <p:nvPr/>
        </p:nvSpPr>
        <p:spPr>
          <a:xfrm>
            <a:off x="3348038" y="2413000"/>
            <a:ext cx="12446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Task Space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8D2F8-EB04-9351-24C1-8A8C630AA6B6}"/>
              </a:ext>
            </a:extLst>
          </p:cNvPr>
          <p:cNvSpPr txBox="1"/>
          <p:nvPr/>
        </p:nvSpPr>
        <p:spPr>
          <a:xfrm>
            <a:off x="8847138" y="2519363"/>
            <a:ext cx="12430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Task Space</a:t>
            </a:r>
          </a:p>
        </p:txBody>
      </p:sp>
    </p:spTree>
    <p:extLst>
      <p:ext uri="{BB962C8B-B14F-4D97-AF65-F5344CB8AC3E}">
        <p14:creationId xmlns:p14="http://schemas.microsoft.com/office/powerpoint/2010/main" val="2864970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76FDCB98-BD35-134C-C1F1-3732124CC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Singularity – Mathematical Introduction 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3063775-6359-941A-9A1F-29122862CFD0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0070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B2914128-22D5-F574-7C10-AE4D6122D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0" name="Picture 1">
            <a:extLst>
              <a:ext uri="{FF2B5EF4-FFF2-40B4-BE49-F238E27FC236}">
                <a16:creationId xmlns:a16="http://schemas.microsoft.com/office/drawing/2014/main" id="{35C8A1BB-9D7D-50C8-3EE9-239EDA82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t="30412" r="1501" b="20157"/>
          <a:stretch/>
        </p:blipFill>
        <p:spPr bwMode="auto">
          <a:xfrm>
            <a:off x="1930400" y="2048933"/>
            <a:ext cx="8512175" cy="38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Rectangle 3">
            <a:extLst>
              <a:ext uri="{FF2B5EF4-FFF2-40B4-BE49-F238E27FC236}">
                <a16:creationId xmlns:a16="http://schemas.microsoft.com/office/drawing/2014/main" id="{4D344CE6-C631-F754-FA6B-9B5F783C5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6333" y="4677569"/>
            <a:ext cx="5165725" cy="939800"/>
          </a:xfrm>
          <a:solidFill>
            <a:schemeClr val="bg1"/>
          </a:solidFill>
        </p:spPr>
        <p:txBody>
          <a:bodyPr/>
          <a:lstStyle/>
          <a:p>
            <a:pPr lvl="1"/>
            <a:r>
              <a:rPr lang="en-US" altLang="en-US" dirty="0"/>
              <a:t>Same principle axes</a:t>
            </a:r>
          </a:p>
          <a:p>
            <a:pPr lvl="1"/>
            <a:r>
              <a:rPr lang="en-US" altLang="en-US" dirty="0"/>
              <a:t>Same semi axis lengths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C30EB31-0CB9-0C42-3F47-B5375B764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4549775"/>
            <a:ext cx="2708275" cy="1326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altLang="en-US" kern="0" dirty="0"/>
              <a:t>Small velocity can be applied in direction of large forces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35CE72E-143F-6006-0FB0-85D87E37D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7" y="2978149"/>
            <a:ext cx="2708275" cy="1326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altLang="en-US" kern="0" dirty="0"/>
              <a:t>Small forces can be applied in direction of large velocities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A5C7E-BC00-FF18-29FA-A6C283D8823E}"/>
              </a:ext>
            </a:extLst>
          </p:cNvPr>
          <p:cNvSpPr txBox="1"/>
          <p:nvPr/>
        </p:nvSpPr>
        <p:spPr>
          <a:xfrm>
            <a:off x="5448300" y="1914391"/>
            <a:ext cx="15536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u="sng" dirty="0">
                <a:latin typeface="+mj-lt"/>
              </a:rPr>
              <a:t>Force</a:t>
            </a:r>
            <a:r>
              <a:rPr lang="en-US" altLang="ko-KR" sz="1600" dirty="0">
                <a:latin typeface="+mj-lt"/>
              </a:rPr>
              <a:t> ellipsoid</a:t>
            </a:r>
            <a:endParaRPr lang="ko-KR" altLang="en-US" sz="16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8B486-FD33-E771-4E89-F54850CC7B7C}"/>
              </a:ext>
            </a:extLst>
          </p:cNvPr>
          <p:cNvSpPr txBox="1"/>
          <p:nvPr/>
        </p:nvSpPr>
        <p:spPr>
          <a:xfrm>
            <a:off x="7157508" y="1939678"/>
            <a:ext cx="27082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u="sng" dirty="0">
                <a:latin typeface="+mj-lt"/>
              </a:rPr>
              <a:t>Manipulability</a:t>
            </a:r>
            <a:r>
              <a:rPr lang="en-US" altLang="ko-KR" sz="1600" dirty="0">
                <a:latin typeface="+mj-lt"/>
              </a:rPr>
              <a:t> ellipsoid</a:t>
            </a:r>
            <a:endParaRPr lang="ko-KR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9267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D2678EB5-2564-ADE3-4E9A-2C46449EE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Singularity – Mathematical Introduction 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F619DAAB-1ED8-4196-639A-B5CBE1330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10185400" cy="4724400"/>
          </a:xfrm>
        </p:spPr>
        <p:txBody>
          <a:bodyPr/>
          <a:lstStyle/>
          <a:p>
            <a:pPr lvl="1"/>
            <a:r>
              <a:rPr lang="en-US" altLang="en-US" dirty="0"/>
              <a:t>Assigning a single number representing how close the robot is to being a singular</a:t>
            </a:r>
          </a:p>
          <a:p>
            <a:pPr lvl="1"/>
            <a:endParaRPr lang="en-US" altLang="en-US" dirty="0"/>
          </a:p>
          <a:p>
            <a:pPr marL="457200" lvl="1" indent="0" algn="ctr">
              <a:buNone/>
            </a:pPr>
            <a:r>
              <a:rPr lang="en-US" altLang="en-US" dirty="0"/>
              <a:t>OR</a:t>
            </a:r>
          </a:p>
          <a:p>
            <a:pPr marL="457200" lvl="1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Reducing the representation of the ellipsoid into a single number</a:t>
            </a:r>
          </a:p>
          <a:p>
            <a:pPr lvl="1"/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pPr marL="457200" lvl="1" indent="0" algn="ctr">
              <a:buNone/>
            </a:pPr>
            <a:r>
              <a:rPr lang="en-US" altLang="en-US" dirty="0"/>
              <a:t>Performance Index 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FDCFA94-3953-4071-56F1-97F9475D641F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02757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58039AA1-CEE2-AC2D-47CE-DA591566A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0CC64068-4507-AE17-467B-7C7E019F3234}"/>
              </a:ext>
            </a:extLst>
          </p:cNvPr>
          <p:cNvSpPr/>
          <p:nvPr/>
        </p:nvSpPr>
        <p:spPr bwMode="auto">
          <a:xfrm>
            <a:off x="6007100" y="2964094"/>
            <a:ext cx="511853" cy="464906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CFF76324-385E-6DAD-FB7A-4BD930BB2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Index – Manipulability  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BC2AE647-4759-EDF5-7010-B5522271F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165725" cy="4724400"/>
          </a:xfrm>
        </p:spPr>
        <p:txBody>
          <a:bodyPr/>
          <a:lstStyle/>
          <a:p>
            <a:r>
              <a:rPr lang="en-US" altLang="en-US" b="1" dirty="0"/>
              <a:t>Kinematic Singularity </a:t>
            </a:r>
            <a:r>
              <a:rPr lang="en-US" altLang="en-US" dirty="0"/>
              <a:t>– The robot end effector loses its ability to translate or rotate in one </a:t>
            </a:r>
            <a:r>
              <a:rPr lang="en-US" altLang="en-US" dirty="0" smtClean="0"/>
              <a:t>or </a:t>
            </a:r>
            <a:r>
              <a:rPr lang="en-US" altLang="en-US" dirty="0"/>
              <a:t>more directions </a:t>
            </a:r>
          </a:p>
          <a:p>
            <a:endParaRPr lang="en-US" altLang="en-US" dirty="0"/>
          </a:p>
          <a:p>
            <a:r>
              <a:rPr lang="en-US" altLang="en-US" b="1" dirty="0"/>
              <a:t>Kinematic Singularity – Binary </a:t>
            </a:r>
            <a:r>
              <a:rPr lang="en-US" altLang="en-US" dirty="0"/>
              <a:t>- A kinematic singularity presents a binary proposition – a particular configuration is either </a:t>
            </a:r>
            <a:r>
              <a:rPr lang="en-US" altLang="en-US" dirty="0" err="1"/>
              <a:t>kinematically</a:t>
            </a:r>
            <a:r>
              <a:rPr lang="en-US" altLang="en-US" dirty="0"/>
              <a:t> singular or it is not </a:t>
            </a:r>
          </a:p>
          <a:p>
            <a:endParaRPr lang="en-US" altLang="en-US" dirty="0"/>
          </a:p>
          <a:p>
            <a:r>
              <a:rPr lang="en-US" altLang="en-US" b="1" dirty="0"/>
              <a:t>Proximity to Singularity </a:t>
            </a:r>
            <a:r>
              <a:rPr lang="en-US" altLang="en-US" dirty="0"/>
              <a:t>- it is reasonable to ask if a nonsingular configuration is “close” to being singular. </a:t>
            </a:r>
          </a:p>
          <a:p>
            <a:endParaRPr lang="en-US" altLang="en-US" dirty="0"/>
          </a:p>
          <a:p>
            <a:r>
              <a:rPr lang="en-US" altLang="en-US" b="1" dirty="0"/>
              <a:t>Manipulability Ellipsoid - </a:t>
            </a:r>
            <a:r>
              <a:rPr lang="en-US" altLang="en-US" dirty="0"/>
              <a:t>The manipulability ellipsoid allows one to visualize geometrically the directions in which the end-effector moves with least effort or with greatest effort</a:t>
            </a:r>
            <a:endParaRPr lang="en-US" altLang="en-US" b="1" dirty="0"/>
          </a:p>
          <a:p>
            <a:pPr lvl="1"/>
            <a:endParaRPr lang="en-US" alt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C058DFA-6FE4-0857-0C0B-0792D745D6A3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6589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AB658FF9-D185-EA3D-22B5-A947F8B1A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4" name="Picture 5" descr="C:\Users\JR\Projects\EE544\Scans\Elllips.jpg">
            <a:extLst>
              <a:ext uri="{FF2B5EF4-FFF2-40B4-BE49-F238E27FC236}">
                <a16:creationId xmlns:a16="http://schemas.microsoft.com/office/drawing/2014/main" id="{0C3F77F5-58C8-8F53-D77E-199A0B89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2046288"/>
            <a:ext cx="4824413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AA3B9-7108-C916-E7D6-813B6FD8C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8C3EA688-A597-1DA3-8629-BE84375F8F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 dirty="0"/>
              <a:t>Performance Indices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AD818798-CC1B-7DD3-9397-01F1C572E5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Definition 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4BB5199-9215-DBDB-553E-B91AEB4BA00A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4166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A394C42F-D36D-0498-00E4-611EAE264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333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856A7-0A07-10D8-A31E-42DDD078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015EDBF8-7D13-4AFC-2CDA-EE94A5AED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Performance Index Measure No.1 - Isotropy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867" name="Rectangle 3">
                <a:extLst>
                  <a:ext uri="{FF2B5EF4-FFF2-40B4-BE49-F238E27FC236}">
                    <a16:creationId xmlns:a16="http://schemas.microsoft.com/office/drawing/2014/main" id="{4BEC9872-A3E5-AB7E-E5B9-DD9D07252B3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1371600"/>
                <a:ext cx="5181600" cy="4724400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en-US" b="1" dirty="0"/>
                  <a:t>Isotropy </a:t>
                </a:r>
                <a:r>
                  <a:rPr lang="en-US" dirty="0"/>
                  <a:t>– The ratio of the longest and shortest semi-axes of the manipulability ellipsoid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lvl="1">
                  <a:defRPr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then the manipulability ellipsoid is nearly spherical or isotropic, meaning that it is equally easy to move in any direction. This situation is generally desirable</a:t>
                </a:r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the  robot approaches a singularity</a:t>
                </a:r>
              </a:p>
              <a:p>
                <a:pPr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64867" name="Rectangle 3">
                <a:extLst>
                  <a:ext uri="{FF2B5EF4-FFF2-40B4-BE49-F238E27FC236}">
                    <a16:creationId xmlns:a16="http://schemas.microsoft.com/office/drawing/2014/main" id="{4BEC9872-A3E5-AB7E-E5B9-DD9D07252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1371600"/>
                <a:ext cx="5181600" cy="4724400"/>
              </a:xfrm>
              <a:blipFill>
                <a:blip r:embed="rId3"/>
                <a:stretch>
                  <a:fillRect l="-471" t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7AD8D82-135B-7C16-A7F1-E012F6A681E1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35525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5771286E-BF11-F76F-9799-26A01771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5526" name="Object 3">
                <a:extLst>
                  <a:ext uri="{FF2B5EF4-FFF2-40B4-BE49-F238E27FC236}">
                    <a16:creationId xmlns:a16="http://schemas.microsoft.com/office/drawing/2014/main" id="{DC581702-71F4-1ECA-F260-E53B7C6C334C}"/>
                  </a:ext>
                </a:extLst>
              </p:cNvPr>
              <p:cNvSpPr txBox="1"/>
              <p:nvPr/>
            </p:nvSpPr>
            <p:spPr bwMode="auto">
              <a:xfrm>
                <a:off x="2119464" y="2010840"/>
                <a:ext cx="2551362" cy="812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35526" name="Object 3">
                <a:extLst>
                  <a:ext uri="{FF2B5EF4-FFF2-40B4-BE49-F238E27FC236}">
                    <a16:creationId xmlns:a16="http://schemas.microsoft.com/office/drawing/2014/main" id="{DC581702-71F4-1ECA-F260-E53B7C6C3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9464" y="2010840"/>
                <a:ext cx="2551362" cy="812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527" name="Object 3">
                <a:extLst>
                  <a:ext uri="{FF2B5EF4-FFF2-40B4-BE49-F238E27FC236}">
                    <a16:creationId xmlns:a16="http://schemas.microsoft.com/office/drawing/2014/main" id="{32044F5F-8BBC-2726-12AA-8B5240B09A3C}"/>
                  </a:ext>
                </a:extLst>
              </p:cNvPr>
              <p:cNvSpPr txBox="1"/>
              <p:nvPr/>
            </p:nvSpPr>
            <p:spPr bwMode="auto">
              <a:xfrm>
                <a:off x="2473645" y="3140597"/>
                <a:ext cx="2391167" cy="365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5527" name="Object 3">
                <a:extLst>
                  <a:ext uri="{FF2B5EF4-FFF2-40B4-BE49-F238E27FC236}">
                    <a16:creationId xmlns:a16="http://schemas.microsoft.com/office/drawing/2014/main" id="{32044F5F-8BBC-2726-12AA-8B5240B09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3645" y="3140597"/>
                <a:ext cx="2391167" cy="365125"/>
              </a:xfrm>
              <a:prstGeom prst="rect">
                <a:avLst/>
              </a:prstGeom>
              <a:blipFill>
                <a:blip r:embed="rId6"/>
                <a:stretch>
                  <a:fillRect b="-23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:a16="http://schemas.microsoft.com/office/drawing/2014/main" id="{AD9ECA26-E608-9A51-5B16-7BFF6FBF2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28" y="2099198"/>
            <a:ext cx="45243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082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2766A12C-4F7D-8495-6B4B-17595751C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Performance Index Measure No.2 – Condition Number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867" name="Rectangle 3">
                <a:extLst>
                  <a:ext uri="{FF2B5EF4-FFF2-40B4-BE49-F238E27FC236}">
                    <a16:creationId xmlns:a16="http://schemas.microsoft.com/office/drawing/2014/main" id="{8D186B92-EE0E-71A7-1203-CADCD21EF14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1371600"/>
                <a:ext cx="5181600" cy="4724400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en-US" b="1" dirty="0"/>
                  <a:t>Manipulability Measure No. 2 –  </a:t>
                </a:r>
                <a:r>
                  <a:rPr lang="en-US" b="1" dirty="0"/>
                  <a:t>Condition Number</a:t>
                </a:r>
                <a:r>
                  <a:rPr lang="en-US" dirty="0"/>
                  <a:t> – Squaring the isotropy measure 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 lvl="1">
                  <a:defRPr/>
                </a:pPr>
                <a:r>
                  <a:rPr lang="en-US" dirty="0"/>
                  <a:t>When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dirty="0"/>
                  <a:t>  then the manipulability ellipsoid is nearly spherical or isotropic, meaning that it is equally easy to move in any direction. This situation is generally desirable</a:t>
                </a:r>
              </a:p>
              <a:p>
                <a:pPr lvl="1">
                  <a:defRPr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 the  robot approaches a singularity</a:t>
                </a:r>
              </a:p>
              <a:p>
                <a:pPr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  <a:p>
                <a:pPr marL="0" indent="0">
                  <a:buFontTx/>
                  <a:buNone/>
                  <a:defRPr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64867" name="Rectangle 3">
                <a:extLst>
                  <a:ext uri="{FF2B5EF4-FFF2-40B4-BE49-F238E27FC236}">
                    <a16:creationId xmlns:a16="http://schemas.microsoft.com/office/drawing/2014/main" id="{8D186B92-EE0E-71A7-1203-CADCD21EF1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1371600"/>
                <a:ext cx="5181600" cy="4724400"/>
              </a:xfrm>
              <a:blipFill>
                <a:blip r:embed="rId3"/>
                <a:stretch>
                  <a:fillRect l="-471" t="-387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BA4E94E-721E-A092-A40A-A01185C35B63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3757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84768D99-765D-84AA-1129-A891A8FB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7574" name="Object 3">
                <a:extLst>
                  <a:ext uri="{FF2B5EF4-FFF2-40B4-BE49-F238E27FC236}">
                    <a16:creationId xmlns:a16="http://schemas.microsoft.com/office/drawing/2014/main" id="{2722E73D-4438-5136-4DCF-F81B5DBE4510}"/>
                  </a:ext>
                </a:extLst>
              </p:cNvPr>
              <p:cNvSpPr txBox="1"/>
              <p:nvPr/>
            </p:nvSpPr>
            <p:spPr bwMode="auto">
              <a:xfrm>
                <a:off x="1690759" y="2074265"/>
                <a:ext cx="4227156" cy="6905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7574" name="Object 3">
                <a:extLst>
                  <a:ext uri="{FF2B5EF4-FFF2-40B4-BE49-F238E27FC236}">
                    <a16:creationId xmlns:a16="http://schemas.microsoft.com/office/drawing/2014/main" id="{2722E73D-4438-5136-4DCF-F81B5DBE4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759" y="2074265"/>
                <a:ext cx="4227156" cy="690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575" name="Object 3">
                <a:extLst>
                  <a:ext uri="{FF2B5EF4-FFF2-40B4-BE49-F238E27FC236}">
                    <a16:creationId xmlns:a16="http://schemas.microsoft.com/office/drawing/2014/main" id="{B32DD9F2-31B9-78AE-C1C2-AC1AB29081D0}"/>
                  </a:ext>
                </a:extLst>
              </p:cNvPr>
              <p:cNvSpPr txBox="1"/>
              <p:nvPr/>
            </p:nvSpPr>
            <p:spPr bwMode="auto">
              <a:xfrm>
                <a:off x="2322673" y="2853923"/>
                <a:ext cx="2963328" cy="365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7575" name="Object 3">
                <a:extLst>
                  <a:ext uri="{FF2B5EF4-FFF2-40B4-BE49-F238E27FC236}">
                    <a16:creationId xmlns:a16="http://schemas.microsoft.com/office/drawing/2014/main" id="{B32DD9F2-31B9-78AE-C1C2-AC1AB2908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2673" y="2853923"/>
                <a:ext cx="2963328" cy="365125"/>
              </a:xfrm>
              <a:prstGeom prst="rect">
                <a:avLst/>
              </a:prstGeom>
              <a:blipFill>
                <a:blip r:embed="rId6"/>
                <a:stretch>
                  <a:fillRect b="-23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:a16="http://schemas.microsoft.com/office/drawing/2014/main" id="{72193853-61B5-C613-5F0A-3F4BCFDCEB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28" y="2099198"/>
            <a:ext cx="45243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5573EF-BC60-77C8-D384-994E6CD6F9C5}"/>
                  </a:ext>
                </a:extLst>
              </p:cNvPr>
              <p:cNvSpPr txBox="1"/>
              <p:nvPr/>
            </p:nvSpPr>
            <p:spPr>
              <a:xfrm>
                <a:off x="1105594" y="3467492"/>
                <a:ext cx="4530619" cy="649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p>
                                <m:sSup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5573EF-BC60-77C8-D384-994E6CD6F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94" y="3467492"/>
                <a:ext cx="4530619" cy="649217"/>
              </a:xfrm>
              <a:prstGeom prst="rect">
                <a:avLst/>
              </a:prstGeom>
              <a:blipFill>
                <a:blip r:embed="rId8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64BBD055-F6B9-E013-8F0C-C835F5A8B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Index – Manipulability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619" name="Rectangle 3">
                <a:extLst>
                  <a:ext uri="{FF2B5EF4-FFF2-40B4-BE49-F238E27FC236}">
                    <a16:creationId xmlns:a16="http://schemas.microsoft.com/office/drawing/2014/main" id="{49DC1D98-5AC2-D77A-EF36-366C64C2D98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1371600"/>
                <a:ext cx="5181600" cy="4724400"/>
              </a:xfrm>
            </p:spPr>
            <p:txBody>
              <a:bodyPr/>
              <a:lstStyle/>
              <a:p>
                <a:r>
                  <a:rPr lang="en-US" altLang="en-US" b="1" dirty="0"/>
                  <a:t>Manipulability Measure No. 3 – Manipulability</a:t>
                </a:r>
                <a:r>
                  <a:rPr lang="en-US" altLang="en-US" dirty="0"/>
                  <a:t> – </a:t>
                </a:r>
                <a:r>
                  <a:rPr lang="en-US" dirty="0"/>
                  <a:t>The volume V of the ellipsoid is proportional to the product of the semi-axis lengths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Manipulability is defined as 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  <a:p>
                <a:pPr marL="457200" lvl="1" indent="0">
                  <a:buNone/>
                </a:pPr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r>
                  <a:rPr lang="en-US" altLang="en-US" dirty="0"/>
                  <a:t>A good manipulator design has large area of characterized by high value of the manipulability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239619" name="Rectangle 3">
                <a:extLst>
                  <a:ext uri="{FF2B5EF4-FFF2-40B4-BE49-F238E27FC236}">
                    <a16:creationId xmlns:a16="http://schemas.microsoft.com/office/drawing/2014/main" id="{49DC1D98-5AC2-D77A-EF36-366C64C2D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1371600"/>
                <a:ext cx="5181600" cy="4724400"/>
              </a:xfrm>
              <a:blipFill>
                <a:blip r:embed="rId3"/>
                <a:stretch>
                  <a:fillRect l="-471" t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620" name="Object 8">
                <a:extLst>
                  <a:ext uri="{FF2B5EF4-FFF2-40B4-BE49-F238E27FC236}">
                    <a16:creationId xmlns:a16="http://schemas.microsoft.com/office/drawing/2014/main" id="{018F9B31-700F-A7B1-C62A-93D51A7550CC}"/>
                  </a:ext>
                </a:extLst>
              </p:cNvPr>
              <p:cNvSpPr txBox="1"/>
              <p:nvPr/>
            </p:nvSpPr>
            <p:spPr bwMode="auto">
              <a:xfrm>
                <a:off x="2619866" y="4328646"/>
                <a:ext cx="1667927" cy="4369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9620" name="Object 8">
                <a:extLst>
                  <a:ext uri="{FF2B5EF4-FFF2-40B4-BE49-F238E27FC236}">
                    <a16:creationId xmlns:a16="http://schemas.microsoft.com/office/drawing/2014/main" id="{018F9B31-700F-A7B1-C62A-93D51A755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9866" y="4328646"/>
                <a:ext cx="1667927" cy="436953"/>
              </a:xfrm>
              <a:prstGeom prst="rect">
                <a:avLst/>
              </a:prstGeom>
              <a:blipFill>
                <a:blip r:embed="rId4"/>
                <a:stretch>
                  <a:fillRect l="-36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A456C1C-358F-5473-1B3D-C7CD6148A59B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3962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02BE9B60-3E77-F734-83E4-A1B1C92DB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9624" name="Object 3">
                <a:extLst>
                  <a:ext uri="{FF2B5EF4-FFF2-40B4-BE49-F238E27FC236}">
                    <a16:creationId xmlns:a16="http://schemas.microsoft.com/office/drawing/2014/main" id="{297C572E-7E0B-1091-F161-00ADAAFE825C}"/>
                  </a:ext>
                </a:extLst>
              </p:cNvPr>
              <p:cNvSpPr txBox="1"/>
              <p:nvPr/>
            </p:nvSpPr>
            <p:spPr bwMode="auto">
              <a:xfrm>
                <a:off x="1154129" y="3571996"/>
                <a:ext cx="5024063" cy="9751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9624" name="Object 3">
                <a:extLst>
                  <a:ext uri="{FF2B5EF4-FFF2-40B4-BE49-F238E27FC236}">
                    <a16:creationId xmlns:a16="http://schemas.microsoft.com/office/drawing/2014/main" id="{297C572E-7E0B-1091-F161-00ADAAFE8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4129" y="3571996"/>
                <a:ext cx="5024063" cy="975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:a16="http://schemas.microsoft.com/office/drawing/2014/main" id="{F6B6DC0E-3DAF-E337-A0CD-4F5E312905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28" y="2099198"/>
            <a:ext cx="45243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C16C4D62-3E74-7C14-AEE4-65BE2C9FCA07}"/>
                  </a:ext>
                </a:extLst>
              </p:cNvPr>
              <p:cNvSpPr txBox="1"/>
              <p:nvPr/>
            </p:nvSpPr>
            <p:spPr bwMode="auto">
              <a:xfrm>
                <a:off x="1624940" y="2321258"/>
                <a:ext cx="3918055" cy="466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ra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C16C4D62-3E74-7C14-AEE4-65BE2C9FC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4940" y="2321258"/>
                <a:ext cx="3918055" cy="4667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1278A-8F46-F947-F42A-7D55FD7CC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DB02224B-30DB-E066-7D16-90576DC79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Index – Manipulability 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76A4EC43-30B2-77BB-82AB-FD5F19647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Given the structure of the Jacobian matrix, it makes sense to separate it into the two sub matrixes because the units of</a:t>
            </a:r>
          </a:p>
          <a:p>
            <a:pPr lvl="1">
              <a:defRPr/>
            </a:pPr>
            <a:r>
              <a:rPr lang="en-US" dirty="0"/>
              <a:t>     are linear velocities (m/s) and the unites of    </a:t>
            </a:r>
          </a:p>
          <a:p>
            <a:pPr lvl="1">
              <a:defRPr/>
            </a:pPr>
            <a:r>
              <a:rPr lang="en-US" dirty="0"/>
              <a:t>     are angular velocities (rad/s)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This leads to two three-dimensional manipulability ellipsoids, one for linear velocities and one for angular velocities.</a:t>
            </a:r>
            <a:endParaRPr lang="en-US" alt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85AECAA-F3E4-A60A-BE62-DCEA75953208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29381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C0851F67-886F-1E09-BDB2-BDAA44DA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9382" name="Object 3">
                <a:extLst>
                  <a:ext uri="{FF2B5EF4-FFF2-40B4-BE49-F238E27FC236}">
                    <a16:creationId xmlns:a16="http://schemas.microsoft.com/office/drawing/2014/main" id="{971A59AD-B45C-C69A-CD61-B7CC870EC093}"/>
                  </a:ext>
                </a:extLst>
              </p:cNvPr>
              <p:cNvSpPr txBox="1"/>
              <p:nvPr/>
            </p:nvSpPr>
            <p:spPr bwMode="auto">
              <a:xfrm>
                <a:off x="4618038" y="2898775"/>
                <a:ext cx="1931987" cy="773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  <m:e/>
                            </m:m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</m:sSub>
                              </m:e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9382" name="Object 3">
                <a:extLst>
                  <a:ext uri="{FF2B5EF4-FFF2-40B4-BE49-F238E27FC236}">
                    <a16:creationId xmlns:a16="http://schemas.microsoft.com/office/drawing/2014/main" id="{E738D47A-026F-0984-5527-E57231655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8038" y="2898775"/>
                <a:ext cx="1931987" cy="773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383" name="Object 3">
                <a:extLst>
                  <a:ext uri="{FF2B5EF4-FFF2-40B4-BE49-F238E27FC236}">
                    <a16:creationId xmlns:a16="http://schemas.microsoft.com/office/drawing/2014/main" id="{E365BCB9-6D92-DF29-3B5E-7AF7BA1EB444}"/>
                  </a:ext>
                </a:extLst>
              </p:cNvPr>
              <p:cNvSpPr txBox="1"/>
              <p:nvPr/>
            </p:nvSpPr>
            <p:spPr bwMode="auto">
              <a:xfrm>
                <a:off x="1717675" y="1936750"/>
                <a:ext cx="306388" cy="3667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9383" name="Object 3">
                <a:extLst>
                  <a:ext uri="{FF2B5EF4-FFF2-40B4-BE49-F238E27FC236}">
                    <a16:creationId xmlns:a16="http://schemas.microsoft.com/office/drawing/2014/main" id="{B02523A0-FA78-240E-3A4F-AC12F4E3A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7675" y="1936750"/>
                <a:ext cx="306388" cy="366713"/>
              </a:xfrm>
              <a:prstGeom prst="rect">
                <a:avLst/>
              </a:prstGeom>
              <a:blipFill>
                <a:blip r:embed="rId5"/>
                <a:stretch>
                  <a:fillRect l="-2000" b="-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384" name="Object 3">
                <a:extLst>
                  <a:ext uri="{FF2B5EF4-FFF2-40B4-BE49-F238E27FC236}">
                    <a16:creationId xmlns:a16="http://schemas.microsoft.com/office/drawing/2014/main" id="{A80302BC-46E3-F4B0-6FEE-E8173774C7C7}"/>
                  </a:ext>
                </a:extLst>
              </p:cNvPr>
              <p:cNvSpPr txBox="1"/>
              <p:nvPr/>
            </p:nvSpPr>
            <p:spPr bwMode="auto">
              <a:xfrm>
                <a:off x="1717675" y="2185988"/>
                <a:ext cx="327025" cy="3667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9384" name="Object 3">
                <a:extLst>
                  <a:ext uri="{FF2B5EF4-FFF2-40B4-BE49-F238E27FC236}">
                    <a16:creationId xmlns:a16="http://schemas.microsoft.com/office/drawing/2014/main" id="{B43F25FA-CD75-031C-14B3-807F20EF3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7675" y="2185988"/>
                <a:ext cx="327025" cy="366712"/>
              </a:xfrm>
              <a:prstGeom prst="rect">
                <a:avLst/>
              </a:prstGeom>
              <a:blipFill>
                <a:blip r:embed="rId6"/>
                <a:stretch>
                  <a:fillRect l="-1887" r="-1887" b="-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385" name="Object 3">
                <a:extLst>
                  <a:ext uri="{FF2B5EF4-FFF2-40B4-BE49-F238E27FC236}">
                    <a16:creationId xmlns:a16="http://schemas.microsoft.com/office/drawing/2014/main" id="{7AE67FD4-767B-B723-EF30-E62CD29113B4}"/>
                  </a:ext>
                </a:extLst>
              </p:cNvPr>
              <p:cNvSpPr txBox="1"/>
              <p:nvPr/>
            </p:nvSpPr>
            <p:spPr bwMode="auto">
              <a:xfrm>
                <a:off x="5918200" y="4860925"/>
                <a:ext cx="631825" cy="406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9385" name="Object 3">
                <a:extLst>
                  <a:ext uri="{FF2B5EF4-FFF2-40B4-BE49-F238E27FC236}">
                    <a16:creationId xmlns:a16="http://schemas.microsoft.com/office/drawing/2014/main" id="{38DE044B-7F76-DE87-600C-BC94484CC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8200" y="4860925"/>
                <a:ext cx="631825" cy="406400"/>
              </a:xfrm>
              <a:prstGeom prst="rect">
                <a:avLst/>
              </a:prstGeom>
              <a:blipFill>
                <a:blip r:embed="rId7"/>
                <a:stretch>
                  <a:fillRect l="-2913" r="-3883" b="-895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386" name="Object 3">
                <a:extLst>
                  <a:ext uri="{FF2B5EF4-FFF2-40B4-BE49-F238E27FC236}">
                    <a16:creationId xmlns:a16="http://schemas.microsoft.com/office/drawing/2014/main" id="{C1B4F505-7391-3704-0388-EFC1075B1992}"/>
                  </a:ext>
                </a:extLst>
              </p:cNvPr>
              <p:cNvSpPr txBox="1"/>
              <p:nvPr/>
            </p:nvSpPr>
            <p:spPr bwMode="auto">
              <a:xfrm>
                <a:off x="5899150" y="5399088"/>
                <a:ext cx="671513" cy="406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9386" name="Object 3">
                <a:extLst>
                  <a:ext uri="{FF2B5EF4-FFF2-40B4-BE49-F238E27FC236}">
                    <a16:creationId xmlns:a16="http://schemas.microsoft.com/office/drawing/2014/main" id="{93E840D6-A3D9-0824-806D-24DF04DC1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9150" y="5399088"/>
                <a:ext cx="671513" cy="406400"/>
              </a:xfrm>
              <a:prstGeom prst="rect">
                <a:avLst/>
              </a:prstGeom>
              <a:blipFill>
                <a:blip r:embed="rId8"/>
                <a:stretch>
                  <a:fillRect l="-2727" r="-9091" b="-1060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11CDB0-F8D2-F6FA-3CF5-BD7886B2314F}"/>
                  </a:ext>
                </a:extLst>
              </p:cNvPr>
              <p:cNvSpPr txBox="1"/>
              <p:nvPr/>
            </p:nvSpPr>
            <p:spPr>
              <a:xfrm>
                <a:off x="2313779" y="3018311"/>
                <a:ext cx="14028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6×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11CDB0-F8D2-F6FA-3CF5-BD7886B23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79" y="3018311"/>
                <a:ext cx="1402820" cy="307777"/>
              </a:xfrm>
              <a:prstGeom prst="rect">
                <a:avLst/>
              </a:prstGeom>
              <a:blipFill>
                <a:blip r:embed="rId9"/>
                <a:stretch>
                  <a:fillRect l="-5652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01ED65-282E-5B92-66DC-90CC67672656}"/>
                  </a:ext>
                </a:extLst>
              </p:cNvPr>
              <p:cNvSpPr txBox="1"/>
              <p:nvPr/>
            </p:nvSpPr>
            <p:spPr>
              <a:xfrm>
                <a:off x="6844779" y="2892411"/>
                <a:ext cx="3852273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3×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ko-KR" altLang="en-US" sz="1600" dirty="0">
                    <a:latin typeface="+mj-lt"/>
                  </a:rPr>
                  <a:t> </a:t>
                </a:r>
                <a:r>
                  <a:rPr lang="en-US" altLang="ko-KR" sz="1600" dirty="0">
                    <a:latin typeface="+mj-lt"/>
                  </a:rPr>
                  <a:t>Linear velocity/force ellipsoids</a:t>
                </a:r>
                <a:endParaRPr lang="ko-KR" alt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01ED65-282E-5B92-66DC-90CC67672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779" y="2892411"/>
                <a:ext cx="3852273" cy="251800"/>
              </a:xfrm>
              <a:prstGeom prst="rect">
                <a:avLst/>
              </a:prstGeom>
              <a:blipFill>
                <a:blip r:embed="rId10"/>
                <a:stretch>
                  <a:fillRect l="-2373" t="-23810" r="-1899" b="-4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759899-C769-E36A-CBE7-846509BDBE58}"/>
                  </a:ext>
                </a:extLst>
              </p:cNvPr>
              <p:cNvSpPr txBox="1"/>
              <p:nvPr/>
            </p:nvSpPr>
            <p:spPr>
              <a:xfrm>
                <a:off x="6841187" y="3315967"/>
                <a:ext cx="4302012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3×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ko-KR" altLang="en-US" sz="1600" dirty="0">
                    <a:latin typeface="+mj-lt"/>
                  </a:rPr>
                  <a:t> </a:t>
                </a:r>
                <a:r>
                  <a:rPr lang="en-US" altLang="ko-KR" sz="1600" dirty="0">
                    <a:latin typeface="+mj-lt"/>
                  </a:rPr>
                  <a:t>Angular velocity/moment ellipsoids</a:t>
                </a:r>
                <a:endParaRPr lang="ko-KR" alt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759899-C769-E36A-CBE7-846509BDB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187" y="3315967"/>
                <a:ext cx="4302012" cy="251800"/>
              </a:xfrm>
              <a:prstGeom prst="rect">
                <a:avLst/>
              </a:prstGeom>
              <a:blipFill>
                <a:blip r:embed="rId11"/>
                <a:stretch>
                  <a:fillRect l="-2125" t="-26829" r="-1700" b="-4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482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3ADA6-1D6F-2295-F191-C7DB220FE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4083FE07-5D56-327E-CD26-6C92ECFEB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Index – Manipulability 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36EE61B6-8341-D35B-64E7-202323E75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/>
              <a:t>When calculating the linear-velocity manipulability ellipsoid (           ), 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/>
              <a:t>it generally makes more sense to use the Jacobian expressed in the end effector space 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/>
              <a:t>instead of the Base Frame  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/>
              <a:t>since we are usually interested in the linear velocity of the end effector in its own coordinate system than a fixed frame at the base 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4260E8B-0E86-24EC-FBCC-8680AB79410C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3142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96E4E364-35ED-2C6C-B2DC-12F1C0A29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1430" name="Object 3">
                <a:extLst>
                  <a:ext uri="{FF2B5EF4-FFF2-40B4-BE49-F238E27FC236}">
                    <a16:creationId xmlns:a16="http://schemas.microsoft.com/office/drawing/2014/main" id="{228C6EC6-9E6B-197E-F815-726F3C999CD6}"/>
                  </a:ext>
                </a:extLst>
              </p:cNvPr>
              <p:cNvSpPr txBox="1"/>
              <p:nvPr/>
            </p:nvSpPr>
            <p:spPr bwMode="auto">
              <a:xfrm>
                <a:off x="6384925" y="1371600"/>
                <a:ext cx="631825" cy="406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1430" name="Object 3">
                <a:extLst>
                  <a:ext uri="{FF2B5EF4-FFF2-40B4-BE49-F238E27FC236}">
                    <a16:creationId xmlns:a16="http://schemas.microsoft.com/office/drawing/2014/main" id="{A8F0A9E1-A118-097D-E5C4-EF61D9D2A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4925" y="1371600"/>
                <a:ext cx="631825" cy="406400"/>
              </a:xfrm>
              <a:prstGeom prst="rect">
                <a:avLst/>
              </a:prstGeom>
              <a:blipFill>
                <a:blip r:embed="rId4"/>
                <a:stretch>
                  <a:fillRect l="-1923" r="-3846" b="-895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431" name="Object 3">
                <a:extLst>
                  <a:ext uri="{FF2B5EF4-FFF2-40B4-BE49-F238E27FC236}">
                    <a16:creationId xmlns:a16="http://schemas.microsoft.com/office/drawing/2014/main" id="{95A7DF71-684C-A9D3-6E47-0F29A3E3AAC7}"/>
                  </a:ext>
                </a:extLst>
              </p:cNvPr>
              <p:cNvSpPr txBox="1"/>
              <p:nvPr/>
            </p:nvSpPr>
            <p:spPr bwMode="auto">
              <a:xfrm>
                <a:off x="4666804" y="2472220"/>
                <a:ext cx="1168917" cy="5734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1431" name="Object 3">
                <a:extLst>
                  <a:ext uri="{FF2B5EF4-FFF2-40B4-BE49-F238E27FC236}">
                    <a16:creationId xmlns:a16="http://schemas.microsoft.com/office/drawing/2014/main" id="{95A7DF71-684C-A9D3-6E47-0F29A3E3A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6804" y="2472220"/>
                <a:ext cx="1168917" cy="573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432" name="Object 3">
                <a:extLst>
                  <a:ext uri="{FF2B5EF4-FFF2-40B4-BE49-F238E27FC236}">
                    <a16:creationId xmlns:a16="http://schemas.microsoft.com/office/drawing/2014/main" id="{B4A6DF4F-69CB-242C-C7F3-401766D3622D}"/>
                  </a:ext>
                </a:extLst>
              </p:cNvPr>
              <p:cNvSpPr txBox="1"/>
              <p:nvPr/>
            </p:nvSpPr>
            <p:spPr bwMode="auto">
              <a:xfrm>
                <a:off x="4666804" y="3662737"/>
                <a:ext cx="1168917" cy="5734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1432" name="Object 3">
                <a:extLst>
                  <a:ext uri="{FF2B5EF4-FFF2-40B4-BE49-F238E27FC236}">
                    <a16:creationId xmlns:a16="http://schemas.microsoft.com/office/drawing/2014/main" id="{B4A6DF4F-69CB-242C-C7F3-401766D36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6804" y="3662737"/>
                <a:ext cx="1168917" cy="5734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097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E9F5C-693E-2F23-5641-C7292DB89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72CCF150-3EF7-276F-90CC-9254F6E1E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Designing Well Conditioned Workspace – Rational 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836829F9-246C-A928-732A-BEE29A5ED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Challenge </a:t>
            </a:r>
          </a:p>
          <a:p>
            <a:pPr lvl="1">
              <a:defRPr/>
            </a:pPr>
            <a:r>
              <a:rPr lang="en-US" altLang="en-US" dirty="0"/>
              <a:t>Difficulty in operating at </a:t>
            </a:r>
          </a:p>
          <a:p>
            <a:pPr lvl="2">
              <a:defRPr/>
            </a:pPr>
            <a:r>
              <a:rPr lang="en-US" altLang="en-US" dirty="0"/>
              <a:t>Workspace Boundaries  </a:t>
            </a:r>
          </a:p>
          <a:p>
            <a:pPr lvl="2">
              <a:defRPr/>
            </a:pPr>
            <a:r>
              <a:rPr lang="en-US" altLang="en-US" dirty="0"/>
              <a:t>Neighborhood of singular point inside the workspace 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dirty="0"/>
              <a:t>Goal </a:t>
            </a:r>
          </a:p>
          <a:p>
            <a:pPr lvl="1">
              <a:defRPr/>
            </a:pPr>
            <a:r>
              <a:rPr lang="en-US" altLang="en-US" b="1" dirty="0"/>
              <a:t>Singularity</a:t>
            </a:r>
            <a:r>
              <a:rPr lang="en-US" altLang="en-US" dirty="0"/>
              <a:t> - The further the manipulator is away from singularities the better it moves uniformly and apply forces in all directions  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dirty="0"/>
              <a:t>Performance Criterion </a:t>
            </a:r>
          </a:p>
          <a:p>
            <a:pPr lvl="1">
              <a:defRPr/>
            </a:pPr>
            <a:r>
              <a:rPr lang="en-US" dirty="0"/>
              <a:t>It is useful to assign a single scalar measure defining how easily the robot can move at a given posture.</a:t>
            </a:r>
            <a:endParaRPr lang="en-US" altLang="en-US" b="1" dirty="0"/>
          </a:p>
          <a:p>
            <a:pPr>
              <a:defRPr/>
            </a:pPr>
            <a:endParaRPr lang="en-US" altLang="en-US" dirty="0"/>
          </a:p>
          <a:p>
            <a:pPr marL="457200" lvl="1" indent="0">
              <a:buFontTx/>
              <a:buNone/>
              <a:defRPr/>
            </a:pPr>
            <a:endParaRPr lang="en-US" alt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5D6A6BF-ED6E-2601-3319-5BB9FD541207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33477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E2EB89CE-1BCE-EB0F-2145-3C5ED5DC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877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DB02E9D4-5777-29D0-9842-DF51475265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613650" cy="1143000"/>
          </a:xfrm>
        </p:spPr>
        <p:txBody>
          <a:bodyPr/>
          <a:lstStyle/>
          <a:p>
            <a:r>
              <a:rPr lang="en-US" altLang="en-US" dirty="0"/>
              <a:t>Recap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B64899A-E194-4FE0-97C6-ABA4E41C817C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15045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F28DB224-CDCC-D8F4-972D-E8575242B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64406750-3E0C-D0F0-1803-D2CE5388E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55F086BE-5A78-E9AE-6E2B-71736F1C5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Index – Manipulability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867" name="Rectangle 3">
                <a:extLst>
                  <a:ext uri="{FF2B5EF4-FFF2-40B4-BE49-F238E27FC236}">
                    <a16:creationId xmlns:a16="http://schemas.microsoft.com/office/drawing/2014/main" id="{46622787-B313-4580-8D7D-8A6E1245C3F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b="1" dirty="0" err="1"/>
                  <a:t>Manipulabity</a:t>
                </a:r>
                <a:r>
                  <a:rPr lang="en-US" b="1" dirty="0"/>
                  <a:t> Ellipsoid </a:t>
                </a:r>
                <a:r>
                  <a:rPr lang="en-US" dirty="0"/>
                  <a:t>- For a general n-joint serial (open chain) and a task space with coordinates the manipulability ellipsoid corresponds to the end-effector velocities for joint rates 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r>
                  <a:rPr lang="en-US" dirty="0"/>
                  <a:t>satisfying the norm of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/>
                  <a:t>  to be equal to 1</a:t>
                </a:r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endParaRPr lang="en-US" dirty="0"/>
              </a:p>
              <a:p>
                <a:pPr marL="0" indent="0">
                  <a:buFontTx/>
                  <a:buNone/>
                  <a:defRPr/>
                </a:pPr>
                <a:r>
                  <a:rPr lang="en-US" dirty="0"/>
                  <a:t>representing a unite sphere in the n-</a:t>
                </a:r>
                <a:r>
                  <a:rPr lang="en-US" dirty="0" err="1"/>
                  <a:t>th</a:t>
                </a:r>
                <a:r>
                  <a:rPr lang="en-US" dirty="0"/>
                  <a:t> dimensional joint velocity space 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64867" name="Rectangle 3">
                <a:extLst>
                  <a:ext uri="{FF2B5EF4-FFF2-40B4-BE49-F238E27FC236}">
                    <a16:creationId xmlns:a16="http://schemas.microsoft.com/office/drawing/2014/main" id="{46622787-B313-4580-8D7D-8A6E1245C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294" t="-387" b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1D1AE54-C0EB-D3D3-2771-DB78080C81C9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1709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E0DC01E3-254D-815A-9F2E-04FB1C86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7094" name="Object 3">
                <a:extLst>
                  <a:ext uri="{FF2B5EF4-FFF2-40B4-BE49-F238E27FC236}">
                    <a16:creationId xmlns:a16="http://schemas.microsoft.com/office/drawing/2014/main" id="{75B6807E-37BC-8A79-0CD7-D53C00F395D5}"/>
                  </a:ext>
                </a:extLst>
              </p:cNvPr>
              <p:cNvSpPr txBox="1"/>
              <p:nvPr/>
            </p:nvSpPr>
            <p:spPr bwMode="auto">
              <a:xfrm>
                <a:off x="4647031" y="5050212"/>
                <a:ext cx="2273317" cy="69817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7094" name="Object 3">
                <a:extLst>
                  <a:ext uri="{FF2B5EF4-FFF2-40B4-BE49-F238E27FC236}">
                    <a16:creationId xmlns:a16="http://schemas.microsoft.com/office/drawing/2014/main" id="{75B6807E-37BC-8A79-0CD7-D53C00F39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7031" y="5050212"/>
                <a:ext cx="2273317" cy="6981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095" name="Object 3">
                <a:extLst>
                  <a:ext uri="{FF2B5EF4-FFF2-40B4-BE49-F238E27FC236}">
                    <a16:creationId xmlns:a16="http://schemas.microsoft.com/office/drawing/2014/main" id="{4F2FB87D-3D88-CB19-1C62-E8A5AAADF84A}"/>
                  </a:ext>
                </a:extLst>
              </p:cNvPr>
              <p:cNvSpPr txBox="1"/>
              <p:nvPr/>
            </p:nvSpPr>
            <p:spPr bwMode="auto">
              <a:xfrm>
                <a:off x="10733088" y="1433513"/>
                <a:ext cx="204787" cy="2635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7095" name="Object 3">
                <a:extLst>
                  <a:ext uri="{FF2B5EF4-FFF2-40B4-BE49-F238E27FC236}">
                    <a16:creationId xmlns:a16="http://schemas.microsoft.com/office/drawing/2014/main" id="{4F2FB87D-3D88-CB19-1C62-E8A5AAADF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33088" y="1433513"/>
                <a:ext cx="204787" cy="263525"/>
              </a:xfrm>
              <a:prstGeom prst="rect">
                <a:avLst/>
              </a:prstGeom>
              <a:blipFill>
                <a:blip r:embed="rId6"/>
                <a:stretch>
                  <a:fillRect r="-60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096" name="Object 3">
                <a:extLst>
                  <a:ext uri="{FF2B5EF4-FFF2-40B4-BE49-F238E27FC236}">
                    <a16:creationId xmlns:a16="http://schemas.microsoft.com/office/drawing/2014/main" id="{5D993828-DC1C-BF4F-8ED2-332AD598C6B6}"/>
                  </a:ext>
                </a:extLst>
              </p:cNvPr>
              <p:cNvSpPr txBox="1"/>
              <p:nvPr/>
            </p:nvSpPr>
            <p:spPr bwMode="auto">
              <a:xfrm>
                <a:off x="2400299" y="2200275"/>
                <a:ext cx="2110055" cy="2228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7096" name="Object 3">
                <a:extLst>
                  <a:ext uri="{FF2B5EF4-FFF2-40B4-BE49-F238E27FC236}">
                    <a16:creationId xmlns:a16="http://schemas.microsoft.com/office/drawing/2014/main" id="{5D993828-DC1C-BF4F-8ED2-332AD598C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0299" y="2200275"/>
                <a:ext cx="2110055" cy="22288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097" name="Object 3">
                <a:extLst>
                  <a:ext uri="{FF2B5EF4-FFF2-40B4-BE49-F238E27FC236}">
                    <a16:creationId xmlns:a16="http://schemas.microsoft.com/office/drawing/2014/main" id="{2023CFDD-C2FF-7E6C-4177-E5216116C39C}"/>
                  </a:ext>
                </a:extLst>
              </p:cNvPr>
              <p:cNvSpPr txBox="1"/>
              <p:nvPr/>
            </p:nvSpPr>
            <p:spPr bwMode="auto">
              <a:xfrm>
                <a:off x="8429625" y="1641475"/>
                <a:ext cx="204788" cy="323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7097" name="Object 3">
                <a:extLst>
                  <a:ext uri="{FF2B5EF4-FFF2-40B4-BE49-F238E27FC236}">
                    <a16:creationId xmlns:a16="http://schemas.microsoft.com/office/drawing/2014/main" id="{2023CFDD-C2FF-7E6C-4177-E5216116C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9625" y="1641475"/>
                <a:ext cx="204788" cy="323850"/>
              </a:xfrm>
              <a:prstGeom prst="rect">
                <a:avLst/>
              </a:prstGeom>
              <a:blipFill>
                <a:blip r:embed="rId8"/>
                <a:stretch>
                  <a:fillRect r="-30303" b="-56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098" name="Object 3">
                <a:extLst>
                  <a:ext uri="{FF2B5EF4-FFF2-40B4-BE49-F238E27FC236}">
                    <a16:creationId xmlns:a16="http://schemas.microsoft.com/office/drawing/2014/main" id="{1970D1F0-2B68-0BD4-1233-AD7881957BFF}"/>
                  </a:ext>
                </a:extLst>
              </p:cNvPr>
              <p:cNvSpPr txBox="1"/>
              <p:nvPr/>
            </p:nvSpPr>
            <p:spPr bwMode="auto">
              <a:xfrm>
                <a:off x="4808270" y="2196101"/>
                <a:ext cx="1618839" cy="2228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7098" name="Object 3">
                <a:extLst>
                  <a:ext uri="{FF2B5EF4-FFF2-40B4-BE49-F238E27FC236}">
                    <a16:creationId xmlns:a16="http://schemas.microsoft.com/office/drawing/2014/main" id="{1970D1F0-2B68-0BD4-1233-AD7881957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8270" y="2196101"/>
                <a:ext cx="1618839" cy="22288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100" name="Object 3">
                <a:extLst>
                  <a:ext uri="{FF2B5EF4-FFF2-40B4-BE49-F238E27FC236}">
                    <a16:creationId xmlns:a16="http://schemas.microsoft.com/office/drawing/2014/main" id="{5A8E3C12-32F2-2F88-AA64-11B7E7AC4BEB}"/>
                  </a:ext>
                </a:extLst>
              </p:cNvPr>
              <p:cNvSpPr txBox="1"/>
              <p:nvPr/>
            </p:nvSpPr>
            <p:spPr bwMode="auto">
              <a:xfrm>
                <a:off x="1156065" y="2333929"/>
                <a:ext cx="1372795" cy="2228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7100" name="Object 3">
                <a:extLst>
                  <a:ext uri="{FF2B5EF4-FFF2-40B4-BE49-F238E27FC236}">
                    <a16:creationId xmlns:a16="http://schemas.microsoft.com/office/drawing/2014/main" id="{5A8E3C12-32F2-2F88-AA64-11B7E7AC4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6065" y="2333929"/>
                <a:ext cx="1372795" cy="22288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101" name="Object 3">
                <a:extLst>
                  <a:ext uri="{FF2B5EF4-FFF2-40B4-BE49-F238E27FC236}">
                    <a16:creationId xmlns:a16="http://schemas.microsoft.com/office/drawing/2014/main" id="{8E16EE7E-C7FB-EDD5-35D4-F863D202761C}"/>
                  </a:ext>
                </a:extLst>
              </p:cNvPr>
              <p:cNvSpPr txBox="1"/>
              <p:nvPr/>
            </p:nvSpPr>
            <p:spPr bwMode="auto">
              <a:xfrm>
                <a:off x="6347146" y="2232025"/>
                <a:ext cx="1964647" cy="2228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7101" name="Object 3">
                <a:extLst>
                  <a:ext uri="{FF2B5EF4-FFF2-40B4-BE49-F238E27FC236}">
                    <a16:creationId xmlns:a16="http://schemas.microsoft.com/office/drawing/2014/main" id="{8E16EE7E-C7FB-EDD5-35D4-F863D2027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7146" y="2232025"/>
                <a:ext cx="1964647" cy="22288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102" name="Object 3">
                <a:extLst>
                  <a:ext uri="{FF2B5EF4-FFF2-40B4-BE49-F238E27FC236}">
                    <a16:creationId xmlns:a16="http://schemas.microsoft.com/office/drawing/2014/main" id="{AFABE7F2-74B1-38EF-E36C-5F3107E00CBF}"/>
                  </a:ext>
                </a:extLst>
              </p:cNvPr>
              <p:cNvSpPr txBox="1"/>
              <p:nvPr/>
            </p:nvSpPr>
            <p:spPr bwMode="auto">
              <a:xfrm>
                <a:off x="8745537" y="2960687"/>
                <a:ext cx="1908763" cy="116952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7102" name="Object 3">
                <a:extLst>
                  <a:ext uri="{FF2B5EF4-FFF2-40B4-BE49-F238E27FC236}">
                    <a16:creationId xmlns:a16="http://schemas.microsoft.com/office/drawing/2014/main" id="{AFABE7F2-74B1-38EF-E36C-5F3107E00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5537" y="2960687"/>
                <a:ext cx="1908763" cy="1169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F80F3397-1DD0-11F2-D492-124515D77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Index – Manipulability 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73F53C45-DD92-228A-CBBC-15DC6C5C8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Assuming J is invertible, the unit joint-velocity condition can be written</a:t>
            </a:r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r>
              <a:rPr lang="en-US" altLang="en-US"/>
              <a:t>If J is full rank the matrix             and                 are </a:t>
            </a:r>
          </a:p>
          <a:p>
            <a:pPr lvl="1"/>
            <a:r>
              <a:rPr lang="en-US" altLang="en-US"/>
              <a:t>square, </a:t>
            </a:r>
          </a:p>
          <a:p>
            <a:pPr lvl="1"/>
            <a:r>
              <a:rPr lang="en-US" altLang="en-US"/>
              <a:t>symmetric</a:t>
            </a:r>
          </a:p>
          <a:p>
            <a:pPr lvl="1"/>
            <a:r>
              <a:rPr lang="en-US" altLang="en-US"/>
              <a:t>positive definite</a:t>
            </a:r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AB5A638-387F-14F4-8BF5-BA260741B952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19141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BA00ADF8-85D0-2B89-DEB7-FC6CE5D3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9142" name="Object 3">
                <a:extLst>
                  <a:ext uri="{FF2B5EF4-FFF2-40B4-BE49-F238E27FC236}">
                    <a16:creationId xmlns:a16="http://schemas.microsoft.com/office/drawing/2014/main" id="{60540D35-75BE-DE8E-3278-26CEEA452AF9}"/>
                  </a:ext>
                </a:extLst>
              </p:cNvPr>
              <p:cNvSpPr txBox="1"/>
              <p:nvPr/>
            </p:nvSpPr>
            <p:spPr bwMode="auto">
              <a:xfrm>
                <a:off x="4308475" y="1954213"/>
                <a:ext cx="2938463" cy="1708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9142" name="Object 3">
                <a:extLst>
                  <a:ext uri="{FF2B5EF4-FFF2-40B4-BE49-F238E27FC236}">
                    <a16:creationId xmlns:a16="http://schemas.microsoft.com/office/drawing/2014/main" id="{60540D35-75BE-DE8E-3278-26CEEA452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8475" y="1954213"/>
                <a:ext cx="2938463" cy="1708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143" name="Object 3">
                <a:extLst>
                  <a:ext uri="{FF2B5EF4-FFF2-40B4-BE49-F238E27FC236}">
                    <a16:creationId xmlns:a16="http://schemas.microsoft.com/office/drawing/2014/main" id="{18469D41-20CC-74F8-F30B-FC7D1BB95426}"/>
                  </a:ext>
                </a:extLst>
              </p:cNvPr>
              <p:cNvSpPr txBox="1"/>
              <p:nvPr/>
            </p:nvSpPr>
            <p:spPr bwMode="auto">
              <a:xfrm>
                <a:off x="3378200" y="4006850"/>
                <a:ext cx="447675" cy="3254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9143" name="Object 3">
                <a:extLst>
                  <a:ext uri="{FF2B5EF4-FFF2-40B4-BE49-F238E27FC236}">
                    <a16:creationId xmlns:a16="http://schemas.microsoft.com/office/drawing/2014/main" id="{18469D41-20CC-74F8-F30B-FC7D1BB95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8200" y="4006850"/>
                <a:ext cx="447675" cy="325438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144" name="Object 3">
                <a:extLst>
                  <a:ext uri="{FF2B5EF4-FFF2-40B4-BE49-F238E27FC236}">
                    <a16:creationId xmlns:a16="http://schemas.microsoft.com/office/drawing/2014/main" id="{9817F862-C9F4-0B6D-A385-1C35BAF5CABB}"/>
                  </a:ext>
                </a:extLst>
              </p:cNvPr>
              <p:cNvSpPr txBox="1"/>
              <p:nvPr/>
            </p:nvSpPr>
            <p:spPr bwMode="auto">
              <a:xfrm>
                <a:off x="4421188" y="3956050"/>
                <a:ext cx="731837" cy="4270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9144" name="Object 3">
                <a:extLst>
                  <a:ext uri="{FF2B5EF4-FFF2-40B4-BE49-F238E27FC236}">
                    <a16:creationId xmlns:a16="http://schemas.microsoft.com/office/drawing/2014/main" id="{9817F862-C9F4-0B6D-A385-1C35BAF5C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1188" y="3956050"/>
                <a:ext cx="731837" cy="427038"/>
              </a:xfrm>
              <a:prstGeom prst="rect">
                <a:avLst/>
              </a:prstGeom>
              <a:blipFill>
                <a:blip r:embed="rId6"/>
                <a:stretch>
                  <a:fillRect r="-11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336474FC-6FE0-233A-492A-443B66F1B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Singularity – Mathematical Introduction 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C0E9C6FA-3896-8CDA-BD45-05A8592AF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165725" cy="4724400"/>
          </a:xfrm>
        </p:spPr>
        <p:txBody>
          <a:bodyPr/>
          <a:lstStyle/>
          <a:p>
            <a:pPr lvl="1"/>
            <a:endParaRPr lang="en-US" alt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865EA11-3F93-5084-70DA-DDBC81BA6087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6998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EBEE7237-0AF1-EE8B-5917-2E02ED1BE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242895-0733-B870-91A3-E54F1EBC7F08}"/>
              </a:ext>
            </a:extLst>
          </p:cNvPr>
          <p:cNvSpPr/>
          <p:nvPr/>
        </p:nvSpPr>
        <p:spPr bwMode="auto">
          <a:xfrm>
            <a:off x="4640240" y="1674686"/>
            <a:ext cx="2811438" cy="1250483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Robotic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D6481F-9033-108D-02A5-789E98E00785}"/>
              </a:ext>
            </a:extLst>
          </p:cNvPr>
          <p:cNvSpPr/>
          <p:nvPr/>
        </p:nvSpPr>
        <p:spPr bwMode="auto">
          <a:xfrm>
            <a:off x="914400" y="4006923"/>
            <a:ext cx="2781764" cy="1424886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CA42A-30F5-A575-8D5F-800405CD0877}"/>
              </a:ext>
            </a:extLst>
          </p:cNvPr>
          <p:cNvSpPr/>
          <p:nvPr/>
        </p:nvSpPr>
        <p:spPr bwMode="auto">
          <a:xfrm>
            <a:off x="8495836" y="4006923"/>
            <a:ext cx="2781764" cy="1424886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E786AD-261D-EDAC-0F7D-68EC94CD990C}"/>
              </a:ext>
            </a:extLst>
          </p:cNvPr>
          <p:cNvCxnSpPr>
            <a:stCxn id="3" idx="2"/>
            <a:endCxn id="5" idx="0"/>
          </p:cNvCxnSpPr>
          <p:nvPr/>
        </p:nvCxnSpPr>
        <p:spPr bwMode="auto">
          <a:xfrm flipH="1">
            <a:off x="2305282" y="2925169"/>
            <a:ext cx="3740677" cy="10817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D2799C-D4BC-73AA-8AC4-7C14CD2D9DB0}"/>
              </a:ext>
            </a:extLst>
          </p:cNvPr>
          <p:cNvCxnSpPr>
            <a:stCxn id="3" idx="2"/>
            <a:endCxn id="6" idx="0"/>
          </p:cNvCxnSpPr>
          <p:nvPr/>
        </p:nvCxnSpPr>
        <p:spPr bwMode="auto">
          <a:xfrm>
            <a:off x="6045959" y="2925169"/>
            <a:ext cx="3840759" cy="10817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0FD2CA-3F01-CB9C-5C90-4F477E4BFD07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 bwMode="auto">
          <a:xfrm>
            <a:off x="3696164" y="4719366"/>
            <a:ext cx="4799672" cy="0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F3375A6-4FFF-05F7-6E86-B3F7E2D54AD6}"/>
              </a:ext>
            </a:extLst>
          </p:cNvPr>
          <p:cNvSpPr/>
          <p:nvPr/>
        </p:nvSpPr>
        <p:spPr bwMode="auto">
          <a:xfrm>
            <a:off x="6365126" y="4480492"/>
            <a:ext cx="477748" cy="477748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D8B66BE2-3DC5-86A6-6204-D040DE769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Index – Manipulability 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EF97ED48-4792-6CC8-A5CA-2CA74A31C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For any symmetric positive-definite         , the set of vectors       satisfying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defines an ellipsoid in the m-dimensional space.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>Recap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Represent an circle / sphere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Represent a ellipse / ellipsoid  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C83859-CCD3-D8C4-6F2D-FCF718CBC24A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2118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863CD334-2B80-1DCF-0FFB-406F72660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1190" name="Object 3">
                <a:extLst>
                  <a:ext uri="{FF2B5EF4-FFF2-40B4-BE49-F238E27FC236}">
                    <a16:creationId xmlns:a16="http://schemas.microsoft.com/office/drawing/2014/main" id="{221A7163-8A9C-012B-4ADC-700699CA49ED}"/>
                  </a:ext>
                </a:extLst>
              </p:cNvPr>
              <p:cNvSpPr txBox="1"/>
              <p:nvPr/>
            </p:nvSpPr>
            <p:spPr bwMode="auto">
              <a:xfrm>
                <a:off x="4217988" y="1371600"/>
                <a:ext cx="447675" cy="3254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1190" name="Object 3">
                <a:extLst>
                  <a:ext uri="{FF2B5EF4-FFF2-40B4-BE49-F238E27FC236}">
                    <a16:creationId xmlns:a16="http://schemas.microsoft.com/office/drawing/2014/main" id="{221A7163-8A9C-012B-4ADC-700699CA4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7988" y="1371600"/>
                <a:ext cx="447675" cy="325438"/>
              </a:xfrm>
              <a:prstGeom prst="rect">
                <a:avLst/>
              </a:prstGeom>
              <a:blipFill>
                <a:blip r:embed="rId4"/>
                <a:stretch>
                  <a:fillRect b="-56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191" name="Object 3">
                <a:extLst>
                  <a:ext uri="{FF2B5EF4-FFF2-40B4-BE49-F238E27FC236}">
                    <a16:creationId xmlns:a16="http://schemas.microsoft.com/office/drawing/2014/main" id="{49AE2E96-CA9D-9451-14FE-ACFCED59E469}"/>
                  </a:ext>
                </a:extLst>
              </p:cNvPr>
              <p:cNvSpPr txBox="1"/>
              <p:nvPr/>
            </p:nvSpPr>
            <p:spPr bwMode="auto">
              <a:xfrm>
                <a:off x="6429375" y="1373188"/>
                <a:ext cx="204788" cy="323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1191" name="Object 3">
                <a:extLst>
                  <a:ext uri="{FF2B5EF4-FFF2-40B4-BE49-F238E27FC236}">
                    <a16:creationId xmlns:a16="http://schemas.microsoft.com/office/drawing/2014/main" id="{49AE2E96-CA9D-9451-14FE-ACFCED59E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9375" y="1373188"/>
                <a:ext cx="204788" cy="323850"/>
              </a:xfrm>
              <a:prstGeom prst="rect">
                <a:avLst/>
              </a:prstGeom>
              <a:blipFill>
                <a:blip r:embed="rId5"/>
                <a:stretch>
                  <a:fillRect r="-30303" b="-56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192" name="Object 3">
                <a:extLst>
                  <a:ext uri="{FF2B5EF4-FFF2-40B4-BE49-F238E27FC236}">
                    <a16:creationId xmlns:a16="http://schemas.microsoft.com/office/drawing/2014/main" id="{36E62806-1D3B-EBD1-8F17-2FE41A57D73C}"/>
                  </a:ext>
                </a:extLst>
              </p:cNvPr>
              <p:cNvSpPr txBox="1"/>
              <p:nvPr/>
            </p:nvSpPr>
            <p:spPr bwMode="auto">
              <a:xfrm>
                <a:off x="5164138" y="2036763"/>
                <a:ext cx="1470025" cy="4270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1192" name="Object 3">
                <a:extLst>
                  <a:ext uri="{FF2B5EF4-FFF2-40B4-BE49-F238E27FC236}">
                    <a16:creationId xmlns:a16="http://schemas.microsoft.com/office/drawing/2014/main" id="{36E62806-1D3B-EBD1-8F17-2FE41A57D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4138" y="2036763"/>
                <a:ext cx="1470025" cy="4270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193" name="Object 3">
                <a:extLst>
                  <a:ext uri="{FF2B5EF4-FFF2-40B4-BE49-F238E27FC236}">
                    <a16:creationId xmlns:a16="http://schemas.microsoft.com/office/drawing/2014/main" id="{73739887-DD16-3E18-0273-5DDB52F59C17}"/>
                  </a:ext>
                </a:extLst>
              </p:cNvPr>
              <p:cNvSpPr txBox="1"/>
              <p:nvPr/>
            </p:nvSpPr>
            <p:spPr bwMode="auto">
              <a:xfrm>
                <a:off x="4130675" y="4638675"/>
                <a:ext cx="877888" cy="3254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1193" name="Object 3">
                <a:extLst>
                  <a:ext uri="{FF2B5EF4-FFF2-40B4-BE49-F238E27FC236}">
                    <a16:creationId xmlns:a16="http://schemas.microsoft.com/office/drawing/2014/main" id="{73739887-DD16-3E18-0273-5DDB52F59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0675" y="4638675"/>
                <a:ext cx="877888" cy="325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194" name="Object 3">
                <a:extLst>
                  <a:ext uri="{FF2B5EF4-FFF2-40B4-BE49-F238E27FC236}">
                    <a16:creationId xmlns:a16="http://schemas.microsoft.com/office/drawing/2014/main" id="{A4D9CF28-70E2-7815-BA22-84691FC395B7}"/>
                  </a:ext>
                </a:extLst>
              </p:cNvPr>
              <p:cNvSpPr txBox="1"/>
              <p:nvPr/>
            </p:nvSpPr>
            <p:spPr bwMode="auto">
              <a:xfrm>
                <a:off x="4130675" y="5095875"/>
                <a:ext cx="1470025" cy="4270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1194" name="Object 3">
                <a:extLst>
                  <a:ext uri="{FF2B5EF4-FFF2-40B4-BE49-F238E27FC236}">
                    <a16:creationId xmlns:a16="http://schemas.microsoft.com/office/drawing/2014/main" id="{A4D9CF28-70E2-7815-BA22-84691FC39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0675" y="5095875"/>
                <a:ext cx="1470025" cy="4270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89A8-3E54-EDD7-89D1-8451284C3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7E35845C-FA2C-1172-87CD-5CD7331DDF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/>
              <a:t>Performance Indices - Design 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A4429B35-6FCF-B22E-08DE-0A40D9D2AC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Optimization Approach 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AC7A399-555A-2695-A9F2-4C4885AF69D9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4166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6E8135DD-CA63-A9CB-686C-45747775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96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01AF542-26AA-BA99-05E3-6D5B965FD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Design - Performance Index – Optimization 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945C18D7-5D85-3181-62AC-3BCA14DFD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10440988" cy="4724400"/>
          </a:xfrm>
        </p:spPr>
        <p:txBody>
          <a:bodyPr/>
          <a:lstStyle/>
          <a:p>
            <a:pPr lvl="1"/>
            <a:endParaRPr lang="en-US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A7F6FA6-FD90-AD1E-66F9-118C26CD67FD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43717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7872A3DC-F2FF-29D1-E92F-FD1D454D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B8E232AC-1443-0C82-BC59-DC3C4D7BF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Design - Performance Index – Optimization – Pseudo Code 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C1AD36C-1463-7D43-76B3-DC69859CC241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45765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AA3FD32F-68D1-5ED9-4742-AD759ADEB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934269" y="1860644"/>
            <a:ext cx="4494585" cy="567423"/>
          </a:xfrm>
          <a:prstGeom prst="rect">
            <a:avLst/>
          </a:prstGeom>
          <a:solidFill>
            <a:schemeClr val="accent1">
              <a:alpha val="3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34268" y="2452427"/>
            <a:ext cx="4494585" cy="1881932"/>
          </a:xfrm>
          <a:prstGeom prst="rect">
            <a:avLst/>
          </a:prstGeom>
          <a:solidFill>
            <a:srgbClr val="FF0000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64244" y="2604827"/>
            <a:ext cx="3564609" cy="1579715"/>
          </a:xfrm>
          <a:prstGeom prst="rect">
            <a:avLst/>
          </a:prstGeom>
          <a:solidFill>
            <a:srgbClr val="00B0F0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92573" y="1663860"/>
            <a:ext cx="5436280" cy="3724383"/>
          </a:xfrm>
          <a:prstGeom prst="rect">
            <a:avLst/>
          </a:prstGeom>
          <a:solidFill>
            <a:srgbClr val="FFC000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93492" y="1467058"/>
            <a:ext cx="6335362" cy="4117986"/>
          </a:xfrm>
          <a:prstGeom prst="rect">
            <a:avLst/>
          </a:prstGeom>
          <a:solidFill>
            <a:srgbClr val="00FF00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1093492" y="5582950"/>
            <a:ext cx="6335362" cy="248478"/>
          </a:xfrm>
          <a:prstGeom prst="rect">
            <a:avLst/>
          </a:prstGeom>
          <a:solidFill>
            <a:srgbClr val="FFFF00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C6AEA6-F8F3-5397-5EDE-37CB22E49F8D}"/>
                  </a:ext>
                </a:extLst>
              </p:cNvPr>
              <p:cNvSpPr txBox="1"/>
              <p:nvPr/>
            </p:nvSpPr>
            <p:spPr>
              <a:xfrm>
                <a:off x="1050878" y="1451072"/>
                <a:ext cx="6377976" cy="4375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+mn-lt"/>
                          </a:rPr>
                          <m:t>𝐿</m:t>
                        </m:r>
                      </m:e>
                      <m:sub>
                        <m:r>
                          <a:rPr lang="en-US" altLang="ko-KR" sz="1200" b="0" i="1" smtClean="0">
                            <a:latin typeface="+mn-lt"/>
                          </a:rPr>
                          <m:t>1</m:t>
                        </m:r>
                      </m:sub>
                    </m:sSub>
                    <m:r>
                      <a:rPr lang="en-US" altLang="ko-KR" sz="1200" b="0" i="1" smtClean="0">
                        <a:latin typeface="+mn-lt"/>
                      </a:rPr>
                      <m:t>:0→500++∆</m:t>
                    </m:r>
                    <m:sSub>
                      <m:sSub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+mn-lt"/>
                          </a:rPr>
                          <m:t>𝐿</m:t>
                        </m:r>
                      </m:e>
                      <m:sub>
                        <m:r>
                          <a:rPr lang="en-US" altLang="ko-KR" sz="1200" b="0" i="1" smtClean="0">
                            <a:latin typeface="+mn-lt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sz="1200" dirty="0">
                  <a:latin typeface="+mn-lt"/>
                </a:endParaRPr>
              </a:p>
              <a:p>
                <a:r>
                  <a:rPr lang="en-US" altLang="ko-KR" sz="1200" dirty="0">
                    <a:latin typeface="+mn-lt"/>
                  </a:rPr>
                  <a:t>	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+mn-lt"/>
                          </a:rPr>
                          <m:t>𝐿</m:t>
                        </m:r>
                      </m:e>
                      <m:sub>
                        <m:r>
                          <a:rPr lang="en-US" altLang="ko-KR" sz="1200" b="0" i="1" smtClean="0">
                            <a:latin typeface="+mn-lt"/>
                          </a:rPr>
                          <m:t>2</m:t>
                        </m:r>
                      </m:sub>
                    </m:sSub>
                    <m:r>
                      <a:rPr lang="en-US" altLang="ko-KR" sz="1200" b="0" i="1" smtClean="0">
                        <a:latin typeface="+mn-lt"/>
                      </a:rPr>
                      <m:t>:0→500++∆</m:t>
                    </m:r>
                    <m:sSub>
                      <m:sSub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+mn-lt"/>
                          </a:rPr>
                          <m:t>𝐿</m:t>
                        </m:r>
                      </m:e>
                      <m:sub>
                        <m:r>
                          <a:rPr lang="en-US" altLang="ko-KR" sz="1200" b="0" i="1" smtClean="0">
                            <a:latin typeface="+mn-lt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sz="1200" dirty="0">
                  <a:latin typeface="+mn-lt"/>
                </a:endParaRPr>
              </a:p>
              <a:p>
                <a:r>
                  <a:rPr lang="en-US" altLang="ko-KR" sz="1200" dirty="0">
                    <a:latin typeface="+mn-lt"/>
                  </a:rPr>
                  <a:t>		Check if the link lengths allows the tip to reach all the points in </a:t>
                </a:r>
                <a:endParaRPr lang="en-US" altLang="ko-KR" sz="1200" dirty="0" smtClean="0">
                  <a:latin typeface="+mn-lt"/>
                </a:endParaRPr>
              </a:p>
              <a:p>
                <a:r>
                  <a:rPr lang="en-US" altLang="ko-KR" sz="1200" dirty="0">
                    <a:latin typeface="+mn-lt"/>
                  </a:rPr>
                  <a:t> </a:t>
                </a:r>
                <a:r>
                  <a:rPr lang="en-US" altLang="ko-KR" sz="1200" dirty="0" smtClean="0">
                    <a:latin typeface="+mn-lt"/>
                  </a:rPr>
                  <a:t>                                         </a:t>
                </a:r>
                <a:r>
                  <a:rPr lang="en-US" altLang="ko-KR" sz="1200" dirty="0" smtClean="0">
                    <a:latin typeface="+mn-lt"/>
                  </a:rPr>
                  <a:t> the workspace </a:t>
                </a:r>
                <a:r>
                  <a:rPr lang="en-US" altLang="ko-KR" sz="1200" dirty="0">
                    <a:latin typeface="+mn-lt"/>
                  </a:rPr>
                  <a:t>by solving the IK for every point in the workspace</a:t>
                </a:r>
              </a:p>
              <a:p>
                <a:r>
                  <a:rPr lang="en-US" altLang="ko-KR" sz="1200" dirty="0">
                    <a:latin typeface="+mn-lt"/>
                  </a:rPr>
                  <a:t>		</a:t>
                </a:r>
                <a:r>
                  <a:rPr lang="en-US" altLang="ko-KR" sz="1200" dirty="0" smtClean="0">
                    <a:latin typeface="+mn-lt"/>
                  </a:rPr>
                  <a:t>IF </a:t>
                </a:r>
                <a:r>
                  <a:rPr lang="en-US" altLang="ko-KR" sz="1200" dirty="0">
                    <a:latin typeface="+mn-lt"/>
                  </a:rPr>
                  <a:t>NOT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+mn-lt"/>
                      </a:rPr>
                      <m:t>→</m:t>
                    </m:r>
                  </m:oMath>
                </a14:m>
                <a:r>
                  <a:rPr lang="en-US" altLang="ko-KR" sz="1200" dirty="0">
                    <a:latin typeface="+mn-lt"/>
                  </a:rPr>
                  <a:t> select a new pair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+mn-lt"/>
                          </a:rPr>
                          <m:t>𝐿</m:t>
                        </m:r>
                      </m:e>
                      <m:sub>
                        <m:r>
                          <a:rPr lang="en-US" altLang="ko-KR" sz="1200" b="0" i="1" smtClean="0">
                            <a:latin typeface="+mn-lt"/>
                          </a:rPr>
                          <m:t>1</m:t>
                        </m:r>
                      </m:sub>
                    </m:sSub>
                    <m:r>
                      <a:rPr lang="en-US" altLang="ko-KR" sz="1200" b="0" i="1" smtClean="0">
                        <a:latin typeface="+mn-lt"/>
                      </a:rPr>
                      <m:t>,</m:t>
                    </m:r>
                    <m:sSub>
                      <m:sSub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+mn-lt"/>
                          </a:rPr>
                          <m:t>𝐿</m:t>
                        </m:r>
                      </m:e>
                      <m:sub>
                        <m:r>
                          <a:rPr lang="en-US" altLang="ko-KR" sz="1200" b="0" i="1" smtClean="0">
                            <a:latin typeface="+mn-lt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sz="1200" dirty="0">
                  <a:latin typeface="+mn-lt"/>
                </a:endParaRPr>
              </a:p>
              <a:p>
                <a:r>
                  <a:rPr lang="en-US" altLang="ko-KR" sz="1200" dirty="0">
                    <a:latin typeface="+mn-lt"/>
                  </a:rPr>
                  <a:t>		FOR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+mn-lt"/>
                      </a:rPr>
                      <m:t>𝑥</m:t>
                    </m:r>
                    <m:r>
                      <a:rPr lang="en-US" altLang="ko-KR" sz="1200" b="0" i="1" smtClean="0">
                        <a:latin typeface="+mn-lt"/>
                      </a:rPr>
                      <m:t>:</m:t>
                    </m:r>
                    <m:r>
                      <a:rPr lang="en-US" altLang="ko-KR" sz="1200" b="0" i="1" smtClean="0">
                        <a:latin typeface="+mn-lt"/>
                      </a:rPr>
                      <m:t>𝑥</m:t>
                    </m:r>
                    <m:r>
                      <a:rPr lang="en-US" altLang="ko-KR" sz="1200" b="0" i="1" smtClean="0">
                        <a:latin typeface="+mn-lt"/>
                      </a:rPr>
                      <m:t>+</m:t>
                    </m:r>
                    <m:r>
                      <a:rPr lang="en-US" altLang="ko-KR" sz="1200" b="0" i="1" smtClean="0">
                        <a:latin typeface="+mn-lt"/>
                      </a:rPr>
                      <m:t>𝑑</m:t>
                    </m:r>
                    <m:r>
                      <a:rPr lang="en-US" altLang="ko-KR" sz="1200" b="0" i="1" smtClean="0">
                        <a:latin typeface="+mn-lt"/>
                      </a:rPr>
                      <m:t>→</m:t>
                    </m:r>
                    <m:r>
                      <a:rPr lang="en-US" altLang="ko-KR" sz="1200" b="0" i="1" smtClean="0">
                        <a:latin typeface="+mn-lt"/>
                      </a:rPr>
                      <m:t>𝑥</m:t>
                    </m:r>
                    <m:r>
                      <a:rPr lang="en-US" altLang="ko-KR" sz="1200" b="0" i="1" smtClean="0">
                        <a:latin typeface="+mn-lt"/>
                      </a:rPr>
                      <m:t>+</m:t>
                    </m:r>
                    <m:r>
                      <a:rPr lang="en-US" altLang="ko-KR" sz="1200" b="0" i="1" smtClean="0">
                        <a:latin typeface="+mn-lt"/>
                      </a:rPr>
                      <m:t>𝑑</m:t>
                    </m:r>
                    <m:r>
                      <a:rPr lang="en-US" altLang="ko-KR" sz="1200" b="0" i="1" smtClean="0">
                        <a:latin typeface="+mn-lt"/>
                      </a:rPr>
                      <m:t>+</m:t>
                    </m:r>
                    <m:r>
                      <a:rPr lang="en-US" altLang="ko-KR" sz="1200" b="0" i="1" smtClean="0">
                        <a:latin typeface="+mn-lt"/>
                      </a:rPr>
                      <m:t>𝑤</m:t>
                    </m:r>
                    <m:r>
                      <a:rPr lang="en-US" altLang="ko-KR" sz="1200" b="0" i="1" smtClean="0">
                        <a:latin typeface="+mn-lt"/>
                      </a:rPr>
                      <m:t>   ++∆</m:t>
                    </m:r>
                    <m:r>
                      <a:rPr lang="en-US" altLang="ko-KR" sz="1200" b="0" i="1" smtClean="0">
                        <a:latin typeface="+mn-lt"/>
                      </a:rPr>
                      <m:t>𝑥</m:t>
                    </m:r>
                  </m:oMath>
                </a14:m>
                <a:endParaRPr lang="en-US" altLang="ko-KR" sz="1200" dirty="0">
                  <a:latin typeface="+mn-lt"/>
                </a:endParaRPr>
              </a:p>
              <a:p>
                <a:r>
                  <a:rPr lang="en-US" altLang="ko-KR" sz="1200" dirty="0">
                    <a:latin typeface="+mn-lt"/>
                  </a:rPr>
                  <a:t>			FOR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+mn-lt"/>
                      </a:rPr>
                      <m:t>𝑦</m:t>
                    </m:r>
                    <m:r>
                      <a:rPr lang="en-US" altLang="ko-KR" sz="1200" b="0" i="1" smtClean="0">
                        <a:latin typeface="+mn-lt"/>
                      </a:rPr>
                      <m:t>:</m:t>
                    </m:r>
                    <m:r>
                      <a:rPr lang="en-US" altLang="ko-KR" sz="1200" b="0" i="1" smtClean="0">
                        <a:latin typeface="+mn-lt"/>
                      </a:rPr>
                      <m:t>𝑦</m:t>
                    </m:r>
                    <m:r>
                      <a:rPr lang="en-US" altLang="ko-KR" sz="1200" b="0" i="1" smtClean="0">
                        <a:latin typeface="+mn-lt"/>
                      </a:rPr>
                      <m:t>−</m:t>
                    </m:r>
                    <m:f>
                      <m:f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ko-KR" sz="1200" b="0" i="1" smtClean="0">
                            <a:latin typeface="+mn-lt"/>
                          </a:rPr>
                          <m:t>h</m:t>
                        </m:r>
                      </m:num>
                      <m:den>
                        <m:r>
                          <a:rPr lang="en-US" altLang="ko-KR" sz="1200" b="0" i="1" smtClean="0">
                            <a:latin typeface="+mn-lt"/>
                          </a:rPr>
                          <m:t>2</m:t>
                        </m:r>
                      </m:den>
                    </m:f>
                    <m:r>
                      <a:rPr lang="en-US" altLang="ko-KR" sz="1200" b="0" i="1" smtClean="0">
                        <a:latin typeface="+mn-lt"/>
                      </a:rPr>
                      <m:t>→</m:t>
                    </m:r>
                    <m:r>
                      <a:rPr lang="en-US" altLang="ko-KR" sz="1200" b="0" i="1" smtClean="0">
                        <a:latin typeface="+mn-lt"/>
                      </a:rPr>
                      <m:t>𝑦</m:t>
                    </m:r>
                    <m:r>
                      <a:rPr lang="en-US" altLang="ko-KR" sz="1200" b="0" i="1" smtClean="0">
                        <a:latin typeface="+mn-lt"/>
                      </a:rPr>
                      <m:t>+</m:t>
                    </m:r>
                    <m:f>
                      <m:f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ko-KR" sz="1200" b="0" i="1" smtClean="0">
                            <a:latin typeface="+mn-lt"/>
                          </a:rPr>
                          <m:t>h</m:t>
                        </m:r>
                      </m:num>
                      <m:den>
                        <m:r>
                          <a:rPr lang="en-US" altLang="ko-KR" sz="1200" b="0" i="1" smtClean="0">
                            <a:latin typeface="+mn-lt"/>
                          </a:rPr>
                          <m:t>2</m:t>
                        </m:r>
                      </m:den>
                    </m:f>
                    <m:r>
                      <a:rPr lang="en-US" altLang="ko-KR" sz="1200" b="0" i="1" smtClean="0">
                        <a:latin typeface="+mn-lt"/>
                      </a:rPr>
                      <m:t>   ++∆</m:t>
                    </m:r>
                    <m:r>
                      <a:rPr lang="en-US" altLang="ko-KR" sz="1200" b="0" i="1" smtClean="0">
                        <a:latin typeface="+mn-lt"/>
                      </a:rPr>
                      <m:t>𝑦</m:t>
                    </m:r>
                  </m:oMath>
                </a14:m>
                <a:endParaRPr lang="en-US" altLang="ko-KR" sz="1200" dirty="0">
                  <a:latin typeface="+mn-lt"/>
                </a:endParaRPr>
              </a:p>
              <a:p>
                <a:r>
                  <a:rPr lang="en-US" altLang="ko-KR" sz="1200" dirty="0">
                    <a:latin typeface="+mn-lt"/>
                  </a:rPr>
                  <a:t>				[Calculate the angles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+mn-lt"/>
                          </a:rPr>
                          <m:t>𝜃</m:t>
                        </m:r>
                      </m:e>
                      <m:sub>
                        <m:r>
                          <a:rPr lang="en-US" altLang="ko-KR" sz="1200" b="0" i="1" smtClean="0">
                            <a:latin typeface="+mn-lt"/>
                          </a:rPr>
                          <m:t>1</m:t>
                        </m:r>
                      </m:sub>
                    </m:sSub>
                    <m:r>
                      <a:rPr lang="en-US" altLang="ko-KR" sz="1200" b="0" i="1" smtClean="0">
                        <a:latin typeface="+mn-lt"/>
                      </a:rPr>
                      <m:t>,</m:t>
                    </m:r>
                    <m:sSub>
                      <m:sSub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+mn-lt"/>
                          </a:rPr>
                          <m:t>𝜃</m:t>
                        </m:r>
                      </m:e>
                      <m:sub>
                        <m:r>
                          <a:rPr lang="en-US" altLang="ko-KR" sz="1200" b="0" i="1" smtClean="0">
                            <a:latin typeface="+mn-lt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sz="1200" dirty="0">
                    <a:latin typeface="+mn-lt"/>
                  </a:rPr>
                  <a:t> </a:t>
                </a:r>
                <a:r>
                  <a:rPr lang="en-US" altLang="ko-KR" sz="1200" dirty="0">
                    <a:latin typeface="+mn-lt"/>
                  </a:rPr>
                  <a:t>using IK]</a:t>
                </a:r>
              </a:p>
              <a:p>
                <a:r>
                  <a:rPr lang="en-US" altLang="ko-KR" sz="1200" dirty="0">
                    <a:latin typeface="+mn-lt"/>
                  </a:rPr>
                  <a:t>				[Calculate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+mn-lt"/>
                      </a:rPr>
                      <m:t>𝐽</m:t>
                    </m:r>
                  </m:oMath>
                </a14:m>
                <a:r>
                  <a:rPr lang="ko-KR" altLang="en-US" sz="1200" dirty="0">
                    <a:latin typeface="+mn-lt"/>
                  </a:rPr>
                  <a:t> </a:t>
                </a:r>
                <a:r>
                  <a:rPr lang="en-US" altLang="ko-KR" sz="1200" dirty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pPr>
                      <m:e>
                        <m:r>
                          <a:rPr lang="en-US" altLang="ko-KR" sz="1200" i="1">
                            <a:latin typeface="+mn-lt"/>
                          </a:rPr>
                          <m:t>𝐽</m:t>
                        </m:r>
                      </m:e>
                      <m:sup>
                        <m:r>
                          <a:rPr lang="en-US" altLang="ko-KR" sz="1200" b="0" i="1" smtClean="0">
                            <a:latin typeface="+mn-lt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ko-KR" sz="1200" dirty="0">
                    <a:latin typeface="+mn-lt"/>
                  </a:rPr>
                  <a:t>]</a:t>
                </a:r>
              </a:p>
              <a:p>
                <a:r>
                  <a:rPr lang="en-US" altLang="ko-KR" sz="1200" dirty="0">
                    <a:latin typeface="+mn-lt"/>
                  </a:rPr>
                  <a:t>				[Calculate the eigenvalues of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+mn-lt"/>
                      </a:rPr>
                      <m:t>𝐽</m:t>
                    </m:r>
                    <m:sSup>
                      <m:sSup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latin typeface="+mn-lt"/>
                          </a:rPr>
                          <m:t>𝐽</m:t>
                        </m:r>
                      </m:e>
                      <m:sup>
                        <m:r>
                          <a:rPr lang="en-US" altLang="ko-KR" sz="1200" b="0" i="1" smtClean="0">
                            <a:latin typeface="+mn-lt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ko-KR" sz="1200" dirty="0">
                    <a:latin typeface="+mn-lt"/>
                  </a:rPr>
                  <a:t>]</a:t>
                </a:r>
              </a:p>
              <a:p>
                <a:r>
                  <a:rPr lang="en-US" altLang="ko-KR" sz="1200" dirty="0">
                    <a:latin typeface="+mn-lt"/>
                  </a:rPr>
                  <a:t>				[Calculate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sz="1200" b="0" i="1" smtClean="0">
                                <a:latin typeface="+mn-lt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1200" b="0" i="1" smtClean="0">
                                    <a:latin typeface="+mn-lt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b="0" i="1" smtClean="0">
                                    <a:latin typeface="+mn-lt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latin typeface="+mn-lt"/>
                                  </a:rPr>
                                  <m:t>𝑚𝑖𝑛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1200" b="0" i="1" smtClean="0">
                                    <a:latin typeface="+mn-lt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b="0" i="1" smtClean="0">
                                    <a:latin typeface="+mn-lt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latin typeface="+mn-lt"/>
                                  </a:rPr>
                                  <m:t>𝑚𝑎𝑥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altLang="ko-KR" sz="1200" dirty="0">
                    <a:latin typeface="+mn-lt"/>
                  </a:rPr>
                  <a:t>]</a:t>
                </a:r>
              </a:p>
              <a:p>
                <a:r>
                  <a:rPr lang="en-US" altLang="ko-KR" sz="1200" dirty="0">
                    <a:latin typeface="+mn-lt"/>
                  </a:rPr>
                  <a:t>				[Populate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+mn-lt"/>
                      </a:rPr>
                      <m:t>𝜅</m:t>
                    </m:r>
                  </m:oMath>
                </a14:m>
                <a:r>
                  <a:rPr lang="en-US" altLang="ko-KR" sz="1200" dirty="0">
                    <a:latin typeface="+mn-lt"/>
                  </a:rPr>
                  <a:t>]</a:t>
                </a:r>
              </a:p>
              <a:p>
                <a:r>
                  <a:rPr lang="en-US" altLang="ko-KR" sz="1200" dirty="0">
                    <a:latin typeface="+mn-lt"/>
                  </a:rPr>
                  <a:t>			END (FOR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+mn-lt"/>
                      </a:rPr>
                      <m:t>𝑦</m:t>
                    </m:r>
                  </m:oMath>
                </a14:m>
                <a:r>
                  <a:rPr lang="en-US" altLang="ko-KR" sz="1200" dirty="0">
                    <a:latin typeface="+mn-lt"/>
                  </a:rPr>
                  <a:t>)</a:t>
                </a:r>
              </a:p>
              <a:p>
                <a:r>
                  <a:rPr lang="en-US" altLang="ko-KR" sz="1200" dirty="0">
                    <a:latin typeface="+mn-lt"/>
                  </a:rPr>
                  <a:t>		END (FOR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+mn-lt"/>
                      </a:rPr>
                      <m:t>𝑥</m:t>
                    </m:r>
                  </m:oMath>
                </a14:m>
                <a:r>
                  <a:rPr lang="en-US" altLang="ko-KR" sz="1200" dirty="0">
                    <a:latin typeface="+mn-lt"/>
                  </a:rPr>
                  <a:t>)</a:t>
                </a:r>
              </a:p>
              <a:p>
                <a:r>
                  <a:rPr lang="en-US" altLang="ko-KR" sz="1200" dirty="0">
                    <a:latin typeface="+mn-lt"/>
                  </a:rPr>
                  <a:t>		[Calculate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sz="1200" i="1" smtClean="0">
                            <a:latin typeface="+mn-lt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sz="1200" b="0" i="1" smtClean="0">
                                <a:latin typeface="+mn-lt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+mn-lt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+mn-lt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sz="1200" dirty="0">
                    <a:latin typeface="+mn-lt"/>
                  </a:rPr>
                  <a:t>]</a:t>
                </a:r>
              </a:p>
              <a:p>
                <a:r>
                  <a:rPr lang="en-US" altLang="ko-KR" sz="1200" dirty="0">
                    <a:latin typeface="+mn-lt"/>
                  </a:rPr>
                  <a:t>		[Calculate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+mn-lt"/>
                          </a:rPr>
                          <m:t>𝜅</m:t>
                        </m:r>
                      </m:e>
                      <m:sub>
                        <m:r>
                          <a:rPr lang="en-US" altLang="ko-KR" sz="1200" b="0" i="1" smtClean="0">
                            <a:latin typeface="+mn-lt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altLang="ko-KR" sz="1200" dirty="0">
                    <a:latin typeface="+mn-lt"/>
                  </a:rPr>
                  <a:t>]</a:t>
                </a:r>
              </a:p>
              <a:p>
                <a:r>
                  <a:rPr lang="en-US" altLang="ko-KR" sz="1200" dirty="0">
                    <a:latin typeface="+mn-lt"/>
                  </a:rPr>
                  <a:t>		[Calculate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+mn-lt"/>
                      </a:rPr>
                      <m:t>𝐶</m:t>
                    </m:r>
                    <m:r>
                      <a:rPr lang="en-US" altLang="ko-KR" sz="1200" b="0" i="1" smtClean="0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ko-KR" sz="1200" b="0" i="1" smtClean="0">
                                <a:latin typeface="+mn-lt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ko-KR" sz="1200" b="0" i="1" smtClean="0">
                                    <a:latin typeface="+mn-lt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b="0" i="1" smtClean="0">
                                    <a:latin typeface="+mn-lt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latin typeface="+mn-lt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1200" b="0" i="1" smtClean="0">
                                    <a:latin typeface="+mn-lt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b="0" i="1" smtClean="0">
                                    <a:latin typeface="+mn-lt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latin typeface="+mn-lt"/>
                                  </a:rPr>
                                  <m:t>𝑚𝑖𝑛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Sup>
                          <m:sSubSupPr>
                            <m:ctrlPr>
                              <a:rPr lang="en-US" altLang="ko-KR" sz="1200" b="0" i="1" smtClean="0">
                                <a:latin typeface="+mn-lt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+mn-lt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+mn-lt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+mn-lt"/>
                              </a:rPr>
                              <m:t>3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+mn-lt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+mn-lt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+mn-lt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+mn-lt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+mn-lt"/>
                              </a:rPr>
                              <m:t>3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ko-KR" sz="1200" dirty="0">
                    <a:latin typeface="+mn-lt"/>
                  </a:rPr>
                  <a:t>]</a:t>
                </a:r>
              </a:p>
              <a:p>
                <a:r>
                  <a:rPr lang="en-US" altLang="ko-KR" sz="1200" dirty="0">
                    <a:latin typeface="+mn-lt"/>
                  </a:rPr>
                  <a:t>		[Calculate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+mn-lt"/>
                          </a:rPr>
                          <m:t>𝐿</m:t>
                        </m:r>
                      </m:e>
                      <m:sub>
                        <m:r>
                          <a:rPr lang="en-US" altLang="ko-KR" sz="1200" b="0" i="1" smtClean="0">
                            <a:latin typeface="+mn-lt"/>
                          </a:rPr>
                          <m:t>1</m:t>
                        </m:r>
                      </m:sub>
                    </m:sSub>
                    <m:r>
                      <a:rPr lang="en-US" altLang="ko-KR" sz="1200" b="0" i="1" smtClean="0">
                        <a:latin typeface="+mn-lt"/>
                      </a:rPr>
                      <m:t>,</m:t>
                    </m:r>
                    <m:sSub>
                      <m:sSub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+mn-lt"/>
                          </a:rPr>
                          <m:t>𝐿</m:t>
                        </m:r>
                      </m:e>
                      <m:sub>
                        <m:r>
                          <a:rPr lang="en-US" altLang="ko-KR" sz="1200" b="0" i="1" smtClean="0">
                            <a:latin typeface="+mn-lt"/>
                          </a:rPr>
                          <m:t>2</m:t>
                        </m:r>
                      </m:sub>
                    </m:sSub>
                    <m:r>
                      <a:rPr lang="en-US" altLang="ko-KR" sz="1200" b="0" i="1" smtClean="0">
                        <a:latin typeface="+mn-lt"/>
                      </a:rPr>
                      <m:t>,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sz="1200" i="1">
                            <a:latin typeface="+mn-lt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sz="1200" i="1">
                                <a:latin typeface="+mn-lt"/>
                              </a:rPr>
                            </m:ctrlPr>
                          </m:sSubPr>
                          <m:e>
                            <m:r>
                              <a:rPr lang="en-US" altLang="ko-KR" sz="1200" i="1">
                                <a:latin typeface="+mn-lt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ko-KR" sz="1200" i="1">
                                <a:latin typeface="+mn-lt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sz="1200" b="0" i="1" smtClean="0">
                        <a:latin typeface="+mn-lt"/>
                      </a:rPr>
                      <m:t>,</m:t>
                    </m:r>
                    <m:sSub>
                      <m:sSub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+mn-lt"/>
                          </a:rPr>
                          <m:t>𝜅</m:t>
                        </m:r>
                      </m:e>
                      <m:sub>
                        <m:r>
                          <a:rPr lang="en-US" altLang="ko-KR" sz="1200" b="0" i="1" smtClean="0">
                            <a:latin typeface="+mn-lt"/>
                          </a:rPr>
                          <m:t>𝑚𝑖𝑛</m:t>
                        </m:r>
                      </m:sub>
                    </m:sSub>
                    <m:r>
                      <a:rPr lang="en-US" altLang="ko-KR" sz="1200" b="0" i="1" smtClean="0">
                        <a:latin typeface="+mn-lt"/>
                      </a:rPr>
                      <m:t>,</m:t>
                    </m:r>
                    <m:r>
                      <a:rPr lang="en-US" altLang="ko-KR" sz="1200" b="0" i="1" smtClean="0">
                        <a:latin typeface="+mn-lt"/>
                      </a:rPr>
                      <m:t>𝐶</m:t>
                    </m:r>
                  </m:oMath>
                </a14:m>
                <a:r>
                  <a:rPr lang="en-US" altLang="ko-KR" sz="1200" dirty="0">
                    <a:latin typeface="+mn-lt"/>
                  </a:rPr>
                  <a:t>]</a:t>
                </a:r>
              </a:p>
              <a:p>
                <a:r>
                  <a:rPr lang="en-US" altLang="ko-KR" sz="1200" dirty="0">
                    <a:latin typeface="+mn-lt"/>
                  </a:rPr>
                  <a:t>	END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+mn-lt"/>
                          </a:rPr>
                          <m:t>𝐿</m:t>
                        </m:r>
                      </m:e>
                      <m:sub>
                        <m:r>
                          <a:rPr lang="en-US" altLang="ko-KR" sz="1200" b="0" i="1" smtClean="0">
                            <a:latin typeface="+mn-lt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200" dirty="0">
                    <a:latin typeface="+mn-lt"/>
                  </a:rPr>
                  <a:t>)</a:t>
                </a:r>
              </a:p>
              <a:p>
                <a:r>
                  <a:rPr lang="en-US" altLang="ko-KR" sz="1200" dirty="0">
                    <a:latin typeface="+mn-lt"/>
                  </a:rPr>
                  <a:t>END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+mn-lt"/>
                          </a:rPr>
                          <m:t>𝐿</m:t>
                        </m:r>
                      </m:e>
                      <m:sub>
                        <m:r>
                          <a:rPr lang="en-US" altLang="ko-KR" sz="1200" b="0" i="1" smtClean="0">
                            <a:latin typeface="+mn-lt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200" dirty="0">
                    <a:latin typeface="+mn-lt"/>
                  </a:rPr>
                  <a:t>)</a:t>
                </a:r>
              </a:p>
              <a:p>
                <a:r>
                  <a:rPr lang="en-US" altLang="ko-KR" sz="1200" dirty="0">
                    <a:latin typeface="+mn-lt"/>
                  </a:rPr>
                  <a:t>[Select max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+mn-lt"/>
                      </a:rPr>
                      <m:t>𝐶</m:t>
                    </m:r>
                    <m:r>
                      <a:rPr lang="en-US" altLang="ko-KR" sz="1200" b="0" i="0" smtClean="0">
                        <a:latin typeface="+mn-lt"/>
                      </a:rPr>
                      <m:t>→</m:t>
                    </m:r>
                    <m:sSub>
                      <m:sSub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+mn-lt"/>
                          </a:rPr>
                          <m:t>L</m:t>
                        </m:r>
                      </m:e>
                      <m:sub>
                        <m:r>
                          <a:rPr lang="en-US" altLang="ko-KR" sz="1200" b="0" i="0" smtClean="0">
                            <a:latin typeface="+mn-lt"/>
                          </a:rPr>
                          <m:t>1</m:t>
                        </m:r>
                      </m:sub>
                    </m:sSub>
                    <m:r>
                      <a:rPr lang="en-US" altLang="ko-KR" sz="1200" b="0" i="0" smtClean="0">
                        <a:latin typeface="+mn-lt"/>
                      </a:rPr>
                      <m:t>,</m:t>
                    </m:r>
                    <m:sSub>
                      <m:sSubPr>
                        <m:ctrlPr>
                          <a:rPr lang="en-US" altLang="ko-KR" sz="1200" b="0" i="1" smtClean="0">
                            <a:latin typeface="+mn-lt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+mn-lt"/>
                          </a:rPr>
                          <m:t>L</m:t>
                        </m:r>
                      </m:e>
                      <m:sub>
                        <m:r>
                          <a:rPr lang="en-US" altLang="ko-KR" sz="1200" b="0" i="0" smtClean="0">
                            <a:latin typeface="+mn-lt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200" dirty="0">
                    <a:latin typeface="+mn-lt"/>
                  </a:rPr>
                  <a:t>]</a:t>
                </a:r>
                <a:endParaRPr lang="ko-KR" altLang="en-US" sz="1200" dirty="0">
                  <a:latin typeface="+mn-lt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C6AEA6-F8F3-5397-5EDE-37CB22E49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78" y="1451072"/>
                <a:ext cx="6377976" cy="4375813"/>
              </a:xfrm>
              <a:prstGeom prst="rect">
                <a:avLst/>
              </a:prstGeom>
              <a:blipFill>
                <a:blip r:embed="rId4"/>
                <a:stretch>
                  <a:fillRect t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1CB8076B-E0CD-B64E-C929-B88B95615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Design - Performance Index – Optimization </a:t>
            </a:r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7833B625-3F1E-74A7-1E57-CCE21CC61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165725" cy="4724400"/>
          </a:xfrm>
        </p:spPr>
        <p:txBody>
          <a:bodyPr/>
          <a:lstStyle/>
          <a:p>
            <a:pPr lvl="1"/>
            <a:endParaRPr lang="en-US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BD5F848-37C1-08FF-1D7F-4BA00F7285D9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4781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8F476D77-79E4-850B-00DA-9F04BBA1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4" name="Picture 1">
            <a:extLst>
              <a:ext uri="{FF2B5EF4-FFF2-40B4-BE49-F238E27FC236}">
                <a16:creationId xmlns:a16="http://schemas.microsoft.com/office/drawing/2014/main" id="{35340E2A-D8E1-4749-E6D2-EE56E6C99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t="22427" r="5556" b="16222"/>
          <a:stretch>
            <a:fillRect/>
          </a:stretch>
        </p:blipFill>
        <p:spPr bwMode="auto">
          <a:xfrm>
            <a:off x="3046413" y="1371600"/>
            <a:ext cx="679767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1CB8076B-E0CD-B64E-C929-B88B95615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Design - Performance Index – Optimization 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BD5F848-37C1-08FF-1D7F-4BA00F7285D9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4781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8F476D77-79E4-850B-00DA-9F04BBA1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4" name="Picture 1">
            <a:extLst>
              <a:ext uri="{FF2B5EF4-FFF2-40B4-BE49-F238E27FC236}">
                <a16:creationId xmlns:a16="http://schemas.microsoft.com/office/drawing/2014/main" id="{35340E2A-D8E1-4749-E6D2-EE56E6C99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t="22427" r="5556" b="31754"/>
          <a:stretch/>
        </p:blipFill>
        <p:spPr bwMode="auto">
          <a:xfrm>
            <a:off x="3046413" y="1371600"/>
            <a:ext cx="6797675" cy="336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C7C6B4-1FBC-AAC7-195B-A8DBE499C9B0}"/>
                  </a:ext>
                </a:extLst>
              </p:cNvPr>
              <p:cNvSpPr txBox="1"/>
              <p:nvPr/>
            </p:nvSpPr>
            <p:spPr>
              <a:xfrm>
                <a:off x="3497262" y="4950012"/>
                <a:ext cx="2236125" cy="67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C7C6B4-1FBC-AAC7-195B-A8DBE499C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62" y="4950012"/>
                <a:ext cx="2236125" cy="6731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C0A23F-D108-2A7B-9324-692F75893600}"/>
                  </a:ext>
                </a:extLst>
              </p:cNvPr>
              <p:cNvSpPr txBox="1"/>
              <p:nvPr/>
            </p:nvSpPr>
            <p:spPr>
              <a:xfrm>
                <a:off x="7395134" y="4808370"/>
                <a:ext cx="1292469" cy="90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  <m:sup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  <m:sup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C0A23F-D108-2A7B-9324-692F75893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34" y="4808370"/>
                <a:ext cx="1292469" cy="909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40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CCE187E1-DA1D-1CBF-AA67-B8027A06B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Design - Performance Index – Optimization </a:t>
            </a: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56486730-DDB3-89A0-7B2F-86FB7ED62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165725" cy="4724400"/>
          </a:xfrm>
        </p:spPr>
        <p:txBody>
          <a:bodyPr/>
          <a:lstStyle/>
          <a:p>
            <a:pPr lvl="1"/>
            <a:endParaRPr lang="en-US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6C922EE-E06D-890E-DDC1-594DB79C26C8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49861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4747CE01-555C-5045-4F83-0CF890C3B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2" name="Picture 1">
            <a:extLst>
              <a:ext uri="{FF2B5EF4-FFF2-40B4-BE49-F238E27FC236}">
                <a16:creationId xmlns:a16="http://schemas.microsoft.com/office/drawing/2014/main" id="{07BC3B6F-FFD8-C32A-A0BB-FBFB7DA8D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22427" r="1424" b="16121"/>
          <a:stretch>
            <a:fillRect/>
          </a:stretch>
        </p:blipFill>
        <p:spPr bwMode="auto">
          <a:xfrm>
            <a:off x="2411413" y="1371600"/>
            <a:ext cx="779145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CCE187E1-DA1D-1CBF-AA67-B8027A06B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Design - Performance Index – Optimization </a:t>
            </a: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56486730-DDB3-89A0-7B2F-86FB7ED62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165725" cy="4724400"/>
          </a:xfrm>
        </p:spPr>
        <p:txBody>
          <a:bodyPr/>
          <a:lstStyle/>
          <a:p>
            <a:pPr lvl="1"/>
            <a:endParaRPr lang="en-US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6C922EE-E06D-890E-DDC1-594DB79C26C8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49861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4747CE01-555C-5045-4F83-0CF890C3B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2" name="Picture 1">
            <a:extLst>
              <a:ext uri="{FF2B5EF4-FFF2-40B4-BE49-F238E27FC236}">
                <a16:creationId xmlns:a16="http://schemas.microsoft.com/office/drawing/2014/main" id="{07BC3B6F-FFD8-C32A-A0BB-FBFB7DA8D5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22427" r="22717" b="16121"/>
          <a:stretch/>
        </p:blipFill>
        <p:spPr bwMode="auto">
          <a:xfrm>
            <a:off x="2411413" y="1371600"/>
            <a:ext cx="5768974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27C3A3-AFF7-82B7-2E2F-4BB53A350430}"/>
                  </a:ext>
                </a:extLst>
              </p:cNvPr>
              <p:cNvSpPr txBox="1"/>
              <p:nvPr/>
            </p:nvSpPr>
            <p:spPr>
              <a:xfrm>
                <a:off x="8322733" y="2480734"/>
                <a:ext cx="13683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27C3A3-AFF7-82B7-2E2F-4BB53A350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733" y="2480734"/>
                <a:ext cx="1368387" cy="307777"/>
              </a:xfrm>
              <a:prstGeom prst="rect">
                <a:avLst/>
              </a:prstGeom>
              <a:blipFill>
                <a:blip r:embed="rId5"/>
                <a:stretch>
                  <a:fillRect l="-3556" r="-3111" b="-1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D71C9F-2362-321E-0BE1-0B26DFB80342}"/>
                  </a:ext>
                </a:extLst>
              </p:cNvPr>
              <p:cNvSpPr txBox="1"/>
              <p:nvPr/>
            </p:nvSpPr>
            <p:spPr>
              <a:xfrm>
                <a:off x="8322733" y="2788511"/>
                <a:ext cx="3267433" cy="90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D71C9F-2362-321E-0BE1-0B26DFB80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733" y="2788511"/>
                <a:ext cx="3267433" cy="909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768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A1A1A1D8-3E12-7C7B-D028-C5F17CD8B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Design - Performance Index – Optimization </a:t>
            </a:r>
          </a:p>
        </p:txBody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7C732774-176C-F4EB-8AE1-6911E9B0E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165725" cy="4724400"/>
          </a:xfrm>
        </p:spPr>
        <p:txBody>
          <a:bodyPr/>
          <a:lstStyle/>
          <a:p>
            <a:pPr lvl="1"/>
            <a:endParaRPr lang="en-US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BE773A9-6D04-FA54-1496-6E27896D8610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5190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8269C700-CC76-AA3C-2500-DF2747CA3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0" name="Picture 1">
            <a:extLst>
              <a:ext uri="{FF2B5EF4-FFF2-40B4-BE49-F238E27FC236}">
                <a16:creationId xmlns:a16="http://schemas.microsoft.com/office/drawing/2014/main" id="{5E7778FC-C8A5-833A-0305-C3C46F055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0" t="24648" r="4074" b="15717"/>
          <a:stretch>
            <a:fillRect/>
          </a:stretch>
        </p:blipFill>
        <p:spPr bwMode="auto">
          <a:xfrm>
            <a:off x="2646363" y="1371600"/>
            <a:ext cx="786447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A1A1A1D8-3E12-7C7B-D028-C5F17CD8B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Design - Performance Index – Optimization </a:t>
            </a:r>
          </a:p>
        </p:txBody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7C732774-176C-F4EB-8AE1-6911E9B0E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165725" cy="4724400"/>
          </a:xfrm>
        </p:spPr>
        <p:txBody>
          <a:bodyPr/>
          <a:lstStyle/>
          <a:p>
            <a:pPr lvl="1"/>
            <a:endParaRPr lang="en-US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BE773A9-6D04-FA54-1496-6E27896D8610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5190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8269C700-CC76-AA3C-2500-DF2747CA3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E1D8D8-3C73-23C2-1F0A-594A0DEF296C}"/>
                  </a:ext>
                </a:extLst>
              </p:cNvPr>
              <p:cNvSpPr txBox="1"/>
              <p:nvPr/>
            </p:nvSpPr>
            <p:spPr>
              <a:xfrm>
                <a:off x="2087032" y="1693333"/>
                <a:ext cx="9190567" cy="26702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:0→500++∆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sz="1600" dirty="0">
                  <a:latin typeface="+mj-lt"/>
                </a:endParaRPr>
              </a:p>
              <a:p>
                <a:r>
                  <a:rPr lang="en-US" altLang="ko-KR" sz="1600" dirty="0">
                    <a:latin typeface="+mj-lt"/>
                  </a:rPr>
                  <a:t>	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:0→500++∆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sz="1600" dirty="0">
                  <a:latin typeface="+mj-lt"/>
                </a:endParaRPr>
              </a:p>
              <a:p>
                <a:r>
                  <a:rPr lang="en-US" altLang="ko-KR" sz="1600" dirty="0">
                    <a:latin typeface="+mj-lt"/>
                  </a:rPr>
                  <a:t>		Check if the link lengths allows the tip to reach all the points in the 			workspace by solving the IK for every point in the workspace</a:t>
                </a:r>
              </a:p>
              <a:p>
                <a:r>
                  <a:rPr lang="en-US" altLang="ko-KR" sz="1600" dirty="0">
                    <a:latin typeface="+mj-lt"/>
                  </a:rPr>
                  <a:t>	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ko-KR" sz="1600" dirty="0">
                  <a:latin typeface="+mj-lt"/>
                </a:endParaRPr>
              </a:p>
              <a:p>
                <a:r>
                  <a:rPr lang="en-US" altLang="ko-KR" sz="1600" dirty="0">
                    <a:latin typeface="+mj-lt"/>
                  </a:rPr>
                  <a:t>	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ko-KR" sz="1600" dirty="0">
                  <a:latin typeface="+mj-lt"/>
                </a:endParaRPr>
              </a:p>
              <a:p>
                <a:pPr lvl="2"/>
                <a:r>
                  <a:rPr lang="en-US" altLang="ko-KR" sz="1600" dirty="0">
                    <a:latin typeface="+mj-lt"/>
                  </a:rPr>
                  <a:t>		FOR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  ++∆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ko-KR" sz="1600" dirty="0">
                  <a:latin typeface="+mj-lt"/>
                </a:endParaRPr>
              </a:p>
              <a:p>
                <a:pPr lvl="2"/>
                <a:r>
                  <a:rPr lang="en-US" altLang="ko-KR" sz="1600" dirty="0">
                    <a:latin typeface="+mj-lt"/>
                  </a:rPr>
                  <a:t>			FOR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  ++∆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ko-KR" sz="1600" dirty="0">
                  <a:latin typeface="+mj-lt"/>
                </a:endParaRPr>
              </a:p>
              <a:p>
                <a:pPr lvl="2"/>
                <a:r>
                  <a:rPr lang="en-US" altLang="ko-KR" sz="1600" dirty="0">
                    <a:latin typeface="+mj-lt"/>
                  </a:rPr>
                  <a:t>				[Calculate the angles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sz="1600" dirty="0">
                    <a:latin typeface="+mj-lt"/>
                  </a:rPr>
                  <a:t> </a:t>
                </a:r>
                <a:r>
                  <a:rPr lang="en-US" altLang="ko-KR" sz="1600" dirty="0">
                    <a:latin typeface="+mj-lt"/>
                  </a:rPr>
                  <a:t>using IK]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E1D8D8-3C73-23C2-1F0A-594A0DEF2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032" y="1693333"/>
                <a:ext cx="9190567" cy="2670283"/>
              </a:xfrm>
              <a:prstGeom prst="rect">
                <a:avLst/>
              </a:prstGeom>
              <a:blipFill>
                <a:blip r:embed="rId4"/>
                <a:stretch>
                  <a:fillRect l="-332" t="-685" b="-20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988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8614C40D-8BFD-132E-9246-31FB80295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Singularity – Mathematical Introduction 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75DCE930-DB23-49E1-D8B6-41E67F9D8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551" y="1360523"/>
            <a:ext cx="5165725" cy="4724400"/>
          </a:xfrm>
        </p:spPr>
        <p:txBody>
          <a:bodyPr/>
          <a:lstStyle/>
          <a:p>
            <a:pPr lvl="1"/>
            <a:endParaRPr lang="en-US" alt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87C2B97-9D38-86E4-8F9D-71E67B568AF6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72037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40A997CE-4E49-E2A0-6CC7-BDA802D73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99735F-CE5C-09C2-5E94-CF8737B064FD}"/>
                  </a:ext>
                </a:extLst>
              </p:cNvPr>
              <p:cNvSpPr txBox="1"/>
              <p:nvPr/>
            </p:nvSpPr>
            <p:spPr>
              <a:xfrm>
                <a:off x="4905617" y="4822978"/>
                <a:ext cx="1395703" cy="386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99735F-CE5C-09C2-5E94-CF8737B06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617" y="4822978"/>
                <a:ext cx="1395703" cy="386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EB8528-606F-3E7D-F3BB-4A7CAAEDEB85}"/>
                  </a:ext>
                </a:extLst>
              </p:cNvPr>
              <p:cNvSpPr txBox="1"/>
              <p:nvPr/>
            </p:nvSpPr>
            <p:spPr>
              <a:xfrm>
                <a:off x="4905617" y="5426953"/>
                <a:ext cx="15424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EB8528-606F-3E7D-F3BB-4A7CAAEDE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617" y="5426953"/>
                <a:ext cx="1542474" cy="369332"/>
              </a:xfrm>
              <a:prstGeom prst="rect">
                <a:avLst/>
              </a:prstGeom>
              <a:blipFill>
                <a:blip r:embed="rId5"/>
                <a:stretch>
                  <a:fillRect l="-2372" r="-3162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2_link_kinematics [DASL Wiki]">
            <a:extLst>
              <a:ext uri="{FF2B5EF4-FFF2-40B4-BE49-F238E27FC236}">
                <a16:creationId xmlns:a16="http://schemas.microsoft.com/office/drawing/2014/main" id="{BF9C72CB-2DF2-A3BA-2A86-10D1448F4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875" y="1431037"/>
            <a:ext cx="2548646" cy="214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JR\Projects\EE544\Scans\Elllips.jpg">
            <a:extLst>
              <a:ext uri="{FF2B5EF4-FFF2-40B4-BE49-F238E27FC236}">
                <a16:creationId xmlns:a16="http://schemas.microsoft.com/office/drawing/2014/main" id="{A8EFAC69-D1FF-19AE-B140-88D80C81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90" y="2794527"/>
            <a:ext cx="3609882" cy="252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21167C6-FFD2-1053-CBDB-EC815B803218}"/>
              </a:ext>
            </a:extLst>
          </p:cNvPr>
          <p:cNvGrpSpPr/>
          <p:nvPr/>
        </p:nvGrpSpPr>
        <p:grpSpPr>
          <a:xfrm>
            <a:off x="1966751" y="3235581"/>
            <a:ext cx="2288332" cy="1927183"/>
            <a:chOff x="1966751" y="3235581"/>
            <a:chExt cx="2288332" cy="192718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ABD3C6E-000B-65D3-C162-2D8120AFB00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95987" y="3429000"/>
              <a:ext cx="0" cy="17337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218855B-0A60-9531-BF0B-4D1740FEB27A}"/>
                </a:ext>
              </a:extLst>
            </p:cNvPr>
            <p:cNvCxnSpPr/>
            <p:nvPr/>
          </p:nvCxnSpPr>
          <p:spPr bwMode="auto">
            <a:xfrm>
              <a:off x="1966751" y="4431090"/>
              <a:ext cx="1828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7A1129-17C3-AD56-4410-809CA6C7F21E}"/>
                </a:ext>
              </a:extLst>
            </p:cNvPr>
            <p:cNvSpPr/>
            <p:nvPr/>
          </p:nvSpPr>
          <p:spPr bwMode="auto">
            <a:xfrm>
              <a:off x="2284999" y="3921112"/>
              <a:ext cx="1021975" cy="1019955"/>
            </a:xfrm>
            <a:prstGeom prst="ellips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AF55271-36E1-4B80-B6DB-3A9BBAF5BA8D}"/>
                    </a:ext>
                  </a:extLst>
                </p:cNvPr>
                <p:cNvSpPr txBox="1"/>
                <p:nvPr/>
              </p:nvSpPr>
              <p:spPr>
                <a:xfrm>
                  <a:off x="3880365" y="4235881"/>
                  <a:ext cx="374718" cy="38645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AF55271-36E1-4B80-B6DB-3A9BBAF5B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365" y="4235881"/>
                  <a:ext cx="374718" cy="3864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3746006-3A65-36AE-6FA0-4FD490444423}"/>
                    </a:ext>
                  </a:extLst>
                </p:cNvPr>
                <p:cNvSpPr txBox="1"/>
                <p:nvPr/>
              </p:nvSpPr>
              <p:spPr>
                <a:xfrm>
                  <a:off x="2965011" y="3235581"/>
                  <a:ext cx="381836" cy="38683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3746006-3A65-36AE-6FA0-4FD4904444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011" y="3235581"/>
                  <a:ext cx="381836" cy="38683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21144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203DCD50-1556-F640-5583-1F294FAFA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Design - Performance Index – Optimization </a:t>
            </a: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5A6954B7-7C29-C21D-F867-848498BFD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165725" cy="4724400"/>
          </a:xfrm>
        </p:spPr>
        <p:txBody>
          <a:bodyPr/>
          <a:lstStyle/>
          <a:p>
            <a:pPr lvl="1"/>
            <a:endParaRPr lang="en-US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854A419-4D65-FBE7-B817-2F5197B8DECA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53957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FEF912DE-97C6-63A7-443E-FD16BBF7D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58" name="Picture 1">
            <a:extLst>
              <a:ext uri="{FF2B5EF4-FFF2-40B4-BE49-F238E27FC236}">
                <a16:creationId xmlns:a16="http://schemas.microsoft.com/office/drawing/2014/main" id="{E677E716-3DFB-B26C-EDDD-7E7F33EBE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1" t="22832" r="3839" b="20157"/>
          <a:stretch>
            <a:fillRect/>
          </a:stretch>
        </p:blipFill>
        <p:spPr bwMode="auto">
          <a:xfrm>
            <a:off x="3357563" y="1371600"/>
            <a:ext cx="5951537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452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203DCD50-1556-F640-5583-1F294FAFA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Design - Performance Index – Optimization </a:t>
            </a: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5A6954B7-7C29-C21D-F867-848498BFD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165725" cy="4724400"/>
          </a:xfrm>
        </p:spPr>
        <p:txBody>
          <a:bodyPr/>
          <a:lstStyle/>
          <a:p>
            <a:pPr lvl="1"/>
            <a:endParaRPr lang="en-US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854A419-4D65-FBE7-B817-2F5197B8DECA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53957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FEF912DE-97C6-63A7-443E-FD16BBF7D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80D445-85C2-BCEA-4D30-21CFE10E08AE}"/>
                  </a:ext>
                </a:extLst>
              </p:cNvPr>
              <p:cNvSpPr txBox="1"/>
              <p:nvPr/>
            </p:nvSpPr>
            <p:spPr>
              <a:xfrm>
                <a:off x="1490133" y="2376795"/>
                <a:ext cx="8017934" cy="18245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latin typeface="+mj-lt"/>
                  </a:rPr>
                  <a:t>				[Calculate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ko-KR" altLang="en-US" sz="1600" dirty="0">
                    <a:latin typeface="+mj-lt"/>
                  </a:rPr>
                  <a:t> </a:t>
                </a:r>
                <a:r>
                  <a:rPr lang="en-US" altLang="ko-KR" sz="1600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ko-KR" sz="1600" dirty="0">
                    <a:latin typeface="+mj-lt"/>
                  </a:rPr>
                  <a:t>]</a:t>
                </a:r>
              </a:p>
              <a:p>
                <a:r>
                  <a:rPr lang="en-US" altLang="ko-KR" sz="1600" dirty="0">
                    <a:latin typeface="+mj-lt"/>
                  </a:rPr>
                  <a:t>				[Calculate the eigenvalues of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𝐽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ko-KR" sz="1600" dirty="0">
                    <a:latin typeface="+mj-lt"/>
                  </a:rPr>
                  <a:t>]</a:t>
                </a:r>
              </a:p>
              <a:p>
                <a:r>
                  <a:rPr lang="en-US" altLang="ko-KR" sz="1600" dirty="0">
                    <a:latin typeface="+mj-lt"/>
                  </a:rPr>
                  <a:t>				[Calculate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</m:oMath>
                </a14:m>
                <a:r>
                  <a:rPr lang="en-US" altLang="ko-KR" sz="1600" dirty="0">
                    <a:latin typeface="+mj-lt"/>
                  </a:rPr>
                  <a:t>]</a:t>
                </a:r>
              </a:p>
              <a:p>
                <a:r>
                  <a:rPr lang="en-US" altLang="ko-KR" sz="1600" dirty="0">
                    <a:latin typeface="+mj-lt"/>
                  </a:rPr>
                  <a:t>				[Populate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altLang="ko-KR" sz="1600" dirty="0">
                    <a:latin typeface="+mj-lt"/>
                  </a:rPr>
                  <a:t>]</a:t>
                </a:r>
              </a:p>
              <a:p>
                <a:r>
                  <a:rPr lang="en-US" altLang="ko-KR" sz="1600" dirty="0">
                    <a:latin typeface="+mj-lt"/>
                  </a:rPr>
                  <a:t>			END (FOR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ko-KR" sz="1600" dirty="0">
                    <a:latin typeface="+mj-lt"/>
                  </a:rPr>
                  <a:t>)</a:t>
                </a:r>
              </a:p>
              <a:p>
                <a:r>
                  <a:rPr lang="en-US" altLang="ko-KR" sz="1600" dirty="0">
                    <a:latin typeface="+mj-lt"/>
                  </a:rPr>
                  <a:t>		END (FOR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16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80D445-85C2-BCEA-4D30-21CFE10E0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33" y="2376795"/>
                <a:ext cx="8017934" cy="1824538"/>
              </a:xfrm>
              <a:prstGeom prst="rect">
                <a:avLst/>
              </a:prstGeom>
              <a:blipFill>
                <a:blip r:embed="rId4"/>
                <a:stretch>
                  <a:fillRect t="-1003" b="-36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488CC3B0-D6A7-962E-514C-19209DBA8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Design - Performance Index – Optimization 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7E323F68-0C61-3ABE-4470-FA2B5E147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165725" cy="4724400"/>
          </a:xfrm>
        </p:spPr>
        <p:txBody>
          <a:bodyPr/>
          <a:lstStyle/>
          <a:p>
            <a:pPr lvl="1"/>
            <a:endParaRPr lang="en-US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FAB8B6C-73E6-C7EE-0ACE-FD908D249812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56005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E4A9B981-BF47-3D9E-B276-631536335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6" name="Picture 2">
            <a:extLst>
              <a:ext uri="{FF2B5EF4-FFF2-40B4-BE49-F238E27FC236}">
                <a16:creationId xmlns:a16="http://schemas.microsoft.com/office/drawing/2014/main" id="{F00341F0-BBAC-C3BD-F5B8-10993F88CB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4" t="21922" r="7426" b="16020"/>
          <a:stretch/>
        </p:blipFill>
        <p:spPr bwMode="auto">
          <a:xfrm>
            <a:off x="3122613" y="1371600"/>
            <a:ext cx="5859462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488CC3B0-D6A7-962E-514C-19209DBA8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Design - Performance Index – Optimization 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7E323F68-0C61-3ABE-4470-FA2B5E147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165725" cy="4724400"/>
          </a:xfrm>
        </p:spPr>
        <p:txBody>
          <a:bodyPr/>
          <a:lstStyle/>
          <a:p>
            <a:pPr lvl="1"/>
            <a:endParaRPr lang="en-US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FAB8B6C-73E6-C7EE-0ACE-FD908D249812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56005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E4A9B981-BF47-3D9E-B276-631536335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6" name="Picture 2">
            <a:extLst>
              <a:ext uri="{FF2B5EF4-FFF2-40B4-BE49-F238E27FC236}">
                <a16:creationId xmlns:a16="http://schemas.microsoft.com/office/drawing/2014/main" id="{F00341F0-BBAC-C3BD-F5B8-10993F88CB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3" t="46069" r="16878" b="26807"/>
          <a:stretch/>
        </p:blipFill>
        <p:spPr bwMode="auto">
          <a:xfrm>
            <a:off x="7132110" y="2691807"/>
            <a:ext cx="3928533" cy="200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F030D40-D61A-AEFA-B26F-66303F307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2" t="21922" r="7426" b="64763"/>
          <a:stretch/>
        </p:blipFill>
        <p:spPr bwMode="auto">
          <a:xfrm>
            <a:off x="7269694" y="1341633"/>
            <a:ext cx="2649009" cy="98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7872BB-9526-78DD-34DC-DC4B40F20FDE}"/>
                  </a:ext>
                </a:extLst>
              </p:cNvPr>
              <p:cNvSpPr txBox="1"/>
              <p:nvPr/>
            </p:nvSpPr>
            <p:spPr>
              <a:xfrm>
                <a:off x="2299229" y="1834154"/>
                <a:ext cx="8017934" cy="172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latin typeface="+mj-lt"/>
                  </a:rPr>
                  <a:t>		[Calculate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sz="1600" dirty="0">
                    <a:latin typeface="+mj-lt"/>
                  </a:rPr>
                  <a:t>]</a:t>
                </a:r>
              </a:p>
              <a:p>
                <a:r>
                  <a:rPr lang="en-US" altLang="ko-KR" sz="1600" dirty="0">
                    <a:latin typeface="+mj-lt"/>
                  </a:rPr>
                  <a:t>		[Calculate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+mj-lt"/>
                  </a:rPr>
                  <a:t>]</a:t>
                </a:r>
              </a:p>
              <a:p>
                <a:r>
                  <a:rPr lang="en-US" altLang="ko-KR" sz="1600" dirty="0">
                    <a:latin typeface="+mj-lt"/>
                  </a:rPr>
                  <a:t>		[Calculate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ko-KR" sz="1600" dirty="0">
                    <a:latin typeface="+mj-lt"/>
                  </a:rPr>
                  <a:t>]</a:t>
                </a:r>
              </a:p>
              <a:p>
                <a:r>
                  <a:rPr lang="en-US" altLang="ko-KR" sz="1600" dirty="0">
                    <a:latin typeface="+mj-lt"/>
                  </a:rPr>
                  <a:t>		[Calculate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ko-KR" sz="1600" dirty="0">
                    <a:latin typeface="+mj-lt"/>
                  </a:rPr>
                  <a:t>]</a:t>
                </a:r>
              </a:p>
              <a:p>
                <a:r>
                  <a:rPr lang="en-US" altLang="ko-KR" sz="1600" dirty="0">
                    <a:latin typeface="+mj-lt"/>
                  </a:rPr>
                  <a:t>	END (OF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+mj-lt"/>
                  </a:rPr>
                  <a:t>)</a:t>
                </a:r>
              </a:p>
              <a:p>
                <a:r>
                  <a:rPr lang="en-US" altLang="ko-KR" sz="1600" dirty="0">
                    <a:latin typeface="+mj-lt"/>
                  </a:rPr>
                  <a:t>END (OF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+mj-lt"/>
                  </a:rPr>
                  <a:t>)</a:t>
                </a:r>
                <a:endParaRPr lang="ko-KR" alt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7872BB-9526-78DD-34DC-DC4B40F20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229" y="1834154"/>
                <a:ext cx="8017934" cy="1729191"/>
              </a:xfrm>
              <a:prstGeom prst="rect">
                <a:avLst/>
              </a:prstGeom>
              <a:blipFill>
                <a:blip r:embed="rId5"/>
                <a:stretch>
                  <a:fillRect l="-380" t="-21127" b="-4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786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0D03D3CF-D491-36D6-9A50-2B4B6F1B5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Design - Performance Index – Optimization </a:t>
            </a:r>
          </a:p>
        </p:txBody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6624161F-3903-BA7D-2A91-34492C2E2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165725" cy="4724400"/>
          </a:xfrm>
        </p:spPr>
        <p:txBody>
          <a:bodyPr/>
          <a:lstStyle/>
          <a:p>
            <a:pPr lvl="1"/>
            <a:endParaRPr lang="en-US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D7DD09E-CAAB-0DC2-A1BE-088FBFE12B05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5805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3B459321-5697-E9E7-4A23-6394F9EB7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4" name="Picture 1">
            <a:extLst>
              <a:ext uri="{FF2B5EF4-FFF2-40B4-BE49-F238E27FC236}">
                <a16:creationId xmlns:a16="http://schemas.microsoft.com/office/drawing/2014/main" id="{1255E453-6D21-FF8C-8119-C8F6FEEC9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22530" r="19513" b="56281"/>
          <a:stretch>
            <a:fillRect/>
          </a:stretch>
        </p:blipFill>
        <p:spPr bwMode="auto">
          <a:xfrm>
            <a:off x="1011238" y="1371600"/>
            <a:ext cx="47371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0D03D3CF-D491-36D6-9A50-2B4B6F1B5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Design - Performance Index – Optimization 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D7DD09E-CAAB-0DC2-A1BE-088FBFE12B05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5805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3B459321-5697-E9E7-4A23-6394F9EB7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799D26-5D65-F7C2-B304-335E9AB6C553}"/>
                  </a:ext>
                </a:extLst>
              </p:cNvPr>
              <p:cNvSpPr txBox="1"/>
              <p:nvPr/>
            </p:nvSpPr>
            <p:spPr>
              <a:xfrm>
                <a:off x="2206095" y="1739835"/>
                <a:ext cx="801793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latin typeface="+mj-lt"/>
                  </a:rPr>
                  <a:t>- Search for MAX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ko-KR" altLang="en-US" sz="1600" dirty="0">
                    <a:latin typeface="+mj-lt"/>
                  </a:rPr>
                  <a:t> </a:t>
                </a:r>
                <a:r>
                  <a:rPr lang="en-US" altLang="ko-KR" sz="1600" dirty="0">
                    <a:latin typeface="+mj-lt"/>
                  </a:rPr>
                  <a:t>in OPT</a:t>
                </a:r>
              </a:p>
              <a:p>
                <a:r>
                  <a:rPr lang="en-US" altLang="ko-KR" sz="1600" dirty="0">
                    <a:latin typeface="+mj-lt"/>
                  </a:rPr>
                  <a:t>-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ko-KR" alt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799D26-5D65-F7C2-B304-335E9AB6C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95" y="1739835"/>
                <a:ext cx="8017934" cy="584775"/>
              </a:xfrm>
              <a:prstGeom prst="rect">
                <a:avLst/>
              </a:prstGeom>
              <a:blipFill>
                <a:blip r:embed="rId4"/>
                <a:stretch>
                  <a:fillRect l="-456" t="-3125"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888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F8110C83-6007-23DD-586D-BAE8F4ECA5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/>
              <a:t>Design – Example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BCB24C9D-05F9-F316-A90C-C0CAF07C22F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1F1CEB1-0D63-DFD8-4DAC-70E96B399BB2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60101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3AA33E56-587B-61A4-7295-E247D83C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Title 1">
            <a:extLst>
              <a:ext uri="{FF2B5EF4-FFF2-40B4-BE49-F238E27FC236}">
                <a16:creationId xmlns:a16="http://schemas.microsoft.com/office/drawing/2014/main" id="{FB519CE1-155B-E2A8-6E5C-E481DF527C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0" y="2566988"/>
            <a:ext cx="7772400" cy="1362075"/>
          </a:xfrm>
        </p:spPr>
        <p:txBody>
          <a:bodyPr anchor="t"/>
          <a:lstStyle/>
          <a:p>
            <a:pPr>
              <a:defRPr/>
            </a:pPr>
            <a:r>
              <a:rPr lang="en-US" sz="2400" dirty="0"/>
              <a:t>RAVEN – A SURGICAL ROBTICS SYSTEM 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DESIGN – </a:t>
            </a:r>
            <a:r>
              <a:rPr lang="en-US" sz="2400" cap="all" dirty="0"/>
              <a:t>Specifications  </a:t>
            </a:r>
          </a:p>
        </p:txBody>
      </p:sp>
      <p:pic>
        <p:nvPicPr>
          <p:cNvPr id="262147" name="Picture 5">
            <a:extLst>
              <a:ext uri="{FF2B5EF4-FFF2-40B4-BE49-F238E27FC236}">
                <a16:creationId xmlns:a16="http://schemas.microsoft.com/office/drawing/2014/main" id="{D3259392-B135-8FCF-E720-018131916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DA89A83C-70FE-31AC-CA23-B40C76098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23463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4195" name="Picture 4" descr="C:\Users\JR\Projects\Army Mini Robot\Design_Concepts\untitled6.jpg">
            <a:extLst>
              <a:ext uri="{FF2B5EF4-FFF2-40B4-BE49-F238E27FC236}">
                <a16:creationId xmlns:a16="http://schemas.microsoft.com/office/drawing/2014/main" id="{ABE69D73-5A9B-2145-36D9-3304D29E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1355725"/>
            <a:ext cx="43688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FE42C9-3C52-6FF7-AC8E-85F1BD18F4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43" name="Picture 0">
            <a:extLst>
              <a:ext uri="{FF2B5EF4-FFF2-40B4-BE49-F238E27FC236}">
                <a16:creationId xmlns:a16="http://schemas.microsoft.com/office/drawing/2014/main" id="{5A1A5FE4-F2DD-D18B-3D20-39F89B0D3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8100"/>
            <a:ext cx="7510463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482063ED-3251-21F7-52D0-2AB090D81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Singularity – Mathematical Introduction 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47348DA-2EF7-8746-3352-4A1C4444774A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74085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F3D17B7E-7CC3-D5B8-2F08-7CC863CA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6" name="Picture 1">
            <a:extLst>
              <a:ext uri="{FF2B5EF4-FFF2-40B4-BE49-F238E27FC236}">
                <a16:creationId xmlns:a16="http://schemas.microsoft.com/office/drawing/2014/main" id="{72A9A2E0-E12D-4CDF-6648-5AC827659B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2" t="45620" r="16783" b="15213"/>
          <a:stretch/>
        </p:blipFill>
        <p:spPr bwMode="auto">
          <a:xfrm>
            <a:off x="3331878" y="2664636"/>
            <a:ext cx="6102350" cy="279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139107-F454-5A4F-0273-4BBC633D6858}"/>
              </a:ext>
            </a:extLst>
          </p:cNvPr>
          <p:cNvSpPr txBox="1"/>
          <p:nvPr/>
        </p:nvSpPr>
        <p:spPr>
          <a:xfrm>
            <a:off x="1337637" y="1455490"/>
            <a:ext cx="7919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General expression of the end effector velocity ellipsoid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32C83D-2F22-4817-0899-73E9C15C1EC7}"/>
                  </a:ext>
                </a:extLst>
              </p:cNvPr>
              <p:cNvSpPr txBox="1"/>
              <p:nvPr/>
            </p:nvSpPr>
            <p:spPr>
              <a:xfrm>
                <a:off x="5097240" y="2278184"/>
                <a:ext cx="2294217" cy="386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32C83D-2F22-4817-0899-73E9C15C1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240" y="2278184"/>
                <a:ext cx="2294217" cy="386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737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C:\Users\JR\Raven_II\Photos\DSC_0207.JPG">
            <a:extLst>
              <a:ext uri="{FF2B5EF4-FFF2-40B4-BE49-F238E27FC236}">
                <a16:creationId xmlns:a16="http://schemas.microsoft.com/office/drawing/2014/main" id="{30A9029C-D025-3587-F2D1-2502FC747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-26988"/>
            <a:ext cx="102552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3">
            <a:extLst>
              <a:ext uri="{FF2B5EF4-FFF2-40B4-BE49-F238E27FC236}">
                <a16:creationId xmlns:a16="http://schemas.microsoft.com/office/drawing/2014/main" id="{F81F2450-BC9C-B6C0-936C-691D3AFF2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Blue DRAGON</a:t>
            </a:r>
            <a:r>
              <a:rPr lang="en-US" altLang="en-US" sz="1800" b="0">
                <a:solidFill>
                  <a:schemeClr val="bg1"/>
                </a:solidFill>
              </a:rPr>
              <a:t> </a:t>
            </a:r>
            <a:endParaRPr lang="en-US" altLang="en-US" sz="1800" b="0"/>
          </a:p>
        </p:txBody>
      </p:sp>
      <p:graphicFrame>
        <p:nvGraphicFramePr>
          <p:cNvPr id="269315" name="Rectangle 4">
            <a:extLst>
              <a:ext uri="{FF2B5EF4-FFF2-40B4-BE49-F238E27FC236}">
                <a16:creationId xmlns:a16="http://schemas.microsoft.com/office/drawing/2014/main" id="{3D4D7E13-8A39-0A15-B85B-1A6FC6352FB6}"/>
              </a:ext>
            </a:extLst>
          </p:cNvPr>
          <p:cNvGraphicFramePr>
            <a:graphicFrameLocks/>
          </p:cNvGraphicFramePr>
          <p:nvPr/>
        </p:nvGraphicFramePr>
        <p:xfrm>
          <a:off x="3048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5" imgW="0" imgH="0" progId="MS_ClipArt_Gallery.2">
                  <p:embed/>
                </p:oleObj>
              </mc:Choice>
              <mc:Fallback>
                <p:oleObj name="Clip" r:id="rId5" imgW="0" imgH="0" progId="MS_ClipArt_Gallery.2">
                  <p:embed/>
                  <p:pic>
                    <p:nvPicPr>
                      <p:cNvPr id="0" name="Rectangle 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Blue_Dragon_Overall_View_Short.mpg">
            <a:hlinkClick r:id="" action="ppaction://media"/>
            <a:extLst>
              <a:ext uri="{FF2B5EF4-FFF2-40B4-BE49-F238E27FC236}">
                <a16:creationId xmlns:a16="http://schemas.microsoft.com/office/drawing/2014/main" id="{1E5C6F55-2C4C-42E7-1B25-ACBC0D2E5074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293813"/>
            <a:ext cx="7094538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5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258DAE4F-F847-96EC-6C02-0B3DD47054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Engineering Specifications - BlueDRAGON</a:t>
            </a:r>
          </a:p>
        </p:txBody>
      </p:sp>
      <p:graphicFrame>
        <p:nvGraphicFramePr>
          <p:cNvPr id="271363" name="Object 3">
            <a:extLst>
              <a:ext uri="{FF2B5EF4-FFF2-40B4-BE49-F238E27FC236}">
                <a16:creationId xmlns:a16="http://schemas.microsoft.com/office/drawing/2014/main" id="{9F61AC7C-9D53-1661-1AA3-5A304C4F3E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4250" y="1341438"/>
          <a:ext cx="7812088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7812854" imgH="4661190" progId="Excel.Sheet.8">
                  <p:embed/>
                </p:oleObj>
              </mc:Choice>
              <mc:Fallback>
                <p:oleObj name="Worksheet" r:id="rId4" imgW="7812854" imgH="466119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1341438"/>
                        <a:ext cx="7812088" cy="466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0E2EE5CA-6275-6EA1-1EC5-2503F21CF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Kinematic Analysis – </a:t>
            </a:r>
            <a:br>
              <a:rPr lang="en-US" altLang="en-US" sz="2400"/>
            </a:br>
            <a:r>
              <a:rPr lang="en-US" altLang="en-US" sz="2400"/>
              <a:t>Playback Simulation using  Measured Data</a:t>
            </a:r>
          </a:p>
        </p:txBody>
      </p:sp>
      <p:pic>
        <p:nvPicPr>
          <p:cNvPr id="102403" name="Mechanism_Motion.mpg">
            <a:hlinkClick r:id="" action="ppaction://media"/>
            <a:extLst>
              <a:ext uri="{FF2B5EF4-FFF2-40B4-BE49-F238E27FC236}">
                <a16:creationId xmlns:a16="http://schemas.microsoft.com/office/drawing/2014/main" id="{54B6E794-9FFF-F396-A83A-BBF2FF6E25ED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1296988"/>
            <a:ext cx="70104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2" name="Picture 5">
            <a:extLst>
              <a:ext uri="{FF2B5EF4-FFF2-40B4-BE49-F238E27FC236}">
                <a16:creationId xmlns:a16="http://schemas.microsoft.com/office/drawing/2014/main" id="{FFC21AD2-5FA6-C10D-EC8F-5534C3D68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0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24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3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1026">
            <a:extLst>
              <a:ext uri="{FF2B5EF4-FFF2-40B4-BE49-F238E27FC236}">
                <a16:creationId xmlns:a16="http://schemas.microsoft.com/office/drawing/2014/main" id="{6F8FD48A-58BE-FE3E-EAB7-F1BC301B85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Robot Optimization  - Workspace</a:t>
            </a:r>
          </a:p>
        </p:txBody>
      </p:sp>
      <p:sp>
        <p:nvSpPr>
          <p:cNvPr id="275459" name="Rectangle 1027">
            <a:extLst>
              <a:ext uri="{FF2B5EF4-FFF2-40B4-BE49-F238E27FC236}">
                <a16:creationId xmlns:a16="http://schemas.microsoft.com/office/drawing/2014/main" id="{E42F7EC1-40FF-D4C4-6B8C-34D6B473CA2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981200"/>
            <a:ext cx="3886200" cy="4114800"/>
          </a:xfrm>
        </p:spPr>
        <p:txBody>
          <a:bodyPr/>
          <a:lstStyle/>
          <a:p>
            <a:pPr eaLnBrk="1" hangingPunct="1"/>
            <a:r>
              <a:rPr lang="en-US" altLang="en-US" sz="1800"/>
              <a:t>Dexterous Workspace (DWS) </a:t>
            </a:r>
          </a:p>
          <a:p>
            <a:pPr lvl="1" eaLnBrk="1" hangingPunct="1"/>
            <a:r>
              <a:rPr lang="en-US" altLang="en-US"/>
              <a:t>High dexterity region defined by a right circular cone with a vertex angel of 60º </a:t>
            </a:r>
          </a:p>
          <a:p>
            <a:pPr lvl="1" eaLnBrk="1" hangingPunct="1"/>
            <a:r>
              <a:rPr lang="en-US" altLang="en-US"/>
              <a:t>Contains 95% of the tool motions based on </a:t>
            </a:r>
            <a:r>
              <a:rPr lang="en-US" altLang="en-US" i="1"/>
              <a:t>in-vivo</a:t>
            </a:r>
            <a:r>
              <a:rPr lang="en-US" altLang="en-US"/>
              <a:t> measurements. 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</p:txBody>
      </p:sp>
      <p:sp>
        <p:nvSpPr>
          <p:cNvPr id="275460" name="Rectangle 1029">
            <a:extLst>
              <a:ext uri="{FF2B5EF4-FFF2-40B4-BE49-F238E27FC236}">
                <a16:creationId xmlns:a16="http://schemas.microsoft.com/office/drawing/2014/main" id="{4C6A5492-088B-FF60-E5D6-FBEF9467B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088" y="21764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5461" name="Picture 1030" descr="C:\Users\JR\Presentations\MMVR_2005\iso-6060.jpg">
            <a:extLst>
              <a:ext uri="{FF2B5EF4-FFF2-40B4-BE49-F238E27FC236}">
                <a16:creationId xmlns:a16="http://schemas.microsoft.com/office/drawing/2014/main" id="{3B9C0699-E272-0B86-A2E6-855E1169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38400"/>
            <a:ext cx="24384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2" name="Text Box 1032">
            <a:extLst>
              <a:ext uri="{FF2B5EF4-FFF2-40B4-BE49-F238E27FC236}">
                <a16:creationId xmlns:a16="http://schemas.microsoft.com/office/drawing/2014/main" id="{E0B57017-A85A-32A6-ECEC-406C6378A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676400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60</a:t>
            </a:r>
            <a:r>
              <a:rPr lang="en-US" altLang="en-US" sz="1800" baseline="30000">
                <a:cs typeface="Times New Roman" panose="02020603050405020304" pitchFamily="18" charset="0"/>
              </a:rPr>
              <a:t>o</a:t>
            </a:r>
            <a:r>
              <a:rPr lang="en-US" altLang="en-US" sz="1800">
                <a:cs typeface="Times New Roman" panose="02020603050405020304" pitchFamily="18" charset="0"/>
              </a:rPr>
              <a:t>- 60</a:t>
            </a:r>
            <a:r>
              <a:rPr lang="en-US" altLang="en-US" sz="1800" baseline="30000">
                <a:cs typeface="Times New Roman" panose="02020603050405020304" pitchFamily="18" charset="0"/>
              </a:rPr>
              <a:t>o</a:t>
            </a:r>
          </a:p>
        </p:txBody>
      </p:sp>
      <p:pic>
        <p:nvPicPr>
          <p:cNvPr id="275463" name="Picture 8">
            <a:extLst>
              <a:ext uri="{FF2B5EF4-FFF2-40B4-BE49-F238E27FC236}">
                <a16:creationId xmlns:a16="http://schemas.microsoft.com/office/drawing/2014/main" id="{378D8F7F-0AF6-0012-F2F7-C03CC03B4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5" descr="E:\Jacob_Rosen\Work_Temp\assem1.jpg">
            <a:extLst>
              <a:ext uri="{FF2B5EF4-FFF2-40B4-BE49-F238E27FC236}">
                <a16:creationId xmlns:a16="http://schemas.microsoft.com/office/drawing/2014/main" id="{7F2CC5CF-F1D0-14A8-540E-19A8D3E5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1377950"/>
            <a:ext cx="6850062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3" descr="E:\Jacob_Rosen\Work_Temp\assem3.jpg">
            <a:extLst>
              <a:ext uri="{FF2B5EF4-FFF2-40B4-BE49-F238E27FC236}">
                <a16:creationId xmlns:a16="http://schemas.microsoft.com/office/drawing/2014/main" id="{3C79B900-BC55-FC6A-4DEE-D1C0A8F9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404938"/>
            <a:ext cx="68738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4" descr="spherical-manip">
            <a:extLst>
              <a:ext uri="{FF2B5EF4-FFF2-40B4-BE49-F238E27FC236}">
                <a16:creationId xmlns:a16="http://schemas.microsoft.com/office/drawing/2014/main" id="{47CBBD9A-E6CD-870F-F8C7-7EEC9910E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51000"/>
            <a:ext cx="42799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3" name="Rectangle 2">
            <a:extLst>
              <a:ext uri="{FF2B5EF4-FFF2-40B4-BE49-F238E27FC236}">
                <a16:creationId xmlns:a16="http://schemas.microsoft.com/office/drawing/2014/main" id="{46E60D30-5B7E-31CF-1D26-23631897A0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Spherical Mechanism - Robot Optimization </a:t>
            </a:r>
          </a:p>
        </p:txBody>
      </p:sp>
      <p:sp>
        <p:nvSpPr>
          <p:cNvPr id="281604" name="Rectangle 5">
            <a:extLst>
              <a:ext uri="{FF2B5EF4-FFF2-40B4-BE49-F238E27FC236}">
                <a16:creationId xmlns:a16="http://schemas.microsoft.com/office/drawing/2014/main" id="{92EB3C9C-9DD8-B731-3854-17C359377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25527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1605" name="Picture 4" descr="serial-frames">
            <a:extLst>
              <a:ext uri="{FF2B5EF4-FFF2-40B4-BE49-F238E27FC236}">
                <a16:creationId xmlns:a16="http://schemas.microsoft.com/office/drawing/2014/main" id="{7C991483-23C1-5076-9AA3-EDA197A1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4560888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06" name="Picture 7">
            <a:extLst>
              <a:ext uri="{FF2B5EF4-FFF2-40B4-BE49-F238E27FC236}">
                <a16:creationId xmlns:a16="http://schemas.microsoft.com/office/drawing/2014/main" id="{16472CDE-1623-61C9-D338-A591D1B11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198D2252-F584-EFB6-BE96-A3F05D281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Optimization of Raven IV – </a:t>
            </a:r>
            <a:br>
              <a:rPr lang="en-US" altLang="zh-CN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Problem &amp; Parameters (7) Definitions </a:t>
            </a:r>
          </a:p>
        </p:txBody>
      </p:sp>
      <p:pic>
        <p:nvPicPr>
          <p:cNvPr id="283651" name="Picture 3">
            <a:extLst>
              <a:ext uri="{FF2B5EF4-FFF2-40B4-BE49-F238E27FC236}">
                <a16:creationId xmlns:a16="http://schemas.microsoft.com/office/drawing/2014/main" id="{E0598791-8DE8-5284-F8F4-B0679936B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392238"/>
            <a:ext cx="5868988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3" descr="E:\Jacob_Rosen\Work_Temp\assem2.jpg">
            <a:extLst>
              <a:ext uri="{FF2B5EF4-FFF2-40B4-BE49-F238E27FC236}">
                <a16:creationId xmlns:a16="http://schemas.microsoft.com/office/drawing/2014/main" id="{8D500EE6-3F7C-F518-3EB3-E6B91D144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395413"/>
            <a:ext cx="6921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BCE27-43BA-10EB-B137-30388A2BB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2F3326EE-3C4B-FAD8-BC6C-73DB8FAF9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Singularity – Mathematical Introduction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6131" name="Rectangle 3">
                <a:extLst>
                  <a:ext uri="{FF2B5EF4-FFF2-40B4-BE49-F238E27FC236}">
                    <a16:creationId xmlns:a16="http://schemas.microsoft.com/office/drawing/2014/main" id="{9E5E52E9-78B9-CC45-B4C3-412476B32AE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1371600"/>
                <a:ext cx="10363200" cy="4724400"/>
              </a:xfrm>
            </p:spPr>
            <p:txBody>
              <a:bodyPr/>
              <a:lstStyle/>
              <a:p>
                <a:r>
                  <a:rPr lang="en-US" sz="1600" dirty="0" smtClean="0">
                    <a:latin typeface="+mj-lt"/>
                  </a:rPr>
                  <a:t>Linear Algebra – Norm </a:t>
                </a:r>
                <a:r>
                  <a:rPr lang="en-US" sz="1600" dirty="0">
                    <a:latin typeface="+mj-lt"/>
                  </a:rPr>
                  <a:t>– Definition </a:t>
                </a:r>
              </a:p>
              <a:p>
                <a:pPr marL="0" indent="0">
                  <a:buNone/>
                </a:pPr>
                <a:endParaRPr lang="en-US" sz="1600" dirty="0">
                  <a:latin typeface="+mj-lt"/>
                </a:endParaRPr>
              </a:p>
              <a:p>
                <a:pPr lvl="1"/>
                <a:r>
                  <a:rPr lang="en-US" b="1" dirty="0">
                    <a:latin typeface="+mj-lt"/>
                  </a:rPr>
                  <a:t>Norm P </a:t>
                </a:r>
                <a:r>
                  <a:rPr lang="en-US" b="1" i="1" dirty="0">
                    <a:latin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b="1" dirty="0">
                    <a:latin typeface="+mj-lt"/>
                  </a:rPr>
                  <a:t> norm of x</a:t>
                </a:r>
              </a:p>
              <a:p>
                <a:endParaRPr lang="en-US" dirty="0">
                  <a:latin typeface="+mj-lt"/>
                </a:endParaRPr>
              </a:p>
              <a:p>
                <a:endParaRPr lang="en-US" sz="1600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endParaRPr lang="en-US" sz="1600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+mj-lt"/>
                  </a:rPr>
                  <a:t> Calculate the absolute value of the </a:t>
                </a:r>
                <a:r>
                  <a:rPr lang="en-US" dirty="0" err="1">
                    <a:latin typeface="+mj-lt"/>
                  </a:rPr>
                  <a:t>i-th</a:t>
                </a:r>
                <a:r>
                  <a:rPr lang="en-US" dirty="0">
                    <a:latin typeface="+mj-lt"/>
                  </a:rPr>
                  <a:t> element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p>
                  </m:oMath>
                </a14:m>
                <a:r>
                  <a:rPr lang="en-US" dirty="0">
                    <a:latin typeface="+mj-lt"/>
                  </a:rPr>
                  <a:t> take its power 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p>
                  </m:oMath>
                </a14:m>
                <a:r>
                  <a:rPr lang="en-US" dirty="0">
                    <a:latin typeface="+mj-lt"/>
                  </a:rPr>
                  <a:t> sum all these power absolute values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latin typeface="+mj-lt"/>
                  </a:rPr>
                  <a:t> take the power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r>
                  <a:rPr lang="en-US" dirty="0">
                    <a:latin typeface="+mj-lt"/>
                  </a:rPr>
                  <a:t> of the result</a:t>
                </a:r>
              </a:p>
              <a:p>
                <a:pPr marL="0" indent="0">
                  <a:buNone/>
                </a:pPr>
                <a:endParaRPr lang="en-US" sz="1600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en-US" altLang="en-US" dirty="0"/>
              </a:p>
            </p:txBody>
          </p:sp>
        </mc:Choice>
        <mc:Fallback>
          <p:sp>
            <p:nvSpPr>
              <p:cNvPr id="176131" name="Rectangle 3">
                <a:extLst>
                  <a:ext uri="{FF2B5EF4-FFF2-40B4-BE49-F238E27FC236}">
                    <a16:creationId xmlns:a16="http://schemas.microsoft.com/office/drawing/2014/main" id="{9E5E52E9-78B9-CC45-B4C3-412476B32A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1371600"/>
                <a:ext cx="10363200" cy="4724400"/>
              </a:xfrm>
              <a:blipFill>
                <a:blip r:embed="rId3"/>
                <a:stretch>
                  <a:fillRect l="-235" t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36586EC-67C4-9204-C473-A21D14D4753C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7613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6164F691-1240-53A4-9143-AA0558F42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EEA8D3-2AD8-5628-E8BE-2B2F781EB049}"/>
                  </a:ext>
                </a:extLst>
              </p:cNvPr>
              <p:cNvSpPr txBox="1"/>
              <p:nvPr/>
            </p:nvSpPr>
            <p:spPr>
              <a:xfrm>
                <a:off x="4676168" y="2565864"/>
                <a:ext cx="3343095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deg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EEA8D3-2AD8-5628-E8BE-2B2F781EB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68" y="2565864"/>
                <a:ext cx="3343095" cy="701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4445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Title 1">
            <a:extLst>
              <a:ext uri="{FF2B5EF4-FFF2-40B4-BE49-F238E27FC236}">
                <a16:creationId xmlns:a16="http://schemas.microsoft.com/office/drawing/2014/main" id="{AB784FD6-0112-4E6C-A81D-E1A757BDF7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0" y="2566988"/>
            <a:ext cx="7772400" cy="1362075"/>
          </a:xfrm>
        </p:spPr>
        <p:txBody>
          <a:bodyPr anchor="t"/>
          <a:lstStyle/>
          <a:p>
            <a:pPr>
              <a:defRPr/>
            </a:pPr>
            <a:r>
              <a:rPr lang="en-US" sz="2400" dirty="0"/>
              <a:t>RAVEN – A SURGICAL ROBTICS SYSTEM 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DESIGN – </a:t>
            </a:r>
            <a:r>
              <a:rPr lang="en-US" sz="2400" cap="all" dirty="0"/>
              <a:t>Kinematic Analysis &amp; Optimization</a:t>
            </a:r>
          </a:p>
        </p:txBody>
      </p:sp>
      <p:pic>
        <p:nvPicPr>
          <p:cNvPr id="287747" name="Picture 5">
            <a:extLst>
              <a:ext uri="{FF2B5EF4-FFF2-40B4-BE49-F238E27FC236}">
                <a16:creationId xmlns:a16="http://schemas.microsoft.com/office/drawing/2014/main" id="{502F559F-BAA8-9D76-FA30-4E7CC1163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E0EA66DF-B574-1E12-9431-0F9116C797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Direct Kinematics – </a:t>
            </a:r>
            <a:br>
              <a:rPr lang="en-US" altLang="zh-CN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Coordinate  Systems Assignment</a:t>
            </a:r>
          </a:p>
        </p:txBody>
      </p:sp>
      <p:pic>
        <p:nvPicPr>
          <p:cNvPr id="289795" name="Picture 5">
            <a:extLst>
              <a:ext uri="{FF2B5EF4-FFF2-40B4-BE49-F238E27FC236}">
                <a16:creationId xmlns:a16="http://schemas.microsoft.com/office/drawing/2014/main" id="{6E87D31C-1E35-47A5-EA45-FA08656A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6448425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9796" name="Picture 5">
            <a:extLst>
              <a:ext uri="{FF2B5EF4-FFF2-40B4-BE49-F238E27FC236}">
                <a16:creationId xmlns:a16="http://schemas.microsoft.com/office/drawing/2014/main" id="{95D07514-C12D-FE30-9FA6-42EAFDA7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>
            <a:extLst>
              <a:ext uri="{FF2B5EF4-FFF2-40B4-BE49-F238E27FC236}">
                <a16:creationId xmlns:a16="http://schemas.microsoft.com/office/drawing/2014/main" id="{8978A2A4-8806-EE9B-6843-199645B25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Direct Kinematics – </a:t>
            </a:r>
            <a:br>
              <a:rPr lang="en-US" altLang="zh-CN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Coordinate  Systems Assignment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42535C8E-BE63-F57D-1E12-A7415A699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291844" name="Picture 4">
            <a:extLst>
              <a:ext uri="{FF2B5EF4-FFF2-40B4-BE49-F238E27FC236}">
                <a16:creationId xmlns:a16="http://schemas.microsoft.com/office/drawing/2014/main" id="{8B86D699-AE46-EFF7-489C-237D82E4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341563"/>
            <a:ext cx="8177212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1845" name="Picture 6">
            <a:extLst>
              <a:ext uri="{FF2B5EF4-FFF2-40B4-BE49-F238E27FC236}">
                <a16:creationId xmlns:a16="http://schemas.microsoft.com/office/drawing/2014/main" id="{CABFD0CD-44FA-31BB-570B-66F68DC70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81454BBC-0E85-83D4-5F9E-33745CFFC6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Direct Kinematics: </a:t>
            </a:r>
            <a:br>
              <a:rPr lang="en-US" altLang="zh-CN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DH Parameters - Left and Right Robot</a:t>
            </a:r>
          </a:p>
        </p:txBody>
      </p:sp>
      <p:pic>
        <p:nvPicPr>
          <p:cNvPr id="292867" name="Picture 5">
            <a:extLst>
              <a:ext uri="{FF2B5EF4-FFF2-40B4-BE49-F238E27FC236}">
                <a16:creationId xmlns:a16="http://schemas.microsoft.com/office/drawing/2014/main" id="{C569C76A-434C-2AC5-2765-C0E0C866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1806575"/>
            <a:ext cx="8226425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2868" name="Picture 5">
            <a:extLst>
              <a:ext uri="{FF2B5EF4-FFF2-40B4-BE49-F238E27FC236}">
                <a16:creationId xmlns:a16="http://schemas.microsoft.com/office/drawing/2014/main" id="{CBA9D6C1-3156-AF67-555D-97CD4CF6B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5C7865DD-6653-9CE4-D3C8-DE667FDB10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Direct Kinematics: </a:t>
            </a:r>
            <a:br>
              <a:rPr lang="en-US" altLang="zh-CN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Transform Matrix for </a:t>
            </a:r>
            <a:r>
              <a:rPr lang="en-US" altLang="zh-CN" sz="2400">
                <a:solidFill>
                  <a:srgbClr val="FF3300"/>
                </a:solidFill>
                <a:ea typeface="宋体" panose="02010600030101010101" pitchFamily="2" charset="-122"/>
              </a:rPr>
              <a:t>Left Robot</a:t>
            </a:r>
          </a:p>
        </p:txBody>
      </p:sp>
      <p:pic>
        <p:nvPicPr>
          <p:cNvPr id="294915" name="Picture 5">
            <a:extLst>
              <a:ext uri="{FF2B5EF4-FFF2-40B4-BE49-F238E27FC236}">
                <a16:creationId xmlns:a16="http://schemas.microsoft.com/office/drawing/2014/main" id="{7B4BCF55-D4CC-88D9-4563-CC1E9483A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690688"/>
            <a:ext cx="4483100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4916" name="Object 5">
                <a:extLst>
                  <a:ext uri="{FF2B5EF4-FFF2-40B4-BE49-F238E27FC236}">
                    <a16:creationId xmlns:a16="http://schemas.microsoft.com/office/drawing/2014/main" id="{9786993D-4F88-D26D-F066-E5BD38C6E9D6}"/>
                  </a:ext>
                </a:extLst>
              </p:cNvPr>
              <p:cNvSpPr txBox="1"/>
              <p:nvPr/>
            </p:nvSpPr>
            <p:spPr bwMode="auto">
              <a:xfrm>
                <a:off x="2817813" y="4789488"/>
                <a:ext cx="2011362" cy="1023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4916" name="Object 5">
                <a:extLst>
                  <a:ext uri="{FF2B5EF4-FFF2-40B4-BE49-F238E27FC236}">
                    <a16:creationId xmlns:a16="http://schemas.microsoft.com/office/drawing/2014/main" id="{9786993D-4F88-D26D-F066-E5BD38C6E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7813" y="4789488"/>
                <a:ext cx="2011362" cy="1023937"/>
              </a:xfrm>
              <a:prstGeom prst="rect">
                <a:avLst/>
              </a:prstGeom>
              <a:blipFill>
                <a:blip r:embed="rId4"/>
                <a:stretch>
                  <a:fillRect r="-3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917" name="Object 5">
                <a:extLst>
                  <a:ext uri="{FF2B5EF4-FFF2-40B4-BE49-F238E27FC236}">
                    <a16:creationId xmlns:a16="http://schemas.microsoft.com/office/drawing/2014/main" id="{1EA2C476-B733-41BB-62CB-65DF8A89D40B}"/>
                  </a:ext>
                </a:extLst>
              </p:cNvPr>
              <p:cNvSpPr txBox="1"/>
              <p:nvPr/>
            </p:nvSpPr>
            <p:spPr bwMode="auto">
              <a:xfrm>
                <a:off x="7950200" y="2595563"/>
                <a:ext cx="1501775" cy="1023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4917" name="Object 5">
                <a:extLst>
                  <a:ext uri="{FF2B5EF4-FFF2-40B4-BE49-F238E27FC236}">
                    <a16:creationId xmlns:a16="http://schemas.microsoft.com/office/drawing/2014/main" id="{1EA2C476-B733-41BB-62CB-65DF8A89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0200" y="2595563"/>
                <a:ext cx="1501775" cy="10239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918" name="Object 5">
                <a:extLst>
                  <a:ext uri="{FF2B5EF4-FFF2-40B4-BE49-F238E27FC236}">
                    <a16:creationId xmlns:a16="http://schemas.microsoft.com/office/drawing/2014/main" id="{14519F0A-37C0-9F42-156F-76CAAFB8B436}"/>
                  </a:ext>
                </a:extLst>
              </p:cNvPr>
              <p:cNvSpPr txBox="1"/>
              <p:nvPr/>
            </p:nvSpPr>
            <p:spPr bwMode="auto">
              <a:xfrm>
                <a:off x="7894638" y="4879975"/>
                <a:ext cx="1727200" cy="1023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4918" name="Object 5">
                <a:extLst>
                  <a:ext uri="{FF2B5EF4-FFF2-40B4-BE49-F238E27FC236}">
                    <a16:creationId xmlns:a16="http://schemas.microsoft.com/office/drawing/2014/main" id="{14519F0A-37C0-9F42-156F-76CAAFB8B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4638" y="4879975"/>
                <a:ext cx="1727200" cy="10239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919" name="Object 5">
                <a:extLst>
                  <a:ext uri="{FF2B5EF4-FFF2-40B4-BE49-F238E27FC236}">
                    <a16:creationId xmlns:a16="http://schemas.microsoft.com/office/drawing/2014/main" id="{CA230645-95EC-E482-226B-C68876D64098}"/>
                  </a:ext>
                </a:extLst>
              </p:cNvPr>
              <p:cNvSpPr txBox="1"/>
              <p:nvPr/>
            </p:nvSpPr>
            <p:spPr bwMode="auto">
              <a:xfrm>
                <a:off x="7891463" y="3746500"/>
                <a:ext cx="1743075" cy="1023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4919" name="Object 5">
                <a:extLst>
                  <a:ext uri="{FF2B5EF4-FFF2-40B4-BE49-F238E27FC236}">
                    <a16:creationId xmlns:a16="http://schemas.microsoft.com/office/drawing/2014/main" id="{CA230645-95EC-E482-226B-C68876D64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1463" y="3746500"/>
                <a:ext cx="1743075" cy="1023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920" name="Object 5">
                <a:extLst>
                  <a:ext uri="{FF2B5EF4-FFF2-40B4-BE49-F238E27FC236}">
                    <a16:creationId xmlns:a16="http://schemas.microsoft.com/office/drawing/2014/main" id="{BBDD42AC-303A-9E78-0FC2-350367651DBB}"/>
                  </a:ext>
                </a:extLst>
              </p:cNvPr>
              <p:cNvSpPr txBox="1"/>
              <p:nvPr/>
            </p:nvSpPr>
            <p:spPr bwMode="auto">
              <a:xfrm>
                <a:off x="5119688" y="4805363"/>
                <a:ext cx="2066925" cy="1023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4920" name="Object 5">
                <a:extLst>
                  <a:ext uri="{FF2B5EF4-FFF2-40B4-BE49-F238E27FC236}">
                    <a16:creationId xmlns:a16="http://schemas.microsoft.com/office/drawing/2014/main" id="{BBDD42AC-303A-9E78-0FC2-350367651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9688" y="4805363"/>
                <a:ext cx="2066925" cy="10239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921" name="Object 5">
                <a:extLst>
                  <a:ext uri="{FF2B5EF4-FFF2-40B4-BE49-F238E27FC236}">
                    <a16:creationId xmlns:a16="http://schemas.microsoft.com/office/drawing/2014/main" id="{7AC4E91E-1324-5368-BB04-48190C92A4E9}"/>
                  </a:ext>
                </a:extLst>
              </p:cNvPr>
              <p:cNvSpPr txBox="1"/>
              <p:nvPr/>
            </p:nvSpPr>
            <p:spPr bwMode="auto">
              <a:xfrm>
                <a:off x="7950200" y="1479550"/>
                <a:ext cx="1543050" cy="1023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4921" name="Object 5">
                <a:extLst>
                  <a:ext uri="{FF2B5EF4-FFF2-40B4-BE49-F238E27FC236}">
                    <a16:creationId xmlns:a16="http://schemas.microsoft.com/office/drawing/2014/main" id="{7AC4E91E-1324-5368-BB04-48190C92A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0200" y="1479550"/>
                <a:ext cx="1543050" cy="10239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4922" name="Picture 11">
            <a:extLst>
              <a:ext uri="{FF2B5EF4-FFF2-40B4-BE49-F238E27FC236}">
                <a16:creationId xmlns:a16="http://schemas.microsoft.com/office/drawing/2014/main" id="{97F001C6-B546-4A8B-1469-E4077EE2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F89F9CE4-163C-D70E-E96B-5BD5D21CE3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Direct Kinematics: </a:t>
            </a:r>
            <a:br>
              <a:rPr lang="en-US" altLang="zh-CN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Transform Matrix for </a:t>
            </a:r>
            <a:r>
              <a:rPr lang="en-US" altLang="zh-CN" sz="2400">
                <a:solidFill>
                  <a:srgbClr val="FF3300"/>
                </a:solidFill>
                <a:ea typeface="宋体" panose="02010600030101010101" pitchFamily="2" charset="-122"/>
              </a:rPr>
              <a:t>Right Robot</a:t>
            </a:r>
          </a:p>
        </p:txBody>
      </p:sp>
      <p:pic>
        <p:nvPicPr>
          <p:cNvPr id="296963" name="Picture 5">
            <a:extLst>
              <a:ext uri="{FF2B5EF4-FFF2-40B4-BE49-F238E27FC236}">
                <a16:creationId xmlns:a16="http://schemas.microsoft.com/office/drawing/2014/main" id="{948639B7-64ED-357E-9569-D13D63122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833563"/>
            <a:ext cx="42545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6964" name="Object 5">
                <a:extLst>
                  <a:ext uri="{FF2B5EF4-FFF2-40B4-BE49-F238E27FC236}">
                    <a16:creationId xmlns:a16="http://schemas.microsoft.com/office/drawing/2014/main" id="{250AB33D-6F84-169A-F201-25886CA63A28}"/>
                  </a:ext>
                </a:extLst>
              </p:cNvPr>
              <p:cNvSpPr txBox="1"/>
              <p:nvPr/>
            </p:nvSpPr>
            <p:spPr bwMode="auto">
              <a:xfrm>
                <a:off x="2867025" y="4789488"/>
                <a:ext cx="1911350" cy="1023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6964" name="Object 5">
                <a:extLst>
                  <a:ext uri="{FF2B5EF4-FFF2-40B4-BE49-F238E27FC236}">
                    <a16:creationId xmlns:a16="http://schemas.microsoft.com/office/drawing/2014/main" id="{250AB33D-6F84-169A-F201-25886CA63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7025" y="4789488"/>
                <a:ext cx="1911350" cy="1023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6965" name="Object 5">
                <a:extLst>
                  <a:ext uri="{FF2B5EF4-FFF2-40B4-BE49-F238E27FC236}">
                    <a16:creationId xmlns:a16="http://schemas.microsoft.com/office/drawing/2014/main" id="{566D4903-1903-63AA-661F-5AFDFBA30E7D}"/>
                  </a:ext>
                </a:extLst>
              </p:cNvPr>
              <p:cNvSpPr txBox="1"/>
              <p:nvPr/>
            </p:nvSpPr>
            <p:spPr bwMode="auto">
              <a:xfrm>
                <a:off x="7950200" y="2595563"/>
                <a:ext cx="1501775" cy="1023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6965" name="Object 5">
                <a:extLst>
                  <a:ext uri="{FF2B5EF4-FFF2-40B4-BE49-F238E27FC236}">
                    <a16:creationId xmlns:a16="http://schemas.microsoft.com/office/drawing/2014/main" id="{566D4903-1903-63AA-661F-5AFDFBA30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0200" y="2595563"/>
                <a:ext cx="1501775" cy="10239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6966" name="Object 5">
                <a:extLst>
                  <a:ext uri="{FF2B5EF4-FFF2-40B4-BE49-F238E27FC236}">
                    <a16:creationId xmlns:a16="http://schemas.microsoft.com/office/drawing/2014/main" id="{02C9AF5E-3B85-DD54-4972-3B0E210917DA}"/>
                  </a:ext>
                </a:extLst>
              </p:cNvPr>
              <p:cNvSpPr txBox="1"/>
              <p:nvPr/>
            </p:nvSpPr>
            <p:spPr bwMode="auto">
              <a:xfrm>
                <a:off x="7943850" y="4879975"/>
                <a:ext cx="1627188" cy="1023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6966" name="Object 5">
                <a:extLst>
                  <a:ext uri="{FF2B5EF4-FFF2-40B4-BE49-F238E27FC236}">
                    <a16:creationId xmlns:a16="http://schemas.microsoft.com/office/drawing/2014/main" id="{02C9AF5E-3B85-DD54-4972-3B0E21091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4879975"/>
                <a:ext cx="1627188" cy="10239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6967" name="Object 5">
                <a:extLst>
                  <a:ext uri="{FF2B5EF4-FFF2-40B4-BE49-F238E27FC236}">
                    <a16:creationId xmlns:a16="http://schemas.microsoft.com/office/drawing/2014/main" id="{00F967AA-B76C-070C-68DE-76AC03C2498F}"/>
                  </a:ext>
                </a:extLst>
              </p:cNvPr>
              <p:cNvSpPr txBox="1"/>
              <p:nvPr/>
            </p:nvSpPr>
            <p:spPr bwMode="auto">
              <a:xfrm>
                <a:off x="7758113" y="3746500"/>
                <a:ext cx="2011362" cy="1023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6967" name="Object 5">
                <a:extLst>
                  <a:ext uri="{FF2B5EF4-FFF2-40B4-BE49-F238E27FC236}">
                    <a16:creationId xmlns:a16="http://schemas.microsoft.com/office/drawing/2014/main" id="{00F967AA-B76C-070C-68DE-76AC03C24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8113" y="3746500"/>
                <a:ext cx="2011362" cy="1023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6968" name="Object 5">
                <a:extLst>
                  <a:ext uri="{FF2B5EF4-FFF2-40B4-BE49-F238E27FC236}">
                    <a16:creationId xmlns:a16="http://schemas.microsoft.com/office/drawing/2014/main" id="{2AE96AA1-A693-6EB0-46A3-4363741EE7F4}"/>
                  </a:ext>
                </a:extLst>
              </p:cNvPr>
              <p:cNvSpPr txBox="1"/>
              <p:nvPr/>
            </p:nvSpPr>
            <p:spPr bwMode="auto">
              <a:xfrm>
                <a:off x="5119688" y="4805363"/>
                <a:ext cx="2066925" cy="1023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6968" name="Object 5">
                <a:extLst>
                  <a:ext uri="{FF2B5EF4-FFF2-40B4-BE49-F238E27FC236}">
                    <a16:creationId xmlns:a16="http://schemas.microsoft.com/office/drawing/2014/main" id="{2AE96AA1-A693-6EB0-46A3-4363741EE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9688" y="4805363"/>
                <a:ext cx="2066925" cy="10239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6969" name="Object 5">
                <a:extLst>
                  <a:ext uri="{FF2B5EF4-FFF2-40B4-BE49-F238E27FC236}">
                    <a16:creationId xmlns:a16="http://schemas.microsoft.com/office/drawing/2014/main" id="{8DA2AF35-BF86-47B6-1B9C-C00A7F7AA7C0}"/>
                  </a:ext>
                </a:extLst>
              </p:cNvPr>
              <p:cNvSpPr txBox="1"/>
              <p:nvPr/>
            </p:nvSpPr>
            <p:spPr bwMode="auto">
              <a:xfrm>
                <a:off x="7950200" y="1479550"/>
                <a:ext cx="1543050" cy="1023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6969" name="Object 5">
                <a:extLst>
                  <a:ext uri="{FF2B5EF4-FFF2-40B4-BE49-F238E27FC236}">
                    <a16:creationId xmlns:a16="http://schemas.microsoft.com/office/drawing/2014/main" id="{8DA2AF35-BF86-47B6-1B9C-C00A7F7AA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0200" y="1479550"/>
                <a:ext cx="1543050" cy="10239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6970" name="Picture 11">
            <a:extLst>
              <a:ext uri="{FF2B5EF4-FFF2-40B4-BE49-F238E27FC236}">
                <a16:creationId xmlns:a16="http://schemas.microsoft.com/office/drawing/2014/main" id="{F4135F22-73D6-519F-84E5-F63C31611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0C0C5446-DB5F-ADD2-E1EE-7A6587F1A1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Direct Kinematics: Solution </a:t>
            </a:r>
            <a:br>
              <a:rPr lang="en-US" altLang="zh-CN" sz="2400">
                <a:ea typeface="宋体" panose="02010600030101010101" pitchFamily="2" charset="-122"/>
              </a:rPr>
            </a:br>
            <a:endParaRPr lang="en-US" altLang="zh-CN" sz="240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9011" name="Object 5">
                <a:extLst>
                  <a:ext uri="{FF2B5EF4-FFF2-40B4-BE49-F238E27FC236}">
                    <a16:creationId xmlns:a16="http://schemas.microsoft.com/office/drawing/2014/main" id="{D9D07D34-8868-F4E2-18FD-AC3D998079F0}"/>
                  </a:ext>
                </a:extLst>
              </p:cNvPr>
              <p:cNvSpPr txBox="1"/>
              <p:nvPr/>
            </p:nvSpPr>
            <p:spPr bwMode="auto">
              <a:xfrm>
                <a:off x="2133600" y="1447800"/>
                <a:ext cx="1911350" cy="1023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9011" name="Object 5">
                <a:extLst>
                  <a:ext uri="{FF2B5EF4-FFF2-40B4-BE49-F238E27FC236}">
                    <a16:creationId xmlns:a16="http://schemas.microsoft.com/office/drawing/2014/main" id="{D9D07D34-8868-F4E2-18FD-AC3D99807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1447800"/>
                <a:ext cx="1911350" cy="1023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012" name="Object 5">
                <a:extLst>
                  <a:ext uri="{FF2B5EF4-FFF2-40B4-BE49-F238E27FC236}">
                    <a16:creationId xmlns:a16="http://schemas.microsoft.com/office/drawing/2014/main" id="{90FB7FB8-209D-183E-1761-65E3A5DE0E42}"/>
                  </a:ext>
                </a:extLst>
              </p:cNvPr>
              <p:cNvSpPr txBox="1"/>
              <p:nvPr/>
            </p:nvSpPr>
            <p:spPr bwMode="auto">
              <a:xfrm>
                <a:off x="2514600" y="2590800"/>
                <a:ext cx="1501775" cy="1023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9012" name="Object 5">
                <a:extLst>
                  <a:ext uri="{FF2B5EF4-FFF2-40B4-BE49-F238E27FC236}">
                    <a16:creationId xmlns:a16="http://schemas.microsoft.com/office/drawing/2014/main" id="{90FB7FB8-209D-183E-1761-65E3A5DE0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2590800"/>
                <a:ext cx="1501775" cy="1023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013" name="Object 5">
                <a:extLst>
                  <a:ext uri="{FF2B5EF4-FFF2-40B4-BE49-F238E27FC236}">
                    <a16:creationId xmlns:a16="http://schemas.microsoft.com/office/drawing/2014/main" id="{3B82749E-C90B-DE04-67A7-6BB735F6E67D}"/>
                  </a:ext>
                </a:extLst>
              </p:cNvPr>
              <p:cNvSpPr txBox="1"/>
              <p:nvPr/>
            </p:nvSpPr>
            <p:spPr bwMode="auto">
              <a:xfrm>
                <a:off x="7974013" y="2667000"/>
                <a:ext cx="1627187" cy="1023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9013" name="Object 5">
                <a:extLst>
                  <a:ext uri="{FF2B5EF4-FFF2-40B4-BE49-F238E27FC236}">
                    <a16:creationId xmlns:a16="http://schemas.microsoft.com/office/drawing/2014/main" id="{3B82749E-C90B-DE04-67A7-6BB735F6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4013" y="2667000"/>
                <a:ext cx="1627187" cy="1023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014" name="Object 5">
                <a:extLst>
                  <a:ext uri="{FF2B5EF4-FFF2-40B4-BE49-F238E27FC236}">
                    <a16:creationId xmlns:a16="http://schemas.microsoft.com/office/drawing/2014/main" id="{1483DDF6-8772-6AB3-A6A5-18BD0514FC65}"/>
                  </a:ext>
                </a:extLst>
              </p:cNvPr>
              <p:cNvSpPr txBox="1"/>
              <p:nvPr/>
            </p:nvSpPr>
            <p:spPr bwMode="auto">
              <a:xfrm>
                <a:off x="5089525" y="2667000"/>
                <a:ext cx="2011363" cy="1023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9014" name="Object 5">
                <a:extLst>
                  <a:ext uri="{FF2B5EF4-FFF2-40B4-BE49-F238E27FC236}">
                    <a16:creationId xmlns:a16="http://schemas.microsoft.com/office/drawing/2014/main" id="{1483DDF6-8772-6AB3-A6A5-18BD0514F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9525" y="2667000"/>
                <a:ext cx="2011363" cy="10239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015" name="Object 5">
                <a:extLst>
                  <a:ext uri="{FF2B5EF4-FFF2-40B4-BE49-F238E27FC236}">
                    <a16:creationId xmlns:a16="http://schemas.microsoft.com/office/drawing/2014/main" id="{40425CAA-6384-6753-A58B-86AE00938EDE}"/>
                  </a:ext>
                </a:extLst>
              </p:cNvPr>
              <p:cNvSpPr txBox="1"/>
              <p:nvPr/>
            </p:nvSpPr>
            <p:spPr bwMode="auto">
              <a:xfrm>
                <a:off x="5095875" y="1447800"/>
                <a:ext cx="2066925" cy="1023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9015" name="Object 5">
                <a:extLst>
                  <a:ext uri="{FF2B5EF4-FFF2-40B4-BE49-F238E27FC236}">
                    <a16:creationId xmlns:a16="http://schemas.microsoft.com/office/drawing/2014/main" id="{40425CAA-6384-6753-A58B-86AE00938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5875" y="1447800"/>
                <a:ext cx="2066925" cy="1023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016" name="Object 5">
                <a:extLst>
                  <a:ext uri="{FF2B5EF4-FFF2-40B4-BE49-F238E27FC236}">
                    <a16:creationId xmlns:a16="http://schemas.microsoft.com/office/drawing/2014/main" id="{8D13B496-A7F0-7FC0-3C12-C6906D5AE0D7}"/>
                  </a:ext>
                </a:extLst>
              </p:cNvPr>
              <p:cNvSpPr txBox="1"/>
              <p:nvPr/>
            </p:nvSpPr>
            <p:spPr bwMode="auto">
              <a:xfrm>
                <a:off x="7950200" y="1479550"/>
                <a:ext cx="1543050" cy="1023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9016" name="Object 5">
                <a:extLst>
                  <a:ext uri="{FF2B5EF4-FFF2-40B4-BE49-F238E27FC236}">
                    <a16:creationId xmlns:a16="http://schemas.microsoft.com/office/drawing/2014/main" id="{8D13B496-A7F0-7FC0-3C12-C6906D5AE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0200" y="1479550"/>
                <a:ext cx="1543050" cy="1023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017" name="Object 5">
                <a:extLst>
                  <a:ext uri="{FF2B5EF4-FFF2-40B4-BE49-F238E27FC236}">
                    <a16:creationId xmlns:a16="http://schemas.microsoft.com/office/drawing/2014/main" id="{1EC00824-C22C-A1D2-D71F-0976E16DD806}"/>
                  </a:ext>
                </a:extLst>
              </p:cNvPr>
              <p:cNvSpPr txBox="1"/>
              <p:nvPr/>
            </p:nvSpPr>
            <p:spPr bwMode="auto">
              <a:xfrm>
                <a:off x="4651375" y="4267200"/>
                <a:ext cx="2889250" cy="1023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9017" name="Object 5">
                <a:extLst>
                  <a:ext uri="{FF2B5EF4-FFF2-40B4-BE49-F238E27FC236}">
                    <a16:creationId xmlns:a16="http://schemas.microsoft.com/office/drawing/2014/main" id="{1EC00824-C22C-A1D2-D71F-0976E16D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1375" y="4267200"/>
                <a:ext cx="2889250" cy="10239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9018" name="Picture 11">
            <a:extLst>
              <a:ext uri="{FF2B5EF4-FFF2-40B4-BE49-F238E27FC236}">
                <a16:creationId xmlns:a16="http://schemas.microsoft.com/office/drawing/2014/main" id="{03D41F04-EE71-C1B0-6E2C-65D315D56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0971702B-1141-CE3D-01EC-3669F0553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Inverse Kinematics</a:t>
            </a:r>
          </a:p>
        </p:txBody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513DB535-337F-6AE5-D727-60D93891C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>
                <a:solidFill>
                  <a:srgbClr val="FF3300"/>
                </a:solidFill>
                <a:ea typeface="宋体" panose="02010600030101010101" pitchFamily="2" charset="-122"/>
              </a:rPr>
              <a:t>6 DOFs</a:t>
            </a:r>
            <a:r>
              <a:rPr lang="en-US" altLang="zh-CN" b="1">
                <a:ea typeface="宋体" panose="02010600030101010101" pitchFamily="2" charset="-122"/>
              </a:rPr>
              <a:t> for positioning and orienting </a:t>
            </a:r>
            <a:r>
              <a:rPr lang="en-US" altLang="zh-CN" b="1"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en-US" altLang="zh-CN" b="1">
                <a:solidFill>
                  <a:srgbClr val="FF3300"/>
                </a:solidFill>
                <a:ea typeface="宋体" panose="02010600030101010101" pitchFamily="2" charset="-122"/>
                <a:sym typeface="Wingdings" panose="05000000000000000000" pitchFamily="2" charset="2"/>
              </a:rPr>
              <a:t>Inverse Kinematics</a:t>
            </a:r>
            <a:endParaRPr lang="en-US" altLang="zh-CN" b="1">
              <a:solidFill>
                <a:srgbClr val="FF3300"/>
              </a:solidFill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r>
              <a:rPr lang="en-US" altLang="zh-CN" b="1">
                <a:ea typeface="宋体" panose="02010600030101010101" pitchFamily="2" charset="-122"/>
              </a:rPr>
              <a:t>1 DOF for the opening and closing of the grasper </a:t>
            </a:r>
            <a:r>
              <a:rPr lang="en-US" altLang="zh-CN" b="1"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en-US" altLang="zh-CN" b="1">
                <a:ea typeface="宋体" panose="02010600030101010101" pitchFamily="2" charset="-122"/>
              </a:rPr>
              <a:t>Redundancy </a:t>
            </a:r>
          </a:p>
          <a:p>
            <a:endParaRPr lang="en-US" altLang="zh-CN" b="1">
              <a:ea typeface="宋体" panose="02010600030101010101" pitchFamily="2" charset="-122"/>
            </a:endParaRPr>
          </a:p>
          <a:p>
            <a:r>
              <a:rPr lang="en-US" altLang="zh-CN" b="1">
                <a:ea typeface="宋体" panose="02010600030101010101" pitchFamily="2" charset="-122"/>
              </a:rPr>
              <a:t>Joint Limit Range</a:t>
            </a:r>
          </a:p>
        </p:txBody>
      </p:sp>
      <p:pic>
        <p:nvPicPr>
          <p:cNvPr id="301060" name="Picture 4">
            <a:extLst>
              <a:ext uri="{FF2B5EF4-FFF2-40B4-BE49-F238E27FC236}">
                <a16:creationId xmlns:a16="http://schemas.microsoft.com/office/drawing/2014/main" id="{264D0BF7-8541-939D-2343-BB8C6443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494088"/>
            <a:ext cx="5376862" cy="26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1" name="Picture 6">
            <a:extLst>
              <a:ext uri="{FF2B5EF4-FFF2-40B4-BE49-F238E27FC236}">
                <a16:creationId xmlns:a16="http://schemas.microsoft.com/office/drawing/2014/main" id="{3143732A-B4A5-724E-E8D5-0138EA38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92787062-1FDB-E668-66D9-6F0324D75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Inverse Kinematics: </a:t>
            </a:r>
            <a:br>
              <a:rPr lang="en-US" altLang="zh-CN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Homogeneous Transformation Matrix and Its Inverse</a:t>
            </a:r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A4D77042-6904-BA5D-554E-4300D2A10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>
                <a:ea typeface="宋体" panose="02010600030101010101" pitchFamily="2" charset="-122"/>
              </a:rPr>
              <a:t>Homogenous Transform Matrix </a:t>
            </a:r>
            <a:r>
              <a:rPr lang="en-US" altLang="zh-CN" b="1">
                <a:ea typeface="宋体" panose="02010600030101010101" pitchFamily="2" charset="-122"/>
                <a:sym typeface="Wingdings" panose="05000000000000000000" pitchFamily="2" charset="2"/>
              </a:rPr>
              <a:t> Inverse</a:t>
            </a:r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084" name="Object 5">
                <a:extLst>
                  <a:ext uri="{FF2B5EF4-FFF2-40B4-BE49-F238E27FC236}">
                    <a16:creationId xmlns:a16="http://schemas.microsoft.com/office/drawing/2014/main" id="{3A2DF603-0743-8904-EFBA-066A82F0C976}"/>
                  </a:ext>
                </a:extLst>
              </p:cNvPr>
              <p:cNvSpPr txBox="1"/>
              <p:nvPr/>
            </p:nvSpPr>
            <p:spPr bwMode="auto">
              <a:xfrm>
                <a:off x="2743200" y="2300288"/>
                <a:ext cx="2889250" cy="1023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2084" name="Object 5">
                <a:extLst>
                  <a:ext uri="{FF2B5EF4-FFF2-40B4-BE49-F238E27FC236}">
                    <a16:creationId xmlns:a16="http://schemas.microsoft.com/office/drawing/2014/main" id="{3A2DF603-0743-8904-EFBA-066A82F0C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2300288"/>
                <a:ext cx="2889250" cy="10239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085" name="Object 5">
                <a:extLst>
                  <a:ext uri="{FF2B5EF4-FFF2-40B4-BE49-F238E27FC236}">
                    <a16:creationId xmlns:a16="http://schemas.microsoft.com/office/drawing/2014/main" id="{F64DA15D-269C-1207-9712-8378A9048DAE}"/>
                  </a:ext>
                </a:extLst>
              </p:cNvPr>
              <p:cNvSpPr txBox="1"/>
              <p:nvPr/>
            </p:nvSpPr>
            <p:spPr bwMode="auto">
              <a:xfrm>
                <a:off x="6310313" y="2300288"/>
                <a:ext cx="3228975" cy="10525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𝑥𝑖𝑛𝑣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𝑦𝑖𝑛𝑣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𝑧𝑖𝑛𝑣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2085" name="Object 5">
                <a:extLst>
                  <a:ext uri="{FF2B5EF4-FFF2-40B4-BE49-F238E27FC236}">
                    <a16:creationId xmlns:a16="http://schemas.microsoft.com/office/drawing/2014/main" id="{F64DA15D-269C-1207-9712-8378A904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13" y="2300288"/>
                <a:ext cx="3228975" cy="10525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086" name="Object 5">
                <a:extLst>
                  <a:ext uri="{FF2B5EF4-FFF2-40B4-BE49-F238E27FC236}">
                    <a16:creationId xmlns:a16="http://schemas.microsoft.com/office/drawing/2014/main" id="{7F9421A0-7AF0-9F1F-E0D1-43C23EE46423}"/>
                  </a:ext>
                </a:extLst>
              </p:cNvPr>
              <p:cNvSpPr txBox="1"/>
              <p:nvPr/>
            </p:nvSpPr>
            <p:spPr bwMode="auto">
              <a:xfrm>
                <a:off x="5607050" y="2605088"/>
                <a:ext cx="550863" cy="447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2086" name="Object 5">
                <a:extLst>
                  <a:ext uri="{FF2B5EF4-FFF2-40B4-BE49-F238E27FC236}">
                    <a16:creationId xmlns:a16="http://schemas.microsoft.com/office/drawing/2014/main" id="{7F9421A0-7AF0-9F1F-E0D1-43C23EE46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7050" y="2605088"/>
                <a:ext cx="550863" cy="447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2087" name="Rectangle 3">
            <a:extLst>
              <a:ext uri="{FF2B5EF4-FFF2-40B4-BE49-F238E27FC236}">
                <a16:creationId xmlns:a16="http://schemas.microsoft.com/office/drawing/2014/main" id="{479F0E09-3D2C-E8AC-80DC-A9C5FC3A6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89275"/>
            <a:ext cx="260508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zh-CN" altLang="en-US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left robot,</a:t>
            </a:r>
          </a:p>
          <a:p>
            <a:endParaRPr lang="en-US" altLang="zh-CN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right robot,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088" name="Object 5">
                <a:extLst>
                  <a:ext uri="{FF2B5EF4-FFF2-40B4-BE49-F238E27FC236}">
                    <a16:creationId xmlns:a16="http://schemas.microsoft.com/office/drawing/2014/main" id="{407F0688-517C-4E4A-0CF7-F61A82239A3C}"/>
                  </a:ext>
                </a:extLst>
              </p:cNvPr>
              <p:cNvSpPr txBox="1"/>
              <p:nvPr/>
            </p:nvSpPr>
            <p:spPr bwMode="auto">
              <a:xfrm>
                <a:off x="2643188" y="3679825"/>
                <a:ext cx="1417637" cy="781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𝑥𝑖𝑛𝑣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𝑦𝑖𝑛𝑣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𝑧𝑖𝑛𝑣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2088" name="Object 5">
                <a:extLst>
                  <a:ext uri="{FF2B5EF4-FFF2-40B4-BE49-F238E27FC236}">
                    <a16:creationId xmlns:a16="http://schemas.microsoft.com/office/drawing/2014/main" id="{407F0688-517C-4E4A-0CF7-F61A82239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3188" y="3679825"/>
                <a:ext cx="1417637" cy="7810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089" name="Object 5">
                <a:extLst>
                  <a:ext uri="{FF2B5EF4-FFF2-40B4-BE49-F238E27FC236}">
                    <a16:creationId xmlns:a16="http://schemas.microsoft.com/office/drawing/2014/main" id="{CCC0FD1E-CBD4-05B0-504B-FFCDBAE795AA}"/>
                  </a:ext>
                </a:extLst>
              </p:cNvPr>
              <p:cNvSpPr txBox="1"/>
              <p:nvPr/>
            </p:nvSpPr>
            <p:spPr bwMode="auto">
              <a:xfrm>
                <a:off x="2630488" y="5127625"/>
                <a:ext cx="1403350" cy="781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𝑥𝑖𝑛𝑣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𝑦𝑖𝑛𝑣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𝑧𝑖𝑛𝑣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2089" name="Object 5">
                <a:extLst>
                  <a:ext uri="{FF2B5EF4-FFF2-40B4-BE49-F238E27FC236}">
                    <a16:creationId xmlns:a16="http://schemas.microsoft.com/office/drawing/2014/main" id="{CCC0FD1E-CBD4-05B0-504B-FFCDBAE79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0488" y="5127625"/>
                <a:ext cx="1403350" cy="7810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2090" name="Rectangle 3">
            <a:extLst>
              <a:ext uri="{FF2B5EF4-FFF2-40B4-BE49-F238E27FC236}">
                <a16:creationId xmlns:a16="http://schemas.microsoft.com/office/drawing/2014/main" id="{042EFCB8-5044-B887-B7C0-C392AA922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313" y="3048000"/>
            <a:ext cx="5116512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zh-CN" altLang="en-US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Define</a:t>
            </a:r>
          </a:p>
          <a:p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Which gives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091" name="Object 5">
                <a:extLst>
                  <a:ext uri="{FF2B5EF4-FFF2-40B4-BE49-F238E27FC236}">
                    <a16:creationId xmlns:a16="http://schemas.microsoft.com/office/drawing/2014/main" id="{C5CEE576-13FC-79C0-93AE-3A7320E00C63}"/>
                  </a:ext>
                </a:extLst>
              </p:cNvPr>
              <p:cNvSpPr txBox="1"/>
              <p:nvPr/>
            </p:nvSpPr>
            <p:spPr bwMode="auto">
              <a:xfrm>
                <a:off x="5768975" y="3630613"/>
                <a:ext cx="4095750" cy="13636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𝑖𝑛𝑣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𝑥𝑖𝑛𝑣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𝑦𝑖𝑛𝑣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𝑧𝑖𝑛𝑣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𝑖𝑛𝑣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𝑖𝑛𝑣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2091" name="Object 5">
                <a:extLst>
                  <a:ext uri="{FF2B5EF4-FFF2-40B4-BE49-F238E27FC236}">
                    <a16:creationId xmlns:a16="http://schemas.microsoft.com/office/drawing/2014/main" id="{C5CEE576-13FC-79C0-93AE-3A7320E0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8975" y="3630613"/>
                <a:ext cx="4095750" cy="13636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2092" name="Rectangle 12">
            <a:extLst>
              <a:ext uri="{FF2B5EF4-FFF2-40B4-BE49-F238E27FC236}">
                <a16:creationId xmlns:a16="http://schemas.microsoft.com/office/drawing/2014/main" id="{BA5E439B-8F19-D368-428C-249745887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88" y="5316538"/>
            <a:ext cx="1924050" cy="779462"/>
          </a:xfrm>
          <a:prstGeom prst="rect">
            <a:avLst/>
          </a:prstGeom>
          <a:solidFill>
            <a:srgbClr val="FFFF00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093" name="Object 5">
                <a:extLst>
                  <a:ext uri="{FF2B5EF4-FFF2-40B4-BE49-F238E27FC236}">
                    <a16:creationId xmlns:a16="http://schemas.microsoft.com/office/drawing/2014/main" id="{D70620DB-200F-AFD9-69F7-55D53E102A9C}"/>
                  </a:ext>
                </a:extLst>
              </p:cNvPr>
              <p:cNvSpPr txBox="1"/>
              <p:nvPr/>
            </p:nvSpPr>
            <p:spPr bwMode="auto">
              <a:xfrm>
                <a:off x="7300913" y="5357813"/>
                <a:ext cx="1431925" cy="511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2093" name="Object 5">
                <a:extLst>
                  <a:ext uri="{FF2B5EF4-FFF2-40B4-BE49-F238E27FC236}">
                    <a16:creationId xmlns:a16="http://schemas.microsoft.com/office/drawing/2014/main" id="{D70620DB-200F-AFD9-69F7-55D53E102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0913" y="5357813"/>
                <a:ext cx="1431925" cy="5111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B9063498-3482-4E2E-CF7B-4B10A9264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Inverse Kinematics</a:t>
            </a:r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07FF911E-9B1A-55E3-C85E-EA91C8B70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3108" name="Object 5">
                <a:extLst>
                  <a:ext uri="{FF2B5EF4-FFF2-40B4-BE49-F238E27FC236}">
                    <a16:creationId xmlns:a16="http://schemas.microsoft.com/office/drawing/2014/main" id="{015946F5-4691-C8E3-FDB8-645BB770BDD4}"/>
                  </a:ext>
                </a:extLst>
              </p:cNvPr>
              <p:cNvSpPr txBox="1"/>
              <p:nvPr/>
            </p:nvSpPr>
            <p:spPr bwMode="auto">
              <a:xfrm>
                <a:off x="5076825" y="2592388"/>
                <a:ext cx="430213" cy="349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3108" name="Object 5">
                <a:extLst>
                  <a:ext uri="{FF2B5EF4-FFF2-40B4-BE49-F238E27FC236}">
                    <a16:creationId xmlns:a16="http://schemas.microsoft.com/office/drawing/2014/main" id="{015946F5-4691-C8E3-FDB8-645BB770B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825" y="2592388"/>
                <a:ext cx="430213" cy="3492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3109" name="Rectangle 3">
            <a:extLst>
              <a:ext uri="{FF2B5EF4-FFF2-40B4-BE49-F238E27FC236}">
                <a16:creationId xmlns:a16="http://schemas.microsoft.com/office/drawing/2014/main" id="{3E2A2658-48CF-9390-2487-CD447109B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1071563"/>
            <a:ext cx="260508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zh-CN" altLang="en-US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left robot,</a:t>
            </a:r>
          </a:p>
          <a:p>
            <a:endParaRPr lang="en-US" altLang="zh-CN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right robot,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3110" name="Object 5">
                <a:extLst>
                  <a:ext uri="{FF2B5EF4-FFF2-40B4-BE49-F238E27FC236}">
                    <a16:creationId xmlns:a16="http://schemas.microsoft.com/office/drawing/2014/main" id="{68014D43-C8EB-E2C3-9A82-039372806A40}"/>
                  </a:ext>
                </a:extLst>
              </p:cNvPr>
              <p:cNvSpPr txBox="1"/>
              <p:nvPr/>
            </p:nvSpPr>
            <p:spPr bwMode="auto">
              <a:xfrm>
                <a:off x="2616200" y="1779588"/>
                <a:ext cx="1417638" cy="781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𝑥𝑖𝑛𝑣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𝑦𝑖𝑛𝑣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𝑧𝑖𝑛𝑣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3110" name="Object 5">
                <a:extLst>
                  <a:ext uri="{FF2B5EF4-FFF2-40B4-BE49-F238E27FC236}">
                    <a16:creationId xmlns:a16="http://schemas.microsoft.com/office/drawing/2014/main" id="{68014D43-C8EB-E2C3-9A82-039372806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6200" y="1779588"/>
                <a:ext cx="1417638" cy="781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111" name="Object 5">
                <a:extLst>
                  <a:ext uri="{FF2B5EF4-FFF2-40B4-BE49-F238E27FC236}">
                    <a16:creationId xmlns:a16="http://schemas.microsoft.com/office/drawing/2014/main" id="{93E2D3F7-61C9-5CBA-2F63-BB9020716C6D}"/>
                  </a:ext>
                </a:extLst>
              </p:cNvPr>
              <p:cNvSpPr txBox="1"/>
              <p:nvPr/>
            </p:nvSpPr>
            <p:spPr bwMode="auto">
              <a:xfrm>
                <a:off x="2589213" y="3246438"/>
                <a:ext cx="1403350" cy="781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𝑥𝑖𝑛𝑣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𝑦𝑖𝑛𝑣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𝑧𝑖𝑛𝑣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3111" name="Object 5">
                <a:extLst>
                  <a:ext uri="{FF2B5EF4-FFF2-40B4-BE49-F238E27FC236}">
                    <a16:creationId xmlns:a16="http://schemas.microsoft.com/office/drawing/2014/main" id="{93E2D3F7-61C9-5CBA-2F63-BB902071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9213" y="3246438"/>
                <a:ext cx="1403350" cy="7810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3112" name="Rectangle 8">
            <a:extLst>
              <a:ext uri="{FF2B5EF4-FFF2-40B4-BE49-F238E27FC236}">
                <a16:creationId xmlns:a16="http://schemas.microsoft.com/office/drawing/2014/main" id="{B6C31247-7774-38AD-4CF9-4ACFF3407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3725863"/>
            <a:ext cx="1924050" cy="779462"/>
          </a:xfrm>
          <a:prstGeom prst="rect">
            <a:avLst/>
          </a:prstGeom>
          <a:solidFill>
            <a:srgbClr val="FFFF00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3113" name="Object 5">
                <a:extLst>
                  <a:ext uri="{FF2B5EF4-FFF2-40B4-BE49-F238E27FC236}">
                    <a16:creationId xmlns:a16="http://schemas.microsoft.com/office/drawing/2014/main" id="{83731B0C-22A2-B272-2690-609AD2AFABAE}"/>
                  </a:ext>
                </a:extLst>
              </p:cNvPr>
              <p:cNvSpPr txBox="1"/>
              <p:nvPr/>
            </p:nvSpPr>
            <p:spPr bwMode="auto">
              <a:xfrm>
                <a:off x="5568950" y="3884613"/>
                <a:ext cx="1431925" cy="511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3113" name="Object 5">
                <a:extLst>
                  <a:ext uri="{FF2B5EF4-FFF2-40B4-BE49-F238E27FC236}">
                    <a16:creationId xmlns:a16="http://schemas.microsoft.com/office/drawing/2014/main" id="{83731B0C-22A2-B272-2690-609AD2AFA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950" y="3884613"/>
                <a:ext cx="1431925" cy="5111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3114" name="Rectangle 10">
            <a:extLst>
              <a:ext uri="{FF2B5EF4-FFF2-40B4-BE49-F238E27FC236}">
                <a16:creationId xmlns:a16="http://schemas.microsoft.com/office/drawing/2014/main" id="{7F294C36-7867-31F2-71A1-C5D877B26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5" y="2022475"/>
            <a:ext cx="900113" cy="271463"/>
          </a:xfrm>
          <a:prstGeom prst="rect">
            <a:avLst/>
          </a:prstGeom>
          <a:solidFill>
            <a:schemeClr val="accent1">
              <a:alpha val="1803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115" name="Rectangle 11">
            <a:extLst>
              <a:ext uri="{FF2B5EF4-FFF2-40B4-BE49-F238E27FC236}">
                <a16:creationId xmlns:a16="http://schemas.microsoft.com/office/drawing/2014/main" id="{FFEF9954-5648-E436-A62E-B593ADC17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3" y="2325688"/>
            <a:ext cx="1228725" cy="833437"/>
          </a:xfrm>
          <a:prstGeom prst="rect">
            <a:avLst/>
          </a:prstGeom>
          <a:solidFill>
            <a:schemeClr val="accent1">
              <a:alpha val="1803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3116" name="Object 5">
                <a:extLst>
                  <a:ext uri="{FF2B5EF4-FFF2-40B4-BE49-F238E27FC236}">
                    <a16:creationId xmlns:a16="http://schemas.microsoft.com/office/drawing/2014/main" id="{A95751D4-F100-4CF5-13FD-DD496ECA968D}"/>
                  </a:ext>
                </a:extLst>
              </p:cNvPr>
              <p:cNvSpPr txBox="1"/>
              <p:nvPr/>
            </p:nvSpPr>
            <p:spPr bwMode="auto">
              <a:xfrm>
                <a:off x="5956300" y="2520950"/>
                <a:ext cx="652463" cy="511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𝑦𝑖𝑛𝑣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3116" name="Object 5">
                <a:extLst>
                  <a:ext uri="{FF2B5EF4-FFF2-40B4-BE49-F238E27FC236}">
                    <a16:creationId xmlns:a16="http://schemas.microsoft.com/office/drawing/2014/main" id="{A95751D4-F100-4CF5-13FD-DD496ECA9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6300" y="2520950"/>
                <a:ext cx="652463" cy="5111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3117" name="Rectangle 13">
            <a:extLst>
              <a:ext uri="{FF2B5EF4-FFF2-40B4-BE49-F238E27FC236}">
                <a16:creationId xmlns:a16="http://schemas.microsoft.com/office/drawing/2014/main" id="{E3D77CEE-09B3-6231-D2CE-1DEFE093A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113" y="5037138"/>
            <a:ext cx="1228725" cy="654050"/>
          </a:xfrm>
          <a:prstGeom prst="rect">
            <a:avLst/>
          </a:prstGeom>
          <a:solidFill>
            <a:srgbClr val="800080">
              <a:alpha val="3294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3118" name="Object 5">
                <a:extLst>
                  <a:ext uri="{FF2B5EF4-FFF2-40B4-BE49-F238E27FC236}">
                    <a16:creationId xmlns:a16="http://schemas.microsoft.com/office/drawing/2014/main" id="{CAEEECD7-BFFD-C855-40C1-536BDE125F11}"/>
                  </a:ext>
                </a:extLst>
              </p:cNvPr>
              <p:cNvSpPr txBox="1"/>
              <p:nvPr/>
            </p:nvSpPr>
            <p:spPr bwMode="auto">
              <a:xfrm>
                <a:off x="5965825" y="5237163"/>
                <a:ext cx="723900" cy="2698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3118" name="Object 5">
                <a:extLst>
                  <a:ext uri="{FF2B5EF4-FFF2-40B4-BE49-F238E27FC236}">
                    <a16:creationId xmlns:a16="http://schemas.microsoft.com/office/drawing/2014/main" id="{CAEEECD7-BFFD-C855-40C1-536BDE125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5825" y="5237163"/>
                <a:ext cx="723900" cy="2698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3119" name="Rectangle 15">
            <a:extLst>
              <a:ext uri="{FF2B5EF4-FFF2-40B4-BE49-F238E27FC236}">
                <a16:creationId xmlns:a16="http://schemas.microsoft.com/office/drawing/2014/main" id="{1C7E33E8-0CCE-2739-2DC8-9832AB06C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3486150"/>
            <a:ext cx="900113" cy="271463"/>
          </a:xfrm>
          <a:prstGeom prst="rect">
            <a:avLst/>
          </a:prstGeom>
          <a:solidFill>
            <a:schemeClr val="accent1">
              <a:alpha val="1803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3120" name="Object 5">
                <a:extLst>
                  <a:ext uri="{FF2B5EF4-FFF2-40B4-BE49-F238E27FC236}">
                    <a16:creationId xmlns:a16="http://schemas.microsoft.com/office/drawing/2014/main" id="{BDAF47F6-B30A-3211-6709-40F141E807C1}"/>
                  </a:ext>
                </a:extLst>
              </p:cNvPr>
              <p:cNvSpPr txBox="1"/>
              <p:nvPr/>
            </p:nvSpPr>
            <p:spPr bwMode="auto">
              <a:xfrm>
                <a:off x="4392613" y="1895475"/>
                <a:ext cx="863600" cy="17478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3120" name="Object 5">
                <a:extLst>
                  <a:ext uri="{FF2B5EF4-FFF2-40B4-BE49-F238E27FC236}">
                    <a16:creationId xmlns:a16="http://schemas.microsoft.com/office/drawing/2014/main" id="{BDAF47F6-B30A-3211-6709-40F141E80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2613" y="1895475"/>
                <a:ext cx="863600" cy="1747838"/>
              </a:xfrm>
              <a:prstGeom prst="rect">
                <a:avLst/>
              </a:prstGeom>
              <a:blipFill>
                <a:blip r:embed="rId8"/>
                <a:stretch>
                  <a:fillRect l="-638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121" name="Object 5">
                <a:extLst>
                  <a:ext uri="{FF2B5EF4-FFF2-40B4-BE49-F238E27FC236}">
                    <a16:creationId xmlns:a16="http://schemas.microsoft.com/office/drawing/2014/main" id="{DFE40F7E-BD1D-F6BD-FC5C-9DBDA388A24C}"/>
                  </a:ext>
                </a:extLst>
              </p:cNvPr>
              <p:cNvSpPr txBox="1"/>
              <p:nvPr/>
            </p:nvSpPr>
            <p:spPr bwMode="auto">
              <a:xfrm>
                <a:off x="8367713" y="3806825"/>
                <a:ext cx="547687" cy="444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3121" name="Object 5">
                <a:extLst>
                  <a:ext uri="{FF2B5EF4-FFF2-40B4-BE49-F238E27FC236}">
                    <a16:creationId xmlns:a16="http://schemas.microsoft.com/office/drawing/2014/main" id="{DFE40F7E-BD1D-F6BD-FC5C-9DBDA388A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7713" y="3806825"/>
                <a:ext cx="547687" cy="444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122" name="Object 5">
                <a:extLst>
                  <a:ext uri="{FF2B5EF4-FFF2-40B4-BE49-F238E27FC236}">
                    <a16:creationId xmlns:a16="http://schemas.microsoft.com/office/drawing/2014/main" id="{72B0726B-1D54-B9D2-E6BA-EBBFCDA0E50C}"/>
                  </a:ext>
                </a:extLst>
              </p:cNvPr>
              <p:cNvSpPr txBox="1"/>
              <p:nvPr/>
            </p:nvSpPr>
            <p:spPr bwMode="auto">
              <a:xfrm>
                <a:off x="7275513" y="2714625"/>
                <a:ext cx="1309687" cy="2649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3122" name="Object 5">
                <a:extLst>
                  <a:ext uri="{FF2B5EF4-FFF2-40B4-BE49-F238E27FC236}">
                    <a16:creationId xmlns:a16="http://schemas.microsoft.com/office/drawing/2014/main" id="{72B0726B-1D54-B9D2-E6BA-EBBFCDA0E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5513" y="2714625"/>
                <a:ext cx="1309687" cy="2649538"/>
              </a:xfrm>
              <a:prstGeom prst="rect">
                <a:avLst/>
              </a:prstGeom>
              <a:blipFill>
                <a:blip r:embed="rId10"/>
                <a:stretch>
                  <a:fillRect l="-37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3123" name="Rectangle 19">
            <a:extLst>
              <a:ext uri="{FF2B5EF4-FFF2-40B4-BE49-F238E27FC236}">
                <a16:creationId xmlns:a16="http://schemas.microsoft.com/office/drawing/2014/main" id="{8299F4CC-FCD0-804C-3D97-F595A53E1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025" y="3492500"/>
            <a:ext cx="682625" cy="901700"/>
          </a:xfrm>
          <a:prstGeom prst="rect">
            <a:avLst/>
          </a:prstGeom>
          <a:solidFill>
            <a:srgbClr val="FF00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3124" name="Object 5">
                <a:extLst>
                  <a:ext uri="{FF2B5EF4-FFF2-40B4-BE49-F238E27FC236}">
                    <a16:creationId xmlns:a16="http://schemas.microsoft.com/office/drawing/2014/main" id="{EF239E8D-E628-2265-9C5F-BE1368A72C53}"/>
                  </a:ext>
                </a:extLst>
              </p:cNvPr>
              <p:cNvSpPr txBox="1"/>
              <p:nvPr/>
            </p:nvSpPr>
            <p:spPr bwMode="auto">
              <a:xfrm>
                <a:off x="9093200" y="3605213"/>
                <a:ext cx="452438" cy="5826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3124" name="Object 5">
                <a:extLst>
                  <a:ext uri="{FF2B5EF4-FFF2-40B4-BE49-F238E27FC236}">
                    <a16:creationId xmlns:a16="http://schemas.microsoft.com/office/drawing/2014/main" id="{EF239E8D-E628-2265-9C5F-BE1368A72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93200" y="3605213"/>
                <a:ext cx="452438" cy="582612"/>
              </a:xfrm>
              <a:prstGeom prst="rect">
                <a:avLst/>
              </a:prstGeom>
              <a:blipFill>
                <a:blip r:embed="rId11"/>
                <a:stretch>
                  <a:fillRect l="-4054" r="-405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3125" name="Picture 22">
            <a:extLst>
              <a:ext uri="{FF2B5EF4-FFF2-40B4-BE49-F238E27FC236}">
                <a16:creationId xmlns:a16="http://schemas.microsoft.com/office/drawing/2014/main" id="{B51BAE44-2022-694B-E16F-436D96059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7C901-DEA0-2074-47CB-C7AD38389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5FB175A7-19DB-0EFA-E6B3-14932EA2A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Singularity – Mathematical Introduction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131" name="Rectangle 3">
                <a:extLst>
                  <a:ext uri="{FF2B5EF4-FFF2-40B4-BE49-F238E27FC236}">
                    <a16:creationId xmlns:a16="http://schemas.microsoft.com/office/drawing/2014/main" id="{674DAB43-4187-FF60-D41C-80F38AF1DB0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1371600"/>
                <a:ext cx="10363200" cy="4724400"/>
              </a:xfrm>
            </p:spPr>
            <p:txBody>
              <a:bodyPr/>
              <a:lstStyle/>
              <a:p>
                <a:pPr lvl="1"/>
                <a:r>
                  <a:rPr lang="en-US" dirty="0">
                    <a:latin typeface="+mj-lt"/>
                  </a:rPr>
                  <a:t> </a:t>
                </a:r>
                <a:r>
                  <a:rPr lang="en-US" b="1" dirty="0">
                    <a:latin typeface="+mj-lt"/>
                  </a:rPr>
                  <a:t>Norm P=0 </a:t>
                </a:r>
                <a:r>
                  <a:rPr lang="en-US" b="1" i="1" dirty="0">
                    <a:latin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+mj-lt"/>
                  </a:rPr>
                  <a:t> norm of x</a:t>
                </a:r>
              </a:p>
              <a:p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  <a:p>
                <a:pPr lvl="2"/>
                <a:r>
                  <a:rPr lang="en-US" dirty="0">
                    <a:latin typeface="+mj-lt"/>
                  </a:rPr>
                  <a:t>Using the power of 0 with an absolute values will get you </a:t>
                </a:r>
              </a:p>
              <a:p>
                <a:pPr lvl="3"/>
                <a:r>
                  <a:rPr lang="en-US" dirty="0">
                    <a:latin typeface="+mj-lt"/>
                  </a:rPr>
                  <a:t>1 for every non-zero value   </a:t>
                </a:r>
              </a:p>
              <a:p>
                <a:pPr lvl="3"/>
                <a:r>
                  <a:rPr lang="en-US" dirty="0">
                    <a:latin typeface="+mj-lt"/>
                  </a:rPr>
                  <a:t>0 for every zero value  </a:t>
                </a:r>
              </a:p>
              <a:p>
                <a:pPr lvl="2"/>
                <a:r>
                  <a:rPr lang="en-US" dirty="0">
                    <a:latin typeface="+mj-lt"/>
                  </a:rPr>
                  <a:t>This norm corresponds to the number of non-zero elements in the vector</a:t>
                </a:r>
              </a:p>
              <a:p>
                <a:pPr lvl="2"/>
                <a:endParaRPr lang="en-US" dirty="0">
                  <a:latin typeface="+mj-lt"/>
                </a:endParaRPr>
              </a:p>
              <a:p>
                <a:pPr lvl="1"/>
                <a:r>
                  <a:rPr lang="en-US" b="1" dirty="0">
                    <a:latin typeface="+mj-lt"/>
                  </a:rPr>
                  <a:t>Norm P=1 </a:t>
                </a:r>
                <a:r>
                  <a:rPr lang="en-US" b="1" i="1" dirty="0">
                    <a:latin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+mj-lt"/>
                  </a:rPr>
                  <a:t> norm of x</a:t>
                </a: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2"/>
                <a:r>
                  <a:rPr lang="en-US" sz="1600" dirty="0">
                    <a:latin typeface="+mj-lt"/>
                  </a:rPr>
                  <a:t>The sum of the absolute values</a:t>
                </a:r>
              </a:p>
              <a:p>
                <a:pPr marL="914400" lvl="2" indent="0">
                  <a:buNone/>
                </a:pPr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76131" name="Rectangle 3">
                <a:extLst>
                  <a:ext uri="{FF2B5EF4-FFF2-40B4-BE49-F238E27FC236}">
                    <a16:creationId xmlns:a16="http://schemas.microsoft.com/office/drawing/2014/main" id="{674DAB43-4187-FF60-D41C-80F38AF1DB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1371600"/>
                <a:ext cx="10363200" cy="4724400"/>
              </a:xfrm>
              <a:blipFill>
                <a:blip r:embed="rId3"/>
                <a:stretch>
                  <a:fillRect t="-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7B3DBC6-0AE7-62FB-84B9-3CBF4BB6E8D1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7613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F5D91F26-8B59-A817-8518-448DE5908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DDEC5E-E2E6-B0AD-79FF-09629E55601A}"/>
                  </a:ext>
                </a:extLst>
              </p:cNvPr>
              <p:cNvSpPr txBox="1"/>
              <p:nvPr/>
            </p:nvSpPr>
            <p:spPr>
              <a:xfrm>
                <a:off x="4254116" y="1792033"/>
                <a:ext cx="2269974" cy="606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DDEC5E-E2E6-B0AD-79FF-09629E556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16" y="1792033"/>
                <a:ext cx="2269974" cy="6065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718BC6-4CED-68E4-AD6A-831D9D254BB0}"/>
                  </a:ext>
                </a:extLst>
              </p:cNvPr>
              <p:cNvSpPr txBox="1"/>
              <p:nvPr/>
            </p:nvSpPr>
            <p:spPr>
              <a:xfrm>
                <a:off x="4056164" y="4363949"/>
                <a:ext cx="3202528" cy="606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718BC6-4CED-68E4-AD6A-831D9D254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164" y="4363949"/>
                <a:ext cx="3202528" cy="6065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9743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185EED1D-A40E-A886-F27B-A422E5932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Inverse Kinematics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BF419AC4-55BA-D8A8-225E-A43334A42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304132" name="Rectangle 3">
            <a:extLst>
              <a:ext uri="{FF2B5EF4-FFF2-40B4-BE49-F238E27FC236}">
                <a16:creationId xmlns:a16="http://schemas.microsoft.com/office/drawing/2014/main" id="{54823042-CFFC-AC65-9861-EC852DEAA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1358900"/>
            <a:ext cx="67548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Four Possible Solutions of</a:t>
            </a:r>
          </a:p>
        </p:txBody>
      </p:sp>
      <p:sp>
        <p:nvSpPr>
          <p:cNvPr id="304133" name="Rectangle 5">
            <a:extLst>
              <a:ext uri="{FF2B5EF4-FFF2-40B4-BE49-F238E27FC236}">
                <a16:creationId xmlns:a16="http://schemas.microsoft.com/office/drawing/2014/main" id="{DB762772-2B00-E06D-4DA8-8CEB248D4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3" y="2292350"/>
            <a:ext cx="4079875" cy="831850"/>
          </a:xfrm>
          <a:prstGeom prst="rect">
            <a:avLst/>
          </a:prstGeom>
          <a:solidFill>
            <a:srgbClr val="FF0000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134" name="Object 5">
                <a:extLst>
                  <a:ext uri="{FF2B5EF4-FFF2-40B4-BE49-F238E27FC236}">
                    <a16:creationId xmlns:a16="http://schemas.microsoft.com/office/drawing/2014/main" id="{B663F2D9-3E01-BFC7-1CED-7CE7595778B7}"/>
                  </a:ext>
                </a:extLst>
              </p:cNvPr>
              <p:cNvSpPr txBox="1"/>
              <p:nvPr/>
            </p:nvSpPr>
            <p:spPr bwMode="auto">
              <a:xfrm>
                <a:off x="2505075" y="1941513"/>
                <a:ext cx="2622550" cy="15335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𝑖𝑛𝑣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𝑖𝑛𝑣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𝑧𝑖𝑛𝑣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rad>
                                  </m:e>
                                </m:ra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𝑖𝑛𝑣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𝑖𝑛𝑣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𝑧𝑖𝑛𝑣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rad>
                                  </m:e>
                                </m:ra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𝑖𝑛𝑣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𝑖𝑛𝑣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𝑧𝑖𝑛𝑣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rad>
                                  </m:e>
                                </m:ra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𝑖𝑛𝑣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𝑖𝑛𝑣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𝑧𝑖𝑛𝑣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rad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4134" name="Object 5">
                <a:extLst>
                  <a:ext uri="{FF2B5EF4-FFF2-40B4-BE49-F238E27FC236}">
                    <a16:creationId xmlns:a16="http://schemas.microsoft.com/office/drawing/2014/main" id="{B663F2D9-3E01-BFC7-1CED-7CE759577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5075" y="1941513"/>
                <a:ext cx="2622550" cy="15335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135" name="Object 5">
                <a:extLst>
                  <a:ext uri="{FF2B5EF4-FFF2-40B4-BE49-F238E27FC236}">
                    <a16:creationId xmlns:a16="http://schemas.microsoft.com/office/drawing/2014/main" id="{B124F35E-A3D3-63C1-CC96-60B029F805A3}"/>
                  </a:ext>
                </a:extLst>
              </p:cNvPr>
              <p:cNvSpPr txBox="1"/>
              <p:nvPr/>
            </p:nvSpPr>
            <p:spPr bwMode="auto">
              <a:xfrm>
                <a:off x="5240338" y="1370013"/>
                <a:ext cx="288925" cy="371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4135" name="Object 5">
                <a:extLst>
                  <a:ext uri="{FF2B5EF4-FFF2-40B4-BE49-F238E27FC236}">
                    <a16:creationId xmlns:a16="http://schemas.microsoft.com/office/drawing/2014/main" id="{B124F35E-A3D3-63C1-CC96-60B029F80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0338" y="1370013"/>
                <a:ext cx="288925" cy="371475"/>
              </a:xfrm>
              <a:prstGeom prst="rect">
                <a:avLst/>
              </a:prstGeom>
              <a:blipFill>
                <a:blip r:embed="rId3"/>
                <a:stretch>
                  <a:fillRect r="-2340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136" name="Object 5">
                <a:extLst>
                  <a:ext uri="{FF2B5EF4-FFF2-40B4-BE49-F238E27FC236}">
                    <a16:creationId xmlns:a16="http://schemas.microsoft.com/office/drawing/2014/main" id="{99B2BC23-CB9A-6E0C-0F97-993E7F449CC2}"/>
                  </a:ext>
                </a:extLst>
              </p:cNvPr>
              <p:cNvSpPr txBox="1"/>
              <p:nvPr/>
            </p:nvSpPr>
            <p:spPr bwMode="auto">
              <a:xfrm>
                <a:off x="5403850" y="2538413"/>
                <a:ext cx="430213" cy="349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4136" name="Object 5">
                <a:extLst>
                  <a:ext uri="{FF2B5EF4-FFF2-40B4-BE49-F238E27FC236}">
                    <a16:creationId xmlns:a16="http://schemas.microsoft.com/office/drawing/2014/main" id="{99B2BC23-CB9A-6E0C-0F97-993E7F44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3850" y="2538413"/>
                <a:ext cx="430213" cy="3492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137" name="Object 5">
                <a:extLst>
                  <a:ext uri="{FF2B5EF4-FFF2-40B4-BE49-F238E27FC236}">
                    <a16:creationId xmlns:a16="http://schemas.microsoft.com/office/drawing/2014/main" id="{F15ABA52-808B-39A9-2F7A-CF903046EB48}"/>
                  </a:ext>
                </a:extLst>
              </p:cNvPr>
              <p:cNvSpPr txBox="1"/>
              <p:nvPr/>
            </p:nvSpPr>
            <p:spPr bwMode="auto">
              <a:xfrm>
                <a:off x="6330950" y="2457450"/>
                <a:ext cx="3636963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𝑖𝑛𝑣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𝑧𝑖𝑛𝑣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4137" name="Object 5">
                <a:extLst>
                  <a:ext uri="{FF2B5EF4-FFF2-40B4-BE49-F238E27FC236}">
                    <a16:creationId xmlns:a16="http://schemas.microsoft.com/office/drawing/2014/main" id="{F15ABA52-808B-39A9-2F7A-CF903046E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0950" y="2457450"/>
                <a:ext cx="3636963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138" name="Object 5">
                <a:extLst>
                  <a:ext uri="{FF2B5EF4-FFF2-40B4-BE49-F238E27FC236}">
                    <a16:creationId xmlns:a16="http://schemas.microsoft.com/office/drawing/2014/main" id="{6A86F4F6-5FB8-990D-6B16-B62EDC690814}"/>
                  </a:ext>
                </a:extLst>
              </p:cNvPr>
              <p:cNvSpPr txBox="1"/>
              <p:nvPr/>
            </p:nvSpPr>
            <p:spPr bwMode="auto">
              <a:xfrm>
                <a:off x="4575175" y="3665538"/>
                <a:ext cx="1190625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𝑧𝑖𝑛𝑣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4138" name="Object 5">
                <a:extLst>
                  <a:ext uri="{FF2B5EF4-FFF2-40B4-BE49-F238E27FC236}">
                    <a16:creationId xmlns:a16="http://schemas.microsoft.com/office/drawing/2014/main" id="{6A86F4F6-5FB8-990D-6B16-B62EDC690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5175" y="3665538"/>
                <a:ext cx="1190625" cy="482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139" name="Object 5">
                <a:extLst>
                  <a:ext uri="{FF2B5EF4-FFF2-40B4-BE49-F238E27FC236}">
                    <a16:creationId xmlns:a16="http://schemas.microsoft.com/office/drawing/2014/main" id="{AE092FD1-0FBA-0A99-3850-A1CEFA15B4C9}"/>
                  </a:ext>
                </a:extLst>
              </p:cNvPr>
              <p:cNvSpPr txBox="1"/>
              <p:nvPr/>
            </p:nvSpPr>
            <p:spPr bwMode="auto">
              <a:xfrm>
                <a:off x="4598988" y="4227513"/>
                <a:ext cx="1190625" cy="993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𝑥𝑖𝑛𝑣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𝑥𝑖𝑛𝑣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4139" name="Object 5">
                <a:extLst>
                  <a:ext uri="{FF2B5EF4-FFF2-40B4-BE49-F238E27FC236}">
                    <a16:creationId xmlns:a16="http://schemas.microsoft.com/office/drawing/2014/main" id="{AE092FD1-0FBA-0A99-3850-A1CEFA15B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8988" y="4227513"/>
                <a:ext cx="1190625" cy="993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4140" name="Rectangle 3">
            <a:extLst>
              <a:ext uri="{FF2B5EF4-FFF2-40B4-BE49-F238E27FC236}">
                <a16:creationId xmlns:a16="http://schemas.microsoft.com/office/drawing/2014/main" id="{6BC60E55-24AC-02ED-CA70-14D1DAEFC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4322763"/>
            <a:ext cx="22352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left robot,</a:t>
            </a:r>
          </a:p>
        </p:txBody>
      </p:sp>
      <p:sp>
        <p:nvSpPr>
          <p:cNvPr id="304141" name="Rectangle 3">
            <a:extLst>
              <a:ext uri="{FF2B5EF4-FFF2-40B4-BE49-F238E27FC236}">
                <a16:creationId xmlns:a16="http://schemas.microsoft.com/office/drawing/2014/main" id="{43AD0866-DAB9-5CCE-57EB-509F5F39D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3805238"/>
            <a:ext cx="3725863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Resolve </a:t>
            </a:r>
          </a:p>
        </p:txBody>
      </p:sp>
      <p:sp>
        <p:nvSpPr>
          <p:cNvPr id="304142" name="Rectangle 3">
            <a:extLst>
              <a:ext uri="{FF2B5EF4-FFF2-40B4-BE49-F238E27FC236}">
                <a16:creationId xmlns:a16="http://schemas.microsoft.com/office/drawing/2014/main" id="{230DCA08-0CFA-09AA-810B-2BAFEDB7C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13" y="4789488"/>
            <a:ext cx="22352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right robot,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143" name="Object 5">
                <a:extLst>
                  <a:ext uri="{FF2B5EF4-FFF2-40B4-BE49-F238E27FC236}">
                    <a16:creationId xmlns:a16="http://schemas.microsoft.com/office/drawing/2014/main" id="{2CAE31F7-C275-8CD8-D796-EC5D483F2DDE}"/>
                  </a:ext>
                </a:extLst>
              </p:cNvPr>
              <p:cNvSpPr txBox="1"/>
              <p:nvPr/>
            </p:nvSpPr>
            <p:spPr bwMode="auto">
              <a:xfrm>
                <a:off x="3463925" y="3829050"/>
                <a:ext cx="268288" cy="371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4143" name="Object 5">
                <a:extLst>
                  <a:ext uri="{FF2B5EF4-FFF2-40B4-BE49-F238E27FC236}">
                    <a16:creationId xmlns:a16="http://schemas.microsoft.com/office/drawing/2014/main" id="{2CAE31F7-C275-8CD8-D796-EC5D483F2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3925" y="3829050"/>
                <a:ext cx="268288" cy="371475"/>
              </a:xfrm>
              <a:prstGeom prst="rect">
                <a:avLst/>
              </a:prstGeom>
              <a:blipFill>
                <a:blip r:embed="rId8"/>
                <a:stretch>
                  <a:fillRect r="-318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4144" name="Rectangle 16">
            <a:extLst>
              <a:ext uri="{FF2B5EF4-FFF2-40B4-BE49-F238E27FC236}">
                <a16:creationId xmlns:a16="http://schemas.microsoft.com/office/drawing/2014/main" id="{AD4BCEEA-3BCE-AE5A-8E04-8C641838E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5461000"/>
            <a:ext cx="2033587" cy="531813"/>
          </a:xfrm>
          <a:prstGeom prst="rect">
            <a:avLst/>
          </a:prstGeom>
          <a:solidFill>
            <a:srgbClr val="FF0000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145" name="Object 5">
                <a:extLst>
                  <a:ext uri="{FF2B5EF4-FFF2-40B4-BE49-F238E27FC236}">
                    <a16:creationId xmlns:a16="http://schemas.microsoft.com/office/drawing/2014/main" id="{3DBE6D25-A455-5795-93FA-3EF0455041A0}"/>
                  </a:ext>
                </a:extLst>
              </p:cNvPr>
              <p:cNvSpPr txBox="1"/>
              <p:nvPr/>
            </p:nvSpPr>
            <p:spPr bwMode="auto">
              <a:xfrm>
                <a:off x="3654425" y="5595938"/>
                <a:ext cx="1289050" cy="2555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4145" name="Object 5">
                <a:extLst>
                  <a:ext uri="{FF2B5EF4-FFF2-40B4-BE49-F238E27FC236}">
                    <a16:creationId xmlns:a16="http://schemas.microsoft.com/office/drawing/2014/main" id="{3DBE6D25-A455-5795-93FA-3EF045504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4425" y="5595938"/>
                <a:ext cx="1289050" cy="255587"/>
              </a:xfrm>
              <a:prstGeom prst="rect">
                <a:avLst/>
              </a:prstGeom>
              <a:blipFill>
                <a:blip r:embed="rId9"/>
                <a:stretch>
                  <a:fillRect b="-23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146" name="Object 5">
                <a:extLst>
                  <a:ext uri="{FF2B5EF4-FFF2-40B4-BE49-F238E27FC236}">
                    <a16:creationId xmlns:a16="http://schemas.microsoft.com/office/drawing/2014/main" id="{DCF068D7-28B5-1655-8B9C-759A4E4FD11C}"/>
                  </a:ext>
                </a:extLst>
              </p:cNvPr>
              <p:cNvSpPr txBox="1"/>
              <p:nvPr/>
            </p:nvSpPr>
            <p:spPr bwMode="auto">
              <a:xfrm>
                <a:off x="7918450" y="4838700"/>
                <a:ext cx="836613" cy="3254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4146" name="Object 5">
                <a:extLst>
                  <a:ext uri="{FF2B5EF4-FFF2-40B4-BE49-F238E27FC236}">
                    <a16:creationId xmlns:a16="http://schemas.microsoft.com/office/drawing/2014/main" id="{DCF068D7-28B5-1655-8B9C-759A4E4FD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18450" y="4838700"/>
                <a:ext cx="836613" cy="325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147" name="Object 5">
                <a:extLst>
                  <a:ext uri="{FF2B5EF4-FFF2-40B4-BE49-F238E27FC236}">
                    <a16:creationId xmlns:a16="http://schemas.microsoft.com/office/drawing/2014/main" id="{01A05ACD-747A-E244-9A3F-A29D6FC409FA}"/>
                  </a:ext>
                </a:extLst>
              </p:cNvPr>
              <p:cNvSpPr txBox="1"/>
              <p:nvPr/>
            </p:nvSpPr>
            <p:spPr bwMode="auto">
              <a:xfrm>
                <a:off x="8015288" y="4211638"/>
                <a:ext cx="666750" cy="511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𝑦𝑖𝑛𝑣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4147" name="Object 5">
                <a:extLst>
                  <a:ext uri="{FF2B5EF4-FFF2-40B4-BE49-F238E27FC236}">
                    <a16:creationId xmlns:a16="http://schemas.microsoft.com/office/drawing/2014/main" id="{01A05ACD-747A-E244-9A3F-A29D6FC40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15288" y="4211638"/>
                <a:ext cx="666750" cy="5111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4148" name="Rectangle 3">
            <a:extLst>
              <a:ext uri="{FF2B5EF4-FFF2-40B4-BE49-F238E27FC236}">
                <a16:creationId xmlns:a16="http://schemas.microsoft.com/office/drawing/2014/main" id="{1186C0A8-23DA-0B99-4313-A7B92E06A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8" y="3835400"/>
            <a:ext cx="3725862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Resolve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149" name="Object 5">
                <a:extLst>
                  <a:ext uri="{FF2B5EF4-FFF2-40B4-BE49-F238E27FC236}">
                    <a16:creationId xmlns:a16="http://schemas.microsoft.com/office/drawing/2014/main" id="{8ACC6073-4778-AAA7-73E8-CA55B7E392AA}"/>
                  </a:ext>
                </a:extLst>
              </p:cNvPr>
              <p:cNvSpPr txBox="1"/>
              <p:nvPr/>
            </p:nvSpPr>
            <p:spPr bwMode="auto">
              <a:xfrm>
                <a:off x="7627938" y="3859213"/>
                <a:ext cx="268287" cy="371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4149" name="Object 5">
                <a:extLst>
                  <a:ext uri="{FF2B5EF4-FFF2-40B4-BE49-F238E27FC236}">
                    <a16:creationId xmlns:a16="http://schemas.microsoft.com/office/drawing/2014/main" id="{8ACC6073-4778-AAA7-73E8-CA55B7E39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7938" y="3859213"/>
                <a:ext cx="268287" cy="371475"/>
              </a:xfrm>
              <a:prstGeom prst="rect">
                <a:avLst/>
              </a:prstGeom>
              <a:blipFill>
                <a:blip r:embed="rId12"/>
                <a:stretch>
                  <a:fillRect r="-318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4150" name="Rectangle 22">
            <a:extLst>
              <a:ext uri="{FF2B5EF4-FFF2-40B4-BE49-F238E27FC236}">
                <a16:creationId xmlns:a16="http://schemas.microsoft.com/office/drawing/2014/main" id="{1F7177A2-7219-2D5F-F6CE-4014C5881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0" y="5478463"/>
            <a:ext cx="2033588" cy="531812"/>
          </a:xfrm>
          <a:prstGeom prst="rect">
            <a:avLst/>
          </a:prstGeom>
          <a:solidFill>
            <a:srgbClr val="FF0000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151" name="Object 5">
                <a:extLst>
                  <a:ext uri="{FF2B5EF4-FFF2-40B4-BE49-F238E27FC236}">
                    <a16:creationId xmlns:a16="http://schemas.microsoft.com/office/drawing/2014/main" id="{1C91055B-0006-EDEB-81EC-20F6C166DE8A}"/>
                  </a:ext>
                </a:extLst>
              </p:cNvPr>
              <p:cNvSpPr txBox="1"/>
              <p:nvPr/>
            </p:nvSpPr>
            <p:spPr bwMode="auto">
              <a:xfrm>
                <a:off x="7818438" y="5626100"/>
                <a:ext cx="1289050" cy="255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4151" name="Object 5">
                <a:extLst>
                  <a:ext uri="{FF2B5EF4-FFF2-40B4-BE49-F238E27FC236}">
                    <a16:creationId xmlns:a16="http://schemas.microsoft.com/office/drawing/2014/main" id="{1C91055B-0006-EDEB-81EC-20F6C166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8438" y="5626100"/>
                <a:ext cx="1289050" cy="255588"/>
              </a:xfrm>
              <a:prstGeom prst="rect">
                <a:avLst/>
              </a:prstGeom>
              <a:blipFill>
                <a:blip r:embed="rId13"/>
                <a:stretch>
                  <a:fillRect b="-23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4152" name="Line 24">
            <a:extLst>
              <a:ext uri="{FF2B5EF4-FFF2-40B4-BE49-F238E27FC236}">
                <a16:creationId xmlns:a16="http://schemas.microsoft.com/office/drawing/2014/main" id="{810A77ED-A7B3-4064-A7FC-81ED4FF9D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75" y="3752850"/>
            <a:ext cx="0" cy="2195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4153" name="Picture 26">
            <a:extLst>
              <a:ext uri="{FF2B5EF4-FFF2-40B4-BE49-F238E27FC236}">
                <a16:creationId xmlns:a16="http://schemas.microsoft.com/office/drawing/2014/main" id="{6B833369-8DB5-FC63-2671-E7BBB619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0AF816AB-1E75-FF94-6F18-7E6CA5A4B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7575" y="192088"/>
            <a:ext cx="7772400" cy="1143000"/>
          </a:xfrm>
        </p:spPr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Inverse Kinematics</a:t>
            </a: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B15F4C85-0172-3FE8-745E-5DFF60373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305156" name="Rectangle 3">
            <a:extLst>
              <a:ext uri="{FF2B5EF4-FFF2-40B4-BE49-F238E27FC236}">
                <a16:creationId xmlns:a16="http://schemas.microsoft.com/office/drawing/2014/main" id="{31D07795-52C6-7771-AECF-6D1FCF6C3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1373188"/>
            <a:ext cx="3724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With resolved        ,     and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157" name="Object 5">
                <a:extLst>
                  <a:ext uri="{FF2B5EF4-FFF2-40B4-BE49-F238E27FC236}">
                    <a16:creationId xmlns:a16="http://schemas.microsoft.com/office/drawing/2014/main" id="{3141A021-85B3-D95C-B3A5-EBFF8AC70F97}"/>
                  </a:ext>
                </a:extLst>
              </p:cNvPr>
              <p:cNvSpPr txBox="1"/>
              <p:nvPr/>
            </p:nvSpPr>
            <p:spPr bwMode="auto">
              <a:xfrm>
                <a:off x="4244975" y="1368425"/>
                <a:ext cx="288925" cy="371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5157" name="Object 5">
                <a:extLst>
                  <a:ext uri="{FF2B5EF4-FFF2-40B4-BE49-F238E27FC236}">
                    <a16:creationId xmlns:a16="http://schemas.microsoft.com/office/drawing/2014/main" id="{3141A021-85B3-D95C-B3A5-EBFF8AC70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4975" y="1368425"/>
                <a:ext cx="288925" cy="371475"/>
              </a:xfrm>
              <a:prstGeom prst="rect">
                <a:avLst/>
              </a:prstGeom>
              <a:blipFill>
                <a:blip r:embed="rId2"/>
                <a:stretch>
                  <a:fillRect r="-2291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158" name="Object 5">
                <a:extLst>
                  <a:ext uri="{FF2B5EF4-FFF2-40B4-BE49-F238E27FC236}">
                    <a16:creationId xmlns:a16="http://schemas.microsoft.com/office/drawing/2014/main" id="{B0F4E5CC-3200-0699-ABF2-71FFC9C29108}"/>
                  </a:ext>
                </a:extLst>
              </p:cNvPr>
              <p:cNvSpPr txBox="1"/>
              <p:nvPr/>
            </p:nvSpPr>
            <p:spPr bwMode="auto">
              <a:xfrm>
                <a:off x="4495800" y="1474788"/>
                <a:ext cx="3556000" cy="1023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5158" name="Object 5">
                <a:extLst>
                  <a:ext uri="{FF2B5EF4-FFF2-40B4-BE49-F238E27FC236}">
                    <a16:creationId xmlns:a16="http://schemas.microsoft.com/office/drawing/2014/main" id="{B0F4E5CC-3200-0699-ABF2-71FFC9C29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1474788"/>
                <a:ext cx="3556000" cy="10239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159" name="Object 5">
                <a:extLst>
                  <a:ext uri="{FF2B5EF4-FFF2-40B4-BE49-F238E27FC236}">
                    <a16:creationId xmlns:a16="http://schemas.microsoft.com/office/drawing/2014/main" id="{1FE0932C-AE48-0281-6040-D49D53A58370}"/>
                  </a:ext>
                </a:extLst>
              </p:cNvPr>
              <p:cNvSpPr txBox="1"/>
              <p:nvPr/>
            </p:nvSpPr>
            <p:spPr bwMode="auto">
              <a:xfrm>
                <a:off x="4611688" y="1385888"/>
                <a:ext cx="268287" cy="371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5159" name="Object 5">
                <a:extLst>
                  <a:ext uri="{FF2B5EF4-FFF2-40B4-BE49-F238E27FC236}">
                    <a16:creationId xmlns:a16="http://schemas.microsoft.com/office/drawing/2014/main" id="{1FE0932C-AE48-0281-6040-D49D53A58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1688" y="1385888"/>
                <a:ext cx="268287" cy="371475"/>
              </a:xfrm>
              <a:prstGeom prst="rect">
                <a:avLst/>
              </a:prstGeom>
              <a:blipFill>
                <a:blip r:embed="rId4"/>
                <a:stretch>
                  <a:fillRect r="-318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160" name="Object 5">
                <a:extLst>
                  <a:ext uri="{FF2B5EF4-FFF2-40B4-BE49-F238E27FC236}">
                    <a16:creationId xmlns:a16="http://schemas.microsoft.com/office/drawing/2014/main" id="{4A88FE8B-570B-3F86-82CE-B5DF0ECE9034}"/>
                  </a:ext>
                </a:extLst>
              </p:cNvPr>
              <p:cNvSpPr txBox="1"/>
              <p:nvPr/>
            </p:nvSpPr>
            <p:spPr bwMode="auto">
              <a:xfrm>
                <a:off x="5338763" y="1387475"/>
                <a:ext cx="268287" cy="371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5160" name="Object 5">
                <a:extLst>
                  <a:ext uri="{FF2B5EF4-FFF2-40B4-BE49-F238E27FC236}">
                    <a16:creationId xmlns:a16="http://schemas.microsoft.com/office/drawing/2014/main" id="{4A88FE8B-570B-3F86-82CE-B5DF0ECE9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8763" y="1387475"/>
                <a:ext cx="268287" cy="371475"/>
              </a:xfrm>
              <a:prstGeom prst="rect">
                <a:avLst/>
              </a:prstGeom>
              <a:blipFill>
                <a:blip r:embed="rId5"/>
                <a:stretch>
                  <a:fillRect r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161" name="Rectangle 3">
            <a:extLst>
              <a:ext uri="{FF2B5EF4-FFF2-40B4-BE49-F238E27FC236}">
                <a16:creationId xmlns:a16="http://schemas.microsoft.com/office/drawing/2014/main" id="{9DEFA329-47FF-F60E-4DCF-336043E6B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" y="2797175"/>
            <a:ext cx="3724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162" name="Object 5">
                <a:extLst>
                  <a:ext uri="{FF2B5EF4-FFF2-40B4-BE49-F238E27FC236}">
                    <a16:creationId xmlns:a16="http://schemas.microsoft.com/office/drawing/2014/main" id="{BBE208E1-5007-913E-84D6-8188068D8C55}"/>
                  </a:ext>
                </a:extLst>
              </p:cNvPr>
              <p:cNvSpPr txBox="1"/>
              <p:nvPr/>
            </p:nvSpPr>
            <p:spPr bwMode="auto">
              <a:xfrm>
                <a:off x="3243263" y="3165475"/>
                <a:ext cx="2082800" cy="5683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5162" name="Object 5">
                <a:extLst>
                  <a:ext uri="{FF2B5EF4-FFF2-40B4-BE49-F238E27FC236}">
                    <a16:creationId xmlns:a16="http://schemas.microsoft.com/office/drawing/2014/main" id="{BBE208E1-5007-913E-84D6-8188068D8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3263" y="3165475"/>
                <a:ext cx="2082800" cy="568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163" name="Rectangle 3">
            <a:extLst>
              <a:ext uri="{FF2B5EF4-FFF2-40B4-BE49-F238E27FC236}">
                <a16:creationId xmlns:a16="http://schemas.microsoft.com/office/drawing/2014/main" id="{FB87B36A-E9C4-1A9C-50E9-6EC7ABD3C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3878263"/>
            <a:ext cx="3724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Resolve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164" name="Object 5">
                <a:extLst>
                  <a:ext uri="{FF2B5EF4-FFF2-40B4-BE49-F238E27FC236}">
                    <a16:creationId xmlns:a16="http://schemas.microsoft.com/office/drawing/2014/main" id="{3C834600-C8AE-738C-FAD7-0C65D938B55A}"/>
                  </a:ext>
                </a:extLst>
              </p:cNvPr>
              <p:cNvSpPr txBox="1"/>
              <p:nvPr/>
            </p:nvSpPr>
            <p:spPr bwMode="auto">
              <a:xfrm>
                <a:off x="3702050" y="3889375"/>
                <a:ext cx="268288" cy="371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5164" name="Object 5">
                <a:extLst>
                  <a:ext uri="{FF2B5EF4-FFF2-40B4-BE49-F238E27FC236}">
                    <a16:creationId xmlns:a16="http://schemas.microsoft.com/office/drawing/2014/main" id="{3C834600-C8AE-738C-FAD7-0C65D938B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2050" y="3889375"/>
                <a:ext cx="268288" cy="371475"/>
              </a:xfrm>
              <a:prstGeom prst="rect">
                <a:avLst/>
              </a:prstGeom>
              <a:blipFill>
                <a:blip r:embed="rId7"/>
                <a:stretch>
                  <a:fillRect r="-318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165" name="Object 5">
                <a:extLst>
                  <a:ext uri="{FF2B5EF4-FFF2-40B4-BE49-F238E27FC236}">
                    <a16:creationId xmlns:a16="http://schemas.microsoft.com/office/drawing/2014/main" id="{0C45C466-13E2-F9B6-E4FB-0BC8C4048F0A}"/>
                  </a:ext>
                </a:extLst>
              </p:cNvPr>
              <p:cNvSpPr txBox="1"/>
              <p:nvPr/>
            </p:nvSpPr>
            <p:spPr bwMode="auto">
              <a:xfrm>
                <a:off x="3687763" y="4240213"/>
                <a:ext cx="1035050" cy="852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5165" name="Object 5">
                <a:extLst>
                  <a:ext uri="{FF2B5EF4-FFF2-40B4-BE49-F238E27FC236}">
                    <a16:creationId xmlns:a16="http://schemas.microsoft.com/office/drawing/2014/main" id="{0C45C466-13E2-F9B6-E4FB-0BC8C4048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7763" y="4240213"/>
                <a:ext cx="1035050" cy="8524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166" name="Rectangle 14">
            <a:extLst>
              <a:ext uri="{FF2B5EF4-FFF2-40B4-BE49-F238E27FC236}">
                <a16:creationId xmlns:a16="http://schemas.microsoft.com/office/drawing/2014/main" id="{443CA23E-CD2A-F0A6-E306-9C44FAEF1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638" y="5199063"/>
            <a:ext cx="2033587" cy="531812"/>
          </a:xfrm>
          <a:prstGeom prst="rect">
            <a:avLst/>
          </a:prstGeom>
          <a:solidFill>
            <a:srgbClr val="FF0000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167" name="Object 15">
                <a:extLst>
                  <a:ext uri="{FF2B5EF4-FFF2-40B4-BE49-F238E27FC236}">
                    <a16:creationId xmlns:a16="http://schemas.microsoft.com/office/drawing/2014/main" id="{76CD2F9B-21E9-E160-81C4-22EE026E4979}"/>
                  </a:ext>
                </a:extLst>
              </p:cNvPr>
              <p:cNvSpPr txBox="1"/>
              <p:nvPr/>
            </p:nvSpPr>
            <p:spPr bwMode="auto">
              <a:xfrm>
                <a:off x="3649663" y="5357813"/>
                <a:ext cx="1155700" cy="228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5167" name="Object 15">
                <a:extLst>
                  <a:ext uri="{FF2B5EF4-FFF2-40B4-BE49-F238E27FC236}">
                    <a16:creationId xmlns:a16="http://schemas.microsoft.com/office/drawing/2014/main" id="{76CD2F9B-21E9-E160-81C4-22EE026E4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9663" y="5357813"/>
                <a:ext cx="1155700" cy="228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168" name="Line 16">
            <a:extLst>
              <a:ext uri="{FF2B5EF4-FFF2-40B4-BE49-F238E27FC236}">
                <a16:creationId xmlns:a16="http://schemas.microsoft.com/office/drawing/2014/main" id="{14E62882-5061-836D-FDDB-3B55CE3F2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3275" y="3454400"/>
            <a:ext cx="0" cy="2195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69" name="Rectangle 3">
            <a:extLst>
              <a:ext uri="{FF2B5EF4-FFF2-40B4-BE49-F238E27FC236}">
                <a16:creationId xmlns:a16="http://schemas.microsoft.com/office/drawing/2014/main" id="{AE88F4B0-C023-9B2F-7ECA-B0D11DEC0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2971800"/>
            <a:ext cx="3724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Define</a:t>
            </a:r>
          </a:p>
          <a:p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We have</a:t>
            </a:r>
          </a:p>
          <a:p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According to [1]</a:t>
            </a:r>
          </a:p>
          <a:p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170" name="Object 5">
                <a:extLst>
                  <a:ext uri="{FF2B5EF4-FFF2-40B4-BE49-F238E27FC236}">
                    <a16:creationId xmlns:a16="http://schemas.microsoft.com/office/drawing/2014/main" id="{65A8CE40-F32C-843F-427C-72CDC1BFCBB5}"/>
                  </a:ext>
                </a:extLst>
              </p:cNvPr>
              <p:cNvSpPr txBox="1"/>
              <p:nvPr/>
            </p:nvSpPr>
            <p:spPr bwMode="auto">
              <a:xfrm>
                <a:off x="7231063" y="3275013"/>
                <a:ext cx="1176337" cy="539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5170" name="Object 5">
                <a:extLst>
                  <a:ext uri="{FF2B5EF4-FFF2-40B4-BE49-F238E27FC236}">
                    <a16:creationId xmlns:a16="http://schemas.microsoft.com/office/drawing/2014/main" id="{65A8CE40-F32C-843F-427C-72CDC1BFC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1063" y="3275013"/>
                <a:ext cx="1176337" cy="5397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171" name="Object 5">
                <a:extLst>
                  <a:ext uri="{FF2B5EF4-FFF2-40B4-BE49-F238E27FC236}">
                    <a16:creationId xmlns:a16="http://schemas.microsoft.com/office/drawing/2014/main" id="{F56B10E8-5604-A251-86BF-4E3D1FB7AE81}"/>
                  </a:ext>
                </a:extLst>
              </p:cNvPr>
              <p:cNvSpPr txBox="1"/>
              <p:nvPr/>
            </p:nvSpPr>
            <p:spPr bwMode="auto">
              <a:xfrm>
                <a:off x="7313613" y="4197350"/>
                <a:ext cx="992187" cy="255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5171" name="Object 5">
                <a:extLst>
                  <a:ext uri="{FF2B5EF4-FFF2-40B4-BE49-F238E27FC236}">
                    <a16:creationId xmlns:a16="http://schemas.microsoft.com/office/drawing/2014/main" id="{F56B10E8-5604-A251-86BF-4E3D1FB7A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3613" y="4197350"/>
                <a:ext cx="992187" cy="255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172" name="Rectangle 3">
            <a:extLst>
              <a:ext uri="{FF2B5EF4-FFF2-40B4-BE49-F238E27FC236}">
                <a16:creationId xmlns:a16="http://schemas.microsoft.com/office/drawing/2014/main" id="{613DEF26-E3EF-4487-DACA-BC4EAFE3F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5365750"/>
            <a:ext cx="3724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5173" name="Rectangle 21">
            <a:extLst>
              <a:ext uri="{FF2B5EF4-FFF2-40B4-BE49-F238E27FC236}">
                <a16:creationId xmlns:a16="http://schemas.microsoft.com/office/drawing/2014/main" id="{8A93F44A-42E3-84CE-148D-A7F6C78D1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4995863"/>
            <a:ext cx="2976562" cy="668337"/>
          </a:xfrm>
          <a:prstGeom prst="rect">
            <a:avLst/>
          </a:prstGeom>
          <a:solidFill>
            <a:srgbClr val="FF0000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174" name="Object 5">
                <a:extLst>
                  <a:ext uri="{FF2B5EF4-FFF2-40B4-BE49-F238E27FC236}">
                    <a16:creationId xmlns:a16="http://schemas.microsoft.com/office/drawing/2014/main" id="{E615D8BF-D74A-1EDE-EE1F-2C6E3B5B5324}"/>
                  </a:ext>
                </a:extLst>
              </p:cNvPr>
              <p:cNvSpPr txBox="1"/>
              <p:nvPr/>
            </p:nvSpPr>
            <p:spPr bwMode="auto">
              <a:xfrm>
                <a:off x="6978650" y="5059363"/>
                <a:ext cx="2125663" cy="5540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5174" name="Object 5">
                <a:extLst>
                  <a:ext uri="{FF2B5EF4-FFF2-40B4-BE49-F238E27FC236}">
                    <a16:creationId xmlns:a16="http://schemas.microsoft.com/office/drawing/2014/main" id="{E615D8BF-D74A-1EDE-EE1F-2C6E3B5B5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8650" y="5059363"/>
                <a:ext cx="2125663" cy="5540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5175" name="Picture 24">
            <a:extLst>
              <a:ext uri="{FF2B5EF4-FFF2-40B4-BE49-F238E27FC236}">
                <a16:creationId xmlns:a16="http://schemas.microsoft.com/office/drawing/2014/main" id="{5B240EC1-D24D-E5DB-957B-963EDB279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9931C15D-966A-B846-656C-F1800925B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Inverse Kinematics</a:t>
            </a:r>
          </a:p>
        </p:txBody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299EA311-3F4A-1A96-1230-061F91E51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306180" name="Rectangle 3">
            <a:extLst>
              <a:ext uri="{FF2B5EF4-FFF2-40B4-BE49-F238E27FC236}">
                <a16:creationId xmlns:a16="http://schemas.microsoft.com/office/drawing/2014/main" id="{A5AB371E-7FFA-553F-309D-5B80472BE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3133725"/>
            <a:ext cx="64674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With resolved        ,      ,      ,      and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6181" name="Object 5">
                <a:extLst>
                  <a:ext uri="{FF2B5EF4-FFF2-40B4-BE49-F238E27FC236}">
                    <a16:creationId xmlns:a16="http://schemas.microsoft.com/office/drawing/2014/main" id="{8DA3E502-C562-5C5D-BE89-3F25F6B2B85A}"/>
                  </a:ext>
                </a:extLst>
              </p:cNvPr>
              <p:cNvSpPr txBox="1"/>
              <p:nvPr/>
            </p:nvSpPr>
            <p:spPr bwMode="auto">
              <a:xfrm>
                <a:off x="4965700" y="3143250"/>
                <a:ext cx="288925" cy="371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6181" name="Object 5">
                <a:extLst>
                  <a:ext uri="{FF2B5EF4-FFF2-40B4-BE49-F238E27FC236}">
                    <a16:creationId xmlns:a16="http://schemas.microsoft.com/office/drawing/2014/main" id="{8DA3E502-C562-5C5D-BE89-3F25F6B2B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5700" y="3143250"/>
                <a:ext cx="288925" cy="371475"/>
              </a:xfrm>
              <a:prstGeom prst="rect">
                <a:avLst/>
              </a:prstGeom>
              <a:blipFill>
                <a:blip r:embed="rId2"/>
                <a:stretch>
                  <a:fillRect r="-2340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182" name="Object 5">
                <a:extLst>
                  <a:ext uri="{FF2B5EF4-FFF2-40B4-BE49-F238E27FC236}">
                    <a16:creationId xmlns:a16="http://schemas.microsoft.com/office/drawing/2014/main" id="{4F40E433-5905-11F4-E56A-B6283AA332D3}"/>
                  </a:ext>
                </a:extLst>
              </p:cNvPr>
              <p:cNvSpPr txBox="1"/>
              <p:nvPr/>
            </p:nvSpPr>
            <p:spPr bwMode="auto">
              <a:xfrm>
                <a:off x="4206875" y="3614738"/>
                <a:ext cx="3371850" cy="1023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6182" name="Object 5">
                <a:extLst>
                  <a:ext uri="{FF2B5EF4-FFF2-40B4-BE49-F238E27FC236}">
                    <a16:creationId xmlns:a16="http://schemas.microsoft.com/office/drawing/2014/main" id="{4F40E433-5905-11F4-E56A-B6283AA33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6875" y="3614738"/>
                <a:ext cx="3371850" cy="10239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183" name="Object 5">
                <a:extLst>
                  <a:ext uri="{FF2B5EF4-FFF2-40B4-BE49-F238E27FC236}">
                    <a16:creationId xmlns:a16="http://schemas.microsoft.com/office/drawing/2014/main" id="{09B03A8E-6D3A-2AF5-EB1C-584E5001B811}"/>
                  </a:ext>
                </a:extLst>
              </p:cNvPr>
              <p:cNvSpPr txBox="1"/>
              <p:nvPr/>
            </p:nvSpPr>
            <p:spPr bwMode="auto">
              <a:xfrm>
                <a:off x="5373688" y="3146425"/>
                <a:ext cx="268287" cy="371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6183" name="Object 5">
                <a:extLst>
                  <a:ext uri="{FF2B5EF4-FFF2-40B4-BE49-F238E27FC236}">
                    <a16:creationId xmlns:a16="http://schemas.microsoft.com/office/drawing/2014/main" id="{09B03A8E-6D3A-2AF5-EB1C-584E5001B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3688" y="3146425"/>
                <a:ext cx="268287" cy="371475"/>
              </a:xfrm>
              <a:prstGeom prst="rect">
                <a:avLst/>
              </a:prstGeom>
              <a:blipFill>
                <a:blip r:embed="rId4"/>
                <a:stretch>
                  <a:fillRect r="-322727" b="-16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184" name="Object 5">
                <a:extLst>
                  <a:ext uri="{FF2B5EF4-FFF2-40B4-BE49-F238E27FC236}">
                    <a16:creationId xmlns:a16="http://schemas.microsoft.com/office/drawing/2014/main" id="{BEE24E72-0D76-BAE5-61DD-9E03DA451421}"/>
                  </a:ext>
                </a:extLst>
              </p:cNvPr>
              <p:cNvSpPr txBox="1"/>
              <p:nvPr/>
            </p:nvSpPr>
            <p:spPr bwMode="auto">
              <a:xfrm>
                <a:off x="6086475" y="3148013"/>
                <a:ext cx="268288" cy="371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6184" name="Object 5">
                <a:extLst>
                  <a:ext uri="{FF2B5EF4-FFF2-40B4-BE49-F238E27FC236}">
                    <a16:creationId xmlns:a16="http://schemas.microsoft.com/office/drawing/2014/main" id="{BEE24E72-0D76-BAE5-61DD-9E03DA451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6475" y="3148013"/>
                <a:ext cx="268288" cy="371475"/>
              </a:xfrm>
              <a:prstGeom prst="rect">
                <a:avLst/>
              </a:prstGeom>
              <a:blipFill>
                <a:blip r:embed="rId5"/>
                <a:stretch>
                  <a:fillRect r="-318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185" name="Rectangle 3">
            <a:extLst>
              <a:ext uri="{FF2B5EF4-FFF2-40B4-BE49-F238E27FC236}">
                <a16:creationId xmlns:a16="http://schemas.microsoft.com/office/drawing/2014/main" id="{A860F963-3B71-152D-61C2-F24A1E58B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0" y="4516438"/>
            <a:ext cx="3724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6186" name="Object 5">
                <a:extLst>
                  <a:ext uri="{FF2B5EF4-FFF2-40B4-BE49-F238E27FC236}">
                    <a16:creationId xmlns:a16="http://schemas.microsoft.com/office/drawing/2014/main" id="{9DEC25CB-7613-EAA0-EA8A-F1BF84C3DEB9}"/>
                  </a:ext>
                </a:extLst>
              </p:cNvPr>
              <p:cNvSpPr txBox="1"/>
              <p:nvPr/>
            </p:nvSpPr>
            <p:spPr bwMode="auto">
              <a:xfrm>
                <a:off x="4846638" y="4837113"/>
                <a:ext cx="1033462" cy="2555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6186" name="Object 5">
                <a:extLst>
                  <a:ext uri="{FF2B5EF4-FFF2-40B4-BE49-F238E27FC236}">
                    <a16:creationId xmlns:a16="http://schemas.microsoft.com/office/drawing/2014/main" id="{9DEC25CB-7613-EAA0-EA8A-F1BF84C3D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6638" y="4837113"/>
                <a:ext cx="1033462" cy="2555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187" name="Rectangle 11">
            <a:extLst>
              <a:ext uri="{FF2B5EF4-FFF2-40B4-BE49-F238E27FC236}">
                <a16:creationId xmlns:a16="http://schemas.microsoft.com/office/drawing/2014/main" id="{D6C7E4CC-32D1-38B2-73A2-614BA1166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988" y="4992688"/>
            <a:ext cx="2033587" cy="531812"/>
          </a:xfrm>
          <a:prstGeom prst="rect">
            <a:avLst/>
          </a:prstGeom>
          <a:solidFill>
            <a:srgbClr val="FF0000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6188" name="Object 12">
                <a:extLst>
                  <a:ext uri="{FF2B5EF4-FFF2-40B4-BE49-F238E27FC236}">
                    <a16:creationId xmlns:a16="http://schemas.microsoft.com/office/drawing/2014/main" id="{57CB355D-6976-433A-833D-3D94A449495D}"/>
                  </a:ext>
                </a:extLst>
              </p:cNvPr>
              <p:cNvSpPr txBox="1"/>
              <p:nvPr/>
            </p:nvSpPr>
            <p:spPr bwMode="auto">
              <a:xfrm>
                <a:off x="7999413" y="5151438"/>
                <a:ext cx="1104900" cy="228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6188" name="Object 12">
                <a:extLst>
                  <a:ext uri="{FF2B5EF4-FFF2-40B4-BE49-F238E27FC236}">
                    <a16:creationId xmlns:a16="http://schemas.microsoft.com/office/drawing/2014/main" id="{57CB355D-6976-433A-833D-3D94A4494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9413" y="5151438"/>
                <a:ext cx="1104900" cy="228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189" name="Rectangle 13">
            <a:extLst>
              <a:ext uri="{FF2B5EF4-FFF2-40B4-BE49-F238E27FC236}">
                <a16:creationId xmlns:a16="http://schemas.microsoft.com/office/drawing/2014/main" id="{FC8528A8-7CD9-BDD1-6078-1001CCBB2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1439863"/>
            <a:ext cx="8074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Check         to select between the two solution of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6190" name="Object 5">
                <a:extLst>
                  <a:ext uri="{FF2B5EF4-FFF2-40B4-BE49-F238E27FC236}">
                    <a16:creationId xmlns:a16="http://schemas.microsoft.com/office/drawing/2014/main" id="{BD08C23A-2E75-D177-0CD5-F15055159771}"/>
                  </a:ext>
                </a:extLst>
              </p:cNvPr>
              <p:cNvSpPr txBox="1"/>
              <p:nvPr/>
            </p:nvSpPr>
            <p:spPr bwMode="auto">
              <a:xfrm>
                <a:off x="4868863" y="1847850"/>
                <a:ext cx="3157537" cy="392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6190" name="Object 5">
                <a:extLst>
                  <a:ext uri="{FF2B5EF4-FFF2-40B4-BE49-F238E27FC236}">
                    <a16:creationId xmlns:a16="http://schemas.microsoft.com/office/drawing/2014/main" id="{BD08C23A-2E75-D177-0CD5-F15055159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8863" y="1847850"/>
                <a:ext cx="3157537" cy="3921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191" name="Object 5">
                <a:extLst>
                  <a:ext uri="{FF2B5EF4-FFF2-40B4-BE49-F238E27FC236}">
                    <a16:creationId xmlns:a16="http://schemas.microsoft.com/office/drawing/2014/main" id="{F2AF57DA-13A4-55AB-5912-47B141F31852}"/>
                  </a:ext>
                </a:extLst>
              </p:cNvPr>
              <p:cNvSpPr txBox="1"/>
              <p:nvPr/>
            </p:nvSpPr>
            <p:spPr bwMode="auto">
              <a:xfrm>
                <a:off x="7037388" y="1436688"/>
                <a:ext cx="268287" cy="371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6191" name="Object 5">
                <a:extLst>
                  <a:ext uri="{FF2B5EF4-FFF2-40B4-BE49-F238E27FC236}">
                    <a16:creationId xmlns:a16="http://schemas.microsoft.com/office/drawing/2014/main" id="{F2AF57DA-13A4-55AB-5912-47B141F3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7388" y="1436688"/>
                <a:ext cx="268287" cy="371475"/>
              </a:xfrm>
              <a:prstGeom prst="rect">
                <a:avLst/>
              </a:prstGeom>
              <a:blipFill>
                <a:blip r:embed="rId9"/>
                <a:stretch>
                  <a:fillRect r="-318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192" name="Object 5">
                <a:extLst>
                  <a:ext uri="{FF2B5EF4-FFF2-40B4-BE49-F238E27FC236}">
                    <a16:creationId xmlns:a16="http://schemas.microsoft.com/office/drawing/2014/main" id="{34A82869-4C86-2483-8619-6CC2C5200D42}"/>
                  </a:ext>
                </a:extLst>
              </p:cNvPr>
              <p:cNvSpPr txBox="1"/>
              <p:nvPr/>
            </p:nvSpPr>
            <p:spPr bwMode="auto">
              <a:xfrm>
                <a:off x="2981325" y="1463675"/>
                <a:ext cx="330200" cy="371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6192" name="Object 5">
                <a:extLst>
                  <a:ext uri="{FF2B5EF4-FFF2-40B4-BE49-F238E27FC236}">
                    <a16:creationId xmlns:a16="http://schemas.microsoft.com/office/drawing/2014/main" id="{34A82869-4C86-2483-8619-6CC2C5200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1325" y="1463675"/>
                <a:ext cx="330200" cy="371475"/>
              </a:xfrm>
              <a:prstGeom prst="rect">
                <a:avLst/>
              </a:prstGeom>
              <a:blipFill>
                <a:blip r:embed="rId10"/>
                <a:stretch>
                  <a:fillRect r="-203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193" name="Rectangle 3">
            <a:extLst>
              <a:ext uri="{FF2B5EF4-FFF2-40B4-BE49-F238E27FC236}">
                <a16:creationId xmlns:a16="http://schemas.microsoft.com/office/drawing/2014/main" id="{C683B2B9-079C-C597-0E17-FA296F3D2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1881188"/>
            <a:ext cx="22352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left robot,</a:t>
            </a:r>
          </a:p>
        </p:txBody>
      </p:sp>
      <p:sp>
        <p:nvSpPr>
          <p:cNvPr id="306194" name="Rectangle 3">
            <a:extLst>
              <a:ext uri="{FF2B5EF4-FFF2-40B4-BE49-F238E27FC236}">
                <a16:creationId xmlns:a16="http://schemas.microsoft.com/office/drawing/2014/main" id="{10C328A9-FC0C-8575-3A1E-8C0E64C72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2363788"/>
            <a:ext cx="22352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right robot,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6195" name="Object 5">
                <a:extLst>
                  <a:ext uri="{FF2B5EF4-FFF2-40B4-BE49-F238E27FC236}">
                    <a16:creationId xmlns:a16="http://schemas.microsoft.com/office/drawing/2014/main" id="{42FECB3C-F5F3-F4F7-C4B8-DC6727FE8404}"/>
                  </a:ext>
                </a:extLst>
              </p:cNvPr>
              <p:cNvSpPr txBox="1"/>
              <p:nvPr/>
            </p:nvSpPr>
            <p:spPr bwMode="auto">
              <a:xfrm>
                <a:off x="4957763" y="2409825"/>
                <a:ext cx="3013075" cy="392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6195" name="Object 5">
                <a:extLst>
                  <a:ext uri="{FF2B5EF4-FFF2-40B4-BE49-F238E27FC236}">
                    <a16:creationId xmlns:a16="http://schemas.microsoft.com/office/drawing/2014/main" id="{42FECB3C-F5F3-F4F7-C4B8-DC6727FE8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7763" y="2409825"/>
                <a:ext cx="3013075" cy="3921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196" name="Object 5">
                <a:extLst>
                  <a:ext uri="{FF2B5EF4-FFF2-40B4-BE49-F238E27FC236}">
                    <a16:creationId xmlns:a16="http://schemas.microsoft.com/office/drawing/2014/main" id="{969B3ACE-575A-7651-6ED7-4C8EBF7EF3D1}"/>
                  </a:ext>
                </a:extLst>
              </p:cNvPr>
              <p:cNvSpPr txBox="1"/>
              <p:nvPr/>
            </p:nvSpPr>
            <p:spPr bwMode="auto">
              <a:xfrm>
                <a:off x="4187825" y="3135313"/>
                <a:ext cx="268288" cy="371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6196" name="Object 5">
                <a:extLst>
                  <a:ext uri="{FF2B5EF4-FFF2-40B4-BE49-F238E27FC236}">
                    <a16:creationId xmlns:a16="http://schemas.microsoft.com/office/drawing/2014/main" id="{969B3ACE-575A-7651-6ED7-4C8EBF7EF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7825" y="3135313"/>
                <a:ext cx="268288" cy="371475"/>
              </a:xfrm>
              <a:prstGeom prst="rect">
                <a:avLst/>
              </a:prstGeom>
              <a:blipFill>
                <a:blip r:embed="rId12"/>
                <a:stretch>
                  <a:fillRect r="-318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197" name="Object 5">
                <a:extLst>
                  <a:ext uri="{FF2B5EF4-FFF2-40B4-BE49-F238E27FC236}">
                    <a16:creationId xmlns:a16="http://schemas.microsoft.com/office/drawing/2014/main" id="{DCE5DFEE-EF76-C69B-1255-70561C493920}"/>
                  </a:ext>
                </a:extLst>
              </p:cNvPr>
              <p:cNvSpPr txBox="1"/>
              <p:nvPr/>
            </p:nvSpPr>
            <p:spPr bwMode="auto">
              <a:xfrm>
                <a:off x="4584700" y="3151188"/>
                <a:ext cx="268288" cy="371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6197" name="Object 5">
                <a:extLst>
                  <a:ext uri="{FF2B5EF4-FFF2-40B4-BE49-F238E27FC236}">
                    <a16:creationId xmlns:a16="http://schemas.microsoft.com/office/drawing/2014/main" id="{DCE5DFEE-EF76-C69B-1255-70561C493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4700" y="3151188"/>
                <a:ext cx="268288" cy="371475"/>
              </a:xfrm>
              <a:prstGeom prst="rect">
                <a:avLst/>
              </a:prstGeom>
              <a:blipFill>
                <a:blip r:embed="rId13"/>
                <a:stretch>
                  <a:fillRect r="-318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198" name="Rectangle 3">
            <a:extLst>
              <a:ext uri="{FF2B5EF4-FFF2-40B4-BE49-F238E27FC236}">
                <a16:creationId xmlns:a16="http://schemas.microsoft.com/office/drawing/2014/main" id="{88EC4E0E-ED6B-0B67-835C-E8F0441EA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4816475"/>
            <a:ext cx="2235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left robot,</a:t>
            </a:r>
          </a:p>
        </p:txBody>
      </p:sp>
      <p:sp>
        <p:nvSpPr>
          <p:cNvPr id="306199" name="Rectangle 3">
            <a:extLst>
              <a:ext uri="{FF2B5EF4-FFF2-40B4-BE49-F238E27FC236}">
                <a16:creationId xmlns:a16="http://schemas.microsoft.com/office/drawing/2014/main" id="{D24FC658-6390-48B6-AC4F-C80C65226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5299075"/>
            <a:ext cx="2235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right robot,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6200" name="Object 24">
                <a:extLst>
                  <a:ext uri="{FF2B5EF4-FFF2-40B4-BE49-F238E27FC236}">
                    <a16:creationId xmlns:a16="http://schemas.microsoft.com/office/drawing/2014/main" id="{E8E9722E-14D6-36CE-D502-618C1663B4FB}"/>
                  </a:ext>
                </a:extLst>
              </p:cNvPr>
              <p:cNvSpPr txBox="1"/>
              <p:nvPr/>
            </p:nvSpPr>
            <p:spPr bwMode="auto">
              <a:xfrm>
                <a:off x="4878388" y="5375275"/>
                <a:ext cx="1016000" cy="228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6200" name="Object 24">
                <a:extLst>
                  <a:ext uri="{FF2B5EF4-FFF2-40B4-BE49-F238E27FC236}">
                    <a16:creationId xmlns:a16="http://schemas.microsoft.com/office/drawing/2014/main" id="{E8E9722E-14D6-36CE-D502-618C1663B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8388" y="5375275"/>
                <a:ext cx="1016000" cy="228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201" name="Object 5">
                <a:extLst>
                  <a:ext uri="{FF2B5EF4-FFF2-40B4-BE49-F238E27FC236}">
                    <a16:creationId xmlns:a16="http://schemas.microsoft.com/office/drawing/2014/main" id="{9313AFF5-B04E-8D46-7318-9F1352A2BD64}"/>
                  </a:ext>
                </a:extLst>
              </p:cNvPr>
              <p:cNvSpPr txBox="1"/>
              <p:nvPr/>
            </p:nvSpPr>
            <p:spPr bwMode="auto">
              <a:xfrm>
                <a:off x="6659563" y="5035550"/>
                <a:ext cx="430212" cy="349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6201" name="Object 5">
                <a:extLst>
                  <a:ext uri="{FF2B5EF4-FFF2-40B4-BE49-F238E27FC236}">
                    <a16:creationId xmlns:a16="http://schemas.microsoft.com/office/drawing/2014/main" id="{9313AFF5-B04E-8D46-7318-9F1352A2B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5035550"/>
                <a:ext cx="430212" cy="3492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202" name="Object 5">
                <a:extLst>
                  <a:ext uri="{FF2B5EF4-FFF2-40B4-BE49-F238E27FC236}">
                    <a16:creationId xmlns:a16="http://schemas.microsoft.com/office/drawing/2014/main" id="{9D9D1734-A6D5-59EB-4D21-33834435C650}"/>
                  </a:ext>
                </a:extLst>
              </p:cNvPr>
              <p:cNvSpPr txBox="1"/>
              <p:nvPr/>
            </p:nvSpPr>
            <p:spPr bwMode="auto">
              <a:xfrm>
                <a:off x="6124575" y="4695825"/>
                <a:ext cx="276225" cy="10652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6202" name="Object 5">
                <a:extLst>
                  <a:ext uri="{FF2B5EF4-FFF2-40B4-BE49-F238E27FC236}">
                    <a16:creationId xmlns:a16="http://schemas.microsoft.com/office/drawing/2014/main" id="{9D9D1734-A6D5-59EB-4D21-33834435C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4575" y="4695825"/>
                <a:ext cx="276225" cy="1065213"/>
              </a:xfrm>
              <a:prstGeom prst="rect">
                <a:avLst/>
              </a:prstGeom>
              <a:blipFill>
                <a:blip r:embed="rId16"/>
                <a:stretch>
                  <a:fillRect l="-20000" r="-2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6203" name="Picture 28">
            <a:extLst>
              <a:ext uri="{FF2B5EF4-FFF2-40B4-BE49-F238E27FC236}">
                <a16:creationId xmlns:a16="http://schemas.microsoft.com/office/drawing/2014/main" id="{E4BD7FF7-0055-DCBC-DB50-49DCCF698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022CA550-499A-1586-26FE-778B7F9F6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Jacobian &amp; Isotropy 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62212443-D950-D119-B4F5-B9D6CF4CA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>
                <a:ea typeface="宋体" panose="02010600030101010101" pitchFamily="2" charset="-122"/>
              </a:rPr>
              <a:t>The mechanism isotropy is determined by the eigen-values of </a:t>
            </a:r>
            <a:r>
              <a:rPr lang="en-US" altLang="zh-CN" sz="1800" b="1">
                <a:ea typeface="宋体" panose="02010600030101010101" pitchFamily="2" charset="-122"/>
              </a:rPr>
              <a:t>Jacobian matrix</a:t>
            </a:r>
            <a:r>
              <a:rPr lang="en-US" altLang="zh-CN" sz="1800">
                <a:ea typeface="宋体" panose="02010600030101010101" pitchFamily="2" charset="-122"/>
              </a:rPr>
              <a:t>, which can be derived by </a:t>
            </a:r>
            <a:r>
              <a:rPr lang="en-US" altLang="zh-CN" sz="1800" b="1">
                <a:ea typeface="宋体" panose="02010600030101010101" pitchFamily="2" charset="-122"/>
              </a:rPr>
              <a:t>velocity propagation</a:t>
            </a: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r>
              <a:rPr lang="en-US" altLang="zh-CN" sz="1800">
                <a:ea typeface="宋体" panose="02010600030101010101" pitchFamily="2" charset="-122"/>
              </a:rPr>
              <a:t>General equations for velocity propagation:</a:t>
            </a:r>
            <a:endParaRPr lang="zh-CN" altLang="en-US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04" name="Object 5">
                <a:extLst>
                  <a:ext uri="{FF2B5EF4-FFF2-40B4-BE49-F238E27FC236}">
                    <a16:creationId xmlns:a16="http://schemas.microsoft.com/office/drawing/2014/main" id="{FA25724D-45B2-FBFE-3277-1F1CEB824049}"/>
                  </a:ext>
                </a:extLst>
              </p:cNvPr>
              <p:cNvSpPr txBox="1"/>
              <p:nvPr/>
            </p:nvSpPr>
            <p:spPr bwMode="auto">
              <a:xfrm>
                <a:off x="5926138" y="2554288"/>
                <a:ext cx="931862" cy="4651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</m:lim>
                      </m:limUp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limUpp>
                        <m:limUp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</m:lim>
                      </m:limUp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7204" name="Object 5">
                <a:extLst>
                  <a:ext uri="{FF2B5EF4-FFF2-40B4-BE49-F238E27FC236}">
                    <a16:creationId xmlns:a16="http://schemas.microsoft.com/office/drawing/2014/main" id="{FA25724D-45B2-FBFE-3277-1F1CEB824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6138" y="2554288"/>
                <a:ext cx="931862" cy="465137"/>
              </a:xfrm>
              <a:prstGeom prst="rect">
                <a:avLst/>
              </a:prstGeom>
              <a:blipFill>
                <a:blip r:embed="rId2"/>
                <a:stretch>
                  <a:fillRect b="-526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205" name="Object 5">
                <a:extLst>
                  <a:ext uri="{FF2B5EF4-FFF2-40B4-BE49-F238E27FC236}">
                    <a16:creationId xmlns:a16="http://schemas.microsoft.com/office/drawing/2014/main" id="{BB351F73-EC87-CA7B-9E34-B741ABDEB256}"/>
                  </a:ext>
                </a:extLst>
              </p:cNvPr>
              <p:cNvSpPr txBox="1"/>
              <p:nvPr/>
            </p:nvSpPr>
            <p:spPr bwMode="auto">
              <a:xfrm>
                <a:off x="5727700" y="3635375"/>
                <a:ext cx="2603500" cy="5286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sPre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•</m:t>
                              </m:r>
                            </m:lim>
                          </m:limUpp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7205" name="Object 5">
                <a:extLst>
                  <a:ext uri="{FF2B5EF4-FFF2-40B4-BE49-F238E27FC236}">
                    <a16:creationId xmlns:a16="http://schemas.microsoft.com/office/drawing/2014/main" id="{BB351F73-EC87-CA7B-9E34-B741ABDEB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7700" y="3635375"/>
                <a:ext cx="2603500" cy="528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06" name="Rectangle 3">
            <a:extLst>
              <a:ext uri="{FF2B5EF4-FFF2-40B4-BE49-F238E27FC236}">
                <a16:creationId xmlns:a16="http://schemas.microsoft.com/office/drawing/2014/main" id="{F8A87E46-278E-4F88-6542-BF5B3A225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3719513"/>
            <a:ext cx="2959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angular velocity,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07" name="Object 5">
                <a:extLst>
                  <a:ext uri="{FF2B5EF4-FFF2-40B4-BE49-F238E27FC236}">
                    <a16:creationId xmlns:a16="http://schemas.microsoft.com/office/drawing/2014/main" id="{6828156B-C785-A367-601A-A81955C2462A}"/>
                  </a:ext>
                </a:extLst>
              </p:cNvPr>
              <p:cNvSpPr txBox="1"/>
              <p:nvPr/>
            </p:nvSpPr>
            <p:spPr bwMode="auto">
              <a:xfrm>
                <a:off x="5786438" y="4202113"/>
                <a:ext cx="3768725" cy="5286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•</m:t>
                              </m:r>
                            </m:lim>
                          </m:limUpp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7207" name="Object 5">
                <a:extLst>
                  <a:ext uri="{FF2B5EF4-FFF2-40B4-BE49-F238E27FC236}">
                    <a16:creationId xmlns:a16="http://schemas.microsoft.com/office/drawing/2014/main" id="{6828156B-C785-A367-601A-A81955C24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6438" y="4202113"/>
                <a:ext cx="3768725" cy="5286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08" name="Rectangle 3">
            <a:extLst>
              <a:ext uri="{FF2B5EF4-FFF2-40B4-BE49-F238E27FC236}">
                <a16:creationId xmlns:a16="http://schemas.microsoft.com/office/drawing/2014/main" id="{1C2F93C1-9250-E20E-0220-E33B87775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4271963"/>
            <a:ext cx="2959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linear velocity,</a:t>
            </a:r>
          </a:p>
        </p:txBody>
      </p:sp>
      <p:sp>
        <p:nvSpPr>
          <p:cNvPr id="307209" name="Rectangle 3">
            <a:extLst>
              <a:ext uri="{FF2B5EF4-FFF2-40B4-BE49-F238E27FC236}">
                <a16:creationId xmlns:a16="http://schemas.microsoft.com/office/drawing/2014/main" id="{C61328B5-BB53-ACB9-4EB7-EA109C6C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8" y="4929188"/>
            <a:ext cx="2959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revolute joint,</a:t>
            </a:r>
          </a:p>
        </p:txBody>
      </p:sp>
      <p:sp>
        <p:nvSpPr>
          <p:cNvPr id="307210" name="Rectangle 3">
            <a:extLst>
              <a:ext uri="{FF2B5EF4-FFF2-40B4-BE49-F238E27FC236}">
                <a16:creationId xmlns:a16="http://schemas.microsoft.com/office/drawing/2014/main" id="{83CB7EA9-3B31-580E-CE75-0D021A643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5481638"/>
            <a:ext cx="2959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prismatic joint,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11" name="Object 5">
                <a:extLst>
                  <a:ext uri="{FF2B5EF4-FFF2-40B4-BE49-F238E27FC236}">
                    <a16:creationId xmlns:a16="http://schemas.microsoft.com/office/drawing/2014/main" id="{4380388E-13B5-0182-1D75-BDAD40686CC5}"/>
                  </a:ext>
                </a:extLst>
              </p:cNvPr>
              <p:cNvSpPr txBox="1"/>
              <p:nvPr/>
            </p:nvSpPr>
            <p:spPr bwMode="auto">
              <a:xfrm>
                <a:off x="6624638" y="4897438"/>
                <a:ext cx="846137" cy="4651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•</m:t>
                              </m:r>
                            </m:lim>
                          </m:limUpp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7211" name="Object 5">
                <a:extLst>
                  <a:ext uri="{FF2B5EF4-FFF2-40B4-BE49-F238E27FC236}">
                    <a16:creationId xmlns:a16="http://schemas.microsoft.com/office/drawing/2014/main" id="{4380388E-13B5-0182-1D75-BDAD40686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4638" y="4897438"/>
                <a:ext cx="846137" cy="465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212" name="Object 5">
                <a:extLst>
                  <a:ext uri="{FF2B5EF4-FFF2-40B4-BE49-F238E27FC236}">
                    <a16:creationId xmlns:a16="http://schemas.microsoft.com/office/drawing/2014/main" id="{C62D9ED2-1D03-3B8B-7AB3-76FDD4405436}"/>
                  </a:ext>
                </a:extLst>
              </p:cNvPr>
              <p:cNvSpPr txBox="1"/>
              <p:nvPr/>
            </p:nvSpPr>
            <p:spPr bwMode="auto">
              <a:xfrm>
                <a:off x="6605588" y="5403850"/>
                <a:ext cx="868362" cy="465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•</m:t>
                              </m:r>
                            </m:lim>
                          </m:limUpp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7212" name="Object 5">
                <a:extLst>
                  <a:ext uri="{FF2B5EF4-FFF2-40B4-BE49-F238E27FC236}">
                    <a16:creationId xmlns:a16="http://schemas.microsoft.com/office/drawing/2014/main" id="{C62D9ED2-1D03-3B8B-7AB3-76FDD4405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5588" y="5403850"/>
                <a:ext cx="868362" cy="4651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13" name="Picture 14">
            <a:extLst>
              <a:ext uri="{FF2B5EF4-FFF2-40B4-BE49-F238E27FC236}">
                <a16:creationId xmlns:a16="http://schemas.microsoft.com/office/drawing/2014/main" id="{EED43A3E-F26C-2446-3A17-50A8B0278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40C04A32-CCAA-668F-99EE-D9E99A87F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772400" cy="4114800"/>
          </a:xfrm>
        </p:spPr>
        <p:txBody>
          <a:bodyPr/>
          <a:lstStyle/>
          <a:p>
            <a:r>
              <a:rPr lang="en-US" altLang="zh-CN" sz="1800" b="1">
                <a:ea typeface="宋体" panose="02010600030101010101" pitchFamily="2" charset="-122"/>
              </a:rPr>
              <a:t>Initial Condition</a:t>
            </a:r>
          </a:p>
          <a:p>
            <a:endParaRPr lang="en-US" altLang="zh-CN" sz="1800" b="1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r>
              <a:rPr lang="en-US" altLang="zh-CN" sz="1800">
                <a:ea typeface="宋体" panose="02010600030101010101" pitchFamily="2" charset="-122"/>
              </a:rPr>
              <a:t>Rotation Matrices                         , which leads 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227" name="Object 5">
                <a:extLst>
                  <a:ext uri="{FF2B5EF4-FFF2-40B4-BE49-F238E27FC236}">
                    <a16:creationId xmlns:a16="http://schemas.microsoft.com/office/drawing/2014/main" id="{38795CC9-EB05-FC4A-3EF2-4BB056BFC5E3}"/>
                  </a:ext>
                </a:extLst>
              </p:cNvPr>
              <p:cNvSpPr txBox="1"/>
              <p:nvPr/>
            </p:nvSpPr>
            <p:spPr bwMode="auto">
              <a:xfrm>
                <a:off x="6043613" y="1722438"/>
                <a:ext cx="1446212" cy="495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=[0,0,</m:t>
                      </m:r>
                      <m:limUpp>
                        <m:limUp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</m:lim>
                      </m:limUp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27" name="Object 5">
                <a:extLst>
                  <a:ext uri="{FF2B5EF4-FFF2-40B4-BE49-F238E27FC236}">
                    <a16:creationId xmlns:a16="http://schemas.microsoft.com/office/drawing/2014/main" id="{38795CC9-EB05-FC4A-3EF2-4BB056BFC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3613" y="1722438"/>
                <a:ext cx="1446212" cy="4953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228" name="Rectangle 3">
            <a:extLst>
              <a:ext uri="{FF2B5EF4-FFF2-40B4-BE49-F238E27FC236}">
                <a16:creationId xmlns:a16="http://schemas.microsoft.com/office/drawing/2014/main" id="{B0844234-FC18-EBEF-783A-B811A2410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50" y="1806575"/>
            <a:ext cx="39544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Link 1 is rotating at     about     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229" name="Object 5">
                <a:extLst>
                  <a:ext uri="{FF2B5EF4-FFF2-40B4-BE49-F238E27FC236}">
                    <a16:creationId xmlns:a16="http://schemas.microsoft.com/office/drawing/2014/main" id="{E4F427A0-9B6A-A8DC-D6B5-661466CFD236}"/>
                  </a:ext>
                </a:extLst>
              </p:cNvPr>
              <p:cNvSpPr txBox="1"/>
              <p:nvPr/>
            </p:nvSpPr>
            <p:spPr bwMode="auto">
              <a:xfrm>
                <a:off x="5140325" y="1801813"/>
                <a:ext cx="282575" cy="392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29" name="Object 5">
                <a:extLst>
                  <a:ext uri="{FF2B5EF4-FFF2-40B4-BE49-F238E27FC236}">
                    <a16:creationId xmlns:a16="http://schemas.microsoft.com/office/drawing/2014/main" id="{E4F427A0-9B6A-A8DC-D6B5-661466CFD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0325" y="1801813"/>
                <a:ext cx="282575" cy="392112"/>
              </a:xfrm>
              <a:prstGeom prst="rect">
                <a:avLst/>
              </a:prstGeom>
              <a:blipFill>
                <a:blip r:embed="rId3"/>
                <a:stretch>
                  <a:fillRect r="-276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230" name="Object 5">
                <a:extLst>
                  <a:ext uri="{FF2B5EF4-FFF2-40B4-BE49-F238E27FC236}">
                    <a16:creationId xmlns:a16="http://schemas.microsoft.com/office/drawing/2014/main" id="{D05E4FD4-80A4-0D7C-AECB-03240B2FDA57}"/>
                  </a:ext>
                </a:extLst>
              </p:cNvPr>
              <p:cNvSpPr txBox="1"/>
              <p:nvPr/>
            </p:nvSpPr>
            <p:spPr bwMode="auto">
              <a:xfrm>
                <a:off x="4362450" y="1752600"/>
                <a:ext cx="228600" cy="4413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</m:lim>
                      </m:limUp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30" name="Object 5">
                <a:extLst>
                  <a:ext uri="{FF2B5EF4-FFF2-40B4-BE49-F238E27FC236}">
                    <a16:creationId xmlns:a16="http://schemas.microsoft.com/office/drawing/2014/main" id="{D05E4FD4-80A4-0D7C-AECB-03240B2FD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1752600"/>
                <a:ext cx="228600" cy="441325"/>
              </a:xfrm>
              <a:prstGeom prst="rect">
                <a:avLst/>
              </a:prstGeom>
              <a:blipFill>
                <a:blip r:embed="rId4"/>
                <a:stretch>
                  <a:fillRect r="-2702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231" name="Object 5">
                <a:extLst>
                  <a:ext uri="{FF2B5EF4-FFF2-40B4-BE49-F238E27FC236}">
                    <a16:creationId xmlns:a16="http://schemas.microsoft.com/office/drawing/2014/main" id="{B915EC1A-8B4F-BDA6-5888-F463CDCDBA1A}"/>
                  </a:ext>
                </a:extLst>
              </p:cNvPr>
              <p:cNvSpPr txBox="1"/>
              <p:nvPr/>
            </p:nvSpPr>
            <p:spPr bwMode="auto">
              <a:xfrm>
                <a:off x="7612063" y="1809750"/>
                <a:ext cx="1423987" cy="403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=[0,0,0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31" name="Object 5">
                <a:extLst>
                  <a:ext uri="{FF2B5EF4-FFF2-40B4-BE49-F238E27FC236}">
                    <a16:creationId xmlns:a16="http://schemas.microsoft.com/office/drawing/2014/main" id="{B915EC1A-8B4F-BDA6-5888-F463CDCDB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2063" y="1809750"/>
                <a:ext cx="1423987" cy="403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232" name="Object 5">
                <a:extLst>
                  <a:ext uri="{FF2B5EF4-FFF2-40B4-BE49-F238E27FC236}">
                    <a16:creationId xmlns:a16="http://schemas.microsoft.com/office/drawing/2014/main" id="{38391521-7158-6D81-8157-701E34BF8471}"/>
                  </a:ext>
                </a:extLst>
              </p:cNvPr>
              <p:cNvSpPr txBox="1"/>
              <p:nvPr/>
            </p:nvSpPr>
            <p:spPr bwMode="auto">
              <a:xfrm>
                <a:off x="4660900" y="3981450"/>
                <a:ext cx="1206500" cy="4016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sPre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32" name="Object 5">
                <a:extLst>
                  <a:ext uri="{FF2B5EF4-FFF2-40B4-BE49-F238E27FC236}">
                    <a16:creationId xmlns:a16="http://schemas.microsoft.com/office/drawing/2014/main" id="{38391521-7158-6D81-8157-701E34BF8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0900" y="3981450"/>
                <a:ext cx="1206500" cy="4016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233" name="Object 5">
                <a:extLst>
                  <a:ext uri="{FF2B5EF4-FFF2-40B4-BE49-F238E27FC236}">
                    <a16:creationId xmlns:a16="http://schemas.microsoft.com/office/drawing/2014/main" id="{16267C3C-10F7-0BF3-F5CF-62BE32413DCE}"/>
                  </a:ext>
                </a:extLst>
              </p:cNvPr>
              <p:cNvSpPr txBox="1"/>
              <p:nvPr/>
            </p:nvSpPr>
            <p:spPr bwMode="auto">
              <a:xfrm>
                <a:off x="4206875" y="4443413"/>
                <a:ext cx="1855788" cy="7953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33" name="Object 5">
                <a:extLst>
                  <a:ext uri="{FF2B5EF4-FFF2-40B4-BE49-F238E27FC236}">
                    <a16:creationId xmlns:a16="http://schemas.microsoft.com/office/drawing/2014/main" id="{16267C3C-10F7-0BF3-F5CF-62BE32413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6875" y="4443413"/>
                <a:ext cx="1855788" cy="7953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234" name="Object 5">
                <a:extLst>
                  <a:ext uri="{FF2B5EF4-FFF2-40B4-BE49-F238E27FC236}">
                    <a16:creationId xmlns:a16="http://schemas.microsoft.com/office/drawing/2014/main" id="{D8453330-48BA-C764-15C5-A72A811594AE}"/>
                  </a:ext>
                </a:extLst>
              </p:cNvPr>
              <p:cNvSpPr txBox="1"/>
              <p:nvPr/>
            </p:nvSpPr>
            <p:spPr bwMode="auto">
              <a:xfrm>
                <a:off x="6310313" y="4445000"/>
                <a:ext cx="1784350" cy="795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34" name="Object 5">
                <a:extLst>
                  <a:ext uri="{FF2B5EF4-FFF2-40B4-BE49-F238E27FC236}">
                    <a16:creationId xmlns:a16="http://schemas.microsoft.com/office/drawing/2014/main" id="{D8453330-48BA-C764-15C5-A72A81159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13" y="4445000"/>
                <a:ext cx="1784350" cy="795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235" name="Object 5">
                <a:extLst>
                  <a:ext uri="{FF2B5EF4-FFF2-40B4-BE49-F238E27FC236}">
                    <a16:creationId xmlns:a16="http://schemas.microsoft.com/office/drawing/2014/main" id="{D3AE4FB0-C491-C9F7-D1EC-3BC902C6C291}"/>
                  </a:ext>
                </a:extLst>
              </p:cNvPr>
              <p:cNvSpPr txBox="1"/>
              <p:nvPr/>
            </p:nvSpPr>
            <p:spPr bwMode="auto">
              <a:xfrm>
                <a:off x="8524875" y="4432300"/>
                <a:ext cx="1203325" cy="795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35" name="Object 5">
                <a:extLst>
                  <a:ext uri="{FF2B5EF4-FFF2-40B4-BE49-F238E27FC236}">
                    <a16:creationId xmlns:a16="http://schemas.microsoft.com/office/drawing/2014/main" id="{D3AE4FB0-C491-C9F7-D1EC-3BC902C6C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4875" y="4432300"/>
                <a:ext cx="1203325" cy="7953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236" name="Object 5">
                <a:extLst>
                  <a:ext uri="{FF2B5EF4-FFF2-40B4-BE49-F238E27FC236}">
                    <a16:creationId xmlns:a16="http://schemas.microsoft.com/office/drawing/2014/main" id="{D48F7E3A-5DFB-BA5A-A18E-E333AC8C2838}"/>
                  </a:ext>
                </a:extLst>
              </p:cNvPr>
              <p:cNvSpPr txBox="1"/>
              <p:nvPr/>
            </p:nvSpPr>
            <p:spPr bwMode="auto">
              <a:xfrm>
                <a:off x="4265613" y="5281613"/>
                <a:ext cx="1755775" cy="7953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36" name="Object 5">
                <a:extLst>
                  <a:ext uri="{FF2B5EF4-FFF2-40B4-BE49-F238E27FC236}">
                    <a16:creationId xmlns:a16="http://schemas.microsoft.com/office/drawing/2014/main" id="{D48F7E3A-5DFB-BA5A-A18E-E333AC8C2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5613" y="5281613"/>
                <a:ext cx="1755775" cy="7953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237" name="Object 5">
                <a:extLst>
                  <a:ext uri="{FF2B5EF4-FFF2-40B4-BE49-F238E27FC236}">
                    <a16:creationId xmlns:a16="http://schemas.microsoft.com/office/drawing/2014/main" id="{A4106B3A-3A55-2498-F86C-1D8BBEAD80B9}"/>
                  </a:ext>
                </a:extLst>
              </p:cNvPr>
              <p:cNvSpPr txBox="1"/>
              <p:nvPr/>
            </p:nvSpPr>
            <p:spPr bwMode="auto">
              <a:xfrm>
                <a:off x="6291263" y="5283200"/>
                <a:ext cx="1870075" cy="795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37" name="Object 5">
                <a:extLst>
                  <a:ext uri="{FF2B5EF4-FFF2-40B4-BE49-F238E27FC236}">
                    <a16:creationId xmlns:a16="http://schemas.microsoft.com/office/drawing/2014/main" id="{A4106B3A-3A55-2498-F86C-1D8BBEAD8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1263" y="5283200"/>
                <a:ext cx="1870075" cy="7953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238" name="Object 5">
                <a:extLst>
                  <a:ext uri="{FF2B5EF4-FFF2-40B4-BE49-F238E27FC236}">
                    <a16:creationId xmlns:a16="http://schemas.microsoft.com/office/drawing/2014/main" id="{75EAD4B9-4019-62C0-19ED-6846186747D7}"/>
                  </a:ext>
                </a:extLst>
              </p:cNvPr>
              <p:cNvSpPr txBox="1"/>
              <p:nvPr/>
            </p:nvSpPr>
            <p:spPr bwMode="auto">
              <a:xfrm>
                <a:off x="8534400" y="5270500"/>
                <a:ext cx="1203325" cy="795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38" name="Object 5">
                <a:extLst>
                  <a:ext uri="{FF2B5EF4-FFF2-40B4-BE49-F238E27FC236}">
                    <a16:creationId xmlns:a16="http://schemas.microsoft.com/office/drawing/2014/main" id="{75EAD4B9-4019-62C0-19ED-684618674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34400" y="5270500"/>
                <a:ext cx="1203325" cy="7953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239" name="Rectangle 3">
            <a:extLst>
              <a:ext uri="{FF2B5EF4-FFF2-40B4-BE49-F238E27FC236}">
                <a16:creationId xmlns:a16="http://schemas.microsoft.com/office/drawing/2014/main" id="{DF0C54D9-955A-4DFB-FD5E-D071F8469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4616450"/>
            <a:ext cx="18399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left robot</a:t>
            </a:r>
          </a:p>
        </p:txBody>
      </p:sp>
      <p:sp>
        <p:nvSpPr>
          <p:cNvPr id="308240" name="Rectangle 3">
            <a:extLst>
              <a:ext uri="{FF2B5EF4-FFF2-40B4-BE49-F238E27FC236}">
                <a16:creationId xmlns:a16="http://schemas.microsoft.com/office/drawing/2014/main" id="{0B4CB357-322F-219C-3204-8D49EA48F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088" y="5514975"/>
            <a:ext cx="20034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right robot</a:t>
            </a:r>
          </a:p>
        </p:txBody>
      </p:sp>
      <p:sp>
        <p:nvSpPr>
          <p:cNvPr id="308241" name="Rectangle 3">
            <a:extLst>
              <a:ext uri="{FF2B5EF4-FFF2-40B4-BE49-F238E27FC236}">
                <a16:creationId xmlns:a16="http://schemas.microsoft.com/office/drawing/2014/main" id="{3D10E720-53F3-2359-5B0C-57EF3F012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75" y="2259013"/>
            <a:ext cx="39544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Link 2 is rotating at     about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242" name="Object 5">
                <a:extLst>
                  <a:ext uri="{FF2B5EF4-FFF2-40B4-BE49-F238E27FC236}">
                    <a16:creationId xmlns:a16="http://schemas.microsoft.com/office/drawing/2014/main" id="{A0264A0A-63D1-9D3F-B4A1-6FB5F2306679}"/>
                  </a:ext>
                </a:extLst>
              </p:cNvPr>
              <p:cNvSpPr txBox="1"/>
              <p:nvPr/>
            </p:nvSpPr>
            <p:spPr bwMode="auto">
              <a:xfrm>
                <a:off x="5187950" y="2225675"/>
                <a:ext cx="260350" cy="392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42" name="Object 5">
                <a:extLst>
                  <a:ext uri="{FF2B5EF4-FFF2-40B4-BE49-F238E27FC236}">
                    <a16:creationId xmlns:a16="http://schemas.microsoft.com/office/drawing/2014/main" id="{A0264A0A-63D1-9D3F-B4A1-6FB5F2306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7950" y="2225675"/>
                <a:ext cx="260350" cy="392113"/>
              </a:xfrm>
              <a:prstGeom prst="rect">
                <a:avLst/>
              </a:prstGeom>
              <a:blipFill>
                <a:blip r:embed="rId13"/>
                <a:stretch>
                  <a:fillRect r="-255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243" name="Object 5">
                <a:extLst>
                  <a:ext uri="{FF2B5EF4-FFF2-40B4-BE49-F238E27FC236}">
                    <a16:creationId xmlns:a16="http://schemas.microsoft.com/office/drawing/2014/main" id="{EF17317E-4099-3D9A-2C8D-93EACE119AFC}"/>
                  </a:ext>
                </a:extLst>
              </p:cNvPr>
              <p:cNvSpPr txBox="1"/>
              <p:nvPr/>
            </p:nvSpPr>
            <p:spPr bwMode="auto">
              <a:xfrm>
                <a:off x="4351338" y="2179638"/>
                <a:ext cx="246062" cy="4413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</m:lim>
                      </m:limUp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43" name="Object 5">
                <a:extLst>
                  <a:ext uri="{FF2B5EF4-FFF2-40B4-BE49-F238E27FC236}">
                    <a16:creationId xmlns:a16="http://schemas.microsoft.com/office/drawing/2014/main" id="{EF17317E-4099-3D9A-2C8D-93EACE119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1338" y="2179638"/>
                <a:ext cx="246062" cy="441325"/>
              </a:xfrm>
              <a:prstGeom prst="rect">
                <a:avLst/>
              </a:prstGeom>
              <a:blipFill>
                <a:blip r:embed="rId14"/>
                <a:stretch>
                  <a:fillRect r="-3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244" name="Rectangle 3">
            <a:extLst>
              <a:ext uri="{FF2B5EF4-FFF2-40B4-BE49-F238E27FC236}">
                <a16:creationId xmlns:a16="http://schemas.microsoft.com/office/drawing/2014/main" id="{3D2BF84D-B679-252D-33DE-3282CCE30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413" y="2682875"/>
            <a:ext cx="23701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Link 3 is frozen 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245" name="Object 5">
                <a:extLst>
                  <a:ext uri="{FF2B5EF4-FFF2-40B4-BE49-F238E27FC236}">
                    <a16:creationId xmlns:a16="http://schemas.microsoft.com/office/drawing/2014/main" id="{705890B9-CC20-C040-45BB-D7C4D3F2BB2C}"/>
                  </a:ext>
                </a:extLst>
              </p:cNvPr>
              <p:cNvSpPr txBox="1"/>
              <p:nvPr/>
            </p:nvSpPr>
            <p:spPr bwMode="auto">
              <a:xfrm>
                <a:off x="4462463" y="2601913"/>
                <a:ext cx="561975" cy="4413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</m:lim>
                      </m:limUp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45" name="Object 5">
                <a:extLst>
                  <a:ext uri="{FF2B5EF4-FFF2-40B4-BE49-F238E27FC236}">
                    <a16:creationId xmlns:a16="http://schemas.microsoft.com/office/drawing/2014/main" id="{705890B9-CC20-C040-45BB-D7C4D3F2B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2463" y="2601913"/>
                <a:ext cx="561975" cy="4413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246" name="Object 5">
                <a:extLst>
                  <a:ext uri="{FF2B5EF4-FFF2-40B4-BE49-F238E27FC236}">
                    <a16:creationId xmlns:a16="http://schemas.microsoft.com/office/drawing/2014/main" id="{C4459A72-D455-C005-D0F2-5CDE5A1F6E43}"/>
                  </a:ext>
                </a:extLst>
              </p:cNvPr>
              <p:cNvSpPr txBox="1"/>
              <p:nvPr/>
            </p:nvSpPr>
            <p:spPr bwMode="auto">
              <a:xfrm>
                <a:off x="7337425" y="3079750"/>
                <a:ext cx="2551113" cy="403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=[0,0,0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46" name="Object 5">
                <a:extLst>
                  <a:ext uri="{FF2B5EF4-FFF2-40B4-BE49-F238E27FC236}">
                    <a16:creationId xmlns:a16="http://schemas.microsoft.com/office/drawing/2014/main" id="{C4459A72-D455-C005-D0F2-5CDE5A1F6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7425" y="3079750"/>
                <a:ext cx="2551113" cy="4032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247" name="Rectangle 3">
            <a:extLst>
              <a:ext uri="{FF2B5EF4-FFF2-40B4-BE49-F238E27FC236}">
                <a16:creationId xmlns:a16="http://schemas.microsoft.com/office/drawing/2014/main" id="{2D13BD41-10CD-2747-240A-AC9ED356D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3124200"/>
            <a:ext cx="56054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Translation in homogeneous transformation matrix:</a:t>
            </a:r>
          </a:p>
        </p:txBody>
      </p:sp>
      <p:sp>
        <p:nvSpPr>
          <p:cNvPr id="308248" name="Rectangle 3">
            <a:extLst>
              <a:ext uri="{FF2B5EF4-FFF2-40B4-BE49-F238E27FC236}">
                <a16:creationId xmlns:a16="http://schemas.microsoft.com/office/drawing/2014/main" id="{B7D508FC-3BED-B807-14E8-C415A94B3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50" y="3478213"/>
            <a:ext cx="39544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Link 4 is translating at      along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249" name="Object 5">
                <a:extLst>
                  <a:ext uri="{FF2B5EF4-FFF2-40B4-BE49-F238E27FC236}">
                    <a16:creationId xmlns:a16="http://schemas.microsoft.com/office/drawing/2014/main" id="{44F3FD99-D269-C550-E4E7-148686B27DDB}"/>
                  </a:ext>
                </a:extLst>
              </p:cNvPr>
              <p:cNvSpPr txBox="1"/>
              <p:nvPr/>
            </p:nvSpPr>
            <p:spPr bwMode="auto">
              <a:xfrm>
                <a:off x="5424488" y="3444875"/>
                <a:ext cx="260350" cy="392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49" name="Object 5">
                <a:extLst>
                  <a:ext uri="{FF2B5EF4-FFF2-40B4-BE49-F238E27FC236}">
                    <a16:creationId xmlns:a16="http://schemas.microsoft.com/office/drawing/2014/main" id="{44F3FD99-D269-C550-E4E7-148686B27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4488" y="3444875"/>
                <a:ext cx="260350" cy="392113"/>
              </a:xfrm>
              <a:prstGeom prst="rect">
                <a:avLst/>
              </a:prstGeom>
              <a:blipFill>
                <a:blip r:embed="rId17"/>
                <a:stretch>
                  <a:fillRect r="-255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250" name="Object 5">
                <a:extLst>
                  <a:ext uri="{FF2B5EF4-FFF2-40B4-BE49-F238E27FC236}">
                    <a16:creationId xmlns:a16="http://schemas.microsoft.com/office/drawing/2014/main" id="{A9302CE3-352C-DC92-4935-2A9A2389DCCF}"/>
                  </a:ext>
                </a:extLst>
              </p:cNvPr>
              <p:cNvSpPr txBox="1"/>
              <p:nvPr/>
            </p:nvSpPr>
            <p:spPr bwMode="auto">
              <a:xfrm>
                <a:off x="4605338" y="3398838"/>
                <a:ext cx="263525" cy="4413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</m:lim>
                      </m:limUp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8250" name="Object 5">
                <a:extLst>
                  <a:ext uri="{FF2B5EF4-FFF2-40B4-BE49-F238E27FC236}">
                    <a16:creationId xmlns:a16="http://schemas.microsoft.com/office/drawing/2014/main" id="{A9302CE3-352C-DC92-4935-2A9A2389D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5338" y="3398838"/>
                <a:ext cx="263525" cy="441325"/>
              </a:xfrm>
              <a:prstGeom prst="rect">
                <a:avLst/>
              </a:prstGeom>
              <a:blipFill>
                <a:blip r:embed="rId18"/>
                <a:stretch>
                  <a:fillRect r="-2272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251" name="Rectangle 27">
            <a:extLst>
              <a:ext uri="{FF2B5EF4-FFF2-40B4-BE49-F238E27FC236}">
                <a16:creationId xmlns:a16="http://schemas.microsoft.com/office/drawing/2014/main" id="{13C7C7C5-480B-3A70-687F-65D4E80E4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Jacobian &amp; Isotropy 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pic>
        <p:nvPicPr>
          <p:cNvPr id="308252" name="Picture 29">
            <a:extLst>
              <a:ext uri="{FF2B5EF4-FFF2-40B4-BE49-F238E27FC236}">
                <a16:creationId xmlns:a16="http://schemas.microsoft.com/office/drawing/2014/main" id="{827C3292-FCDE-0C49-543A-0897EEA2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DA46981E-69C4-E5B9-7DE8-2E74620B6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114800"/>
          </a:xfrm>
        </p:spPr>
        <p:txBody>
          <a:bodyPr/>
          <a:lstStyle/>
          <a:p>
            <a:r>
              <a:rPr lang="en-US" altLang="zh-CN" sz="1800">
                <a:ea typeface="宋体" panose="02010600030101010101" pitchFamily="2" charset="-122"/>
              </a:rPr>
              <a:t>Angular velocity propagation</a:t>
            </a: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r>
              <a:rPr lang="en-US" altLang="zh-CN" sz="1800">
                <a:ea typeface="宋体" panose="02010600030101010101" pitchFamily="2" charset="-122"/>
              </a:rPr>
              <a:t>Linear velocity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9251" name="Object 5">
                <a:extLst>
                  <a:ext uri="{FF2B5EF4-FFF2-40B4-BE49-F238E27FC236}">
                    <a16:creationId xmlns:a16="http://schemas.microsoft.com/office/drawing/2014/main" id="{4E4EDEF6-4769-1ABE-2AFB-22D0F3889CA6}"/>
                  </a:ext>
                </a:extLst>
              </p:cNvPr>
              <p:cNvSpPr txBox="1"/>
              <p:nvPr/>
            </p:nvSpPr>
            <p:spPr bwMode="auto">
              <a:xfrm>
                <a:off x="4567238" y="2082800"/>
                <a:ext cx="2011362" cy="5286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sPre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•</m:t>
                              </m:r>
                            </m:lim>
                          </m:limUpp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9251" name="Object 5">
                <a:extLst>
                  <a:ext uri="{FF2B5EF4-FFF2-40B4-BE49-F238E27FC236}">
                    <a16:creationId xmlns:a16="http://schemas.microsoft.com/office/drawing/2014/main" id="{4E4EDEF6-4769-1ABE-2AFB-22D0F3889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7238" y="2082800"/>
                <a:ext cx="2011362" cy="5286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252" name="Object 5">
                <a:extLst>
                  <a:ext uri="{FF2B5EF4-FFF2-40B4-BE49-F238E27FC236}">
                    <a16:creationId xmlns:a16="http://schemas.microsoft.com/office/drawing/2014/main" id="{EC893DBC-2EC4-4B66-4A59-9266B0521373}"/>
                  </a:ext>
                </a:extLst>
              </p:cNvPr>
              <p:cNvSpPr txBox="1"/>
              <p:nvPr/>
            </p:nvSpPr>
            <p:spPr bwMode="auto">
              <a:xfrm>
                <a:off x="4533900" y="2733675"/>
                <a:ext cx="1228725" cy="4016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sPre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9252" name="Object 5">
                <a:extLst>
                  <a:ext uri="{FF2B5EF4-FFF2-40B4-BE49-F238E27FC236}">
                    <a16:creationId xmlns:a16="http://schemas.microsoft.com/office/drawing/2014/main" id="{EC893DBC-2EC4-4B66-4A59-9266B0521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3900" y="2733675"/>
                <a:ext cx="1228725" cy="401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253" name="Object 5">
                <a:extLst>
                  <a:ext uri="{FF2B5EF4-FFF2-40B4-BE49-F238E27FC236}">
                    <a16:creationId xmlns:a16="http://schemas.microsoft.com/office/drawing/2014/main" id="{10D51C02-E08D-4CE3-D152-04B149C3302F}"/>
                  </a:ext>
                </a:extLst>
              </p:cNvPr>
              <p:cNvSpPr txBox="1"/>
              <p:nvPr/>
            </p:nvSpPr>
            <p:spPr bwMode="auto">
              <a:xfrm>
                <a:off x="4543425" y="3255963"/>
                <a:ext cx="1292225" cy="4016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sPre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9253" name="Object 5">
                <a:extLst>
                  <a:ext uri="{FF2B5EF4-FFF2-40B4-BE49-F238E27FC236}">
                    <a16:creationId xmlns:a16="http://schemas.microsoft.com/office/drawing/2014/main" id="{10D51C02-E08D-4CE3-D152-04B149C33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425" y="3255963"/>
                <a:ext cx="1292225" cy="4016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254" name="Object 5">
                <a:extLst>
                  <a:ext uri="{FF2B5EF4-FFF2-40B4-BE49-F238E27FC236}">
                    <a16:creationId xmlns:a16="http://schemas.microsoft.com/office/drawing/2014/main" id="{7D569694-044F-9246-B53A-1AD3EF69BADF}"/>
                  </a:ext>
                </a:extLst>
              </p:cNvPr>
              <p:cNvSpPr txBox="1"/>
              <p:nvPr/>
            </p:nvSpPr>
            <p:spPr bwMode="auto">
              <a:xfrm>
                <a:off x="4648200" y="4343400"/>
                <a:ext cx="2349500" cy="4016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9254" name="Object 5">
                <a:extLst>
                  <a:ext uri="{FF2B5EF4-FFF2-40B4-BE49-F238E27FC236}">
                    <a16:creationId xmlns:a16="http://schemas.microsoft.com/office/drawing/2014/main" id="{7D569694-044F-9246-B53A-1AD3EF69B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4343400"/>
                <a:ext cx="2349500" cy="4016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255" name="Object 5">
                <a:extLst>
                  <a:ext uri="{FF2B5EF4-FFF2-40B4-BE49-F238E27FC236}">
                    <a16:creationId xmlns:a16="http://schemas.microsoft.com/office/drawing/2014/main" id="{5A3F80D3-86F6-4838-A121-15A04D449C27}"/>
                  </a:ext>
                </a:extLst>
              </p:cNvPr>
              <p:cNvSpPr txBox="1"/>
              <p:nvPr/>
            </p:nvSpPr>
            <p:spPr bwMode="auto">
              <a:xfrm>
                <a:off x="4660900" y="4937125"/>
                <a:ext cx="2327275" cy="4016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9255" name="Object 5">
                <a:extLst>
                  <a:ext uri="{FF2B5EF4-FFF2-40B4-BE49-F238E27FC236}">
                    <a16:creationId xmlns:a16="http://schemas.microsoft.com/office/drawing/2014/main" id="{5A3F80D3-86F6-4838-A121-15A04D449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0900" y="4937125"/>
                <a:ext cx="2327275" cy="4016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256" name="Object 5">
                <a:extLst>
                  <a:ext uri="{FF2B5EF4-FFF2-40B4-BE49-F238E27FC236}">
                    <a16:creationId xmlns:a16="http://schemas.microsoft.com/office/drawing/2014/main" id="{D16A3C76-3C5D-FCBE-7EF4-B8342525FB1C}"/>
                  </a:ext>
                </a:extLst>
              </p:cNvPr>
              <p:cNvSpPr txBox="1"/>
              <p:nvPr/>
            </p:nvSpPr>
            <p:spPr bwMode="auto">
              <a:xfrm>
                <a:off x="4676775" y="5430838"/>
                <a:ext cx="3197225" cy="5286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•</m:t>
                              </m:r>
                            </m:lim>
                          </m:limUpp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9256" name="Object 5">
                <a:extLst>
                  <a:ext uri="{FF2B5EF4-FFF2-40B4-BE49-F238E27FC236}">
                    <a16:creationId xmlns:a16="http://schemas.microsoft.com/office/drawing/2014/main" id="{D16A3C76-3C5D-FCBE-7EF4-B8342525F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6775" y="5430838"/>
                <a:ext cx="3197225" cy="5286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9257" name="Rectangle 9">
            <a:extLst>
              <a:ext uri="{FF2B5EF4-FFF2-40B4-BE49-F238E27FC236}">
                <a16:creationId xmlns:a16="http://schemas.microsoft.com/office/drawing/2014/main" id="{F293FA00-258B-F353-91DD-9BE127415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Jacobian &amp; Isotropy 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pic>
        <p:nvPicPr>
          <p:cNvPr id="309258" name="Picture 11">
            <a:extLst>
              <a:ext uri="{FF2B5EF4-FFF2-40B4-BE49-F238E27FC236}">
                <a16:creationId xmlns:a16="http://schemas.microsoft.com/office/drawing/2014/main" id="{30E6BFB8-B421-5537-4F9A-BBD4B9E5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C81DBB62-BF54-A61E-A01A-A33510E83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Hence, the velocity of the end-point of Link 3 is with reference to Frame 3 is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BFA64812-7D3E-5C23-399B-2A450A393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0" y="2247900"/>
            <a:ext cx="18399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solidFill>
                  <a:srgbClr val="FF33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Angular Velocity</a:t>
            </a:r>
          </a:p>
        </p:txBody>
      </p:sp>
      <p:sp>
        <p:nvSpPr>
          <p:cNvPr id="310276" name="Rectangle 3">
            <a:extLst>
              <a:ext uri="{FF2B5EF4-FFF2-40B4-BE49-F238E27FC236}">
                <a16:creationId xmlns:a16="http://schemas.microsoft.com/office/drawing/2014/main" id="{93199368-D1AE-2D4D-2BE7-A05E0AF71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163" y="4341813"/>
            <a:ext cx="18399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solidFill>
                  <a:srgbClr val="FF33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Linear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0277" name="Object 5">
                <a:extLst>
                  <a:ext uri="{FF2B5EF4-FFF2-40B4-BE49-F238E27FC236}">
                    <a16:creationId xmlns:a16="http://schemas.microsoft.com/office/drawing/2014/main" id="{3208571F-326C-67A1-422F-C49E4B201751}"/>
                  </a:ext>
                </a:extLst>
              </p:cNvPr>
              <p:cNvSpPr txBox="1"/>
              <p:nvPr/>
            </p:nvSpPr>
            <p:spPr bwMode="auto">
              <a:xfrm>
                <a:off x="6813550" y="2914650"/>
                <a:ext cx="2451100" cy="1193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0277" name="Object 5">
                <a:extLst>
                  <a:ext uri="{FF2B5EF4-FFF2-40B4-BE49-F238E27FC236}">
                    <a16:creationId xmlns:a16="http://schemas.microsoft.com/office/drawing/2014/main" id="{3208571F-326C-67A1-422F-C49E4B201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3550" y="2914650"/>
                <a:ext cx="2451100" cy="1193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0278" name="Rectangle 3">
            <a:extLst>
              <a:ext uri="{FF2B5EF4-FFF2-40B4-BE49-F238E27FC236}">
                <a16:creationId xmlns:a16="http://schemas.microsoft.com/office/drawing/2014/main" id="{D9793F22-3253-59AD-57F8-02190096D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0" y="2484438"/>
            <a:ext cx="21939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right robot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0279" name="Object 5">
                <a:extLst>
                  <a:ext uri="{FF2B5EF4-FFF2-40B4-BE49-F238E27FC236}">
                    <a16:creationId xmlns:a16="http://schemas.microsoft.com/office/drawing/2014/main" id="{CB46BBB7-AB35-0DD1-5726-EEBA4A8F0090}"/>
                  </a:ext>
                </a:extLst>
              </p:cNvPr>
              <p:cNvSpPr txBox="1"/>
              <p:nvPr/>
            </p:nvSpPr>
            <p:spPr bwMode="auto">
              <a:xfrm>
                <a:off x="3074988" y="2959100"/>
                <a:ext cx="2354262" cy="1193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0279" name="Object 5">
                <a:extLst>
                  <a:ext uri="{FF2B5EF4-FFF2-40B4-BE49-F238E27FC236}">
                    <a16:creationId xmlns:a16="http://schemas.microsoft.com/office/drawing/2014/main" id="{CB46BBB7-AB35-0DD1-5726-EEBA4A8F0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4988" y="2959100"/>
                <a:ext cx="2354262" cy="1193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0280" name="Rectangle 3">
            <a:extLst>
              <a:ext uri="{FF2B5EF4-FFF2-40B4-BE49-F238E27FC236}">
                <a16:creationId xmlns:a16="http://schemas.microsoft.com/office/drawing/2014/main" id="{0ADA1B14-90DC-1780-07FE-970EF5D70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528888"/>
            <a:ext cx="21939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left robot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0281" name="Object 5">
                <a:extLst>
                  <a:ext uri="{FF2B5EF4-FFF2-40B4-BE49-F238E27FC236}">
                    <a16:creationId xmlns:a16="http://schemas.microsoft.com/office/drawing/2014/main" id="{FB9F6630-0501-5DB9-E8FB-183F57239D10}"/>
                  </a:ext>
                </a:extLst>
              </p:cNvPr>
              <p:cNvSpPr txBox="1"/>
              <p:nvPr/>
            </p:nvSpPr>
            <p:spPr bwMode="auto">
              <a:xfrm>
                <a:off x="5940425" y="4906963"/>
                <a:ext cx="681038" cy="9953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sPre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0281" name="Object 5">
                <a:extLst>
                  <a:ext uri="{FF2B5EF4-FFF2-40B4-BE49-F238E27FC236}">
                    <a16:creationId xmlns:a16="http://schemas.microsoft.com/office/drawing/2014/main" id="{FB9F6630-0501-5DB9-E8FB-183F57239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425" y="4906963"/>
                <a:ext cx="681038" cy="9953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0282" name="Rectangle 3">
            <a:extLst>
              <a:ext uri="{FF2B5EF4-FFF2-40B4-BE49-F238E27FC236}">
                <a16:creationId xmlns:a16="http://schemas.microsoft.com/office/drawing/2014/main" id="{D8EE922F-9A32-0404-126C-9FD8DFFE3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4310063"/>
            <a:ext cx="51006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both the left robot and right robot</a:t>
            </a:r>
          </a:p>
        </p:txBody>
      </p:sp>
      <p:sp>
        <p:nvSpPr>
          <p:cNvPr id="310283" name="Rectangle 11">
            <a:extLst>
              <a:ext uri="{FF2B5EF4-FFF2-40B4-BE49-F238E27FC236}">
                <a16:creationId xmlns:a16="http://schemas.microsoft.com/office/drawing/2014/main" id="{53A198B7-D547-535B-EA8B-138620557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Jacobian &amp; Isotropy 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pic>
        <p:nvPicPr>
          <p:cNvPr id="310284" name="Picture 13">
            <a:extLst>
              <a:ext uri="{FF2B5EF4-FFF2-40B4-BE49-F238E27FC236}">
                <a16:creationId xmlns:a16="http://schemas.microsoft.com/office/drawing/2014/main" id="{8B4707F8-7EA3-525D-AE60-F896128C6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1ACBA417-9F58-9316-7BC7-2F5D5C19B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114800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Hence, the Jacobian Matrix is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The mechanism isotropy only depends on the 2X2 sub-matrix to the left corner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92280577-4992-1B64-7839-B38FBCE79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2139950"/>
            <a:ext cx="18399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left robot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1300" name="Object 5">
                <a:extLst>
                  <a:ext uri="{FF2B5EF4-FFF2-40B4-BE49-F238E27FC236}">
                    <a16:creationId xmlns:a16="http://schemas.microsoft.com/office/drawing/2014/main" id="{C857CB49-B292-21C8-8BB9-71C7CC5BF4FC}"/>
                  </a:ext>
                </a:extLst>
              </p:cNvPr>
              <p:cNvSpPr txBox="1"/>
              <p:nvPr/>
            </p:nvSpPr>
            <p:spPr bwMode="auto">
              <a:xfrm>
                <a:off x="4889500" y="1800225"/>
                <a:ext cx="4603750" cy="1562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Pre>
                                          <m:sPre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/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sPre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sPre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  <m:mr>
                              <m:e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  <m:mr>
                              <m:e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  <m:mr>
                              <m:e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  <m:mr>
                              <m:e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1300" name="Object 5">
                <a:extLst>
                  <a:ext uri="{FF2B5EF4-FFF2-40B4-BE49-F238E27FC236}">
                    <a16:creationId xmlns:a16="http://schemas.microsoft.com/office/drawing/2014/main" id="{C857CB49-B292-21C8-8BB9-71C7CC5BF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9500" y="1800225"/>
                <a:ext cx="4603750" cy="1562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1301" name="Rectangle 3">
            <a:extLst>
              <a:ext uri="{FF2B5EF4-FFF2-40B4-BE49-F238E27FC236}">
                <a16:creationId xmlns:a16="http://schemas.microsoft.com/office/drawing/2014/main" id="{25D53644-CB04-A9CB-7F11-A7F435544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3411538"/>
            <a:ext cx="2222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For the right robot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1302" name="Object 5">
                <a:extLst>
                  <a:ext uri="{FF2B5EF4-FFF2-40B4-BE49-F238E27FC236}">
                    <a16:creationId xmlns:a16="http://schemas.microsoft.com/office/drawing/2014/main" id="{80F6FA87-CD15-9414-E90E-F8C9F5439F8E}"/>
                  </a:ext>
                </a:extLst>
              </p:cNvPr>
              <p:cNvSpPr txBox="1"/>
              <p:nvPr/>
            </p:nvSpPr>
            <p:spPr bwMode="auto">
              <a:xfrm>
                <a:off x="4597400" y="5453063"/>
                <a:ext cx="2987675" cy="7064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±(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1302" name="Object 5">
                <a:extLst>
                  <a:ext uri="{FF2B5EF4-FFF2-40B4-BE49-F238E27FC236}">
                    <a16:creationId xmlns:a16="http://schemas.microsoft.com/office/drawing/2014/main" id="{80F6FA87-CD15-9414-E90E-F8C9F543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7400" y="5453063"/>
                <a:ext cx="2987675" cy="7064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303" name="Object 5">
                <a:extLst>
                  <a:ext uri="{FF2B5EF4-FFF2-40B4-BE49-F238E27FC236}">
                    <a16:creationId xmlns:a16="http://schemas.microsoft.com/office/drawing/2014/main" id="{2DECC20A-D134-CE88-6219-D670054A033E}"/>
                  </a:ext>
                </a:extLst>
              </p:cNvPr>
              <p:cNvSpPr txBox="1"/>
              <p:nvPr/>
            </p:nvSpPr>
            <p:spPr bwMode="auto">
              <a:xfrm>
                <a:off x="4767263" y="3427413"/>
                <a:ext cx="4881562" cy="1562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Pre>
                                          <m:sPre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/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sPre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sPre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  <m:mr>
                              <m:e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  <m:mr>
                              <m:e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  <m:mr>
                              <m:e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  <m:mr>
                              <m:e>
                                <m:limUpp>
                                  <m:limUp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•</m:t>
                                    </m:r>
                                  </m:lim>
                                </m:limUp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1303" name="Object 5">
                <a:extLst>
                  <a:ext uri="{FF2B5EF4-FFF2-40B4-BE49-F238E27FC236}">
                    <a16:creationId xmlns:a16="http://schemas.microsoft.com/office/drawing/2014/main" id="{2DECC20A-D134-CE88-6219-D670054A0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7263" y="3427413"/>
                <a:ext cx="4881562" cy="1562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1304" name="Line 8">
            <a:extLst>
              <a:ext uri="{FF2B5EF4-FFF2-40B4-BE49-F238E27FC236}">
                <a16:creationId xmlns:a16="http://schemas.microsoft.com/office/drawing/2014/main" id="{5171F792-537E-AD2C-7D6A-FA598946D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6124575"/>
            <a:ext cx="8458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1305" name="Picture 10">
            <a:extLst>
              <a:ext uri="{FF2B5EF4-FFF2-40B4-BE49-F238E27FC236}">
                <a16:creationId xmlns:a16="http://schemas.microsoft.com/office/drawing/2014/main" id="{413335E7-6999-4DE1-27E1-132EC6B38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1306" name="Rectangle 11">
            <a:extLst>
              <a:ext uri="{FF2B5EF4-FFF2-40B4-BE49-F238E27FC236}">
                <a16:creationId xmlns:a16="http://schemas.microsoft.com/office/drawing/2014/main" id="{A49A1C4C-7862-9EFF-D078-29EA375AB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Jacobian &amp; Isotropy </a:t>
            </a:r>
            <a:endParaRPr lang="zh-CN" altLang="en-US" sz="240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D07A7398-74BC-9D94-C39E-DCFBCB69E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Mechanism Isotropy</a:t>
            </a:r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2053244F-492D-69BA-0C1F-8D5420B31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>
                <a:ea typeface="宋体" panose="02010600030101010101" pitchFamily="2" charset="-122"/>
              </a:rPr>
              <a:t>Mechanism isotropy - </a:t>
            </a:r>
            <a:r>
              <a:rPr lang="en-US" altLang="zh-CN">
                <a:ea typeface="宋体" panose="02010600030101010101" pitchFamily="2" charset="-122"/>
              </a:rPr>
              <a:t>the end-effector's ability of moving in all direction given a specific manipulator configuration. </a:t>
            </a:r>
          </a:p>
          <a:p>
            <a:endParaRPr lang="zh-CN" altLang="en-US">
              <a:ea typeface="宋体" panose="02010600030101010101" pitchFamily="2" charset="-122"/>
            </a:endParaRPr>
          </a:p>
          <a:p>
            <a:r>
              <a:rPr lang="en-US" altLang="zh-CN" b="1">
                <a:ea typeface="宋体" panose="02010600030101010101" pitchFamily="2" charset="-122"/>
              </a:rPr>
              <a:t>Definition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 b="1">
                <a:ea typeface="宋体" panose="02010600030101010101" pitchFamily="2" charset="-122"/>
              </a:rPr>
              <a:t>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324" name="Object 4">
                <a:extLst>
                  <a:ext uri="{FF2B5EF4-FFF2-40B4-BE49-F238E27FC236}">
                    <a16:creationId xmlns:a16="http://schemas.microsoft.com/office/drawing/2014/main" id="{F7EC1DF7-EE60-C963-238B-C78CFB9A6A78}"/>
                  </a:ext>
                </a:extLst>
              </p:cNvPr>
              <p:cNvSpPr txBox="1"/>
              <p:nvPr/>
            </p:nvSpPr>
            <p:spPr bwMode="auto">
              <a:xfrm>
                <a:off x="5345113" y="2146300"/>
                <a:ext cx="917575" cy="600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𝐼𝑠𝑜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2324" name="Object 4">
                <a:extLst>
                  <a:ext uri="{FF2B5EF4-FFF2-40B4-BE49-F238E27FC236}">
                    <a16:creationId xmlns:a16="http://schemas.microsoft.com/office/drawing/2014/main" id="{F7EC1DF7-EE60-C963-238B-C78CFB9A6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5113" y="2146300"/>
                <a:ext cx="917575" cy="6000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325" name="Object 5">
                <a:extLst>
                  <a:ext uri="{FF2B5EF4-FFF2-40B4-BE49-F238E27FC236}">
                    <a16:creationId xmlns:a16="http://schemas.microsoft.com/office/drawing/2014/main" id="{A4856D61-B26A-3773-4C24-D4EF37D972F5}"/>
                  </a:ext>
                </a:extLst>
              </p:cNvPr>
              <p:cNvSpPr txBox="1"/>
              <p:nvPr/>
            </p:nvSpPr>
            <p:spPr bwMode="auto">
              <a:xfrm>
                <a:off x="5437188" y="3044825"/>
                <a:ext cx="917575" cy="2476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𝐼𝑠𝑜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2325" name="Object 5">
                <a:extLst>
                  <a:ext uri="{FF2B5EF4-FFF2-40B4-BE49-F238E27FC236}">
                    <a16:creationId xmlns:a16="http://schemas.microsoft.com/office/drawing/2014/main" id="{A4856D61-B26A-3773-4C24-D4EF37D97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7188" y="3044825"/>
                <a:ext cx="917575" cy="2476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2326" name="Picture 7">
            <a:extLst>
              <a:ext uri="{FF2B5EF4-FFF2-40B4-BE49-F238E27FC236}">
                <a16:creationId xmlns:a16="http://schemas.microsoft.com/office/drawing/2014/main" id="{D70C0933-C0B2-4653-BDE0-4238D51A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C6382A0E-659C-F43E-85A3-49D649298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4114800"/>
          </a:xfrm>
        </p:spPr>
        <p:txBody>
          <a:bodyPr/>
          <a:lstStyle/>
          <a:p>
            <a:r>
              <a:rPr lang="en-US" altLang="zh-CN" sz="1800">
                <a:ea typeface="宋体" panose="02010600030101010101" pitchFamily="2" charset="-122"/>
              </a:rPr>
              <a:t>The eigen-values of the Jacobian matrix can be found by solving</a:t>
            </a: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r>
              <a:rPr lang="en-US" altLang="zh-CN" sz="1800">
                <a:ea typeface="宋体" panose="02010600030101010101" pitchFamily="2" charset="-122"/>
              </a:rPr>
              <a:t>Which gives </a:t>
            </a: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r>
              <a:rPr lang="en-US" altLang="zh-CN" sz="1800">
                <a:ea typeface="宋体" panose="02010600030101010101" pitchFamily="2" charset="-122"/>
              </a:rPr>
              <a:t>Define</a:t>
            </a: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3347" name="Object 5">
                <a:extLst>
                  <a:ext uri="{FF2B5EF4-FFF2-40B4-BE49-F238E27FC236}">
                    <a16:creationId xmlns:a16="http://schemas.microsoft.com/office/drawing/2014/main" id="{CC3D98CF-E7E7-5AA9-F5CC-89FBD6D7E522}"/>
                  </a:ext>
                </a:extLst>
              </p:cNvPr>
              <p:cNvSpPr txBox="1"/>
              <p:nvPr/>
            </p:nvSpPr>
            <p:spPr bwMode="auto">
              <a:xfrm>
                <a:off x="2516188" y="2820988"/>
                <a:ext cx="7421562" cy="3540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det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fName>
                            <m:e>
                              <m:sPre>
                                <m:sPre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sPre>
                            </m:e>
                          </m:func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2×2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−[(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3347" name="Object 5">
                <a:extLst>
                  <a:ext uri="{FF2B5EF4-FFF2-40B4-BE49-F238E27FC236}">
                    <a16:creationId xmlns:a16="http://schemas.microsoft.com/office/drawing/2014/main" id="{CC3D98CF-E7E7-5AA9-F5CC-89FBD6D7E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188" y="2820988"/>
                <a:ext cx="7421562" cy="35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348" name="Object 5">
                <a:extLst>
                  <a:ext uri="{FF2B5EF4-FFF2-40B4-BE49-F238E27FC236}">
                    <a16:creationId xmlns:a16="http://schemas.microsoft.com/office/drawing/2014/main" id="{340B9475-8BCB-2B5B-51C9-F52B3A14CC51}"/>
                  </a:ext>
                </a:extLst>
              </p:cNvPr>
              <p:cNvSpPr txBox="1"/>
              <p:nvPr/>
            </p:nvSpPr>
            <p:spPr bwMode="auto">
              <a:xfrm>
                <a:off x="4687888" y="1898650"/>
                <a:ext cx="2097087" cy="352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det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fName>
                            <m:e>
                              <m:sPre>
                                <m:sPre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sPre>
                            </m:e>
                          </m:func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2×2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3348" name="Object 5">
                <a:extLst>
                  <a:ext uri="{FF2B5EF4-FFF2-40B4-BE49-F238E27FC236}">
                    <a16:creationId xmlns:a16="http://schemas.microsoft.com/office/drawing/2014/main" id="{340B9475-8BCB-2B5B-51C9-F52B3A14C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7888" y="1898650"/>
                <a:ext cx="2097087" cy="352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349" name="Object 5">
                <a:extLst>
                  <a:ext uri="{FF2B5EF4-FFF2-40B4-BE49-F238E27FC236}">
                    <a16:creationId xmlns:a16="http://schemas.microsoft.com/office/drawing/2014/main" id="{F6C32ED7-340F-3819-FB6C-ADADC795E21A}"/>
                  </a:ext>
                </a:extLst>
              </p:cNvPr>
              <p:cNvSpPr txBox="1"/>
              <p:nvPr/>
            </p:nvSpPr>
            <p:spPr bwMode="auto">
              <a:xfrm>
                <a:off x="4900613" y="3683000"/>
                <a:ext cx="2819400" cy="7080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3349" name="Object 5">
                <a:extLst>
                  <a:ext uri="{FF2B5EF4-FFF2-40B4-BE49-F238E27FC236}">
                    <a16:creationId xmlns:a16="http://schemas.microsoft.com/office/drawing/2014/main" id="{F6C32ED7-340F-3819-FB6C-ADADC795E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0613" y="3683000"/>
                <a:ext cx="2819400" cy="708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350" name="Object 5">
                <a:extLst>
                  <a:ext uri="{FF2B5EF4-FFF2-40B4-BE49-F238E27FC236}">
                    <a16:creationId xmlns:a16="http://schemas.microsoft.com/office/drawing/2014/main" id="{4419864E-E18F-6EF4-D06E-53C159E98F43}"/>
                  </a:ext>
                </a:extLst>
              </p:cNvPr>
              <p:cNvSpPr txBox="1"/>
              <p:nvPr/>
            </p:nvSpPr>
            <p:spPr bwMode="auto">
              <a:xfrm>
                <a:off x="4098925" y="4940300"/>
                <a:ext cx="4211638" cy="7080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𝐼𝑠𝑜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rad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3350" name="Object 5">
                <a:extLst>
                  <a:ext uri="{FF2B5EF4-FFF2-40B4-BE49-F238E27FC236}">
                    <a16:creationId xmlns:a16="http://schemas.microsoft.com/office/drawing/2014/main" id="{4419864E-E18F-6EF4-D06E-53C159E98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8925" y="4940300"/>
                <a:ext cx="4211638" cy="708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3351" name="Rectangle 7">
            <a:extLst>
              <a:ext uri="{FF2B5EF4-FFF2-40B4-BE49-F238E27FC236}">
                <a16:creationId xmlns:a16="http://schemas.microsoft.com/office/drawing/2014/main" id="{C80C74F9-A12A-F6FA-3671-502A588EE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Jacobian &amp; Isotropy 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pic>
        <p:nvPicPr>
          <p:cNvPr id="313352" name="Picture 9">
            <a:extLst>
              <a:ext uri="{FF2B5EF4-FFF2-40B4-BE49-F238E27FC236}">
                <a16:creationId xmlns:a16="http://schemas.microsoft.com/office/drawing/2014/main" id="{E2BA9F0B-4E72-DA57-C8FB-D0A88081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8A411912-C134-D57C-5A52-E24EEB716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Singularity – Mathematical Introduction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2275" name="Rectangle 3">
                <a:extLst>
                  <a:ext uri="{FF2B5EF4-FFF2-40B4-BE49-F238E27FC236}">
                    <a16:creationId xmlns:a16="http://schemas.microsoft.com/office/drawing/2014/main" id="{40B4CAD9-1B78-6F22-C9B8-3787CCB97E0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1371600"/>
                <a:ext cx="10320391" cy="4724400"/>
              </a:xfrm>
            </p:spPr>
            <p:txBody>
              <a:bodyPr/>
              <a:lstStyle/>
              <a:p>
                <a:pPr lvl="1"/>
                <a:r>
                  <a:rPr lang="en-US" b="1" dirty="0"/>
                  <a:t>Norm </a:t>
                </a:r>
                <a:r>
                  <a:rPr lang="en-US" b="1" dirty="0" smtClean="0"/>
                  <a:t>P=2 -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600" b="1" dirty="0">
                    <a:latin typeface="+mj-lt"/>
                  </a:rPr>
                  <a:t> norm X (Euclidean Norm)</a:t>
                </a:r>
              </a:p>
              <a:p>
                <a:pPr lvl="1"/>
                <a:endParaRPr lang="en-US" dirty="0">
                  <a:latin typeface="+mj-lt"/>
                </a:endParaRPr>
              </a:p>
              <a:p>
                <a:pPr lvl="2"/>
                <a:r>
                  <a:rPr lang="en-US" dirty="0">
                    <a:latin typeface="+mj-lt"/>
                  </a:rPr>
                  <a:t>The absolute value is not needed anymore since x is squared</a:t>
                </a:r>
              </a:p>
              <a:p>
                <a:pPr lvl="2"/>
                <a:r>
                  <a:rPr lang="en-US" dirty="0">
                    <a:latin typeface="+mj-lt"/>
                  </a:rPr>
                  <a:t>Provide the length of the vector in Pythagorean theorem</a:t>
                </a:r>
              </a:p>
              <a:p>
                <a:pPr lvl="2"/>
                <a:endParaRPr lang="en-US" dirty="0">
                  <a:latin typeface="+mj-lt"/>
                </a:endParaRPr>
              </a:p>
              <a:p>
                <a:pPr lvl="2"/>
                <a:endParaRPr lang="en-US" dirty="0">
                  <a:latin typeface="+mj-lt"/>
                </a:endParaRPr>
              </a:p>
              <a:p>
                <a:pPr lvl="2"/>
                <a:endParaRPr lang="en-US" dirty="0">
                  <a:latin typeface="+mj-lt"/>
                </a:endParaRPr>
              </a:p>
              <a:p>
                <a:pPr lvl="2"/>
                <a:endParaRPr lang="en-US" dirty="0">
                  <a:latin typeface="+mj-lt"/>
                </a:endParaRPr>
              </a:p>
              <a:p>
                <a:pPr lvl="2"/>
                <a:endParaRPr lang="en-US" dirty="0">
                  <a:latin typeface="+mj-lt"/>
                </a:endParaRPr>
              </a:p>
              <a:p>
                <a:pPr lvl="2"/>
                <a:r>
                  <a:rPr lang="en-US" dirty="0">
                    <a:latin typeface="+mj-lt"/>
                  </a:rPr>
                  <a:t>Example </a:t>
                </a:r>
              </a:p>
              <a:p>
                <a:pPr lvl="2"/>
                <a:endParaRPr lang="en-US" dirty="0">
                  <a:latin typeface="+mj-lt"/>
                </a:endParaRPr>
              </a:p>
              <a:p>
                <a:pPr lvl="1"/>
                <a:endParaRPr lang="en-US" altLang="en-US" dirty="0"/>
              </a:p>
            </p:txBody>
          </p:sp>
        </mc:Choice>
        <mc:Fallback>
          <p:sp>
            <p:nvSpPr>
              <p:cNvPr id="182275" name="Rectangle 3">
                <a:extLst>
                  <a:ext uri="{FF2B5EF4-FFF2-40B4-BE49-F238E27FC236}">
                    <a16:creationId xmlns:a16="http://schemas.microsoft.com/office/drawing/2014/main" id="{40B4CAD9-1B78-6F22-C9B8-3787CCB97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1371600"/>
                <a:ext cx="10320391" cy="4724400"/>
              </a:xfrm>
              <a:blipFill>
                <a:blip r:embed="rId3"/>
                <a:stretch>
                  <a:fillRect t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5805EEB-A1FC-D946-8C39-6C88051314B8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82277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8AF3B5FF-4FBC-4DAF-ECB2-64796BC2C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8" name="Picture 2">
            <a:extLst>
              <a:ext uri="{FF2B5EF4-FFF2-40B4-BE49-F238E27FC236}">
                <a16:creationId xmlns:a16="http://schemas.microsoft.com/office/drawing/2014/main" id="{74D0285F-5D73-A006-42F2-CB44C2D99A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0" t="65038" r="877" b="18037"/>
          <a:stretch/>
        </p:blipFill>
        <p:spPr bwMode="auto">
          <a:xfrm>
            <a:off x="5144742" y="3733800"/>
            <a:ext cx="2918516" cy="132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4D518C-9CDD-8B60-35CD-4EDBFEA568AB}"/>
                  </a:ext>
                </a:extLst>
              </p:cNvPr>
              <p:cNvSpPr txBox="1"/>
              <p:nvPr/>
            </p:nvSpPr>
            <p:spPr>
              <a:xfrm>
                <a:off x="3917994" y="2869442"/>
                <a:ext cx="2926763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4D518C-9CDD-8B60-35CD-4EDBFEA56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994" y="2869442"/>
                <a:ext cx="2926763" cy="626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1393F4-2CE3-D0E3-8782-A8BC177CB5EF}"/>
                  </a:ext>
                </a:extLst>
              </p:cNvPr>
              <p:cNvSpPr txBox="1"/>
              <p:nvPr/>
            </p:nvSpPr>
            <p:spPr>
              <a:xfrm>
                <a:off x="3821086" y="3944605"/>
                <a:ext cx="913007" cy="511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1393F4-2CE3-D0E3-8782-A8BC177CB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086" y="3944605"/>
                <a:ext cx="913007" cy="5111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77317D-ECDD-C570-7A98-A8DE244A3158}"/>
                  </a:ext>
                </a:extLst>
              </p:cNvPr>
              <p:cNvSpPr txBox="1"/>
              <p:nvPr/>
            </p:nvSpPr>
            <p:spPr>
              <a:xfrm>
                <a:off x="3771062" y="5390729"/>
                <a:ext cx="3556166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77317D-ECDD-C570-7A98-A8DE244A3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062" y="5390729"/>
                <a:ext cx="3556166" cy="3727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9746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3" descr="E:\Jacob_Rosen\Work_Temp\assem2.jpg">
            <a:extLst>
              <a:ext uri="{FF2B5EF4-FFF2-40B4-BE49-F238E27FC236}">
                <a16:creationId xmlns:a16="http://schemas.microsoft.com/office/drawing/2014/main" id="{79364FCC-DE88-118B-CF4F-2BB8C61C5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1276350"/>
            <a:ext cx="705326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B29FAA97-6D01-6570-907B-E96627104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Optimization of Raven IV – </a:t>
            </a:r>
            <a:br>
              <a:rPr lang="en-US" altLang="zh-CN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Problem &amp; Parameters (7) Definitions </a:t>
            </a:r>
          </a:p>
        </p:txBody>
      </p:sp>
      <p:pic>
        <p:nvPicPr>
          <p:cNvPr id="316419" name="Picture 3">
            <a:extLst>
              <a:ext uri="{FF2B5EF4-FFF2-40B4-BE49-F238E27FC236}">
                <a16:creationId xmlns:a16="http://schemas.microsoft.com/office/drawing/2014/main" id="{AF91D100-BACB-504D-BB41-2FE8C538A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347788"/>
            <a:ext cx="5835650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>
            <a:extLst>
              <a:ext uri="{FF2B5EF4-FFF2-40B4-BE49-F238E27FC236}">
                <a16:creationId xmlns:a16="http://schemas.microsoft.com/office/drawing/2014/main" id="{6B5E8C4B-A936-2D41-B289-49DB4C75B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Optimization of Raven IV – Cost Function 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00912DF7-E897-980C-428F-9015F60B7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114800"/>
          </a:xfrm>
        </p:spPr>
        <p:txBody>
          <a:bodyPr/>
          <a:lstStyle/>
          <a:p>
            <a:r>
              <a:rPr lang="en-US" altLang="zh-CN" sz="2000" b="1">
                <a:ea typeface="宋体" panose="02010600030101010101" pitchFamily="2" charset="-122"/>
              </a:rPr>
              <a:t>Cost Function</a:t>
            </a:r>
            <a:r>
              <a:rPr lang="en-US" altLang="zh-CN" sz="2400" b="1">
                <a:ea typeface="宋体" panose="02010600030101010101" pitchFamily="2" charset="-122"/>
              </a:rPr>
              <a:t> </a:t>
            </a:r>
          </a:p>
          <a:p>
            <a:pPr lvl="1"/>
            <a:r>
              <a:rPr lang="en-US" altLang="zh-CN" sz="1800" b="1">
                <a:solidFill>
                  <a:srgbClr val="FF0000"/>
                </a:solidFill>
                <a:ea typeface="宋体" panose="02010600030101010101" pitchFamily="2" charset="-122"/>
              </a:rPr>
              <a:t>Geometry</a:t>
            </a:r>
            <a:r>
              <a:rPr lang="en-US" altLang="zh-CN" sz="1800">
                <a:ea typeface="宋体" panose="02010600030101010101" pitchFamily="2" charset="-122"/>
              </a:rPr>
              <a:t>  - Largest circular common workspace (Area Circumference Ratio)</a:t>
            </a:r>
          </a:p>
          <a:p>
            <a:pPr lvl="1"/>
            <a:r>
              <a:rPr lang="en-US" altLang="zh-CN" sz="1800" b="1">
                <a:solidFill>
                  <a:srgbClr val="00B050"/>
                </a:solidFill>
                <a:ea typeface="宋体" panose="02010600030101010101" pitchFamily="2" charset="-122"/>
              </a:rPr>
              <a:t>Manipulations</a:t>
            </a:r>
            <a:r>
              <a:rPr lang="en-US" altLang="zh-CN" sz="1800">
                <a:ea typeface="宋体" panose="02010600030101010101" pitchFamily="2" charset="-122"/>
              </a:rPr>
              <a:t> - Best Isotropy</a:t>
            </a:r>
            <a:r>
              <a:rPr lang="en-US" altLang="zh-CN" sz="1800" b="1">
                <a:ea typeface="宋体" panose="02010600030101010101" pitchFamily="2" charset="-122"/>
              </a:rPr>
              <a:t> </a:t>
            </a:r>
          </a:p>
          <a:p>
            <a:pPr lvl="2"/>
            <a:r>
              <a:rPr lang="en-US" altLang="zh-CN" sz="1800">
                <a:ea typeface="宋体" panose="02010600030101010101" pitchFamily="2" charset="-122"/>
              </a:rPr>
              <a:t>Across the common workspace</a:t>
            </a:r>
          </a:p>
          <a:p>
            <a:pPr lvl="2"/>
            <a:r>
              <a:rPr lang="en-US" altLang="zh-CN" sz="1800">
                <a:ea typeface="宋体" panose="02010600030101010101" pitchFamily="2" charset="-122"/>
              </a:rPr>
              <a:t>Worst case value (min/max problem)</a:t>
            </a:r>
          </a:p>
          <a:p>
            <a:pPr lvl="1"/>
            <a:r>
              <a:rPr lang="en-US" altLang="zh-CN" sz="1800" b="1">
                <a:solidFill>
                  <a:srgbClr val="00B0F0"/>
                </a:solidFill>
                <a:ea typeface="宋体" panose="02010600030101010101" pitchFamily="2" charset="-122"/>
              </a:rPr>
              <a:t>Mechanics</a:t>
            </a:r>
            <a:r>
              <a:rPr lang="en-US" altLang="zh-CN" sz="1800">
                <a:ea typeface="宋体" panose="02010600030101010101" pitchFamily="2" charset="-122"/>
              </a:rPr>
              <a:t> - Stiff mechanism (Smallest Mechanism)</a:t>
            </a:r>
            <a:r>
              <a:rPr lang="en-US" altLang="zh-CN" sz="2000" b="1">
                <a:ea typeface="宋体" panose="02010600030101010101" pitchFamily="2" charset="-122"/>
              </a:rPr>
              <a:t> </a:t>
            </a:r>
          </a:p>
          <a:p>
            <a:pPr lvl="1"/>
            <a:endParaRPr lang="en-US" altLang="zh-CN" sz="2000" b="1">
              <a:ea typeface="宋体" panose="02010600030101010101" pitchFamily="2" charset="-122"/>
            </a:endParaRPr>
          </a:p>
          <a:p>
            <a:pPr lvl="1"/>
            <a:endParaRPr lang="en-US" altLang="zh-CN" sz="2000" b="1">
              <a:ea typeface="宋体" panose="02010600030101010101" pitchFamily="2" charset="-122"/>
            </a:endParaRPr>
          </a:p>
          <a:p>
            <a:pPr lvl="1"/>
            <a:endParaRPr lang="en-US" altLang="zh-CN" sz="2000" b="1">
              <a:ea typeface="宋体" panose="02010600030101010101" pitchFamily="2" charset="-122"/>
            </a:endParaRPr>
          </a:p>
          <a:p>
            <a:r>
              <a:rPr lang="en-US" altLang="zh-CN" sz="2000" b="1">
                <a:ea typeface="宋体" panose="02010600030101010101" pitchFamily="2" charset="-122"/>
              </a:rPr>
              <a:t>Method</a:t>
            </a:r>
            <a:r>
              <a:rPr lang="en-US" altLang="zh-CN" sz="2400">
                <a:ea typeface="宋体" panose="02010600030101010101" pitchFamily="2" charset="-122"/>
              </a:rPr>
              <a:t> </a:t>
            </a:r>
          </a:p>
          <a:p>
            <a:pPr lvl="1"/>
            <a:r>
              <a:rPr lang="en-US" altLang="zh-CN" sz="1800">
                <a:ea typeface="宋体" panose="02010600030101010101" pitchFamily="2" charset="-122"/>
              </a:rPr>
              <a:t>Brute force search across all the free parameters</a:t>
            </a:r>
            <a:endParaRPr lang="en-US" altLang="zh-CN" sz="1800" b="1">
              <a:ea typeface="宋体" panose="02010600030101010101" pitchFamily="2" charset="-122"/>
            </a:endParaRPr>
          </a:p>
          <a:p>
            <a:endParaRPr lang="en-US" altLang="zh-CN" sz="180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8468" name="Object 4">
                <a:extLst>
                  <a:ext uri="{FF2B5EF4-FFF2-40B4-BE49-F238E27FC236}">
                    <a16:creationId xmlns:a16="http://schemas.microsoft.com/office/drawing/2014/main" id="{C02D53A8-0337-4BAC-B698-2EDC3852096C}"/>
                  </a:ext>
                </a:extLst>
              </p:cNvPr>
              <p:cNvSpPr txBox="1"/>
              <p:nvPr/>
            </p:nvSpPr>
            <p:spPr bwMode="auto">
              <a:xfrm>
                <a:off x="4003675" y="4267200"/>
                <a:ext cx="4106863" cy="92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𝜍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𝐼𝑠𝑜</m:t>
                                  </m:r>
                                </m:e>
                              </m:nary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{}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8468" name="Object 4">
                <a:extLst>
                  <a:ext uri="{FF2B5EF4-FFF2-40B4-BE49-F238E27FC236}">
                    <a16:creationId xmlns:a16="http://schemas.microsoft.com/office/drawing/2014/main" id="{C02D53A8-0337-4BAC-B698-2EDC38520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3675" y="4267200"/>
                <a:ext cx="4106863" cy="927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8469" name="Picture 6">
            <a:extLst>
              <a:ext uri="{FF2B5EF4-FFF2-40B4-BE49-F238E27FC236}">
                <a16:creationId xmlns:a16="http://schemas.microsoft.com/office/drawing/2014/main" id="{0F101300-51FA-29A0-4000-BDE5561B7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273680-7734-6AB8-DE92-580BE87BD1C0}"/>
              </a:ext>
            </a:extLst>
          </p:cNvPr>
          <p:cNvSpPr/>
          <p:nvPr/>
        </p:nvSpPr>
        <p:spPr>
          <a:xfrm>
            <a:off x="6413500" y="4257675"/>
            <a:ext cx="15240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E90B3-979D-D422-8705-AD015384D96C}"/>
              </a:ext>
            </a:extLst>
          </p:cNvPr>
          <p:cNvSpPr/>
          <p:nvPr/>
        </p:nvSpPr>
        <p:spPr>
          <a:xfrm>
            <a:off x="6094413" y="4257675"/>
            <a:ext cx="228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EDBC4-30E3-6042-45E6-310C5DFB7003}"/>
              </a:ext>
            </a:extLst>
          </p:cNvPr>
          <p:cNvSpPr/>
          <p:nvPr/>
        </p:nvSpPr>
        <p:spPr>
          <a:xfrm>
            <a:off x="6516688" y="4752975"/>
            <a:ext cx="990600" cy="457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62677B94-A4F2-345B-C323-818008C4D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Common Workspace – Reference Plane  </a:t>
            </a:r>
          </a:p>
        </p:txBody>
      </p:sp>
      <p:pic>
        <p:nvPicPr>
          <p:cNvPr id="320515" name="Picture 3">
            <a:extLst>
              <a:ext uri="{FF2B5EF4-FFF2-40B4-BE49-F238E27FC236}">
                <a16:creationId xmlns:a16="http://schemas.microsoft.com/office/drawing/2014/main" id="{A86AE358-1B0A-E6B6-0182-43E69D655F8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209800"/>
            <a:ext cx="7772400" cy="2941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16" name="Picture 5">
            <a:extLst>
              <a:ext uri="{FF2B5EF4-FFF2-40B4-BE49-F238E27FC236}">
                <a16:creationId xmlns:a16="http://schemas.microsoft.com/office/drawing/2014/main" id="{6A729011-9981-7B87-3657-471E60E4E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957AFA81-93EB-B49F-8D1D-47CA425BE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Area-Circumference Ratio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0285990C-75CF-8CE6-1812-993BB32C6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>
                <a:ea typeface="宋体" panose="02010600030101010101" pitchFamily="2" charset="-122"/>
              </a:rPr>
              <a:t>Definition</a:t>
            </a: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According to the </a:t>
            </a:r>
            <a:r>
              <a:rPr lang="en-US" altLang="zh-CN" b="1">
                <a:ea typeface="宋体" panose="02010600030101010101" pitchFamily="2" charset="-122"/>
              </a:rPr>
              <a:t>Isoperimetric Inequality</a:t>
            </a:r>
            <a:r>
              <a:rPr lang="en-US" altLang="zh-CN">
                <a:ea typeface="宋体" panose="02010600030101010101" pitchFamily="2" charset="-122"/>
              </a:rPr>
              <a:t>, a circle has the largest possible area among all the figures with the length of boundary</a:t>
            </a: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  <a:p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321540" name="Object 4">
            <a:extLst>
              <a:ext uri="{FF2B5EF4-FFF2-40B4-BE49-F238E27FC236}">
                <a16:creationId xmlns:a16="http://schemas.microsoft.com/office/drawing/2014/main" id="{94CC5053-76FF-5411-9FFC-5174BBDE3CEF}"/>
              </a:ext>
            </a:extLst>
          </p:cNvPr>
          <p:cNvSpPr txBox="1"/>
          <p:nvPr/>
        </p:nvSpPr>
        <p:spPr bwMode="auto">
          <a:xfrm>
            <a:off x="6051550" y="4008438"/>
            <a:ext cx="114300" cy="177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541" name="Object 5">
                <a:extLst>
                  <a:ext uri="{FF2B5EF4-FFF2-40B4-BE49-F238E27FC236}">
                    <a16:creationId xmlns:a16="http://schemas.microsoft.com/office/drawing/2014/main" id="{12F92A87-6A6B-216F-1BDC-7A0D1DE81049}"/>
                  </a:ext>
                </a:extLst>
              </p:cNvPr>
              <p:cNvSpPr txBox="1"/>
              <p:nvPr/>
            </p:nvSpPr>
            <p:spPr bwMode="auto">
              <a:xfrm>
                <a:off x="5219700" y="2389188"/>
                <a:ext cx="1677988" cy="5826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𝜍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𝐴𝑟𝑒𝑎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𝐶𝑖𝑟𝑐𝑢𝑚𝑓𝑒𝑟𝑒𝑛𝑐𝑒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1541" name="Object 5">
                <a:extLst>
                  <a:ext uri="{FF2B5EF4-FFF2-40B4-BE49-F238E27FC236}">
                    <a16:creationId xmlns:a16="http://schemas.microsoft.com/office/drawing/2014/main" id="{12F92A87-6A6B-216F-1BDC-7A0D1DE81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9700" y="2389188"/>
                <a:ext cx="1677988" cy="5826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1542" name="Object 6">
                <a:extLst>
                  <a:ext uri="{FF2B5EF4-FFF2-40B4-BE49-F238E27FC236}">
                    <a16:creationId xmlns:a16="http://schemas.microsoft.com/office/drawing/2014/main" id="{DB656653-B6E0-E13D-31BB-D1D7DE8CE33A}"/>
                  </a:ext>
                </a:extLst>
              </p:cNvPr>
              <p:cNvSpPr txBox="1"/>
              <p:nvPr/>
            </p:nvSpPr>
            <p:spPr bwMode="auto">
              <a:xfrm>
                <a:off x="5578475" y="4495800"/>
                <a:ext cx="1182688" cy="5826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1542" name="Object 6">
                <a:extLst>
                  <a:ext uri="{FF2B5EF4-FFF2-40B4-BE49-F238E27FC236}">
                    <a16:creationId xmlns:a16="http://schemas.microsoft.com/office/drawing/2014/main" id="{DB656653-B6E0-E13D-31BB-D1D7DE8CE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8475" y="4495800"/>
                <a:ext cx="1182688" cy="582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1543" name="Picture 8">
            <a:extLst>
              <a:ext uri="{FF2B5EF4-FFF2-40B4-BE49-F238E27FC236}">
                <a16:creationId xmlns:a16="http://schemas.microsoft.com/office/drawing/2014/main" id="{10DD3648-7878-3F0F-9393-112623D0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DBB225AB-EA02-3DC0-A39D-C3B811818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Effect of Limiting Minimum Isotropy Performance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1F251AAE-B811-E674-3830-6CE4AC081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322564" name="Picture 4">
            <a:extLst>
              <a:ext uri="{FF2B5EF4-FFF2-40B4-BE49-F238E27FC236}">
                <a16:creationId xmlns:a16="http://schemas.microsoft.com/office/drawing/2014/main" id="{2AF9D044-924C-73C7-C756-01449FDC5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1371600"/>
            <a:ext cx="52720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65" name="Picture 6">
            <a:extLst>
              <a:ext uri="{FF2B5EF4-FFF2-40B4-BE49-F238E27FC236}">
                <a16:creationId xmlns:a16="http://schemas.microsoft.com/office/drawing/2014/main" id="{AE03800B-34AC-24BF-F2B3-98B13EEA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6813"/>
            <a:ext cx="1223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>
            <a:extLst>
              <a:ext uri="{FF2B5EF4-FFF2-40B4-BE49-F238E27FC236}">
                <a16:creationId xmlns:a16="http://schemas.microsoft.com/office/drawing/2014/main" id="{B665706E-E7E9-66DA-E8B2-F71428F29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875" y="80963"/>
            <a:ext cx="10363200" cy="1143000"/>
          </a:xfrm>
        </p:spPr>
        <p:txBody>
          <a:bodyPr/>
          <a:lstStyle/>
          <a:p>
            <a:r>
              <a:rPr lang="en-US" altLang="zh-CN" sz="2800">
                <a:ea typeface="宋体" panose="02010600030101010101" pitchFamily="2" charset="-122"/>
              </a:rPr>
              <a:t>Optimization of Raven IV surgical System</a:t>
            </a:r>
            <a:br>
              <a:rPr lang="en-US" altLang="zh-CN" sz="2800">
                <a:ea typeface="宋体" panose="02010600030101010101" pitchFamily="2" charset="-122"/>
              </a:rPr>
            </a:br>
            <a:r>
              <a:rPr lang="en-US" altLang="zh-CN" sz="2800">
                <a:ea typeface="宋体" panose="02010600030101010101" pitchFamily="2" charset="-122"/>
              </a:rPr>
              <a:t>Effect of Limiting Minimum Isotropy Performance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963027A8-CD1D-657D-3592-4AFF81126E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7751763" cy="4114800"/>
          </a:xfrm>
        </p:spPr>
        <p:txBody>
          <a:bodyPr/>
          <a:lstStyle/>
          <a:p>
            <a:r>
              <a:rPr lang="en-US" altLang="zh-CN" b="1">
                <a:solidFill>
                  <a:srgbClr val="000000"/>
                </a:solidFill>
                <a:ea typeface="宋体" panose="02010600030101010101" pitchFamily="2" charset="-122"/>
              </a:rPr>
              <a:t>Workspace propagation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 – Minimum Mechanism Isotropy = </a:t>
            </a:r>
            <a:r>
              <a:rPr lang="en-US" altLang="zh-CN" b="1">
                <a:solidFill>
                  <a:srgbClr val="FF3300"/>
                </a:solidFill>
                <a:ea typeface="宋体" panose="02010600030101010101" pitchFamily="2" charset="-122"/>
              </a:rPr>
              <a:t>0.2</a:t>
            </a:r>
            <a:endParaRPr lang="zh-CN" altLang="en-US" b="1">
              <a:solidFill>
                <a:srgbClr val="FF3300"/>
              </a:solidFill>
              <a:ea typeface="宋体" panose="02010600030101010101" pitchFamily="2" charset="-122"/>
            </a:endParaRPr>
          </a:p>
          <a:p>
            <a:endParaRPr lang="zh-CN" altLang="en-US" sz="2800">
              <a:ea typeface="宋体" panose="02010600030101010101" pitchFamily="2" charset="-122"/>
            </a:endParaRPr>
          </a:p>
        </p:txBody>
      </p:sp>
      <p:pic>
        <p:nvPicPr>
          <p:cNvPr id="569348" name="Cond_2_Dist_Four.wmv">
            <a:hlinkClick r:id="" action="ppaction://media"/>
            <a:extLst>
              <a:ext uri="{FF2B5EF4-FFF2-40B4-BE49-F238E27FC236}">
                <a16:creationId xmlns:a16="http://schemas.microsoft.com/office/drawing/2014/main" id="{EA4E180B-C385-6807-AF1D-CD5FBF2F043E}"/>
              </a:ext>
            </a:extLst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500" y="2474913"/>
            <a:ext cx="5168900" cy="35258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9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69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934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69348"/>
                </p:tgtEl>
              </p:cMediaNode>
            </p:vide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1EA02083-309B-40E5-C28D-AB574D149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ea typeface="宋体" panose="02010600030101010101" pitchFamily="2" charset="-122"/>
              </a:rPr>
              <a:t>Optimization of Raven IV surgical System</a:t>
            </a:r>
            <a:br>
              <a:rPr lang="en-US" altLang="zh-CN" sz="2800">
                <a:ea typeface="宋体" panose="02010600030101010101" pitchFamily="2" charset="-122"/>
              </a:rPr>
            </a:br>
            <a:r>
              <a:rPr lang="en-US" altLang="zh-CN" sz="2800">
                <a:ea typeface="宋体" panose="02010600030101010101" pitchFamily="2" charset="-122"/>
              </a:rPr>
              <a:t>Overall simulation result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D2F195E9-484C-F43C-2C81-4149EF2C2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Parameter ranges, resolutions and optimal values</a:t>
            </a:r>
          </a:p>
        </p:txBody>
      </p:sp>
      <p:pic>
        <p:nvPicPr>
          <p:cNvPr id="324612" name="Picture 4">
            <a:extLst>
              <a:ext uri="{FF2B5EF4-FFF2-40B4-BE49-F238E27FC236}">
                <a16:creationId xmlns:a16="http://schemas.microsoft.com/office/drawing/2014/main" id="{337E4D77-4860-AF6E-5F10-DF99A15EF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420938"/>
            <a:ext cx="74803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C266AF6F-4CDB-192A-B2F2-AC336F96E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ea typeface="宋体" panose="02010600030101010101" pitchFamily="2" charset="-122"/>
              </a:rPr>
              <a:t>Optimization of Raven IV - Conclusion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pic>
        <p:nvPicPr>
          <p:cNvPr id="326659" name="Picture 3">
            <a:extLst>
              <a:ext uri="{FF2B5EF4-FFF2-40B4-BE49-F238E27FC236}">
                <a16:creationId xmlns:a16="http://schemas.microsoft.com/office/drawing/2014/main" id="{9BEFF170-00FE-F32F-CF70-366D07F57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429000"/>
            <a:ext cx="7345362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660" name="Picture 4">
            <a:extLst>
              <a:ext uri="{FF2B5EF4-FFF2-40B4-BE49-F238E27FC236}">
                <a16:creationId xmlns:a16="http://schemas.microsoft.com/office/drawing/2014/main" id="{A98BD651-6809-265E-C45E-3DC987D7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341438"/>
            <a:ext cx="2638425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661" name="Picture 5">
            <a:extLst>
              <a:ext uri="{FF2B5EF4-FFF2-40B4-BE49-F238E27FC236}">
                <a16:creationId xmlns:a16="http://schemas.microsoft.com/office/drawing/2014/main" id="{AEF5414C-54D9-BBB9-BC84-432067D2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773238"/>
            <a:ext cx="3024188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662" name="Picture 6">
            <a:extLst>
              <a:ext uri="{FF2B5EF4-FFF2-40B4-BE49-F238E27FC236}">
                <a16:creationId xmlns:a16="http://schemas.microsoft.com/office/drawing/2014/main" id="{C5362399-49F1-C7EF-0A00-4084B424B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41438"/>
            <a:ext cx="283686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73C882D3-1C64-2528-0344-752243CD5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– Singularity – Mathematical Introduction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227" name="Rectangle 3">
                <a:extLst>
                  <a:ext uri="{FF2B5EF4-FFF2-40B4-BE49-F238E27FC236}">
                    <a16:creationId xmlns:a16="http://schemas.microsoft.com/office/drawing/2014/main" id="{69D593DF-BBBA-0B9B-D878-714C3E07388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1371600"/>
                <a:ext cx="9493321" cy="4724400"/>
              </a:xfrm>
            </p:spPr>
            <p:txBody>
              <a:bodyPr/>
              <a:lstStyle/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1600" b="1" dirty="0">
                    <a:latin typeface="+mj-lt"/>
                  </a:rPr>
                  <a:t> - Squared Euclidean norm (Squared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1600" b="1" dirty="0">
                    <a:latin typeface="+mj-lt"/>
                  </a:rPr>
                  <a:t> norm)</a:t>
                </a:r>
              </a:p>
              <a:p>
                <a:pPr lvl="1"/>
                <a:endParaRPr lang="en-US" altLang="en-US" dirty="0">
                  <a:latin typeface="+mj-lt"/>
                </a:endParaRPr>
              </a:p>
              <a:p>
                <a:pPr lvl="1"/>
                <a:endParaRPr lang="en-US" altLang="en-US" dirty="0">
                  <a:latin typeface="+mj-lt"/>
                </a:endParaRPr>
              </a:p>
              <a:p>
                <a:pPr lvl="1"/>
                <a:endParaRPr lang="en-US" altLang="en-US" dirty="0">
                  <a:latin typeface="+mj-lt"/>
                </a:endParaRPr>
              </a:p>
              <a:p>
                <a:pPr lvl="1"/>
                <a:endParaRPr lang="en-US" altLang="en-US" dirty="0">
                  <a:latin typeface="+mj-lt"/>
                </a:endParaRPr>
              </a:p>
              <a:p>
                <a:pPr lvl="1"/>
                <a:endParaRPr lang="en-US" altLang="en-US" dirty="0">
                  <a:latin typeface="+mj-lt"/>
                </a:endParaRPr>
              </a:p>
              <a:p>
                <a:pPr lvl="1"/>
                <a:endParaRPr lang="en-US" altLang="en-US" dirty="0">
                  <a:latin typeface="+mj-lt"/>
                </a:endParaRPr>
              </a:p>
              <a:p>
                <a:pPr lvl="2"/>
                <a:r>
                  <a:rPr lang="en-US" sz="1600" dirty="0">
                    <a:latin typeface="+mj-lt"/>
                  </a:rPr>
                  <a:t>Alternative expressions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1600" dirty="0">
                  <a:latin typeface="+mj-lt"/>
                </a:endParaRPr>
              </a:p>
              <a:p>
                <a:pPr lvl="2"/>
                <a:endParaRPr lang="en-US" altLang="en-US" dirty="0"/>
              </a:p>
            </p:txBody>
          </p:sp>
        </mc:Choice>
        <mc:Fallback xmlns="">
          <p:sp>
            <p:nvSpPr>
              <p:cNvPr id="180227" name="Rectangle 3">
                <a:extLst>
                  <a:ext uri="{FF2B5EF4-FFF2-40B4-BE49-F238E27FC236}">
                    <a16:creationId xmlns:a16="http://schemas.microsoft.com/office/drawing/2014/main" id="{69D593DF-BBBA-0B9B-D878-714C3E0738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1371600"/>
                <a:ext cx="9493321" cy="4724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BE12F56-DE6F-566C-F2DE-64755F12AD55}"/>
              </a:ext>
            </a:extLst>
          </p:cNvPr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8022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858E5472-B05A-85C6-3A88-524327B8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D9F97B-8254-6508-10F1-834CFD449AE1}"/>
                  </a:ext>
                </a:extLst>
              </p:cNvPr>
              <p:cNvSpPr txBox="1"/>
              <p:nvPr/>
            </p:nvSpPr>
            <p:spPr>
              <a:xfrm>
                <a:off x="3309559" y="2137326"/>
                <a:ext cx="3350789" cy="752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D9F97B-8254-6508-10F1-834CFD449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559" y="2137326"/>
                <a:ext cx="3350789" cy="7523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5E070F-124B-9376-3FBA-A7F4F329004D}"/>
                  </a:ext>
                </a:extLst>
              </p:cNvPr>
              <p:cNvSpPr txBox="1"/>
              <p:nvPr/>
            </p:nvSpPr>
            <p:spPr>
              <a:xfrm>
                <a:off x="3917135" y="4180944"/>
                <a:ext cx="25113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5E070F-124B-9376-3FBA-A7F4F3290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135" y="4180944"/>
                <a:ext cx="2511393" cy="307777"/>
              </a:xfrm>
              <a:prstGeom prst="rect">
                <a:avLst/>
              </a:prstGeom>
              <a:blipFill>
                <a:blip r:embed="rId6"/>
                <a:stretch>
                  <a:fillRect t="-2000" r="-243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1095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46181</TotalTime>
  <Words>2453</Words>
  <Application>Microsoft Office PowerPoint</Application>
  <PresentationFormat>Widescreen</PresentationFormat>
  <Paragraphs>1012</Paragraphs>
  <Slides>88</Slides>
  <Notes>68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宋体</vt:lpstr>
      <vt:lpstr>Arial</vt:lpstr>
      <vt:lpstr>Cambria Math</vt:lpstr>
      <vt:lpstr>Times New Roman</vt:lpstr>
      <vt:lpstr>Wingdings</vt:lpstr>
      <vt:lpstr>Default Design</vt:lpstr>
      <vt:lpstr>Clip</vt:lpstr>
      <vt:lpstr>Worksheet</vt:lpstr>
      <vt:lpstr>Jacobian – Implications &amp; Applications  Part 2: Design - Manipulability Ellipsoid &amp; Performance Index  </vt:lpstr>
      <vt:lpstr>Performance Index – Manipulability  </vt:lpstr>
      <vt:lpstr>Jacobian – Singularity – Mathematical Introduction </vt:lpstr>
      <vt:lpstr>Jacobian – Singularity – Mathematical Introduction </vt:lpstr>
      <vt:lpstr>Jacobian – Singularity – Mathematical Introduction </vt:lpstr>
      <vt:lpstr>Jacobian – Singularity – Mathematical Introduction </vt:lpstr>
      <vt:lpstr>Jacobian – Singularity – Mathematical Introduction </vt:lpstr>
      <vt:lpstr>Jacobian – Singularity – Mathematical Introduction </vt:lpstr>
      <vt:lpstr>Jacobian – Singularity – Mathematical Introduction </vt:lpstr>
      <vt:lpstr>Jacobian – Singularity – Mathematical Introduction </vt:lpstr>
      <vt:lpstr>Jacobian – Singularity – Mathematical Introduction </vt:lpstr>
      <vt:lpstr>Jacobian – Singularity – Mathematical Introduction </vt:lpstr>
      <vt:lpstr>Jacobian – Singularity – Mathematical Introduction </vt:lpstr>
      <vt:lpstr>Performance Index – Manipulability </vt:lpstr>
      <vt:lpstr>Jacobian – Singularity – Mathematical Introduction </vt:lpstr>
      <vt:lpstr>Jacobian – Singularity – Mathematical Introduction </vt:lpstr>
      <vt:lpstr>Performance Index – Manipulability </vt:lpstr>
      <vt:lpstr>Jacobian – Singularity – Mathematical Introduction </vt:lpstr>
      <vt:lpstr>Jacobian – Singularity – Mathematical Introduction </vt:lpstr>
      <vt:lpstr>Performance Indices </vt:lpstr>
      <vt:lpstr>Performance Index Measure No.1 - Isotropy </vt:lpstr>
      <vt:lpstr>Performance Index Measure No.2 – Condition Number </vt:lpstr>
      <vt:lpstr>Performance Index – Manipulability  </vt:lpstr>
      <vt:lpstr>Performance Index – Manipulability </vt:lpstr>
      <vt:lpstr>Performance Index – Manipulability </vt:lpstr>
      <vt:lpstr>Designing Well Conditioned Workspace – Rational </vt:lpstr>
      <vt:lpstr>Recap</vt:lpstr>
      <vt:lpstr>Performance Index – Manipulability </vt:lpstr>
      <vt:lpstr>Performance Index – Manipulability </vt:lpstr>
      <vt:lpstr>Performance Index – Manipulability </vt:lpstr>
      <vt:lpstr>Performance Indices - Design   </vt:lpstr>
      <vt:lpstr>Jacobian – Design - Performance Index – Optimization </vt:lpstr>
      <vt:lpstr>Jacobian – Design - Performance Index – Optimization – Pseudo Code </vt:lpstr>
      <vt:lpstr>Jacobian – Design - Performance Index – Optimization </vt:lpstr>
      <vt:lpstr>Jacobian – Design - Performance Index – Optimization </vt:lpstr>
      <vt:lpstr>Jacobian – Design - Performance Index – Optimization </vt:lpstr>
      <vt:lpstr>Jacobian – Design - Performance Index – Optimization </vt:lpstr>
      <vt:lpstr>Jacobian – Design - Performance Index – Optimization </vt:lpstr>
      <vt:lpstr>Jacobian – Design - Performance Index – Optimization </vt:lpstr>
      <vt:lpstr>Jacobian – Design - Performance Index – Optimization </vt:lpstr>
      <vt:lpstr>Jacobian – Design - Performance Index – Optimization </vt:lpstr>
      <vt:lpstr>Jacobian – Design - Performance Index – Optimization </vt:lpstr>
      <vt:lpstr>Jacobian – Design - Performance Index – Optimization </vt:lpstr>
      <vt:lpstr>Jacobian – Design - Performance Index – Optimization </vt:lpstr>
      <vt:lpstr>Jacobian – Design - Performance Index – Optimization </vt:lpstr>
      <vt:lpstr>Design – Example  </vt:lpstr>
      <vt:lpstr>RAVEN – A SURGICAL ROBTICS SYSTEM    DESIGN – Specifications  </vt:lpstr>
      <vt:lpstr>PowerPoint Presentation</vt:lpstr>
      <vt:lpstr>PowerPoint Presentation</vt:lpstr>
      <vt:lpstr>PowerPoint Presentation</vt:lpstr>
      <vt:lpstr>Blue DRAGON </vt:lpstr>
      <vt:lpstr>Engineering Specifications - BlueDRAGON</vt:lpstr>
      <vt:lpstr>Kinematic Analysis –  Playback Simulation using  Measured Data</vt:lpstr>
      <vt:lpstr>Robot Optimization  - Workspace</vt:lpstr>
      <vt:lpstr>PowerPoint Presentation</vt:lpstr>
      <vt:lpstr>PowerPoint Presentation</vt:lpstr>
      <vt:lpstr>Spherical Mechanism - Robot Optimization </vt:lpstr>
      <vt:lpstr>Optimization of Raven IV –  Problem &amp; Parameters (7) Definitions </vt:lpstr>
      <vt:lpstr>PowerPoint Presentation</vt:lpstr>
      <vt:lpstr>RAVEN – A SURGICAL ROBTICS SYSTEM    DESIGN – Kinematic Analysis &amp; Optimization</vt:lpstr>
      <vt:lpstr>Direct Kinematics –  Coordinate  Systems Assignment</vt:lpstr>
      <vt:lpstr>Direct Kinematics –  Coordinate  Systems Assignment</vt:lpstr>
      <vt:lpstr>Direct Kinematics:  DH Parameters - Left and Right Robot</vt:lpstr>
      <vt:lpstr>Direct Kinematics:  Transform Matrix for Left Robot</vt:lpstr>
      <vt:lpstr>Direct Kinematics:  Transform Matrix for Right Robot</vt:lpstr>
      <vt:lpstr>Direct Kinematics: Solution  </vt:lpstr>
      <vt:lpstr>Inverse Kinematics</vt:lpstr>
      <vt:lpstr>Inverse Kinematics:  Homogeneous Transformation Matrix and Its Inverse</vt:lpstr>
      <vt:lpstr>Inverse Kinematics</vt:lpstr>
      <vt:lpstr>Inverse Kinematics</vt:lpstr>
      <vt:lpstr>Inverse Kinematics</vt:lpstr>
      <vt:lpstr>Inverse Kinematics</vt:lpstr>
      <vt:lpstr>Jacobian &amp; Isotropy </vt:lpstr>
      <vt:lpstr>Jacobian &amp; Isotropy </vt:lpstr>
      <vt:lpstr>Jacobian &amp; Isotropy </vt:lpstr>
      <vt:lpstr>Jacobian &amp; Isotropy </vt:lpstr>
      <vt:lpstr>Jacobian &amp; Isotropy </vt:lpstr>
      <vt:lpstr>Mechanism Isotropy</vt:lpstr>
      <vt:lpstr>Jacobian &amp; Isotropy </vt:lpstr>
      <vt:lpstr>PowerPoint Presentation</vt:lpstr>
      <vt:lpstr>Optimization of Raven IV –  Problem &amp; Parameters (7) Definitions </vt:lpstr>
      <vt:lpstr>Optimization of Raven IV – Cost Function </vt:lpstr>
      <vt:lpstr>Common Workspace – Reference Plane  </vt:lpstr>
      <vt:lpstr>Area-Circumference Ratio</vt:lpstr>
      <vt:lpstr>Effect of Limiting Minimum Isotropy Performance</vt:lpstr>
      <vt:lpstr>Optimization of Raven IV surgical System Effect of Limiting Minimum Isotropy Performance</vt:lpstr>
      <vt:lpstr>Optimization of Raven IV surgical System Overall simulation result</vt:lpstr>
      <vt:lpstr>Optimization of Raven IV - Conclusion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of Robot Manipulation - EE 543</dc:title>
  <dc:creator>Jacob Rosen Ph.D.</dc:creator>
  <cp:lastModifiedBy>JacobRosen</cp:lastModifiedBy>
  <cp:revision>367</cp:revision>
  <cp:lastPrinted>2002-02-26T17:49:11Z</cp:lastPrinted>
  <dcterms:created xsi:type="dcterms:W3CDTF">2001-10-30T18:42:11Z</dcterms:created>
  <dcterms:modified xsi:type="dcterms:W3CDTF">2024-02-15T19:34:00Z</dcterms:modified>
</cp:coreProperties>
</file>