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173"/>
  </p:notesMasterIdLst>
  <p:handoutMasterIdLst>
    <p:handoutMasterId r:id="rId174"/>
  </p:handoutMasterIdLst>
  <p:sldIdLst>
    <p:sldId id="446" r:id="rId5"/>
    <p:sldId id="522" r:id="rId6"/>
    <p:sldId id="523" r:id="rId7"/>
    <p:sldId id="524" r:id="rId8"/>
    <p:sldId id="525" r:id="rId9"/>
    <p:sldId id="526" r:id="rId10"/>
    <p:sldId id="445" r:id="rId11"/>
    <p:sldId id="511" r:id="rId12"/>
    <p:sldId id="333" r:id="rId13"/>
    <p:sldId id="512" r:id="rId14"/>
    <p:sldId id="334" r:id="rId15"/>
    <p:sldId id="335" r:id="rId16"/>
    <p:sldId id="336" r:id="rId17"/>
    <p:sldId id="337" r:id="rId18"/>
    <p:sldId id="513" r:id="rId19"/>
    <p:sldId id="338" r:id="rId20"/>
    <p:sldId id="339" r:id="rId21"/>
    <p:sldId id="514" r:id="rId22"/>
    <p:sldId id="340" r:id="rId23"/>
    <p:sldId id="515" r:id="rId24"/>
    <p:sldId id="341" r:id="rId25"/>
    <p:sldId id="342" r:id="rId26"/>
    <p:sldId id="325" r:id="rId27"/>
    <p:sldId id="422" r:id="rId28"/>
    <p:sldId id="326" r:id="rId29"/>
    <p:sldId id="421" r:id="rId30"/>
    <p:sldId id="327" r:id="rId31"/>
    <p:sldId id="423" r:id="rId32"/>
    <p:sldId id="328" r:id="rId33"/>
    <p:sldId id="424" r:id="rId34"/>
    <p:sldId id="555" r:id="rId35"/>
    <p:sldId id="557" r:id="rId36"/>
    <p:sldId id="556" r:id="rId37"/>
    <p:sldId id="558" r:id="rId38"/>
    <p:sldId id="561" r:id="rId39"/>
    <p:sldId id="559" r:id="rId40"/>
    <p:sldId id="554" r:id="rId41"/>
    <p:sldId id="516" r:id="rId42"/>
    <p:sldId id="553" r:id="rId43"/>
    <p:sldId id="517" r:id="rId44"/>
    <p:sldId id="518" r:id="rId45"/>
    <p:sldId id="519" r:id="rId46"/>
    <p:sldId id="547" r:id="rId47"/>
    <p:sldId id="548" r:id="rId48"/>
    <p:sldId id="551" r:id="rId49"/>
    <p:sldId id="549" r:id="rId50"/>
    <p:sldId id="550" r:id="rId51"/>
    <p:sldId id="552" r:id="rId52"/>
    <p:sldId id="448" r:id="rId53"/>
    <p:sldId id="449" r:id="rId54"/>
    <p:sldId id="450" r:id="rId55"/>
    <p:sldId id="451" r:id="rId56"/>
    <p:sldId id="452" r:id="rId57"/>
    <p:sldId id="456" r:id="rId58"/>
    <p:sldId id="458" r:id="rId59"/>
    <p:sldId id="457" r:id="rId60"/>
    <p:sldId id="459" r:id="rId61"/>
    <p:sldId id="460" r:id="rId62"/>
    <p:sldId id="461" r:id="rId63"/>
    <p:sldId id="453" r:id="rId64"/>
    <p:sldId id="454" r:id="rId65"/>
    <p:sldId id="455" r:id="rId66"/>
    <p:sldId id="462" r:id="rId67"/>
    <p:sldId id="463" r:id="rId68"/>
    <p:sldId id="464" r:id="rId69"/>
    <p:sldId id="465" r:id="rId70"/>
    <p:sldId id="466" r:id="rId71"/>
    <p:sldId id="467" r:id="rId72"/>
    <p:sldId id="468" r:id="rId73"/>
    <p:sldId id="469" r:id="rId74"/>
    <p:sldId id="470" r:id="rId75"/>
    <p:sldId id="471" r:id="rId76"/>
    <p:sldId id="473" r:id="rId77"/>
    <p:sldId id="474" r:id="rId78"/>
    <p:sldId id="562" r:id="rId79"/>
    <p:sldId id="472" r:id="rId80"/>
    <p:sldId id="563" r:id="rId81"/>
    <p:sldId id="475" r:id="rId82"/>
    <p:sldId id="564" r:id="rId83"/>
    <p:sldId id="476" r:id="rId84"/>
    <p:sldId id="477" r:id="rId85"/>
    <p:sldId id="565" r:id="rId86"/>
    <p:sldId id="478" r:id="rId87"/>
    <p:sldId id="479" r:id="rId88"/>
    <p:sldId id="480" r:id="rId89"/>
    <p:sldId id="566" r:id="rId90"/>
    <p:sldId id="481" r:id="rId91"/>
    <p:sldId id="482" r:id="rId92"/>
    <p:sldId id="483" r:id="rId93"/>
    <p:sldId id="567" r:id="rId94"/>
    <p:sldId id="484" r:id="rId95"/>
    <p:sldId id="485" r:id="rId96"/>
    <p:sldId id="486" r:id="rId97"/>
    <p:sldId id="568" r:id="rId98"/>
    <p:sldId id="487" r:id="rId99"/>
    <p:sldId id="488" r:id="rId100"/>
    <p:sldId id="489" r:id="rId101"/>
    <p:sldId id="490" r:id="rId102"/>
    <p:sldId id="491" r:id="rId103"/>
    <p:sldId id="492" r:id="rId104"/>
    <p:sldId id="493" r:id="rId105"/>
    <p:sldId id="494" r:id="rId106"/>
    <p:sldId id="495" r:id="rId107"/>
    <p:sldId id="496" r:id="rId108"/>
    <p:sldId id="497" r:id="rId109"/>
    <p:sldId id="498" r:id="rId110"/>
    <p:sldId id="499" r:id="rId111"/>
    <p:sldId id="500" r:id="rId112"/>
    <p:sldId id="501" r:id="rId113"/>
    <p:sldId id="502" r:id="rId114"/>
    <p:sldId id="503" r:id="rId115"/>
    <p:sldId id="504" r:id="rId116"/>
    <p:sldId id="505" r:id="rId117"/>
    <p:sldId id="506" r:id="rId118"/>
    <p:sldId id="507" r:id="rId119"/>
    <p:sldId id="508" r:id="rId120"/>
    <p:sldId id="509" r:id="rId121"/>
    <p:sldId id="329" r:id="rId122"/>
    <p:sldId id="510" r:id="rId123"/>
    <p:sldId id="411" r:id="rId124"/>
    <p:sldId id="330" r:id="rId125"/>
    <p:sldId id="419" r:id="rId126"/>
    <p:sldId id="420" r:id="rId127"/>
    <p:sldId id="520" r:id="rId128"/>
    <p:sldId id="363" r:id="rId129"/>
    <p:sldId id="364" r:id="rId130"/>
    <p:sldId id="365" r:id="rId131"/>
    <p:sldId id="366" r:id="rId132"/>
    <p:sldId id="431" r:id="rId133"/>
    <p:sldId id="569" r:id="rId134"/>
    <p:sldId id="432" r:id="rId135"/>
    <p:sldId id="367" r:id="rId136"/>
    <p:sldId id="368" r:id="rId137"/>
    <p:sldId id="379" r:id="rId138"/>
    <p:sldId id="346" r:id="rId139"/>
    <p:sldId id="389" r:id="rId140"/>
    <p:sldId id="390" r:id="rId141"/>
    <p:sldId id="391" r:id="rId142"/>
    <p:sldId id="392" r:id="rId143"/>
    <p:sldId id="393" r:id="rId144"/>
    <p:sldId id="394" r:id="rId145"/>
    <p:sldId id="395" r:id="rId146"/>
    <p:sldId id="396" r:id="rId147"/>
    <p:sldId id="397" r:id="rId148"/>
    <p:sldId id="398" r:id="rId149"/>
    <p:sldId id="521" r:id="rId150"/>
    <p:sldId id="399" r:id="rId151"/>
    <p:sldId id="537" r:id="rId152"/>
    <p:sldId id="400" r:id="rId153"/>
    <p:sldId id="401" r:id="rId154"/>
    <p:sldId id="402" r:id="rId155"/>
    <p:sldId id="403" r:id="rId156"/>
    <p:sldId id="404" r:id="rId157"/>
    <p:sldId id="405" r:id="rId158"/>
    <p:sldId id="406" r:id="rId159"/>
    <p:sldId id="439" r:id="rId160"/>
    <p:sldId id="440" r:id="rId161"/>
    <p:sldId id="407" r:id="rId162"/>
    <p:sldId id="441" r:id="rId163"/>
    <p:sldId id="538" r:id="rId164"/>
    <p:sldId id="527" r:id="rId165"/>
    <p:sldId id="528" r:id="rId166"/>
    <p:sldId id="529" r:id="rId167"/>
    <p:sldId id="530" r:id="rId168"/>
    <p:sldId id="532" r:id="rId169"/>
    <p:sldId id="533" r:id="rId170"/>
    <p:sldId id="534" r:id="rId171"/>
    <p:sldId id="535" r:id="rId172"/>
  </p:sldIdLst>
  <p:sldSz cx="12192000" cy="6858000"/>
  <p:notesSz cx="69850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996633"/>
    <a:srgbClr val="B2B2B2"/>
    <a:srgbClr val="C0C0C0"/>
    <a:srgbClr val="0000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9" autoAdjust="0"/>
    <p:restoredTop sz="94458" autoAdjust="0"/>
  </p:normalViewPr>
  <p:slideViewPr>
    <p:cSldViewPr snapToGrid="0">
      <p:cViewPr varScale="1">
        <p:scale>
          <a:sx n="144" d="100"/>
          <a:sy n="144" d="100"/>
        </p:scale>
        <p:origin x="104" y="164"/>
      </p:cViewPr>
      <p:guideLst>
        <p:guide orient="horz" pos="2387"/>
        <p:guide pos="384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30" d="100"/>
        <a:sy n="30" d="100"/>
      </p:scale>
      <p:origin x="0" y="-1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theme" Target="theme/theme1.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s>
</file>

<file path=ppt/_rels/viewProps.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39.xml"/><Relationship Id="rId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7608509-ACB3-BCD8-44FB-CDA0BD06F7D0}"/>
              </a:ext>
            </a:extLst>
          </p:cNvPr>
          <p:cNvSpPr>
            <a:spLocks noGrp="1" noChangeArrowheads="1"/>
          </p:cNvSpPr>
          <p:nvPr>
            <p:ph type="hdr" sz="quarter"/>
          </p:nvPr>
        </p:nvSpPr>
        <p:spPr bwMode="auto">
          <a:xfrm>
            <a:off x="0" y="0"/>
            <a:ext cx="3027363" cy="463550"/>
          </a:xfrm>
          <a:prstGeom prst="rect">
            <a:avLst/>
          </a:prstGeom>
          <a:noFill/>
          <a:ln>
            <a:noFill/>
          </a:ln>
          <a:effectLst/>
        </p:spPr>
        <p:txBody>
          <a:bodyPr vert="horz" wrap="square" lIns="92959" tIns="46480" rIns="92959" bIns="46480" numCol="1" anchor="t" anchorCtr="0" compatLnSpc="1">
            <a:prstTxWarp prst="textNoShape">
              <a:avLst/>
            </a:prstTxWarp>
          </a:bodyPr>
          <a:lstStyle>
            <a:lvl1pPr algn="l" defTabSz="930275">
              <a:defRPr sz="1300"/>
            </a:lvl1pPr>
          </a:lstStyle>
          <a:p>
            <a:pPr>
              <a:defRPr/>
            </a:pPr>
            <a:endParaRPr lang="en-US" altLang="en-US"/>
          </a:p>
        </p:txBody>
      </p:sp>
      <p:sp>
        <p:nvSpPr>
          <p:cNvPr id="83971" name="Rectangle 3">
            <a:extLst>
              <a:ext uri="{FF2B5EF4-FFF2-40B4-BE49-F238E27FC236}">
                <a16:creationId xmlns:a16="http://schemas.microsoft.com/office/drawing/2014/main" id="{01C972BA-5359-D517-2B4C-BEB34073F283}"/>
              </a:ext>
            </a:extLst>
          </p:cNvPr>
          <p:cNvSpPr>
            <a:spLocks noGrp="1" noChangeArrowheads="1"/>
          </p:cNvSpPr>
          <p:nvPr>
            <p:ph type="dt" sz="quarter" idx="1"/>
          </p:nvPr>
        </p:nvSpPr>
        <p:spPr bwMode="auto">
          <a:xfrm>
            <a:off x="3957638" y="0"/>
            <a:ext cx="3027362" cy="463550"/>
          </a:xfrm>
          <a:prstGeom prst="rect">
            <a:avLst/>
          </a:prstGeom>
          <a:noFill/>
          <a:ln>
            <a:noFill/>
          </a:ln>
          <a:effectLst/>
        </p:spPr>
        <p:txBody>
          <a:bodyPr vert="horz" wrap="square" lIns="92959" tIns="46480" rIns="92959" bIns="46480" numCol="1" anchor="t" anchorCtr="0" compatLnSpc="1">
            <a:prstTxWarp prst="textNoShape">
              <a:avLst/>
            </a:prstTxWarp>
          </a:bodyPr>
          <a:lstStyle>
            <a:lvl1pPr algn="r" defTabSz="930275">
              <a:defRPr sz="1300"/>
            </a:lvl1pPr>
          </a:lstStyle>
          <a:p>
            <a:pPr>
              <a:defRPr/>
            </a:pPr>
            <a:endParaRPr lang="en-US" altLang="en-US"/>
          </a:p>
        </p:txBody>
      </p:sp>
      <p:sp>
        <p:nvSpPr>
          <p:cNvPr id="83972" name="Rectangle 4">
            <a:extLst>
              <a:ext uri="{FF2B5EF4-FFF2-40B4-BE49-F238E27FC236}">
                <a16:creationId xmlns:a16="http://schemas.microsoft.com/office/drawing/2014/main" id="{69EC9138-AAB8-1C07-65AE-9706B8559D0D}"/>
              </a:ext>
            </a:extLst>
          </p:cNvPr>
          <p:cNvSpPr>
            <a:spLocks noGrp="1" noChangeArrowheads="1"/>
          </p:cNvSpPr>
          <p:nvPr>
            <p:ph type="ftr" sz="quarter" idx="2"/>
          </p:nvPr>
        </p:nvSpPr>
        <p:spPr bwMode="auto">
          <a:xfrm>
            <a:off x="0" y="8820150"/>
            <a:ext cx="3027363" cy="463550"/>
          </a:xfrm>
          <a:prstGeom prst="rect">
            <a:avLst/>
          </a:prstGeom>
          <a:noFill/>
          <a:ln>
            <a:noFill/>
          </a:ln>
          <a:effectLst/>
        </p:spPr>
        <p:txBody>
          <a:bodyPr vert="horz" wrap="square" lIns="92959" tIns="46480" rIns="92959" bIns="46480" numCol="1" anchor="b" anchorCtr="0" compatLnSpc="1">
            <a:prstTxWarp prst="textNoShape">
              <a:avLst/>
            </a:prstTxWarp>
          </a:bodyPr>
          <a:lstStyle>
            <a:lvl1pPr algn="l" defTabSz="930275">
              <a:defRPr sz="1300"/>
            </a:lvl1pPr>
          </a:lstStyle>
          <a:p>
            <a:pPr>
              <a:defRPr/>
            </a:pPr>
            <a:endParaRPr lang="en-US" altLang="en-US"/>
          </a:p>
        </p:txBody>
      </p:sp>
      <p:sp>
        <p:nvSpPr>
          <p:cNvPr id="83973" name="Rectangle 5">
            <a:extLst>
              <a:ext uri="{FF2B5EF4-FFF2-40B4-BE49-F238E27FC236}">
                <a16:creationId xmlns:a16="http://schemas.microsoft.com/office/drawing/2014/main" id="{A2790D6B-DF9E-A2C4-5A41-2B1583F48029}"/>
              </a:ext>
            </a:extLst>
          </p:cNvPr>
          <p:cNvSpPr>
            <a:spLocks noGrp="1" noChangeArrowheads="1"/>
          </p:cNvSpPr>
          <p:nvPr>
            <p:ph type="sldNum" sz="quarter" idx="3"/>
          </p:nvPr>
        </p:nvSpPr>
        <p:spPr bwMode="auto">
          <a:xfrm>
            <a:off x="3957638" y="8820150"/>
            <a:ext cx="3027362" cy="463550"/>
          </a:xfrm>
          <a:prstGeom prst="rect">
            <a:avLst/>
          </a:prstGeom>
          <a:noFill/>
          <a:ln>
            <a:noFill/>
          </a:ln>
          <a:effectLst/>
        </p:spPr>
        <p:txBody>
          <a:bodyPr vert="horz" wrap="square" lIns="92959" tIns="46480" rIns="92959" bIns="46480" numCol="1" anchor="b" anchorCtr="0" compatLnSpc="1">
            <a:prstTxWarp prst="textNoShape">
              <a:avLst/>
            </a:prstTxWarp>
          </a:bodyPr>
          <a:lstStyle>
            <a:lvl1pPr algn="r" defTabSz="930275">
              <a:defRPr sz="1300"/>
            </a:lvl1pPr>
          </a:lstStyle>
          <a:p>
            <a:pPr>
              <a:defRPr/>
            </a:pPr>
            <a:fld id="{32C7AD38-AFF8-47DE-980D-496F0E44A1BF}"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3FA0369-9D95-A8BD-E410-3AC83F90A40D}"/>
              </a:ext>
            </a:extLst>
          </p:cNvPr>
          <p:cNvSpPr>
            <a:spLocks noGrp="1" noChangeArrowheads="1"/>
          </p:cNvSpPr>
          <p:nvPr>
            <p:ph type="hdr" sz="quarter"/>
          </p:nvPr>
        </p:nvSpPr>
        <p:spPr bwMode="auto">
          <a:xfrm>
            <a:off x="0" y="0"/>
            <a:ext cx="3027363" cy="463550"/>
          </a:xfrm>
          <a:prstGeom prst="rect">
            <a:avLst/>
          </a:prstGeom>
          <a:noFill/>
          <a:ln>
            <a:noFill/>
          </a:ln>
          <a:effectLst/>
        </p:spPr>
        <p:txBody>
          <a:bodyPr vert="horz" wrap="square" lIns="92959" tIns="46480" rIns="92959" bIns="46480" numCol="1" anchor="t" anchorCtr="0" compatLnSpc="1">
            <a:prstTxWarp prst="textNoShape">
              <a:avLst/>
            </a:prstTxWarp>
          </a:bodyPr>
          <a:lstStyle>
            <a:lvl1pPr algn="l" defTabSz="930275">
              <a:defRPr sz="1300"/>
            </a:lvl1pPr>
          </a:lstStyle>
          <a:p>
            <a:pPr>
              <a:defRPr/>
            </a:pPr>
            <a:endParaRPr lang="en-US" altLang="en-US"/>
          </a:p>
        </p:txBody>
      </p:sp>
      <p:sp>
        <p:nvSpPr>
          <p:cNvPr id="9219" name="Rectangle 3">
            <a:extLst>
              <a:ext uri="{FF2B5EF4-FFF2-40B4-BE49-F238E27FC236}">
                <a16:creationId xmlns:a16="http://schemas.microsoft.com/office/drawing/2014/main" id="{6C2A9E06-760A-ED63-DB99-2C0E06A434B8}"/>
              </a:ext>
            </a:extLst>
          </p:cNvPr>
          <p:cNvSpPr>
            <a:spLocks noGrp="1" noChangeArrowheads="1"/>
          </p:cNvSpPr>
          <p:nvPr>
            <p:ph type="dt" idx="1"/>
          </p:nvPr>
        </p:nvSpPr>
        <p:spPr bwMode="auto">
          <a:xfrm>
            <a:off x="3957638" y="0"/>
            <a:ext cx="3027362" cy="463550"/>
          </a:xfrm>
          <a:prstGeom prst="rect">
            <a:avLst/>
          </a:prstGeom>
          <a:noFill/>
          <a:ln>
            <a:noFill/>
          </a:ln>
          <a:effectLst/>
        </p:spPr>
        <p:txBody>
          <a:bodyPr vert="horz" wrap="square" lIns="92959" tIns="46480" rIns="92959" bIns="46480" numCol="1" anchor="t" anchorCtr="0" compatLnSpc="1">
            <a:prstTxWarp prst="textNoShape">
              <a:avLst/>
            </a:prstTxWarp>
          </a:bodyPr>
          <a:lstStyle>
            <a:lvl1pPr algn="r" defTabSz="930275">
              <a:defRPr sz="1300"/>
            </a:lvl1pPr>
          </a:lstStyle>
          <a:p>
            <a:pPr>
              <a:defRPr/>
            </a:pPr>
            <a:endParaRPr lang="en-US" altLang="en-US"/>
          </a:p>
        </p:txBody>
      </p:sp>
      <p:sp>
        <p:nvSpPr>
          <p:cNvPr id="13316" name="Rectangle 4">
            <a:extLst>
              <a:ext uri="{FF2B5EF4-FFF2-40B4-BE49-F238E27FC236}">
                <a16:creationId xmlns:a16="http://schemas.microsoft.com/office/drawing/2014/main" id="{58DE7CCB-C3DF-1645-EC73-7BDD02C4F1DC}"/>
              </a:ext>
            </a:extLst>
          </p:cNvPr>
          <p:cNvSpPr>
            <a:spLocks noGrp="1" noRot="1" noChangeAspect="1" noChangeArrowheads="1" noTextEdit="1"/>
          </p:cNvSpPr>
          <p:nvPr>
            <p:ph type="sldImg" idx="2"/>
          </p:nvPr>
        </p:nvSpPr>
        <p:spPr bwMode="auto">
          <a:xfrm>
            <a:off x="398463" y="696913"/>
            <a:ext cx="6188075"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a:extLst>
              <a:ext uri="{FF2B5EF4-FFF2-40B4-BE49-F238E27FC236}">
                <a16:creationId xmlns:a16="http://schemas.microsoft.com/office/drawing/2014/main" id="{E2FACC8A-E369-A1D2-113F-51910B9039AA}"/>
              </a:ext>
            </a:extLst>
          </p:cNvPr>
          <p:cNvSpPr>
            <a:spLocks noGrp="1" noChangeArrowheads="1"/>
          </p:cNvSpPr>
          <p:nvPr>
            <p:ph type="body" sz="quarter" idx="3"/>
          </p:nvPr>
        </p:nvSpPr>
        <p:spPr bwMode="auto">
          <a:xfrm>
            <a:off x="930275" y="4410075"/>
            <a:ext cx="5124450" cy="4176713"/>
          </a:xfrm>
          <a:prstGeom prst="rect">
            <a:avLst/>
          </a:prstGeom>
          <a:noFill/>
          <a:ln>
            <a:noFill/>
          </a:ln>
          <a:effectLst/>
        </p:spPr>
        <p:txBody>
          <a:bodyPr vert="horz" wrap="square" lIns="92959" tIns="46480" rIns="92959" bIns="4648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9222" name="Rectangle 6">
            <a:extLst>
              <a:ext uri="{FF2B5EF4-FFF2-40B4-BE49-F238E27FC236}">
                <a16:creationId xmlns:a16="http://schemas.microsoft.com/office/drawing/2014/main" id="{E5CE005A-913C-E06C-EDCA-FCF52F503160}"/>
              </a:ext>
            </a:extLst>
          </p:cNvPr>
          <p:cNvSpPr>
            <a:spLocks noGrp="1" noChangeArrowheads="1"/>
          </p:cNvSpPr>
          <p:nvPr>
            <p:ph type="ftr" sz="quarter" idx="4"/>
          </p:nvPr>
        </p:nvSpPr>
        <p:spPr bwMode="auto">
          <a:xfrm>
            <a:off x="0" y="8820150"/>
            <a:ext cx="3027363" cy="463550"/>
          </a:xfrm>
          <a:prstGeom prst="rect">
            <a:avLst/>
          </a:prstGeom>
          <a:noFill/>
          <a:ln>
            <a:noFill/>
          </a:ln>
          <a:effectLst/>
        </p:spPr>
        <p:txBody>
          <a:bodyPr vert="horz" wrap="square" lIns="92959" tIns="46480" rIns="92959" bIns="46480" numCol="1" anchor="b" anchorCtr="0" compatLnSpc="1">
            <a:prstTxWarp prst="textNoShape">
              <a:avLst/>
            </a:prstTxWarp>
          </a:bodyPr>
          <a:lstStyle>
            <a:lvl1pPr algn="l" defTabSz="930275">
              <a:defRPr sz="1300"/>
            </a:lvl1pPr>
          </a:lstStyle>
          <a:p>
            <a:pPr>
              <a:defRPr/>
            </a:pPr>
            <a:endParaRPr lang="en-US" altLang="en-US"/>
          </a:p>
        </p:txBody>
      </p:sp>
      <p:sp>
        <p:nvSpPr>
          <p:cNvPr id="9223" name="Rectangle 7">
            <a:extLst>
              <a:ext uri="{FF2B5EF4-FFF2-40B4-BE49-F238E27FC236}">
                <a16:creationId xmlns:a16="http://schemas.microsoft.com/office/drawing/2014/main" id="{B935417E-F844-AD8A-FBD6-97343E18288D}"/>
              </a:ext>
            </a:extLst>
          </p:cNvPr>
          <p:cNvSpPr>
            <a:spLocks noGrp="1" noChangeArrowheads="1"/>
          </p:cNvSpPr>
          <p:nvPr>
            <p:ph type="sldNum" sz="quarter" idx="5"/>
          </p:nvPr>
        </p:nvSpPr>
        <p:spPr bwMode="auto">
          <a:xfrm>
            <a:off x="3957638" y="8820150"/>
            <a:ext cx="3027362" cy="463550"/>
          </a:xfrm>
          <a:prstGeom prst="rect">
            <a:avLst/>
          </a:prstGeom>
          <a:noFill/>
          <a:ln>
            <a:noFill/>
          </a:ln>
          <a:effectLst/>
        </p:spPr>
        <p:txBody>
          <a:bodyPr vert="horz" wrap="square" lIns="92959" tIns="46480" rIns="92959" bIns="46480" numCol="1" anchor="b" anchorCtr="0" compatLnSpc="1">
            <a:prstTxWarp prst="textNoShape">
              <a:avLst/>
            </a:prstTxWarp>
          </a:bodyPr>
          <a:lstStyle>
            <a:lvl1pPr algn="r" defTabSz="930275">
              <a:defRPr sz="1300"/>
            </a:lvl1pPr>
          </a:lstStyle>
          <a:p>
            <a:pPr>
              <a:defRPr/>
            </a:pPr>
            <a:fld id="{B6B3FD4D-EB8A-47B4-9B26-708E29AFB41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73A24C8-B173-60E6-B685-57544DD85DE3}"/>
              </a:ext>
            </a:extLst>
          </p:cNvPr>
          <p:cNvSpPr>
            <a:spLocks noGrp="1" noRot="1" noChangeAspect="1" noChangeArrowheads="1" noTextEdit="1"/>
          </p:cNvSpPr>
          <p:nvPr>
            <p:ph type="sldImg"/>
          </p:nvPr>
        </p:nvSpPr>
        <p:spPr>
          <a:xfrm>
            <a:off x="398463" y="696913"/>
            <a:ext cx="6188075" cy="3481387"/>
          </a:xfrm>
          <a:ln/>
        </p:spPr>
      </p:sp>
      <p:sp>
        <p:nvSpPr>
          <p:cNvPr id="16387" name="Notes Placeholder 2">
            <a:extLst>
              <a:ext uri="{FF2B5EF4-FFF2-40B4-BE49-F238E27FC236}">
                <a16:creationId xmlns:a16="http://schemas.microsoft.com/office/drawing/2014/main" id="{7DD50D4E-72C1-8685-D99A-731B66CC1DE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6388" name="Slide Number Placeholder 3">
            <a:extLst>
              <a:ext uri="{FF2B5EF4-FFF2-40B4-BE49-F238E27FC236}">
                <a16:creationId xmlns:a16="http://schemas.microsoft.com/office/drawing/2014/main" id="{94C3BF7F-1F8D-D72E-4F06-0B357F97DCF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84B13128-4E6F-484D-B448-6E048D7C12BB}"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B7149015-EE41-B513-6DEE-068A1CB30544}"/>
              </a:ext>
            </a:extLst>
          </p:cNvPr>
          <p:cNvSpPr>
            <a:spLocks noGrp="1" noRot="1" noChangeAspect="1" noChangeArrowheads="1" noTextEdit="1"/>
          </p:cNvSpPr>
          <p:nvPr>
            <p:ph type="sldImg"/>
          </p:nvPr>
        </p:nvSpPr>
        <p:spPr>
          <a:xfrm>
            <a:off x="398463" y="696913"/>
            <a:ext cx="6188075" cy="3481387"/>
          </a:xfrm>
          <a:ln/>
        </p:spPr>
      </p:sp>
      <p:sp>
        <p:nvSpPr>
          <p:cNvPr id="34819" name="Notes Placeholder 2">
            <a:extLst>
              <a:ext uri="{FF2B5EF4-FFF2-40B4-BE49-F238E27FC236}">
                <a16:creationId xmlns:a16="http://schemas.microsoft.com/office/drawing/2014/main" id="{C6402915-AF1C-6822-DB96-C935EB33C2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4820" name="Slide Number Placeholder 3">
            <a:extLst>
              <a:ext uri="{FF2B5EF4-FFF2-40B4-BE49-F238E27FC236}">
                <a16:creationId xmlns:a16="http://schemas.microsoft.com/office/drawing/2014/main" id="{79537C7E-AB00-4BC5-E832-74E343580BB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463D548B-3FE1-4185-8593-E47298E46DFA}" type="slidenum">
              <a:rPr lang="en-US" altLang="en-US" sz="1200" smtClean="0"/>
              <a:pPr/>
              <a:t>10</a:t>
            </a:fld>
            <a:endParaRPr lang="en-US" altLang="en-US" sz="12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D9418BCD-F56D-0D62-559B-AC0246ED5F8C}"/>
              </a:ext>
            </a:extLst>
          </p:cNvPr>
          <p:cNvSpPr>
            <a:spLocks noGrp="1" noRot="1" noChangeAspect="1" noChangeArrowheads="1" noTextEdit="1"/>
          </p:cNvSpPr>
          <p:nvPr>
            <p:ph type="sldImg"/>
          </p:nvPr>
        </p:nvSpPr>
        <p:spPr>
          <a:xfrm>
            <a:off x="398463" y="696913"/>
            <a:ext cx="6188075" cy="3481387"/>
          </a:xfrm>
          <a:ln/>
        </p:spPr>
      </p:sp>
      <p:sp>
        <p:nvSpPr>
          <p:cNvPr id="258051" name="Notes Placeholder 2">
            <a:extLst>
              <a:ext uri="{FF2B5EF4-FFF2-40B4-BE49-F238E27FC236}">
                <a16:creationId xmlns:a16="http://schemas.microsoft.com/office/drawing/2014/main" id="{C98279C5-4C3F-76D6-D442-85E0697C82E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58052" name="Slide Number Placeholder 3">
            <a:extLst>
              <a:ext uri="{FF2B5EF4-FFF2-40B4-BE49-F238E27FC236}">
                <a16:creationId xmlns:a16="http://schemas.microsoft.com/office/drawing/2014/main" id="{7C513FD0-7B9E-8DDD-AAFB-DBD2B779421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E177BD16-0736-409D-AF42-2A5C081DAB77}" type="slidenum">
              <a:rPr lang="en-US" altLang="en-US" sz="1200" smtClean="0"/>
              <a:pPr/>
              <a:t>160</a:t>
            </a:fld>
            <a:endParaRPr lang="en-US" altLang="en-US" sz="12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a:extLst>
              <a:ext uri="{FF2B5EF4-FFF2-40B4-BE49-F238E27FC236}">
                <a16:creationId xmlns:a16="http://schemas.microsoft.com/office/drawing/2014/main" id="{40BC14E2-5F10-CFC5-5253-39AD83A87A69}"/>
              </a:ext>
            </a:extLst>
          </p:cNvPr>
          <p:cNvSpPr>
            <a:spLocks noGrp="1" noRot="1" noChangeAspect="1" noChangeArrowheads="1" noTextEdit="1"/>
          </p:cNvSpPr>
          <p:nvPr>
            <p:ph type="sldImg"/>
          </p:nvPr>
        </p:nvSpPr>
        <p:spPr>
          <a:xfrm>
            <a:off x="398463" y="696913"/>
            <a:ext cx="6188075" cy="3481387"/>
          </a:xfrm>
          <a:ln/>
        </p:spPr>
      </p:sp>
      <p:sp>
        <p:nvSpPr>
          <p:cNvPr id="260099" name="Notes Placeholder 2">
            <a:extLst>
              <a:ext uri="{FF2B5EF4-FFF2-40B4-BE49-F238E27FC236}">
                <a16:creationId xmlns:a16="http://schemas.microsoft.com/office/drawing/2014/main" id="{18EE50D0-AB1B-64C4-C090-8B6412BF1C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0100" name="Slide Number Placeholder 3">
            <a:extLst>
              <a:ext uri="{FF2B5EF4-FFF2-40B4-BE49-F238E27FC236}">
                <a16:creationId xmlns:a16="http://schemas.microsoft.com/office/drawing/2014/main" id="{9FA1C09F-5166-411A-E565-7160C50960F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CFA63253-80CB-4A0A-8C34-8737CF31D837}" type="slidenum">
              <a:rPr lang="en-US" altLang="en-US" sz="1200" smtClean="0"/>
              <a:pPr/>
              <a:t>161</a:t>
            </a:fld>
            <a:endParaRPr lang="en-US" altLang="en-US" sz="12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D8E27249-2B64-0DD6-E438-2D7DD629322A}"/>
              </a:ext>
            </a:extLst>
          </p:cNvPr>
          <p:cNvSpPr>
            <a:spLocks noGrp="1" noRot="1" noChangeAspect="1" noChangeArrowheads="1" noTextEdit="1"/>
          </p:cNvSpPr>
          <p:nvPr>
            <p:ph type="sldImg"/>
          </p:nvPr>
        </p:nvSpPr>
        <p:spPr>
          <a:xfrm>
            <a:off x="398463" y="696913"/>
            <a:ext cx="6188075" cy="3481387"/>
          </a:xfrm>
          <a:ln/>
        </p:spPr>
      </p:sp>
      <p:sp>
        <p:nvSpPr>
          <p:cNvPr id="262147" name="Notes Placeholder 2">
            <a:extLst>
              <a:ext uri="{FF2B5EF4-FFF2-40B4-BE49-F238E27FC236}">
                <a16:creationId xmlns:a16="http://schemas.microsoft.com/office/drawing/2014/main" id="{448B7643-B6A6-4B3B-21F1-1A300A3C85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2148" name="Slide Number Placeholder 3">
            <a:extLst>
              <a:ext uri="{FF2B5EF4-FFF2-40B4-BE49-F238E27FC236}">
                <a16:creationId xmlns:a16="http://schemas.microsoft.com/office/drawing/2014/main" id="{D8938719-BA2B-E936-035C-9C7C9828278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60B58CD8-0CAC-4D8B-AAB9-C614B9DA7F67}" type="slidenum">
              <a:rPr lang="en-US" altLang="en-US" sz="1200" smtClean="0"/>
              <a:pPr/>
              <a:t>162</a:t>
            </a:fld>
            <a:endParaRPr lang="en-US" alt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8DECE7FE-81F6-1431-29F7-29422E0A25FD}"/>
              </a:ext>
            </a:extLst>
          </p:cNvPr>
          <p:cNvSpPr>
            <a:spLocks noGrp="1" noRot="1" noChangeAspect="1" noChangeArrowheads="1" noTextEdit="1"/>
          </p:cNvSpPr>
          <p:nvPr>
            <p:ph type="sldImg"/>
          </p:nvPr>
        </p:nvSpPr>
        <p:spPr>
          <a:xfrm>
            <a:off x="398463" y="696913"/>
            <a:ext cx="6188075" cy="3481387"/>
          </a:xfrm>
          <a:ln/>
        </p:spPr>
      </p:sp>
      <p:sp>
        <p:nvSpPr>
          <p:cNvPr id="264195" name="Notes Placeholder 2">
            <a:extLst>
              <a:ext uri="{FF2B5EF4-FFF2-40B4-BE49-F238E27FC236}">
                <a16:creationId xmlns:a16="http://schemas.microsoft.com/office/drawing/2014/main" id="{EF95DCE6-C75B-4997-9975-4890D563049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4196" name="Slide Number Placeholder 3">
            <a:extLst>
              <a:ext uri="{FF2B5EF4-FFF2-40B4-BE49-F238E27FC236}">
                <a16:creationId xmlns:a16="http://schemas.microsoft.com/office/drawing/2014/main" id="{B8FEC118-7294-D89D-C5DA-8AFF1A8CB25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41D58EFC-F218-4340-AA13-8F3045201881}" type="slidenum">
              <a:rPr lang="en-US" altLang="en-US" sz="1200" smtClean="0"/>
              <a:pPr/>
              <a:t>163</a:t>
            </a:fld>
            <a:endParaRPr lang="en-US" alt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F136D0B0-1D8E-B203-3987-E27B78AE183D}"/>
              </a:ext>
            </a:extLst>
          </p:cNvPr>
          <p:cNvSpPr>
            <a:spLocks noGrp="1" noRot="1" noChangeAspect="1" noChangeArrowheads="1" noTextEdit="1"/>
          </p:cNvSpPr>
          <p:nvPr>
            <p:ph type="sldImg"/>
          </p:nvPr>
        </p:nvSpPr>
        <p:spPr>
          <a:xfrm>
            <a:off x="398463" y="696913"/>
            <a:ext cx="6188075" cy="3481387"/>
          </a:xfrm>
          <a:ln/>
        </p:spPr>
      </p:sp>
      <p:sp>
        <p:nvSpPr>
          <p:cNvPr id="266243" name="Notes Placeholder 2">
            <a:extLst>
              <a:ext uri="{FF2B5EF4-FFF2-40B4-BE49-F238E27FC236}">
                <a16:creationId xmlns:a16="http://schemas.microsoft.com/office/drawing/2014/main" id="{29CF4361-C497-156C-DD29-58A1CFEE55E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6244" name="Slide Number Placeholder 3">
            <a:extLst>
              <a:ext uri="{FF2B5EF4-FFF2-40B4-BE49-F238E27FC236}">
                <a16:creationId xmlns:a16="http://schemas.microsoft.com/office/drawing/2014/main" id="{F17FCE31-5893-51E9-096F-90C786BDA60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3C054C17-E59B-4B6A-9EEF-E9BB109DFF4E}" type="slidenum">
              <a:rPr lang="en-US" altLang="en-US" sz="1200" smtClean="0"/>
              <a:pPr/>
              <a:t>164</a:t>
            </a:fld>
            <a:endParaRPr lang="en-US" altLang="en-US" sz="120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a:extLst>
              <a:ext uri="{FF2B5EF4-FFF2-40B4-BE49-F238E27FC236}">
                <a16:creationId xmlns:a16="http://schemas.microsoft.com/office/drawing/2014/main" id="{E27A9BE8-7929-5B8B-EF92-79751E2EF20B}"/>
              </a:ext>
            </a:extLst>
          </p:cNvPr>
          <p:cNvSpPr>
            <a:spLocks noGrp="1" noRot="1" noChangeAspect="1" noChangeArrowheads="1" noTextEdit="1"/>
          </p:cNvSpPr>
          <p:nvPr>
            <p:ph type="sldImg"/>
          </p:nvPr>
        </p:nvSpPr>
        <p:spPr>
          <a:xfrm>
            <a:off x="398463" y="696913"/>
            <a:ext cx="6188075" cy="3481387"/>
          </a:xfrm>
          <a:ln/>
        </p:spPr>
      </p:sp>
      <p:sp>
        <p:nvSpPr>
          <p:cNvPr id="268291" name="Notes Placeholder 2">
            <a:extLst>
              <a:ext uri="{FF2B5EF4-FFF2-40B4-BE49-F238E27FC236}">
                <a16:creationId xmlns:a16="http://schemas.microsoft.com/office/drawing/2014/main" id="{E7D15522-F0E5-E599-CC5E-7CF5F3CA190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8292" name="Slide Number Placeholder 3">
            <a:extLst>
              <a:ext uri="{FF2B5EF4-FFF2-40B4-BE49-F238E27FC236}">
                <a16:creationId xmlns:a16="http://schemas.microsoft.com/office/drawing/2014/main" id="{C94FB47C-FC0C-B5BD-1CE0-2A1998D6114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1D4AF7F7-E7AF-4CDF-B9BC-DFF89814BD70}" type="slidenum">
              <a:rPr lang="en-US" altLang="en-US" sz="1200" smtClean="0"/>
              <a:pPr/>
              <a:t>165</a:t>
            </a:fld>
            <a:endParaRPr lang="en-US" altLang="en-US" sz="120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a:extLst>
              <a:ext uri="{FF2B5EF4-FFF2-40B4-BE49-F238E27FC236}">
                <a16:creationId xmlns:a16="http://schemas.microsoft.com/office/drawing/2014/main" id="{4E437952-0AB1-D77B-8B06-E41D48922932}"/>
              </a:ext>
            </a:extLst>
          </p:cNvPr>
          <p:cNvSpPr>
            <a:spLocks noGrp="1" noRot="1" noChangeAspect="1" noChangeArrowheads="1" noTextEdit="1"/>
          </p:cNvSpPr>
          <p:nvPr>
            <p:ph type="sldImg"/>
          </p:nvPr>
        </p:nvSpPr>
        <p:spPr>
          <a:xfrm>
            <a:off x="398463" y="696913"/>
            <a:ext cx="6188075" cy="3481387"/>
          </a:xfrm>
          <a:ln/>
        </p:spPr>
      </p:sp>
      <p:sp>
        <p:nvSpPr>
          <p:cNvPr id="270339" name="Notes Placeholder 2">
            <a:extLst>
              <a:ext uri="{FF2B5EF4-FFF2-40B4-BE49-F238E27FC236}">
                <a16:creationId xmlns:a16="http://schemas.microsoft.com/office/drawing/2014/main" id="{01CB8C2E-25B5-BEAB-1BD2-96F238A4245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70340" name="Slide Number Placeholder 3">
            <a:extLst>
              <a:ext uri="{FF2B5EF4-FFF2-40B4-BE49-F238E27FC236}">
                <a16:creationId xmlns:a16="http://schemas.microsoft.com/office/drawing/2014/main" id="{DACBBDAA-2ABD-0B70-82E4-E79CA6FED3D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9CBDEF45-A2CD-4615-997D-53B248B8ED79}" type="slidenum">
              <a:rPr lang="en-US" altLang="en-US" sz="1200" smtClean="0"/>
              <a:pPr/>
              <a:t>166</a:t>
            </a:fld>
            <a:endParaRPr lang="en-US" altLang="en-US" sz="12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a:extLst>
              <a:ext uri="{FF2B5EF4-FFF2-40B4-BE49-F238E27FC236}">
                <a16:creationId xmlns:a16="http://schemas.microsoft.com/office/drawing/2014/main" id="{C3296275-F773-2DB1-9C7C-117C1B8463D4}"/>
              </a:ext>
            </a:extLst>
          </p:cNvPr>
          <p:cNvSpPr>
            <a:spLocks noGrp="1" noRot="1" noChangeAspect="1" noChangeArrowheads="1" noTextEdit="1"/>
          </p:cNvSpPr>
          <p:nvPr>
            <p:ph type="sldImg"/>
          </p:nvPr>
        </p:nvSpPr>
        <p:spPr>
          <a:xfrm>
            <a:off x="398463" y="696913"/>
            <a:ext cx="6188075" cy="3481387"/>
          </a:xfrm>
          <a:ln/>
        </p:spPr>
      </p:sp>
      <p:sp>
        <p:nvSpPr>
          <p:cNvPr id="272387" name="Notes Placeholder 2">
            <a:extLst>
              <a:ext uri="{FF2B5EF4-FFF2-40B4-BE49-F238E27FC236}">
                <a16:creationId xmlns:a16="http://schemas.microsoft.com/office/drawing/2014/main" id="{C07C8371-34EC-8300-6DFF-1E02591A072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72388" name="Slide Number Placeholder 3">
            <a:extLst>
              <a:ext uri="{FF2B5EF4-FFF2-40B4-BE49-F238E27FC236}">
                <a16:creationId xmlns:a16="http://schemas.microsoft.com/office/drawing/2014/main" id="{07AAE2BD-BA50-DEA3-CAD7-C8618850DC0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03F52F8F-7E66-4F97-9093-0C06FEE1EFD5}" type="slidenum">
              <a:rPr lang="en-US" altLang="en-US" sz="1200" smtClean="0"/>
              <a:pPr/>
              <a:t>167</a:t>
            </a:fld>
            <a:endParaRPr lang="en-US" altLang="en-US" sz="12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a:extLst>
              <a:ext uri="{FF2B5EF4-FFF2-40B4-BE49-F238E27FC236}">
                <a16:creationId xmlns:a16="http://schemas.microsoft.com/office/drawing/2014/main" id="{8B9FD871-1B36-A6DD-4965-5AA4BC92C6B6}"/>
              </a:ext>
            </a:extLst>
          </p:cNvPr>
          <p:cNvSpPr>
            <a:spLocks noGrp="1" noRot="1" noChangeAspect="1" noChangeArrowheads="1" noTextEdit="1"/>
          </p:cNvSpPr>
          <p:nvPr>
            <p:ph type="sldImg"/>
          </p:nvPr>
        </p:nvSpPr>
        <p:spPr>
          <a:xfrm>
            <a:off x="398463" y="696913"/>
            <a:ext cx="6188075" cy="3481387"/>
          </a:xfrm>
          <a:ln/>
        </p:spPr>
      </p:sp>
      <p:sp>
        <p:nvSpPr>
          <p:cNvPr id="274435" name="Notes Placeholder 2">
            <a:extLst>
              <a:ext uri="{FF2B5EF4-FFF2-40B4-BE49-F238E27FC236}">
                <a16:creationId xmlns:a16="http://schemas.microsoft.com/office/drawing/2014/main" id="{C5449A6B-8D52-5DA3-34AC-2B8CB92064D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74436" name="Slide Number Placeholder 3">
            <a:extLst>
              <a:ext uri="{FF2B5EF4-FFF2-40B4-BE49-F238E27FC236}">
                <a16:creationId xmlns:a16="http://schemas.microsoft.com/office/drawing/2014/main" id="{17432981-EDA7-6D7E-1AB2-6CB89D7AA04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D6E00BCA-B439-4438-9845-E44CD1A63F63}" type="slidenum">
              <a:rPr lang="en-US" altLang="en-US" sz="1200" smtClean="0"/>
              <a:pPr/>
              <a:t>168</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BC8782B-65DA-EC24-2415-3069E4512D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E962581E-BADE-485D-8D66-4F669A23F8E6}" type="slidenum">
              <a:rPr lang="en-US" altLang="en-US" sz="1200" smtClean="0"/>
              <a:pPr/>
              <a:t>11</a:t>
            </a:fld>
            <a:endParaRPr lang="en-US" altLang="en-US" sz="1200"/>
          </a:p>
        </p:txBody>
      </p:sp>
      <p:sp>
        <p:nvSpPr>
          <p:cNvPr id="36867" name="Rectangle 2">
            <a:extLst>
              <a:ext uri="{FF2B5EF4-FFF2-40B4-BE49-F238E27FC236}">
                <a16:creationId xmlns:a16="http://schemas.microsoft.com/office/drawing/2014/main" id="{3E921AEF-EA52-547F-2184-610BE7B0670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F5FA07E6-C0B2-4046-31CA-E47F755861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244EE7C-4008-2434-5687-59B99E5C6018}"/>
              </a:ext>
            </a:extLst>
          </p:cNvPr>
          <p:cNvSpPr>
            <a:spLocks noGrp="1" noRot="1" noChangeAspect="1" noChangeArrowheads="1" noTextEdit="1"/>
          </p:cNvSpPr>
          <p:nvPr>
            <p:ph type="sldImg"/>
          </p:nvPr>
        </p:nvSpPr>
        <p:spPr>
          <a:xfrm>
            <a:off x="398463" y="696913"/>
            <a:ext cx="6188075" cy="3481387"/>
          </a:xfrm>
          <a:ln/>
        </p:spPr>
      </p:sp>
      <p:sp>
        <p:nvSpPr>
          <p:cNvPr id="38915" name="Notes Placeholder 2">
            <a:extLst>
              <a:ext uri="{FF2B5EF4-FFF2-40B4-BE49-F238E27FC236}">
                <a16:creationId xmlns:a16="http://schemas.microsoft.com/office/drawing/2014/main" id="{0F9FBF55-91D3-6012-43AD-0E78AF7D0B1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8916" name="Slide Number Placeholder 3">
            <a:extLst>
              <a:ext uri="{FF2B5EF4-FFF2-40B4-BE49-F238E27FC236}">
                <a16:creationId xmlns:a16="http://schemas.microsoft.com/office/drawing/2014/main" id="{5C3D2B10-400F-9899-70E1-AD059AE95B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FC8293B6-727A-487C-8A68-7B539DA19C66}" type="slidenum">
              <a:rPr lang="en-US" altLang="en-US" sz="1200" smtClean="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20FC86D-1938-1909-0151-D6D9A9DDFE0E}"/>
              </a:ext>
            </a:extLst>
          </p:cNvPr>
          <p:cNvSpPr>
            <a:spLocks noGrp="1" noRot="1" noChangeAspect="1" noChangeArrowheads="1" noTextEdit="1"/>
          </p:cNvSpPr>
          <p:nvPr>
            <p:ph type="sldImg"/>
          </p:nvPr>
        </p:nvSpPr>
        <p:spPr>
          <a:xfrm>
            <a:off x="398463" y="696913"/>
            <a:ext cx="6188075" cy="3481387"/>
          </a:xfrm>
          <a:ln/>
        </p:spPr>
      </p:sp>
      <p:sp>
        <p:nvSpPr>
          <p:cNvPr id="40963" name="Notes Placeholder 2">
            <a:extLst>
              <a:ext uri="{FF2B5EF4-FFF2-40B4-BE49-F238E27FC236}">
                <a16:creationId xmlns:a16="http://schemas.microsoft.com/office/drawing/2014/main" id="{17A714F7-D330-EC20-9462-1D460B7A432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0964" name="Slide Number Placeholder 3">
            <a:extLst>
              <a:ext uri="{FF2B5EF4-FFF2-40B4-BE49-F238E27FC236}">
                <a16:creationId xmlns:a16="http://schemas.microsoft.com/office/drawing/2014/main" id="{73F2E98B-2C1D-19AC-F017-2866A90451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6C8FD50A-6E8E-48F5-A589-1ACAF639325E}" type="slidenum">
              <a:rPr lang="en-US" altLang="en-US" sz="1200" smtClean="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CC306BA-7035-5A0D-20E9-02D850D6079E}"/>
              </a:ext>
            </a:extLst>
          </p:cNvPr>
          <p:cNvSpPr>
            <a:spLocks noGrp="1" noRot="1" noChangeAspect="1" noChangeArrowheads="1" noTextEdit="1"/>
          </p:cNvSpPr>
          <p:nvPr>
            <p:ph type="sldImg"/>
          </p:nvPr>
        </p:nvSpPr>
        <p:spPr>
          <a:xfrm>
            <a:off x="398463" y="696913"/>
            <a:ext cx="6188075" cy="3481387"/>
          </a:xfrm>
          <a:ln/>
        </p:spPr>
      </p:sp>
      <p:sp>
        <p:nvSpPr>
          <p:cNvPr id="43011" name="Notes Placeholder 2">
            <a:extLst>
              <a:ext uri="{FF2B5EF4-FFF2-40B4-BE49-F238E27FC236}">
                <a16:creationId xmlns:a16="http://schemas.microsoft.com/office/drawing/2014/main" id="{E99D21E0-0ECA-0A3B-3A37-09838B0F2D5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3012" name="Slide Number Placeholder 3">
            <a:extLst>
              <a:ext uri="{FF2B5EF4-FFF2-40B4-BE49-F238E27FC236}">
                <a16:creationId xmlns:a16="http://schemas.microsoft.com/office/drawing/2014/main" id="{8B62297D-E269-97E9-6E91-144AE279D88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2FDDA3D2-9C3B-4B4D-9E12-F5BED7497686}" type="slidenum">
              <a:rPr lang="en-US" altLang="en-US" sz="1200" smtClean="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D9F409C-73FF-FEC6-B7C6-8CBDE4142FF4}"/>
              </a:ext>
            </a:extLst>
          </p:cNvPr>
          <p:cNvSpPr>
            <a:spLocks noGrp="1" noRot="1" noChangeAspect="1" noChangeArrowheads="1" noTextEdit="1"/>
          </p:cNvSpPr>
          <p:nvPr>
            <p:ph type="sldImg"/>
          </p:nvPr>
        </p:nvSpPr>
        <p:spPr>
          <a:xfrm>
            <a:off x="398463" y="696913"/>
            <a:ext cx="6188075" cy="3481387"/>
          </a:xfrm>
          <a:ln/>
        </p:spPr>
      </p:sp>
      <p:sp>
        <p:nvSpPr>
          <p:cNvPr id="45059" name="Notes Placeholder 2">
            <a:extLst>
              <a:ext uri="{FF2B5EF4-FFF2-40B4-BE49-F238E27FC236}">
                <a16:creationId xmlns:a16="http://schemas.microsoft.com/office/drawing/2014/main" id="{95A94BE0-C562-9671-ADAA-AEC30317669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45060" name="Slide Number Placeholder 3">
            <a:extLst>
              <a:ext uri="{FF2B5EF4-FFF2-40B4-BE49-F238E27FC236}">
                <a16:creationId xmlns:a16="http://schemas.microsoft.com/office/drawing/2014/main" id="{5F22CF0C-8E82-0F39-8F05-665CC6E30B2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0275D338-2A94-452D-A47F-7F3DE2AD42A8}" type="slidenum">
              <a:rPr lang="en-US" altLang="en-US" sz="1200" smtClean="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1CB5A98-41BB-B864-179F-01AFCC2E587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22447CC6-3710-4136-8A91-2A8DBA488951}" type="slidenum">
              <a:rPr lang="en-US" altLang="en-US" sz="1200" smtClean="0"/>
              <a:pPr/>
              <a:t>16</a:t>
            </a:fld>
            <a:endParaRPr lang="en-US" altLang="en-US" sz="1200"/>
          </a:p>
        </p:txBody>
      </p:sp>
      <p:sp>
        <p:nvSpPr>
          <p:cNvPr id="47107" name="Rectangle 2">
            <a:extLst>
              <a:ext uri="{FF2B5EF4-FFF2-40B4-BE49-F238E27FC236}">
                <a16:creationId xmlns:a16="http://schemas.microsoft.com/office/drawing/2014/main" id="{0DD950CB-40C7-1075-859E-D1348A3903C7}"/>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765F3B7-F4DD-FFBC-1875-656DD7D0F08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42A3905-7583-11F6-FC42-BBDC8E2B696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4459A352-3B74-49DD-BC40-7D36E5DA08EF}" type="slidenum">
              <a:rPr lang="en-US" altLang="en-US" sz="1200" smtClean="0"/>
              <a:pPr/>
              <a:t>17</a:t>
            </a:fld>
            <a:endParaRPr lang="en-US" altLang="en-US" sz="1200"/>
          </a:p>
        </p:txBody>
      </p:sp>
      <p:sp>
        <p:nvSpPr>
          <p:cNvPr id="49155" name="Rectangle 2">
            <a:extLst>
              <a:ext uri="{FF2B5EF4-FFF2-40B4-BE49-F238E27FC236}">
                <a16:creationId xmlns:a16="http://schemas.microsoft.com/office/drawing/2014/main" id="{23537321-0C3A-8EF5-CDA4-9BE91F1FBE9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AE63C3F9-A2EA-B5A7-E4B3-C4826BE6B0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29A4752-8463-89E1-E746-7642037F8B4D}"/>
              </a:ext>
            </a:extLst>
          </p:cNvPr>
          <p:cNvSpPr>
            <a:spLocks noGrp="1" noRot="1" noChangeAspect="1" noChangeArrowheads="1" noTextEdit="1"/>
          </p:cNvSpPr>
          <p:nvPr>
            <p:ph type="sldImg"/>
          </p:nvPr>
        </p:nvSpPr>
        <p:spPr>
          <a:xfrm>
            <a:off x="398463" y="696913"/>
            <a:ext cx="6188075" cy="3481387"/>
          </a:xfrm>
          <a:ln/>
        </p:spPr>
      </p:sp>
      <p:sp>
        <p:nvSpPr>
          <p:cNvPr id="51203" name="Notes Placeholder 2">
            <a:extLst>
              <a:ext uri="{FF2B5EF4-FFF2-40B4-BE49-F238E27FC236}">
                <a16:creationId xmlns:a16="http://schemas.microsoft.com/office/drawing/2014/main" id="{0DCC170D-E187-319C-D502-5FC8DFA86D4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51204" name="Slide Number Placeholder 3">
            <a:extLst>
              <a:ext uri="{FF2B5EF4-FFF2-40B4-BE49-F238E27FC236}">
                <a16:creationId xmlns:a16="http://schemas.microsoft.com/office/drawing/2014/main" id="{A2128BD1-A4A3-4594-5602-47BD78704D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075F29AF-E0A3-433B-923B-E00FF544D05B}" type="slidenum">
              <a:rPr lang="en-US" altLang="en-US" sz="1200" smtClean="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EDEDEABD-3465-1739-365C-3C46B21583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79A2E04C-523F-418E-98FD-2BF0E146D48D}" type="slidenum">
              <a:rPr lang="en-US" altLang="en-US" sz="1200" smtClean="0"/>
              <a:pPr/>
              <a:t>19</a:t>
            </a:fld>
            <a:endParaRPr lang="en-US" altLang="en-US" sz="1200"/>
          </a:p>
        </p:txBody>
      </p:sp>
      <p:sp>
        <p:nvSpPr>
          <p:cNvPr id="53251" name="Rectangle 2">
            <a:extLst>
              <a:ext uri="{FF2B5EF4-FFF2-40B4-BE49-F238E27FC236}">
                <a16:creationId xmlns:a16="http://schemas.microsoft.com/office/drawing/2014/main" id="{231D5138-BFC6-7F41-F96C-59D351666EAB}"/>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85383F64-D75E-40C6-89B2-2112460DD6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BD91812-84C2-0D22-3176-A0BD7900006A}"/>
              </a:ext>
            </a:extLst>
          </p:cNvPr>
          <p:cNvSpPr>
            <a:spLocks noGrp="1" noRot="1" noChangeAspect="1" noChangeArrowheads="1" noTextEdit="1"/>
          </p:cNvSpPr>
          <p:nvPr>
            <p:ph type="sldImg"/>
          </p:nvPr>
        </p:nvSpPr>
        <p:spPr>
          <a:xfrm>
            <a:off x="398463" y="696913"/>
            <a:ext cx="6188075" cy="3481387"/>
          </a:xfrm>
          <a:ln/>
        </p:spPr>
      </p:sp>
      <p:sp>
        <p:nvSpPr>
          <p:cNvPr id="18435" name="Notes Placeholder 2">
            <a:extLst>
              <a:ext uri="{FF2B5EF4-FFF2-40B4-BE49-F238E27FC236}">
                <a16:creationId xmlns:a16="http://schemas.microsoft.com/office/drawing/2014/main" id="{B43A6B36-7AC6-EA50-D8F3-A26751BEE4F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8436" name="Slide Number Placeholder 3">
            <a:extLst>
              <a:ext uri="{FF2B5EF4-FFF2-40B4-BE49-F238E27FC236}">
                <a16:creationId xmlns:a16="http://schemas.microsoft.com/office/drawing/2014/main" id="{2AE9F08D-00C8-C48E-2DDF-32E86EA36B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EB1FA219-12BF-4AF2-9A6F-10D0D63B270E}" type="slidenum">
              <a:rPr lang="en-US" altLang="en-US" sz="1200" smtClean="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44CBB27-7CD2-B5A4-314B-ED87BED59F87}"/>
              </a:ext>
            </a:extLst>
          </p:cNvPr>
          <p:cNvSpPr>
            <a:spLocks noGrp="1" noRot="1" noChangeAspect="1" noChangeArrowheads="1" noTextEdit="1"/>
          </p:cNvSpPr>
          <p:nvPr>
            <p:ph type="sldImg"/>
          </p:nvPr>
        </p:nvSpPr>
        <p:spPr>
          <a:xfrm>
            <a:off x="398463" y="696913"/>
            <a:ext cx="6188075" cy="3481387"/>
          </a:xfrm>
          <a:ln/>
        </p:spPr>
      </p:sp>
      <p:sp>
        <p:nvSpPr>
          <p:cNvPr id="55299" name="Notes Placeholder 2">
            <a:extLst>
              <a:ext uri="{FF2B5EF4-FFF2-40B4-BE49-F238E27FC236}">
                <a16:creationId xmlns:a16="http://schemas.microsoft.com/office/drawing/2014/main" id="{BAC3EEAF-9025-5B48-ABE5-1743AEDFCE2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55300" name="Slide Number Placeholder 3">
            <a:extLst>
              <a:ext uri="{FF2B5EF4-FFF2-40B4-BE49-F238E27FC236}">
                <a16:creationId xmlns:a16="http://schemas.microsoft.com/office/drawing/2014/main" id="{ED30878C-00A7-DDBF-163A-9C4EF0277F5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49323A44-0517-42AF-BE94-4AEC2691F044}" type="slidenum">
              <a:rPr lang="en-US" altLang="en-US" sz="1200" smtClean="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73DB1359-44BD-E867-3C46-3AF92814EC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6D2604FA-E836-4A57-A240-E4453BACBB0B}" type="slidenum">
              <a:rPr lang="en-US" altLang="en-US" sz="1200" smtClean="0"/>
              <a:pPr/>
              <a:t>21</a:t>
            </a:fld>
            <a:endParaRPr lang="en-US" altLang="en-US" sz="1200"/>
          </a:p>
        </p:txBody>
      </p:sp>
      <p:sp>
        <p:nvSpPr>
          <p:cNvPr id="57347" name="Rectangle 2">
            <a:extLst>
              <a:ext uri="{FF2B5EF4-FFF2-40B4-BE49-F238E27FC236}">
                <a16:creationId xmlns:a16="http://schemas.microsoft.com/office/drawing/2014/main" id="{EF22DCFA-4323-A316-1B86-DF3FEB0C4018}"/>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C25EC01B-488B-6428-FDBA-1C83B0A553F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27E59E8-3903-A9B6-66D9-A4AC8CAC9B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71188A70-F059-465A-A0C7-E03F6780FE57}" type="slidenum">
              <a:rPr lang="en-US" altLang="en-US" sz="1200" smtClean="0"/>
              <a:pPr/>
              <a:t>22</a:t>
            </a:fld>
            <a:endParaRPr lang="en-US" altLang="en-US" sz="1200"/>
          </a:p>
        </p:txBody>
      </p:sp>
      <p:sp>
        <p:nvSpPr>
          <p:cNvPr id="59395" name="Rectangle 2">
            <a:extLst>
              <a:ext uri="{FF2B5EF4-FFF2-40B4-BE49-F238E27FC236}">
                <a16:creationId xmlns:a16="http://schemas.microsoft.com/office/drawing/2014/main" id="{0EB5C125-6904-9E02-71CE-77E2F9B64A7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5A40B8C5-473F-9A96-500A-8530F90DB2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354E028C-B2C9-72BC-A360-B99966102F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4EB0B92-D25B-4527-B442-E582D1B7E0DA}" type="slidenum">
              <a:rPr lang="en-US" altLang="en-US" sz="1300" smtClean="0"/>
              <a:pPr/>
              <a:t>23</a:t>
            </a:fld>
            <a:endParaRPr lang="en-US" altLang="en-US" sz="1300"/>
          </a:p>
        </p:txBody>
      </p:sp>
      <p:sp>
        <p:nvSpPr>
          <p:cNvPr id="61443" name="Rectangle 2">
            <a:extLst>
              <a:ext uri="{FF2B5EF4-FFF2-40B4-BE49-F238E27FC236}">
                <a16:creationId xmlns:a16="http://schemas.microsoft.com/office/drawing/2014/main" id="{5F418809-ACA0-A0B3-72C1-9CDDCA58B20A}"/>
              </a:ext>
            </a:extLst>
          </p:cNvPr>
          <p:cNvSpPr>
            <a:spLocks noGrp="1" noRot="1" noChangeAspect="1" noChangeArrowheads="1" noTextEdit="1"/>
          </p:cNvSpPr>
          <p:nvPr>
            <p:ph type="sldImg"/>
          </p:nvPr>
        </p:nvSpPr>
        <p:spPr>
          <a:solidFill>
            <a:srgbClr val="FFFFFF"/>
          </a:solidFill>
          <a:ln/>
        </p:spPr>
      </p:sp>
      <p:sp>
        <p:nvSpPr>
          <p:cNvPr id="61444" name="Rectangle 3">
            <a:extLst>
              <a:ext uri="{FF2B5EF4-FFF2-40B4-BE49-F238E27FC236}">
                <a16:creationId xmlns:a16="http://schemas.microsoft.com/office/drawing/2014/main" id="{6CC52CB4-BE5D-1B22-61B7-941344D681C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7938" tIns="43969" rIns="87938" bIns="43969"/>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BD91812-84C2-0D22-3176-A0BD7900006A}"/>
              </a:ext>
            </a:extLst>
          </p:cNvPr>
          <p:cNvSpPr>
            <a:spLocks noGrp="1" noRot="1" noChangeAspect="1" noChangeArrowheads="1" noTextEdit="1"/>
          </p:cNvSpPr>
          <p:nvPr>
            <p:ph type="sldImg"/>
          </p:nvPr>
        </p:nvSpPr>
        <p:spPr>
          <a:xfrm>
            <a:off x="398463" y="696913"/>
            <a:ext cx="6188075" cy="3481387"/>
          </a:xfrm>
          <a:ln/>
        </p:spPr>
      </p:sp>
      <p:sp>
        <p:nvSpPr>
          <p:cNvPr id="18435" name="Notes Placeholder 2">
            <a:extLst>
              <a:ext uri="{FF2B5EF4-FFF2-40B4-BE49-F238E27FC236}">
                <a16:creationId xmlns:a16="http://schemas.microsoft.com/office/drawing/2014/main" id="{B43A6B36-7AC6-EA50-D8F3-A26751BEE4F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8436" name="Slide Number Placeholder 3">
            <a:extLst>
              <a:ext uri="{FF2B5EF4-FFF2-40B4-BE49-F238E27FC236}">
                <a16:creationId xmlns:a16="http://schemas.microsoft.com/office/drawing/2014/main" id="{2AE9F08D-00C8-C48E-2DDF-32E86EA36B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EB1FA219-12BF-4AF2-9A6F-10D0D63B270E}" type="slidenum">
              <a:rPr lang="en-US" altLang="en-US" sz="1200" smtClean="0"/>
              <a:pPr/>
              <a:t>31</a:t>
            </a:fld>
            <a:endParaRPr lang="en-US" altLang="en-US" sz="1200"/>
          </a:p>
        </p:txBody>
      </p:sp>
    </p:spTree>
    <p:extLst>
      <p:ext uri="{BB962C8B-B14F-4D97-AF65-F5344CB8AC3E}">
        <p14:creationId xmlns:p14="http://schemas.microsoft.com/office/powerpoint/2010/main" val="9786631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8339C3-E0AC-891F-212C-07FFD3F10138}"/>
              </a:ext>
            </a:extLst>
          </p:cNvPr>
          <p:cNvSpPr>
            <a:spLocks noGrp="1" noRot="1" noChangeAspect="1" noChangeArrowheads="1" noTextEdit="1"/>
          </p:cNvSpPr>
          <p:nvPr>
            <p:ph type="sldImg"/>
          </p:nvPr>
        </p:nvSpPr>
        <p:spPr>
          <a:xfrm>
            <a:off x="398463" y="696913"/>
            <a:ext cx="6188075" cy="3481387"/>
          </a:xfrm>
          <a:ln/>
        </p:spPr>
      </p:sp>
      <p:sp>
        <p:nvSpPr>
          <p:cNvPr id="26627" name="Notes Placeholder 2">
            <a:extLst>
              <a:ext uri="{FF2B5EF4-FFF2-40B4-BE49-F238E27FC236}">
                <a16:creationId xmlns:a16="http://schemas.microsoft.com/office/drawing/2014/main" id="{FCBCF7E9-042C-E8E9-1D7A-8F8C42A17B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628" name="Slide Number Placeholder 3">
            <a:extLst>
              <a:ext uri="{FF2B5EF4-FFF2-40B4-BE49-F238E27FC236}">
                <a16:creationId xmlns:a16="http://schemas.microsoft.com/office/drawing/2014/main" id="{5F6B6F82-848F-CB77-25E8-0F3E2D117B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BF0D1443-1EC5-4A82-9B92-E1EE0F8B6DBA}" type="slidenum">
              <a:rPr lang="en-US" altLang="en-US" sz="1200" smtClean="0"/>
              <a:pPr/>
              <a:t>32</a:t>
            </a:fld>
            <a:endParaRPr lang="en-US" altLang="en-US" sz="1200"/>
          </a:p>
        </p:txBody>
      </p:sp>
    </p:spTree>
    <p:extLst>
      <p:ext uri="{BB962C8B-B14F-4D97-AF65-F5344CB8AC3E}">
        <p14:creationId xmlns:p14="http://schemas.microsoft.com/office/powerpoint/2010/main" val="687243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8339C3-E0AC-891F-212C-07FFD3F10138}"/>
              </a:ext>
            </a:extLst>
          </p:cNvPr>
          <p:cNvSpPr>
            <a:spLocks noGrp="1" noRot="1" noChangeAspect="1" noChangeArrowheads="1" noTextEdit="1"/>
          </p:cNvSpPr>
          <p:nvPr>
            <p:ph type="sldImg"/>
          </p:nvPr>
        </p:nvSpPr>
        <p:spPr>
          <a:xfrm>
            <a:off x="398463" y="696913"/>
            <a:ext cx="6188075" cy="3481387"/>
          </a:xfrm>
          <a:ln/>
        </p:spPr>
      </p:sp>
      <p:sp>
        <p:nvSpPr>
          <p:cNvPr id="26627" name="Notes Placeholder 2">
            <a:extLst>
              <a:ext uri="{FF2B5EF4-FFF2-40B4-BE49-F238E27FC236}">
                <a16:creationId xmlns:a16="http://schemas.microsoft.com/office/drawing/2014/main" id="{FCBCF7E9-042C-E8E9-1D7A-8F8C42A17B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628" name="Slide Number Placeholder 3">
            <a:extLst>
              <a:ext uri="{FF2B5EF4-FFF2-40B4-BE49-F238E27FC236}">
                <a16:creationId xmlns:a16="http://schemas.microsoft.com/office/drawing/2014/main" id="{5F6B6F82-848F-CB77-25E8-0F3E2D117B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BF0D1443-1EC5-4A82-9B92-E1EE0F8B6DBA}" type="slidenum">
              <a:rPr lang="en-US" altLang="en-US" sz="1200" smtClean="0"/>
              <a:pPr/>
              <a:t>33</a:t>
            </a:fld>
            <a:endParaRPr lang="en-US" altLang="en-US" sz="1200"/>
          </a:p>
        </p:txBody>
      </p:sp>
    </p:spTree>
    <p:extLst>
      <p:ext uri="{BB962C8B-B14F-4D97-AF65-F5344CB8AC3E}">
        <p14:creationId xmlns:p14="http://schemas.microsoft.com/office/powerpoint/2010/main" val="3363243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8339C3-E0AC-891F-212C-07FFD3F10138}"/>
              </a:ext>
            </a:extLst>
          </p:cNvPr>
          <p:cNvSpPr>
            <a:spLocks noGrp="1" noRot="1" noChangeAspect="1" noChangeArrowheads="1" noTextEdit="1"/>
          </p:cNvSpPr>
          <p:nvPr>
            <p:ph type="sldImg"/>
          </p:nvPr>
        </p:nvSpPr>
        <p:spPr>
          <a:xfrm>
            <a:off x="398463" y="696913"/>
            <a:ext cx="6188075" cy="3481387"/>
          </a:xfrm>
          <a:ln/>
        </p:spPr>
      </p:sp>
      <p:sp>
        <p:nvSpPr>
          <p:cNvPr id="26627" name="Notes Placeholder 2">
            <a:extLst>
              <a:ext uri="{FF2B5EF4-FFF2-40B4-BE49-F238E27FC236}">
                <a16:creationId xmlns:a16="http://schemas.microsoft.com/office/drawing/2014/main" id="{FCBCF7E9-042C-E8E9-1D7A-8F8C42A17B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628" name="Slide Number Placeholder 3">
            <a:extLst>
              <a:ext uri="{FF2B5EF4-FFF2-40B4-BE49-F238E27FC236}">
                <a16:creationId xmlns:a16="http://schemas.microsoft.com/office/drawing/2014/main" id="{5F6B6F82-848F-CB77-25E8-0F3E2D117B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BF0D1443-1EC5-4A82-9B92-E1EE0F8B6DBA}" type="slidenum">
              <a:rPr lang="en-US" altLang="en-US" sz="1200" smtClean="0"/>
              <a:pPr/>
              <a:t>34</a:t>
            </a:fld>
            <a:endParaRPr lang="en-US" altLang="en-US" sz="1200"/>
          </a:p>
        </p:txBody>
      </p:sp>
    </p:spTree>
    <p:extLst>
      <p:ext uri="{BB962C8B-B14F-4D97-AF65-F5344CB8AC3E}">
        <p14:creationId xmlns:p14="http://schemas.microsoft.com/office/powerpoint/2010/main" val="1405133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8339C3-E0AC-891F-212C-07FFD3F10138}"/>
              </a:ext>
            </a:extLst>
          </p:cNvPr>
          <p:cNvSpPr>
            <a:spLocks noGrp="1" noRot="1" noChangeAspect="1" noChangeArrowheads="1" noTextEdit="1"/>
          </p:cNvSpPr>
          <p:nvPr>
            <p:ph type="sldImg"/>
          </p:nvPr>
        </p:nvSpPr>
        <p:spPr>
          <a:xfrm>
            <a:off x="398463" y="696913"/>
            <a:ext cx="6188075" cy="3481387"/>
          </a:xfrm>
          <a:ln/>
        </p:spPr>
      </p:sp>
      <p:sp>
        <p:nvSpPr>
          <p:cNvPr id="26627" name="Notes Placeholder 2">
            <a:extLst>
              <a:ext uri="{FF2B5EF4-FFF2-40B4-BE49-F238E27FC236}">
                <a16:creationId xmlns:a16="http://schemas.microsoft.com/office/drawing/2014/main" id="{FCBCF7E9-042C-E8E9-1D7A-8F8C42A17B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628" name="Slide Number Placeholder 3">
            <a:extLst>
              <a:ext uri="{FF2B5EF4-FFF2-40B4-BE49-F238E27FC236}">
                <a16:creationId xmlns:a16="http://schemas.microsoft.com/office/drawing/2014/main" id="{5F6B6F82-848F-CB77-25E8-0F3E2D117B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BF0D1443-1EC5-4A82-9B92-E1EE0F8B6DBA}" type="slidenum">
              <a:rPr lang="en-US" altLang="en-US" sz="1200" smtClean="0"/>
              <a:pPr/>
              <a:t>36</a:t>
            </a:fld>
            <a:endParaRPr lang="en-US" altLang="en-US" sz="1200"/>
          </a:p>
        </p:txBody>
      </p:sp>
    </p:spTree>
    <p:extLst>
      <p:ext uri="{BB962C8B-B14F-4D97-AF65-F5344CB8AC3E}">
        <p14:creationId xmlns:p14="http://schemas.microsoft.com/office/powerpoint/2010/main" val="2561640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0BD91812-84C2-0D22-3176-A0BD7900006A}"/>
              </a:ext>
            </a:extLst>
          </p:cNvPr>
          <p:cNvSpPr>
            <a:spLocks noGrp="1" noRot="1" noChangeAspect="1" noChangeArrowheads="1" noTextEdit="1"/>
          </p:cNvSpPr>
          <p:nvPr>
            <p:ph type="sldImg"/>
          </p:nvPr>
        </p:nvSpPr>
        <p:spPr>
          <a:xfrm>
            <a:off x="398463" y="696913"/>
            <a:ext cx="6188075" cy="3481387"/>
          </a:xfrm>
          <a:ln/>
        </p:spPr>
      </p:sp>
      <p:sp>
        <p:nvSpPr>
          <p:cNvPr id="18435" name="Notes Placeholder 2">
            <a:extLst>
              <a:ext uri="{FF2B5EF4-FFF2-40B4-BE49-F238E27FC236}">
                <a16:creationId xmlns:a16="http://schemas.microsoft.com/office/drawing/2014/main" id="{B43A6B36-7AC6-EA50-D8F3-A26751BEE4F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8436" name="Slide Number Placeholder 3">
            <a:extLst>
              <a:ext uri="{FF2B5EF4-FFF2-40B4-BE49-F238E27FC236}">
                <a16:creationId xmlns:a16="http://schemas.microsoft.com/office/drawing/2014/main" id="{2AE9F08D-00C8-C48E-2DDF-32E86EA36BA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EB1FA219-12BF-4AF2-9A6F-10D0D63B270E}" type="slidenum">
              <a:rPr lang="en-US" altLang="en-US" sz="1200" smtClean="0"/>
              <a:pPr/>
              <a:t>37</a:t>
            </a:fld>
            <a:endParaRPr lang="en-US" altLang="en-US" sz="1200"/>
          </a:p>
        </p:txBody>
      </p:sp>
    </p:spTree>
    <p:extLst>
      <p:ext uri="{BB962C8B-B14F-4D97-AF65-F5344CB8AC3E}">
        <p14:creationId xmlns:p14="http://schemas.microsoft.com/office/powerpoint/2010/main" val="333253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15210E8-3618-5301-B497-A15B5280E8EE}"/>
              </a:ext>
            </a:extLst>
          </p:cNvPr>
          <p:cNvSpPr>
            <a:spLocks noGrp="1" noRot="1" noChangeAspect="1" noChangeArrowheads="1" noTextEdit="1"/>
          </p:cNvSpPr>
          <p:nvPr>
            <p:ph type="sldImg"/>
          </p:nvPr>
        </p:nvSpPr>
        <p:spPr>
          <a:xfrm>
            <a:off x="398463" y="696913"/>
            <a:ext cx="6188075" cy="3481387"/>
          </a:xfrm>
          <a:ln/>
        </p:spPr>
      </p:sp>
      <p:sp>
        <p:nvSpPr>
          <p:cNvPr id="20483" name="Notes Placeholder 2">
            <a:extLst>
              <a:ext uri="{FF2B5EF4-FFF2-40B4-BE49-F238E27FC236}">
                <a16:creationId xmlns:a16="http://schemas.microsoft.com/office/drawing/2014/main" id="{75E3CBA5-ACD9-8515-2248-6381F9733BE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0484" name="Slide Number Placeholder 3">
            <a:extLst>
              <a:ext uri="{FF2B5EF4-FFF2-40B4-BE49-F238E27FC236}">
                <a16:creationId xmlns:a16="http://schemas.microsoft.com/office/drawing/2014/main" id="{B955BBF8-24C9-D386-13A4-91D33220305E}"/>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0F589C50-6143-431F-8ADD-0D684AC7F5AA}" type="slidenum">
              <a:rPr lang="en-US" altLang="en-US" sz="1200" smtClean="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F9DA45FE-F252-36E7-DEDD-744CA8F24D95}"/>
              </a:ext>
            </a:extLst>
          </p:cNvPr>
          <p:cNvSpPr>
            <a:spLocks noGrp="1" noRot="1" noChangeAspect="1" noChangeArrowheads="1" noTextEdit="1"/>
          </p:cNvSpPr>
          <p:nvPr>
            <p:ph type="sldImg"/>
          </p:nvPr>
        </p:nvSpPr>
        <p:spPr>
          <a:xfrm>
            <a:off x="398463" y="696913"/>
            <a:ext cx="6188075" cy="3481387"/>
          </a:xfrm>
          <a:ln/>
        </p:spPr>
      </p:sp>
      <p:sp>
        <p:nvSpPr>
          <p:cNvPr id="74755" name="Notes Placeholder 2">
            <a:extLst>
              <a:ext uri="{FF2B5EF4-FFF2-40B4-BE49-F238E27FC236}">
                <a16:creationId xmlns:a16="http://schemas.microsoft.com/office/drawing/2014/main" id="{C9D02D2A-E922-6D02-C3F9-B7002348B64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74756" name="Slide Number Placeholder 3">
            <a:extLst>
              <a:ext uri="{FF2B5EF4-FFF2-40B4-BE49-F238E27FC236}">
                <a16:creationId xmlns:a16="http://schemas.microsoft.com/office/drawing/2014/main" id="{91DF9B39-C076-FBCC-92B3-DE2ED487E64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BEA442CF-DCE7-4106-BE8B-D843F162B195}" type="slidenum">
              <a:rPr lang="en-US" altLang="en-US" sz="1200" smtClean="0"/>
              <a:pPr/>
              <a:t>43</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2FDA6820-3270-2576-BDAD-58B20A2CA51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B1E83435-6C17-43BC-A9D6-1A3B6990DA8F}" type="slidenum">
              <a:rPr lang="en-US" altLang="en-US" sz="1200" smtClean="0"/>
              <a:pPr/>
              <a:t>44</a:t>
            </a:fld>
            <a:endParaRPr lang="en-US" altLang="en-US" sz="1200"/>
          </a:p>
        </p:txBody>
      </p:sp>
      <p:sp>
        <p:nvSpPr>
          <p:cNvPr id="76803" name="Rectangle 2">
            <a:extLst>
              <a:ext uri="{FF2B5EF4-FFF2-40B4-BE49-F238E27FC236}">
                <a16:creationId xmlns:a16="http://schemas.microsoft.com/office/drawing/2014/main" id="{7CD91C76-EB09-2D8F-84CE-E345C8FDBB3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68F42019-B2F8-92B9-8643-B87ADC5108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C91232DA-C778-040F-AFC8-EF1C60328089}"/>
              </a:ext>
            </a:extLst>
          </p:cNvPr>
          <p:cNvSpPr>
            <a:spLocks noGrp="1" noRot="1" noChangeAspect="1" noChangeArrowheads="1" noTextEdit="1"/>
          </p:cNvSpPr>
          <p:nvPr>
            <p:ph type="sldImg"/>
          </p:nvPr>
        </p:nvSpPr>
        <p:spPr>
          <a:xfrm>
            <a:off x="398463" y="696913"/>
            <a:ext cx="6188075" cy="3481387"/>
          </a:xfrm>
          <a:ln/>
        </p:spPr>
      </p:sp>
      <p:sp>
        <p:nvSpPr>
          <p:cNvPr id="79875" name="Notes Placeholder 2">
            <a:extLst>
              <a:ext uri="{FF2B5EF4-FFF2-40B4-BE49-F238E27FC236}">
                <a16:creationId xmlns:a16="http://schemas.microsoft.com/office/drawing/2014/main" id="{4B4BB56E-E800-B86F-85F4-4489B41F3E1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79876" name="Slide Number Placeholder 3">
            <a:extLst>
              <a:ext uri="{FF2B5EF4-FFF2-40B4-BE49-F238E27FC236}">
                <a16:creationId xmlns:a16="http://schemas.microsoft.com/office/drawing/2014/main" id="{C8AD4B64-9E42-7BA1-0535-DDF7E21DD9F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1E1A75F1-C1A9-4411-93C8-89E475E8A185}" type="slidenum">
              <a:rPr lang="en-US" altLang="en-US" sz="1200" smtClean="0"/>
              <a:pPr/>
              <a:t>46</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C97C2D2-60AB-973A-CD02-4734F38E72B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46EAFD1F-CA72-4014-9D3A-BA91E0942EA7}" type="slidenum">
              <a:rPr lang="en-US" altLang="en-US" sz="1200" smtClean="0"/>
              <a:pPr/>
              <a:t>47</a:t>
            </a:fld>
            <a:endParaRPr lang="en-US" altLang="en-US" sz="1200"/>
          </a:p>
        </p:txBody>
      </p:sp>
      <p:sp>
        <p:nvSpPr>
          <p:cNvPr id="81923" name="Rectangle 2">
            <a:extLst>
              <a:ext uri="{FF2B5EF4-FFF2-40B4-BE49-F238E27FC236}">
                <a16:creationId xmlns:a16="http://schemas.microsoft.com/office/drawing/2014/main" id="{E9CB3BE9-7050-E114-15F2-E618649B1AEF}"/>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6CCCC601-C01F-C07F-2533-A93F87278E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F5E65BEF-3126-7A77-6B0D-EC61E0EA13C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DFE7835D-2317-47E3-8314-B624C3C55FA8}" type="slidenum">
              <a:rPr lang="en-US" altLang="en-US" sz="1200" smtClean="0"/>
              <a:pPr/>
              <a:t>48</a:t>
            </a:fld>
            <a:endParaRPr lang="en-US" altLang="en-US" sz="1200"/>
          </a:p>
        </p:txBody>
      </p:sp>
      <p:sp>
        <p:nvSpPr>
          <p:cNvPr id="83971" name="Rectangle 2">
            <a:extLst>
              <a:ext uri="{FF2B5EF4-FFF2-40B4-BE49-F238E27FC236}">
                <a16:creationId xmlns:a16="http://schemas.microsoft.com/office/drawing/2014/main" id="{05522513-A794-800B-9C8A-B0C1EBAAA77F}"/>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FE56FF19-110C-5A59-D3AE-97225B584A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8B8B2158-3896-D97B-7B90-87619A2CC8E5}"/>
              </a:ext>
            </a:extLst>
          </p:cNvPr>
          <p:cNvSpPr>
            <a:spLocks noGrp="1" noRot="1" noChangeAspect="1" noChangeArrowheads="1" noTextEdit="1"/>
          </p:cNvSpPr>
          <p:nvPr>
            <p:ph type="sldImg"/>
          </p:nvPr>
        </p:nvSpPr>
        <p:spPr>
          <a:xfrm>
            <a:off x="398463" y="696913"/>
            <a:ext cx="6188075" cy="3481387"/>
          </a:xfrm>
          <a:ln/>
        </p:spPr>
      </p:sp>
      <p:sp>
        <p:nvSpPr>
          <p:cNvPr id="86019" name="Notes Placeholder 2">
            <a:extLst>
              <a:ext uri="{FF2B5EF4-FFF2-40B4-BE49-F238E27FC236}">
                <a16:creationId xmlns:a16="http://schemas.microsoft.com/office/drawing/2014/main" id="{C7D82925-5CBB-0D50-C062-CBAE8D64698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86020" name="Slide Number Placeholder 3">
            <a:extLst>
              <a:ext uri="{FF2B5EF4-FFF2-40B4-BE49-F238E27FC236}">
                <a16:creationId xmlns:a16="http://schemas.microsoft.com/office/drawing/2014/main" id="{86C2BEE1-63D6-BA6A-C6A9-57E4B619F60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2E67AFC-A6BD-4EC2-96B0-801E881B26D4}" type="slidenum">
              <a:rPr lang="en-US" altLang="en-US" sz="1200" smtClean="0"/>
              <a:pPr/>
              <a:t>49</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ADEC9EE-CEF0-94E8-807A-76147E2C6239}"/>
              </a:ext>
            </a:extLst>
          </p:cNvPr>
          <p:cNvSpPr>
            <a:spLocks noGrp="1" noRot="1" noChangeAspect="1" noChangeArrowheads="1" noTextEdit="1"/>
          </p:cNvSpPr>
          <p:nvPr>
            <p:ph type="sldImg"/>
          </p:nvPr>
        </p:nvSpPr>
        <p:spPr>
          <a:xfrm>
            <a:off x="398463" y="696913"/>
            <a:ext cx="6188075" cy="3481387"/>
          </a:xfrm>
          <a:ln/>
        </p:spPr>
      </p:sp>
      <p:sp>
        <p:nvSpPr>
          <p:cNvPr id="88067" name="Notes Placeholder 2">
            <a:extLst>
              <a:ext uri="{FF2B5EF4-FFF2-40B4-BE49-F238E27FC236}">
                <a16:creationId xmlns:a16="http://schemas.microsoft.com/office/drawing/2014/main" id="{F12B60FA-E7C3-E717-1010-A537D79A599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88068" name="Slide Number Placeholder 3">
            <a:extLst>
              <a:ext uri="{FF2B5EF4-FFF2-40B4-BE49-F238E27FC236}">
                <a16:creationId xmlns:a16="http://schemas.microsoft.com/office/drawing/2014/main" id="{95916C77-5A6B-6959-5BCD-5E084EAC478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11FB64B6-494A-4D7F-882A-22362F601D60}" type="slidenum">
              <a:rPr lang="en-US" altLang="en-US" sz="1200" smtClean="0"/>
              <a:pPr/>
              <a:t>50</a:t>
            </a:fld>
            <a:endParaRPr lang="en-US" alt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B6767FEB-7632-C9CD-DE38-B8784756945A}"/>
              </a:ext>
            </a:extLst>
          </p:cNvPr>
          <p:cNvSpPr>
            <a:spLocks noGrp="1" noRot="1" noChangeAspect="1" noChangeArrowheads="1" noTextEdit="1"/>
          </p:cNvSpPr>
          <p:nvPr>
            <p:ph type="sldImg"/>
          </p:nvPr>
        </p:nvSpPr>
        <p:spPr>
          <a:xfrm>
            <a:off x="398463" y="696913"/>
            <a:ext cx="6188075" cy="3481387"/>
          </a:xfrm>
          <a:ln/>
        </p:spPr>
      </p:sp>
      <p:sp>
        <p:nvSpPr>
          <p:cNvPr id="98307" name="Notes Placeholder 2">
            <a:extLst>
              <a:ext uri="{FF2B5EF4-FFF2-40B4-BE49-F238E27FC236}">
                <a16:creationId xmlns:a16="http://schemas.microsoft.com/office/drawing/2014/main" id="{164E6349-19D4-C9E6-70CE-6F5D50CA93A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98308" name="Slide Number Placeholder 3">
            <a:extLst>
              <a:ext uri="{FF2B5EF4-FFF2-40B4-BE49-F238E27FC236}">
                <a16:creationId xmlns:a16="http://schemas.microsoft.com/office/drawing/2014/main" id="{A9189DFC-C19B-9676-B5D3-6789D8ECF69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79D21A23-F671-45B6-B594-82F2599F7B49}" type="slidenum">
              <a:rPr lang="en-US" altLang="en-US" sz="1200" smtClean="0"/>
              <a:pPr/>
              <a:t>54</a:t>
            </a:fld>
            <a:endParaRPr lang="en-US"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AB2EBB14-029D-20ED-60A4-961F89A792B1}"/>
              </a:ext>
            </a:extLst>
          </p:cNvPr>
          <p:cNvSpPr>
            <a:spLocks noGrp="1" noRot="1" noChangeAspect="1" noChangeArrowheads="1" noTextEdit="1"/>
          </p:cNvSpPr>
          <p:nvPr>
            <p:ph type="sldImg"/>
          </p:nvPr>
        </p:nvSpPr>
        <p:spPr>
          <a:xfrm>
            <a:off x="398463" y="696913"/>
            <a:ext cx="6188075" cy="3481387"/>
          </a:xfrm>
          <a:ln/>
        </p:spPr>
      </p:sp>
      <p:sp>
        <p:nvSpPr>
          <p:cNvPr id="100355" name="Notes Placeholder 2">
            <a:extLst>
              <a:ext uri="{FF2B5EF4-FFF2-40B4-BE49-F238E27FC236}">
                <a16:creationId xmlns:a16="http://schemas.microsoft.com/office/drawing/2014/main" id="{A355EDF4-FCC7-05B7-B861-1A5F711A572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00356" name="Slide Number Placeholder 3">
            <a:extLst>
              <a:ext uri="{FF2B5EF4-FFF2-40B4-BE49-F238E27FC236}">
                <a16:creationId xmlns:a16="http://schemas.microsoft.com/office/drawing/2014/main" id="{7EA5EB61-96D9-280D-6FDC-F4B030DFC5A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6AE5F222-0CF5-434F-AB4C-638B821608C9}" type="slidenum">
              <a:rPr lang="en-US" altLang="en-US" sz="1200" smtClean="0"/>
              <a:pPr/>
              <a:t>56</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0B1CF4DB-F246-DF5E-DD43-0AEBD394F313}"/>
              </a:ext>
            </a:extLst>
          </p:cNvPr>
          <p:cNvSpPr>
            <a:spLocks noGrp="1" noRot="1" noChangeAspect="1" noChangeArrowheads="1" noTextEdit="1"/>
          </p:cNvSpPr>
          <p:nvPr>
            <p:ph type="sldImg"/>
          </p:nvPr>
        </p:nvSpPr>
        <p:spPr>
          <a:xfrm>
            <a:off x="398463" y="696913"/>
            <a:ext cx="6188075" cy="3481387"/>
          </a:xfrm>
          <a:ln/>
        </p:spPr>
      </p:sp>
      <p:sp>
        <p:nvSpPr>
          <p:cNvPr id="105475" name="Notes Placeholder 2">
            <a:extLst>
              <a:ext uri="{FF2B5EF4-FFF2-40B4-BE49-F238E27FC236}">
                <a16:creationId xmlns:a16="http://schemas.microsoft.com/office/drawing/2014/main" id="{DAE67BFF-8B0E-3380-8BD2-F6594659189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05476" name="Slide Number Placeholder 3">
            <a:extLst>
              <a:ext uri="{FF2B5EF4-FFF2-40B4-BE49-F238E27FC236}">
                <a16:creationId xmlns:a16="http://schemas.microsoft.com/office/drawing/2014/main" id="{7A8C8C82-F538-1E35-7F22-0803D272F05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5971DC48-7205-4AA3-9C6A-895D401DD241}" type="slidenum">
              <a:rPr lang="en-US" altLang="en-US" sz="1200" smtClean="0"/>
              <a:pPr/>
              <a:t>59</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A084311D-D315-92D7-0DF5-E4D06EA834BB}"/>
              </a:ext>
            </a:extLst>
          </p:cNvPr>
          <p:cNvSpPr>
            <a:spLocks noGrp="1" noRot="1" noChangeAspect="1" noChangeArrowheads="1" noTextEdit="1"/>
          </p:cNvSpPr>
          <p:nvPr>
            <p:ph type="sldImg"/>
          </p:nvPr>
        </p:nvSpPr>
        <p:spPr>
          <a:xfrm>
            <a:off x="398463" y="696913"/>
            <a:ext cx="6188075" cy="3481387"/>
          </a:xfrm>
          <a:ln/>
        </p:spPr>
      </p:sp>
      <p:sp>
        <p:nvSpPr>
          <p:cNvPr id="22531" name="Notes Placeholder 2">
            <a:extLst>
              <a:ext uri="{FF2B5EF4-FFF2-40B4-BE49-F238E27FC236}">
                <a16:creationId xmlns:a16="http://schemas.microsoft.com/office/drawing/2014/main" id="{6267CBA7-FF4C-BC26-3EFA-6AD473CE20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2532" name="Slide Number Placeholder 3">
            <a:extLst>
              <a:ext uri="{FF2B5EF4-FFF2-40B4-BE49-F238E27FC236}">
                <a16:creationId xmlns:a16="http://schemas.microsoft.com/office/drawing/2014/main" id="{DD53445D-D97C-4D14-C858-4F1969D8496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9FB27E82-F09B-4DBE-A819-73773A6FE124}" type="slidenum">
              <a:rPr lang="en-US" altLang="en-US" sz="1200" smtClean="0"/>
              <a:pPr/>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CC9DFD89-AF6F-C0A4-6824-5A21D3998721}"/>
              </a:ext>
            </a:extLst>
          </p:cNvPr>
          <p:cNvSpPr>
            <a:spLocks noGrp="1" noRot="1" noChangeAspect="1" noChangeArrowheads="1" noTextEdit="1"/>
          </p:cNvSpPr>
          <p:nvPr>
            <p:ph type="sldImg"/>
          </p:nvPr>
        </p:nvSpPr>
        <p:spPr>
          <a:xfrm>
            <a:off x="398463" y="696913"/>
            <a:ext cx="6188075" cy="3481387"/>
          </a:xfrm>
          <a:ln/>
        </p:spPr>
      </p:sp>
      <p:sp>
        <p:nvSpPr>
          <p:cNvPr id="93187" name="Notes Placeholder 2">
            <a:extLst>
              <a:ext uri="{FF2B5EF4-FFF2-40B4-BE49-F238E27FC236}">
                <a16:creationId xmlns:a16="http://schemas.microsoft.com/office/drawing/2014/main" id="{43B983F0-CF2D-4B84-66AF-1FAB0103B98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93188" name="Slide Number Placeholder 3">
            <a:extLst>
              <a:ext uri="{FF2B5EF4-FFF2-40B4-BE49-F238E27FC236}">
                <a16:creationId xmlns:a16="http://schemas.microsoft.com/office/drawing/2014/main" id="{97D27255-9723-6700-A28F-0D97DFC6347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F336E06-BC09-430F-9DE5-83FEB5DCF7DE}" type="slidenum">
              <a:rPr lang="en-US" altLang="en-US" sz="1200" smtClean="0"/>
              <a:pPr/>
              <a:t>60</a:t>
            </a:fld>
            <a:endParaRPr lang="en-US" altLang="en-US" sz="1200"/>
          </a:p>
        </p:txBody>
      </p:sp>
    </p:spTree>
    <p:extLst>
      <p:ext uri="{BB962C8B-B14F-4D97-AF65-F5344CB8AC3E}">
        <p14:creationId xmlns:p14="http://schemas.microsoft.com/office/powerpoint/2010/main" val="4186199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8F8E2D9D-1871-2336-C895-34F1C643D10D}"/>
              </a:ext>
            </a:extLst>
          </p:cNvPr>
          <p:cNvSpPr>
            <a:spLocks noGrp="1" noRot="1" noChangeAspect="1" noChangeArrowheads="1" noTextEdit="1"/>
          </p:cNvSpPr>
          <p:nvPr>
            <p:ph type="sldImg"/>
          </p:nvPr>
        </p:nvSpPr>
        <p:spPr>
          <a:xfrm>
            <a:off x="398463" y="696913"/>
            <a:ext cx="6188075" cy="3481387"/>
          </a:xfrm>
          <a:ln/>
        </p:spPr>
      </p:sp>
      <p:sp>
        <p:nvSpPr>
          <p:cNvPr id="96259" name="Notes Placeholder 2">
            <a:extLst>
              <a:ext uri="{FF2B5EF4-FFF2-40B4-BE49-F238E27FC236}">
                <a16:creationId xmlns:a16="http://schemas.microsoft.com/office/drawing/2014/main" id="{82BB18F7-0F7D-D7F2-FFF2-63F44D861BF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96260" name="Slide Number Placeholder 3">
            <a:extLst>
              <a:ext uri="{FF2B5EF4-FFF2-40B4-BE49-F238E27FC236}">
                <a16:creationId xmlns:a16="http://schemas.microsoft.com/office/drawing/2014/main" id="{6D2B8778-FF9E-1D53-1E2C-EA79B04C384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2E1FA9B6-FAB3-4F7B-9B62-C14DB8F146D5}" type="slidenum">
              <a:rPr lang="en-US" altLang="en-US" sz="1200" smtClean="0"/>
              <a:pPr/>
              <a:t>62</a:t>
            </a:fld>
            <a:endParaRPr lang="en-US" altLang="en-US" sz="1200"/>
          </a:p>
        </p:txBody>
      </p:sp>
    </p:spTree>
    <p:extLst>
      <p:ext uri="{BB962C8B-B14F-4D97-AF65-F5344CB8AC3E}">
        <p14:creationId xmlns:p14="http://schemas.microsoft.com/office/powerpoint/2010/main" val="28511774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0CFA5E26-F44C-DEB7-04AB-4FE08AA9B04F}"/>
              </a:ext>
            </a:extLst>
          </p:cNvPr>
          <p:cNvSpPr>
            <a:spLocks noGrp="1" noRot="1" noChangeAspect="1" noChangeArrowheads="1" noTextEdit="1"/>
          </p:cNvSpPr>
          <p:nvPr>
            <p:ph type="sldImg"/>
          </p:nvPr>
        </p:nvSpPr>
        <p:spPr>
          <a:xfrm>
            <a:off x="398463" y="696913"/>
            <a:ext cx="6188075" cy="3481387"/>
          </a:xfrm>
          <a:ln/>
        </p:spPr>
      </p:sp>
      <p:sp>
        <p:nvSpPr>
          <p:cNvPr id="107523" name="Notes Placeholder 2">
            <a:extLst>
              <a:ext uri="{FF2B5EF4-FFF2-40B4-BE49-F238E27FC236}">
                <a16:creationId xmlns:a16="http://schemas.microsoft.com/office/drawing/2014/main" id="{09BFE0B2-2ED2-3D94-174F-95C8A78C20E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07524" name="Slide Number Placeholder 3">
            <a:extLst>
              <a:ext uri="{FF2B5EF4-FFF2-40B4-BE49-F238E27FC236}">
                <a16:creationId xmlns:a16="http://schemas.microsoft.com/office/drawing/2014/main" id="{9F722962-4D12-8181-202C-D177E45AAEA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A4E5E1BC-0A1A-426D-98BA-391976FC1424}" type="slidenum">
              <a:rPr lang="en-US" altLang="en-US" sz="1200" smtClean="0"/>
              <a:pPr/>
              <a:t>63</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472529F7-139F-23F9-1FC9-4BB296915B3A}"/>
              </a:ext>
            </a:extLst>
          </p:cNvPr>
          <p:cNvSpPr>
            <a:spLocks noGrp="1" noRot="1" noChangeAspect="1" noChangeArrowheads="1" noTextEdit="1"/>
          </p:cNvSpPr>
          <p:nvPr>
            <p:ph type="sldImg"/>
          </p:nvPr>
        </p:nvSpPr>
        <p:spPr>
          <a:xfrm>
            <a:off x="398463" y="696913"/>
            <a:ext cx="6188075" cy="3481387"/>
          </a:xfrm>
          <a:ln/>
        </p:spPr>
      </p:sp>
      <p:sp>
        <p:nvSpPr>
          <p:cNvPr id="110595" name="Notes Placeholder 2">
            <a:extLst>
              <a:ext uri="{FF2B5EF4-FFF2-40B4-BE49-F238E27FC236}">
                <a16:creationId xmlns:a16="http://schemas.microsoft.com/office/drawing/2014/main" id="{A310D5B7-D919-9691-FE42-69FA9C7D2CB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0596" name="Slide Number Placeholder 3">
            <a:extLst>
              <a:ext uri="{FF2B5EF4-FFF2-40B4-BE49-F238E27FC236}">
                <a16:creationId xmlns:a16="http://schemas.microsoft.com/office/drawing/2014/main" id="{DE00F030-F3D1-54B0-235F-7D2E125D656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267E0AA2-671E-4C4A-93EF-BBC526AAB23E}" type="slidenum">
              <a:rPr lang="en-US" altLang="en-US" sz="1200" smtClean="0"/>
              <a:pPr/>
              <a:t>65</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52C828F-B2CF-624A-F122-7A0F64C17D8C}"/>
              </a:ext>
            </a:extLst>
          </p:cNvPr>
          <p:cNvSpPr>
            <a:spLocks noGrp="1" noRot="1" noChangeAspect="1" noChangeArrowheads="1" noTextEdit="1"/>
          </p:cNvSpPr>
          <p:nvPr>
            <p:ph type="sldImg"/>
          </p:nvPr>
        </p:nvSpPr>
        <p:spPr>
          <a:xfrm>
            <a:off x="398463" y="696913"/>
            <a:ext cx="6188075" cy="3481387"/>
          </a:xfrm>
          <a:ln/>
        </p:spPr>
      </p:sp>
      <p:sp>
        <p:nvSpPr>
          <p:cNvPr id="112643" name="Notes Placeholder 2">
            <a:extLst>
              <a:ext uri="{FF2B5EF4-FFF2-40B4-BE49-F238E27FC236}">
                <a16:creationId xmlns:a16="http://schemas.microsoft.com/office/drawing/2014/main" id="{3FB8410C-FECF-2CEE-4D7F-4D4062EC1F5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2644" name="Slide Number Placeholder 3">
            <a:extLst>
              <a:ext uri="{FF2B5EF4-FFF2-40B4-BE49-F238E27FC236}">
                <a16:creationId xmlns:a16="http://schemas.microsoft.com/office/drawing/2014/main" id="{E9AFCD0D-249C-E343-2460-6953CFABC19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A8415214-DF80-4743-9627-11163C5B2FA1}" type="slidenum">
              <a:rPr lang="en-US" altLang="en-US" sz="1200" smtClean="0"/>
              <a:pPr/>
              <a:t>66</a:t>
            </a:fld>
            <a:endParaRPr lang="en-US" alt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9DF7B62D-6D18-5268-7F56-E224F1028581}"/>
              </a:ext>
            </a:extLst>
          </p:cNvPr>
          <p:cNvSpPr>
            <a:spLocks noGrp="1" noRot="1" noChangeAspect="1" noChangeArrowheads="1" noTextEdit="1"/>
          </p:cNvSpPr>
          <p:nvPr>
            <p:ph type="sldImg"/>
          </p:nvPr>
        </p:nvSpPr>
        <p:spPr>
          <a:xfrm>
            <a:off x="398463" y="696913"/>
            <a:ext cx="6188075" cy="3481387"/>
          </a:xfrm>
          <a:ln/>
        </p:spPr>
      </p:sp>
      <p:sp>
        <p:nvSpPr>
          <p:cNvPr id="114691" name="Notes Placeholder 2">
            <a:extLst>
              <a:ext uri="{FF2B5EF4-FFF2-40B4-BE49-F238E27FC236}">
                <a16:creationId xmlns:a16="http://schemas.microsoft.com/office/drawing/2014/main" id="{4925FCCB-EF94-09FC-C3CA-A8096AB7B7B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4692" name="Slide Number Placeholder 3">
            <a:extLst>
              <a:ext uri="{FF2B5EF4-FFF2-40B4-BE49-F238E27FC236}">
                <a16:creationId xmlns:a16="http://schemas.microsoft.com/office/drawing/2014/main" id="{5CB87D3E-B4D9-C268-C99E-24E19A4F9D0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69DD0CF2-D3D7-441F-A885-EC8736C25C24}" type="slidenum">
              <a:rPr lang="en-US" altLang="en-US" sz="1200" smtClean="0"/>
              <a:pPr/>
              <a:t>67</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6FF7C792-7A56-9DD8-E6F1-6E651B1BAFFE}"/>
              </a:ext>
            </a:extLst>
          </p:cNvPr>
          <p:cNvSpPr>
            <a:spLocks noGrp="1" noRot="1" noChangeAspect="1" noChangeArrowheads="1" noTextEdit="1"/>
          </p:cNvSpPr>
          <p:nvPr>
            <p:ph type="sldImg"/>
          </p:nvPr>
        </p:nvSpPr>
        <p:spPr>
          <a:xfrm>
            <a:off x="398463" y="696913"/>
            <a:ext cx="6188075" cy="3481387"/>
          </a:xfrm>
          <a:ln/>
        </p:spPr>
      </p:sp>
      <p:sp>
        <p:nvSpPr>
          <p:cNvPr id="116739" name="Notes Placeholder 2">
            <a:extLst>
              <a:ext uri="{FF2B5EF4-FFF2-40B4-BE49-F238E27FC236}">
                <a16:creationId xmlns:a16="http://schemas.microsoft.com/office/drawing/2014/main" id="{75D25E4F-A845-F593-B922-9F72DEABD6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6740" name="Slide Number Placeholder 3">
            <a:extLst>
              <a:ext uri="{FF2B5EF4-FFF2-40B4-BE49-F238E27FC236}">
                <a16:creationId xmlns:a16="http://schemas.microsoft.com/office/drawing/2014/main" id="{CE13A49B-684E-5246-6E6B-8F97F884E06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FC912C8E-721F-4465-9424-54676E152D2D}" type="slidenum">
              <a:rPr lang="en-US" altLang="en-US" sz="1200" smtClean="0"/>
              <a:pPr/>
              <a:t>68</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B26B2C9A-3481-8462-A0E0-10DEA87B2D1B}"/>
              </a:ext>
            </a:extLst>
          </p:cNvPr>
          <p:cNvSpPr>
            <a:spLocks noGrp="1" noRot="1" noChangeAspect="1" noChangeArrowheads="1" noTextEdit="1"/>
          </p:cNvSpPr>
          <p:nvPr>
            <p:ph type="sldImg"/>
          </p:nvPr>
        </p:nvSpPr>
        <p:spPr>
          <a:xfrm>
            <a:off x="398463" y="696913"/>
            <a:ext cx="6188075" cy="3481387"/>
          </a:xfrm>
          <a:ln/>
        </p:spPr>
      </p:sp>
      <p:sp>
        <p:nvSpPr>
          <p:cNvPr id="118787" name="Notes Placeholder 2">
            <a:extLst>
              <a:ext uri="{FF2B5EF4-FFF2-40B4-BE49-F238E27FC236}">
                <a16:creationId xmlns:a16="http://schemas.microsoft.com/office/drawing/2014/main" id="{FF90B4A4-AB28-1E38-8CF8-154CB2004FB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18788" name="Slide Number Placeholder 3">
            <a:extLst>
              <a:ext uri="{FF2B5EF4-FFF2-40B4-BE49-F238E27FC236}">
                <a16:creationId xmlns:a16="http://schemas.microsoft.com/office/drawing/2014/main" id="{DD62BBE4-3ECB-A2A0-F857-07CE5BA6788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EEFD5E2F-CACD-4D6F-9D5B-3310893C1DA1}" type="slidenum">
              <a:rPr lang="en-US" altLang="en-US" sz="1200" smtClean="0"/>
              <a:pPr/>
              <a:t>69</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CD482280-51B9-4406-6258-B5FA12156063}"/>
              </a:ext>
            </a:extLst>
          </p:cNvPr>
          <p:cNvSpPr>
            <a:spLocks noGrp="1" noRot="1" noChangeAspect="1" noChangeArrowheads="1" noTextEdit="1"/>
          </p:cNvSpPr>
          <p:nvPr>
            <p:ph type="sldImg"/>
          </p:nvPr>
        </p:nvSpPr>
        <p:spPr>
          <a:xfrm>
            <a:off x="398463" y="696913"/>
            <a:ext cx="6188075" cy="3481387"/>
          </a:xfrm>
          <a:ln/>
        </p:spPr>
      </p:sp>
      <p:sp>
        <p:nvSpPr>
          <p:cNvPr id="122883" name="Notes Placeholder 2">
            <a:extLst>
              <a:ext uri="{FF2B5EF4-FFF2-40B4-BE49-F238E27FC236}">
                <a16:creationId xmlns:a16="http://schemas.microsoft.com/office/drawing/2014/main" id="{AA08E8D1-3E10-B367-F929-981F27AC4C3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22884" name="Slide Number Placeholder 3">
            <a:extLst>
              <a:ext uri="{FF2B5EF4-FFF2-40B4-BE49-F238E27FC236}">
                <a16:creationId xmlns:a16="http://schemas.microsoft.com/office/drawing/2014/main" id="{A6E3A0C0-CB73-9595-8F67-709743F25E4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67440DA8-4DBF-4509-9CAC-3FC9D5807070}" type="slidenum">
              <a:rPr lang="en-US" altLang="en-US" sz="1200" smtClean="0"/>
              <a:pPr/>
              <a:t>72</a:t>
            </a:fld>
            <a:endParaRPr lang="en-US"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0DC872F0-8668-73C7-ACF7-EAC27CAFC7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ADD69D13-4235-4F79-8486-75BE490EF4E0}" type="slidenum">
              <a:rPr lang="en-US" altLang="en-US" sz="1300" smtClean="0"/>
              <a:pPr/>
              <a:t>78</a:t>
            </a:fld>
            <a:endParaRPr lang="en-US" altLang="en-US" sz="1300"/>
          </a:p>
        </p:txBody>
      </p:sp>
      <p:sp>
        <p:nvSpPr>
          <p:cNvPr id="128003" name="Rectangle 2">
            <a:extLst>
              <a:ext uri="{FF2B5EF4-FFF2-40B4-BE49-F238E27FC236}">
                <a16:creationId xmlns:a16="http://schemas.microsoft.com/office/drawing/2014/main" id="{223FD9B7-E827-246D-A59C-336C9BCD0BD6}"/>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CBD190F5-5E41-C748-73C0-3723F1FA85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8A74B04-66A2-EA16-5418-188B8FF2F670}"/>
              </a:ext>
            </a:extLst>
          </p:cNvPr>
          <p:cNvSpPr>
            <a:spLocks noGrp="1" noRot="1" noChangeAspect="1" noChangeArrowheads="1" noTextEdit="1"/>
          </p:cNvSpPr>
          <p:nvPr>
            <p:ph type="sldImg"/>
          </p:nvPr>
        </p:nvSpPr>
        <p:spPr>
          <a:xfrm>
            <a:off x="398463" y="696913"/>
            <a:ext cx="6188075" cy="3481387"/>
          </a:xfrm>
          <a:ln/>
        </p:spPr>
      </p:sp>
      <p:sp>
        <p:nvSpPr>
          <p:cNvPr id="24579" name="Notes Placeholder 2">
            <a:extLst>
              <a:ext uri="{FF2B5EF4-FFF2-40B4-BE49-F238E27FC236}">
                <a16:creationId xmlns:a16="http://schemas.microsoft.com/office/drawing/2014/main" id="{AFF2A18C-5F79-2C8C-EDD5-43610207AE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4580" name="Slide Number Placeholder 3">
            <a:extLst>
              <a:ext uri="{FF2B5EF4-FFF2-40B4-BE49-F238E27FC236}">
                <a16:creationId xmlns:a16="http://schemas.microsoft.com/office/drawing/2014/main" id="{44558A0A-AE7E-A1CE-C805-EC7A5F3EFC4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8FE381C2-0F4C-4CE9-A6AE-99578E3F33F7}" type="slidenum">
              <a:rPr lang="en-US" altLang="en-US" sz="1200" smtClean="0"/>
              <a:pPr/>
              <a:t>5</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0C26AC42-370C-0620-7439-9B1CE03F575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7F530C8-D8D6-4967-945E-A7F5B305D837}" type="slidenum">
              <a:rPr lang="en-US" altLang="en-US" sz="1300" smtClean="0"/>
              <a:pPr/>
              <a:t>80</a:t>
            </a:fld>
            <a:endParaRPr lang="en-US" altLang="en-US" sz="1300"/>
          </a:p>
        </p:txBody>
      </p:sp>
      <p:sp>
        <p:nvSpPr>
          <p:cNvPr id="130051" name="Rectangle 2">
            <a:extLst>
              <a:ext uri="{FF2B5EF4-FFF2-40B4-BE49-F238E27FC236}">
                <a16:creationId xmlns:a16="http://schemas.microsoft.com/office/drawing/2014/main" id="{91626D1F-FF01-D737-7135-49D56F027CD8}"/>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8CEBBA53-1A2B-27DB-D14F-4077136CD7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3E9F90CD-2BF9-E7B9-CE17-E06F5C014F7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4DE8AB81-9BA2-41E9-8CD3-5B450A027897}" type="slidenum">
              <a:rPr lang="en-US" altLang="en-US" sz="1300" smtClean="0"/>
              <a:pPr/>
              <a:t>83</a:t>
            </a:fld>
            <a:endParaRPr lang="en-US" altLang="en-US" sz="1300"/>
          </a:p>
        </p:txBody>
      </p:sp>
      <p:sp>
        <p:nvSpPr>
          <p:cNvPr id="133123" name="Rectangle 2">
            <a:extLst>
              <a:ext uri="{FF2B5EF4-FFF2-40B4-BE49-F238E27FC236}">
                <a16:creationId xmlns:a16="http://schemas.microsoft.com/office/drawing/2014/main" id="{96DC319B-9DE2-47BC-E601-5D3F307F1270}"/>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D6C30D48-D72D-6E34-E3B0-24209F55434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5AAA456F-33CF-06F1-477A-A4A41E1B9F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AEE617D5-943A-4EB2-BEB1-7B8408870615}" type="slidenum">
              <a:rPr lang="en-US" altLang="en-US" sz="1300" smtClean="0"/>
              <a:pPr/>
              <a:t>84</a:t>
            </a:fld>
            <a:endParaRPr lang="en-US" altLang="en-US" sz="1300"/>
          </a:p>
        </p:txBody>
      </p:sp>
      <p:sp>
        <p:nvSpPr>
          <p:cNvPr id="135171" name="Rectangle 2">
            <a:extLst>
              <a:ext uri="{FF2B5EF4-FFF2-40B4-BE49-F238E27FC236}">
                <a16:creationId xmlns:a16="http://schemas.microsoft.com/office/drawing/2014/main" id="{D05CEB76-25EA-8063-DED7-F02C53E0F85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824A80F0-35C7-A8AE-900B-0A8F44F76A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EE68989-1607-2AA0-683F-A9BD5D13904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15707CA-8999-4164-B588-0D61661FF047}" type="slidenum">
              <a:rPr lang="en-US" altLang="en-US" sz="1300" smtClean="0"/>
              <a:pPr/>
              <a:t>87</a:t>
            </a:fld>
            <a:endParaRPr lang="en-US" altLang="en-US" sz="1300"/>
          </a:p>
        </p:txBody>
      </p:sp>
      <p:sp>
        <p:nvSpPr>
          <p:cNvPr id="138243" name="Rectangle 2">
            <a:extLst>
              <a:ext uri="{FF2B5EF4-FFF2-40B4-BE49-F238E27FC236}">
                <a16:creationId xmlns:a16="http://schemas.microsoft.com/office/drawing/2014/main" id="{80744609-558A-99FC-7DE0-266A05C43235}"/>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095B9F09-2B94-E210-912A-815EBE8C57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B9CE2635-3D03-A07D-3EC3-AE42EB87C20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F4F9C3B9-3894-4F58-846B-6E855F25CA43}" type="slidenum">
              <a:rPr lang="en-US" altLang="en-US" sz="1300" smtClean="0"/>
              <a:pPr/>
              <a:t>88</a:t>
            </a:fld>
            <a:endParaRPr lang="en-US" altLang="en-US" sz="1300"/>
          </a:p>
        </p:txBody>
      </p:sp>
      <p:sp>
        <p:nvSpPr>
          <p:cNvPr id="140291" name="Rectangle 2">
            <a:extLst>
              <a:ext uri="{FF2B5EF4-FFF2-40B4-BE49-F238E27FC236}">
                <a16:creationId xmlns:a16="http://schemas.microsoft.com/office/drawing/2014/main" id="{EC2FEB98-01CD-096B-2C9B-B8D26D76EF97}"/>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5D4A8905-700E-4219-733D-37F1DD125C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D387986B-68DA-AEA7-F0C4-CED15F47A30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BB21A7C5-7402-4537-BAC9-F905C21043CA}" type="slidenum">
              <a:rPr lang="en-US" altLang="en-US" sz="1300" smtClean="0"/>
              <a:pPr/>
              <a:t>91</a:t>
            </a:fld>
            <a:endParaRPr lang="en-US" altLang="en-US" sz="1300"/>
          </a:p>
        </p:txBody>
      </p:sp>
      <p:sp>
        <p:nvSpPr>
          <p:cNvPr id="143363" name="Rectangle 2">
            <a:extLst>
              <a:ext uri="{FF2B5EF4-FFF2-40B4-BE49-F238E27FC236}">
                <a16:creationId xmlns:a16="http://schemas.microsoft.com/office/drawing/2014/main" id="{641BCB7F-0364-BF24-68B2-282F3C04BB71}"/>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DAF5F679-CDC6-EFD7-F6E8-273560083FE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10C764A8-9225-81FC-1C66-C71D3F7666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2F190538-32BB-4378-85FA-686A55256D8D}" type="slidenum">
              <a:rPr lang="en-US" altLang="en-US" sz="1300" smtClean="0"/>
              <a:pPr/>
              <a:t>92</a:t>
            </a:fld>
            <a:endParaRPr lang="en-US" altLang="en-US" sz="1300"/>
          </a:p>
        </p:txBody>
      </p:sp>
      <p:sp>
        <p:nvSpPr>
          <p:cNvPr id="145411" name="Rectangle 2">
            <a:extLst>
              <a:ext uri="{FF2B5EF4-FFF2-40B4-BE49-F238E27FC236}">
                <a16:creationId xmlns:a16="http://schemas.microsoft.com/office/drawing/2014/main" id="{F08D4704-2551-5DB9-D28E-81231DB5D48A}"/>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73C40623-EBA1-ECBA-15A3-1AE31F28097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C0F9FFFA-4531-4986-139B-8139DCCE32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24642404-271F-4543-812A-11F4D1B655F0}" type="slidenum">
              <a:rPr lang="en-US" altLang="en-US" sz="1300" smtClean="0"/>
              <a:pPr/>
              <a:t>95</a:t>
            </a:fld>
            <a:endParaRPr lang="en-US" altLang="en-US" sz="1300"/>
          </a:p>
        </p:txBody>
      </p:sp>
      <p:sp>
        <p:nvSpPr>
          <p:cNvPr id="148483" name="Rectangle 1026">
            <a:extLst>
              <a:ext uri="{FF2B5EF4-FFF2-40B4-BE49-F238E27FC236}">
                <a16:creationId xmlns:a16="http://schemas.microsoft.com/office/drawing/2014/main" id="{EA992732-BBF0-8641-82D3-DFA885E97E7C}"/>
              </a:ext>
            </a:extLst>
          </p:cNvPr>
          <p:cNvSpPr>
            <a:spLocks noGrp="1" noRot="1" noChangeAspect="1" noChangeArrowheads="1" noTextEdit="1"/>
          </p:cNvSpPr>
          <p:nvPr>
            <p:ph type="sldImg"/>
          </p:nvPr>
        </p:nvSpPr>
        <p:spPr>
          <a:ln/>
        </p:spPr>
      </p:sp>
      <p:sp>
        <p:nvSpPr>
          <p:cNvPr id="148484" name="Rectangle 1027">
            <a:extLst>
              <a:ext uri="{FF2B5EF4-FFF2-40B4-BE49-F238E27FC236}">
                <a16:creationId xmlns:a16="http://schemas.microsoft.com/office/drawing/2014/main" id="{6798BB16-383F-016B-1B09-BCE255ADEB1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D9A5D31D-4688-F428-890E-2A773FE078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8170312-6A74-472F-B0AF-ED2B44334E98}" type="slidenum">
              <a:rPr lang="en-US" altLang="en-US" sz="1300" smtClean="0"/>
              <a:pPr/>
              <a:t>96</a:t>
            </a:fld>
            <a:endParaRPr lang="en-US" altLang="en-US" sz="1300"/>
          </a:p>
        </p:txBody>
      </p:sp>
      <p:sp>
        <p:nvSpPr>
          <p:cNvPr id="150531" name="Rectangle 2">
            <a:extLst>
              <a:ext uri="{FF2B5EF4-FFF2-40B4-BE49-F238E27FC236}">
                <a16:creationId xmlns:a16="http://schemas.microsoft.com/office/drawing/2014/main" id="{838FE557-1379-C984-2A94-582971383661}"/>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74C33496-536E-FB48-9F94-D96BEA0969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66B1F9DB-247D-E3D4-3F6F-C0679B783CD1}"/>
              </a:ext>
            </a:extLst>
          </p:cNvPr>
          <p:cNvSpPr>
            <a:spLocks noGrp="1" noRot="1" noChangeAspect="1" noChangeArrowheads="1" noTextEdit="1"/>
          </p:cNvSpPr>
          <p:nvPr>
            <p:ph type="sldImg"/>
          </p:nvPr>
        </p:nvSpPr>
        <p:spPr>
          <a:xfrm>
            <a:off x="398463" y="696913"/>
            <a:ext cx="6188075" cy="3481387"/>
          </a:xfrm>
          <a:ln/>
        </p:spPr>
      </p:sp>
      <p:sp>
        <p:nvSpPr>
          <p:cNvPr id="154627" name="Notes Placeholder 2">
            <a:extLst>
              <a:ext uri="{FF2B5EF4-FFF2-40B4-BE49-F238E27FC236}">
                <a16:creationId xmlns:a16="http://schemas.microsoft.com/office/drawing/2014/main" id="{0FD226C0-1959-17DE-0149-9E520DB80ED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54628" name="Slide Number Placeholder 3">
            <a:extLst>
              <a:ext uri="{FF2B5EF4-FFF2-40B4-BE49-F238E27FC236}">
                <a16:creationId xmlns:a16="http://schemas.microsoft.com/office/drawing/2014/main" id="{47EC7EE4-634B-1E7B-8CEE-B91002EAB20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A3BEA28-6EEB-402C-965D-505363FB054A}" type="slidenum">
              <a:rPr lang="en-US" altLang="en-US" sz="1200" smtClean="0"/>
              <a:pPr/>
              <a:t>99</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8339C3-E0AC-891F-212C-07FFD3F10138}"/>
              </a:ext>
            </a:extLst>
          </p:cNvPr>
          <p:cNvSpPr>
            <a:spLocks noGrp="1" noRot="1" noChangeAspect="1" noChangeArrowheads="1" noTextEdit="1"/>
          </p:cNvSpPr>
          <p:nvPr>
            <p:ph type="sldImg"/>
          </p:nvPr>
        </p:nvSpPr>
        <p:spPr>
          <a:xfrm>
            <a:off x="398463" y="696913"/>
            <a:ext cx="6188075" cy="3481387"/>
          </a:xfrm>
          <a:ln/>
        </p:spPr>
      </p:sp>
      <p:sp>
        <p:nvSpPr>
          <p:cNvPr id="26627" name="Notes Placeholder 2">
            <a:extLst>
              <a:ext uri="{FF2B5EF4-FFF2-40B4-BE49-F238E27FC236}">
                <a16:creationId xmlns:a16="http://schemas.microsoft.com/office/drawing/2014/main" id="{FCBCF7E9-042C-E8E9-1D7A-8F8C42A17BE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6628" name="Slide Number Placeholder 3">
            <a:extLst>
              <a:ext uri="{FF2B5EF4-FFF2-40B4-BE49-F238E27FC236}">
                <a16:creationId xmlns:a16="http://schemas.microsoft.com/office/drawing/2014/main" id="{5F6B6F82-848F-CB77-25E8-0F3E2D117B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BF0D1443-1EC5-4A82-9B92-E1EE0F8B6DBA}" type="slidenum">
              <a:rPr lang="en-US" altLang="en-US" sz="1200" smtClean="0"/>
              <a:pPr/>
              <a:t>6</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30652D81-5CED-A23D-DC9F-AC458B26AE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27A1A0CA-EAB3-4CEA-A2A1-4EEA84E26270}" type="slidenum">
              <a:rPr lang="en-US" altLang="en-US" sz="1300" smtClean="0"/>
              <a:pPr/>
              <a:t>106</a:t>
            </a:fld>
            <a:endParaRPr lang="en-US" altLang="en-US" sz="1300"/>
          </a:p>
        </p:txBody>
      </p:sp>
      <p:sp>
        <p:nvSpPr>
          <p:cNvPr id="162819" name="Rectangle 2">
            <a:extLst>
              <a:ext uri="{FF2B5EF4-FFF2-40B4-BE49-F238E27FC236}">
                <a16:creationId xmlns:a16="http://schemas.microsoft.com/office/drawing/2014/main" id="{8B474336-EA95-6ADA-6131-92026B3D65EA}"/>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E26DC9CF-C97F-CF06-8537-12D2F495B45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B290DC0C-1B65-ADB0-4A83-D03A0317E2E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B58BEEF0-1267-4EA0-BD7F-8A40A49A6A5C}" type="slidenum">
              <a:rPr lang="en-US" altLang="en-US" sz="1300" smtClean="0"/>
              <a:pPr/>
              <a:t>107</a:t>
            </a:fld>
            <a:endParaRPr lang="en-US" altLang="en-US" sz="1300"/>
          </a:p>
        </p:txBody>
      </p:sp>
      <p:sp>
        <p:nvSpPr>
          <p:cNvPr id="164867" name="Rectangle 2">
            <a:extLst>
              <a:ext uri="{FF2B5EF4-FFF2-40B4-BE49-F238E27FC236}">
                <a16:creationId xmlns:a16="http://schemas.microsoft.com/office/drawing/2014/main" id="{BF37D0DF-16C5-B9E9-8CE3-1AFC15FB0EF1}"/>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FE2E247A-247B-58E2-AE83-7260708BBDE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E1E879D0-759B-9A7B-404F-73FB9CC4CE36}"/>
              </a:ext>
            </a:extLst>
          </p:cNvPr>
          <p:cNvSpPr>
            <a:spLocks noGrp="1" noRot="1" noChangeAspect="1" noChangeArrowheads="1" noTextEdit="1"/>
          </p:cNvSpPr>
          <p:nvPr>
            <p:ph type="sldImg"/>
          </p:nvPr>
        </p:nvSpPr>
        <p:spPr>
          <a:xfrm>
            <a:off x="398463" y="696913"/>
            <a:ext cx="6188075" cy="3481387"/>
          </a:xfrm>
          <a:ln/>
        </p:spPr>
      </p:sp>
      <p:sp>
        <p:nvSpPr>
          <p:cNvPr id="168963" name="Notes Placeholder 2">
            <a:extLst>
              <a:ext uri="{FF2B5EF4-FFF2-40B4-BE49-F238E27FC236}">
                <a16:creationId xmlns:a16="http://schemas.microsoft.com/office/drawing/2014/main" id="{CC17B541-FA29-03DD-80DA-1A487BB48E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68964" name="Slide Number Placeholder 3">
            <a:extLst>
              <a:ext uri="{FF2B5EF4-FFF2-40B4-BE49-F238E27FC236}">
                <a16:creationId xmlns:a16="http://schemas.microsoft.com/office/drawing/2014/main" id="{5AA355B7-0017-075C-FDC8-E611C1B973ED}"/>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1D762188-7F6B-4832-9476-0FB2E4E84A46}" type="slidenum">
              <a:rPr lang="en-US" altLang="en-US" sz="1200" smtClean="0"/>
              <a:pPr/>
              <a:t>110</a:t>
            </a:fld>
            <a:endParaRPr lang="en-US"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72286BD2-17A4-4179-EE4A-DFB86CBB07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A71FF60-A6D1-4631-9278-E36BE715B135}" type="slidenum">
              <a:rPr lang="en-US" altLang="en-US" sz="1300" smtClean="0"/>
              <a:pPr/>
              <a:t>111</a:t>
            </a:fld>
            <a:endParaRPr lang="en-US" altLang="en-US" sz="1300"/>
          </a:p>
        </p:txBody>
      </p:sp>
      <p:sp>
        <p:nvSpPr>
          <p:cNvPr id="171011" name="Rectangle 2">
            <a:extLst>
              <a:ext uri="{FF2B5EF4-FFF2-40B4-BE49-F238E27FC236}">
                <a16:creationId xmlns:a16="http://schemas.microsoft.com/office/drawing/2014/main" id="{961A906A-9955-D6F6-294A-B7F1473F03B3}"/>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F790BD8E-FD19-CB66-ECED-4703B5192F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03AE02DD-D5BD-9C24-2865-27C605A434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F7FF99A-6B75-43E6-97F2-777DA199217E}" type="slidenum">
              <a:rPr lang="en-US" altLang="en-US" sz="1300" smtClean="0"/>
              <a:pPr/>
              <a:t>112</a:t>
            </a:fld>
            <a:endParaRPr lang="en-US" altLang="en-US" sz="1300"/>
          </a:p>
        </p:txBody>
      </p:sp>
      <p:sp>
        <p:nvSpPr>
          <p:cNvPr id="173059" name="Rectangle 2">
            <a:extLst>
              <a:ext uri="{FF2B5EF4-FFF2-40B4-BE49-F238E27FC236}">
                <a16:creationId xmlns:a16="http://schemas.microsoft.com/office/drawing/2014/main" id="{F1BAF935-5461-1354-ECF4-C8527F9EE666}"/>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AF5E2CBD-74F3-F649-558D-82156C8E10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F4EE345D-044A-9366-0DEA-03277F66C8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BB23B9E0-FEA3-425D-9372-AF3AC9630B1D}" type="slidenum">
              <a:rPr lang="en-US" altLang="en-US" sz="1300" smtClean="0"/>
              <a:pPr/>
              <a:t>113</a:t>
            </a:fld>
            <a:endParaRPr lang="en-US" altLang="en-US" sz="1300"/>
          </a:p>
        </p:txBody>
      </p:sp>
      <p:sp>
        <p:nvSpPr>
          <p:cNvPr id="175107" name="Rectangle 2">
            <a:extLst>
              <a:ext uri="{FF2B5EF4-FFF2-40B4-BE49-F238E27FC236}">
                <a16:creationId xmlns:a16="http://schemas.microsoft.com/office/drawing/2014/main" id="{97CE0AB8-3997-03DF-86EE-21C495803940}"/>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82903018-8C6E-C920-82A6-F3F2DC3E66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413CE3A6-792C-3A14-3D6C-F00A086688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C8BFA15E-45AF-4F1E-BC14-5A3429A6EA88}" type="slidenum">
              <a:rPr lang="en-US" altLang="en-US" sz="1300" smtClean="0"/>
              <a:pPr/>
              <a:t>115</a:t>
            </a:fld>
            <a:endParaRPr lang="en-US" altLang="en-US" sz="1300"/>
          </a:p>
        </p:txBody>
      </p:sp>
      <p:sp>
        <p:nvSpPr>
          <p:cNvPr id="178179" name="Rectangle 2">
            <a:extLst>
              <a:ext uri="{FF2B5EF4-FFF2-40B4-BE49-F238E27FC236}">
                <a16:creationId xmlns:a16="http://schemas.microsoft.com/office/drawing/2014/main" id="{C1764670-1505-BEEE-A818-18E4EC921C25}"/>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37A71095-F51D-DCA3-DB12-21F68A8450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C8633EAB-46D7-4520-B843-D1050D817D3D}"/>
              </a:ext>
            </a:extLst>
          </p:cNvPr>
          <p:cNvSpPr>
            <a:spLocks noGrp="1" noRot="1" noChangeAspect="1" noChangeArrowheads="1" noTextEdit="1"/>
          </p:cNvSpPr>
          <p:nvPr>
            <p:ph type="sldImg"/>
          </p:nvPr>
        </p:nvSpPr>
        <p:spPr>
          <a:xfrm>
            <a:off x="398463" y="696913"/>
            <a:ext cx="6188075" cy="3481387"/>
          </a:xfrm>
          <a:ln/>
        </p:spPr>
      </p:sp>
      <p:sp>
        <p:nvSpPr>
          <p:cNvPr id="181251" name="Notes Placeholder 2">
            <a:extLst>
              <a:ext uri="{FF2B5EF4-FFF2-40B4-BE49-F238E27FC236}">
                <a16:creationId xmlns:a16="http://schemas.microsoft.com/office/drawing/2014/main" id="{13F0D170-A115-6C3D-3C79-1BF48B7E5A0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81252" name="Slide Number Placeholder 3">
            <a:extLst>
              <a:ext uri="{FF2B5EF4-FFF2-40B4-BE49-F238E27FC236}">
                <a16:creationId xmlns:a16="http://schemas.microsoft.com/office/drawing/2014/main" id="{6278D8ED-3F22-3A55-4FEF-CA9A623C2F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0F62516-1661-49D4-B16F-9412E1AFBA63}" type="slidenum">
              <a:rPr lang="en-US" altLang="en-US" sz="1200" smtClean="0"/>
              <a:pPr/>
              <a:t>117</a:t>
            </a:fld>
            <a:endParaRPr lang="en-US"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EBB4F813-AB65-75A4-A747-B098B0DD7FB1}"/>
              </a:ext>
            </a:extLst>
          </p:cNvPr>
          <p:cNvSpPr>
            <a:spLocks noGrp="1" noRot="1" noChangeAspect="1" noChangeArrowheads="1" noTextEdit="1"/>
          </p:cNvSpPr>
          <p:nvPr>
            <p:ph type="sldImg"/>
          </p:nvPr>
        </p:nvSpPr>
        <p:spPr>
          <a:xfrm>
            <a:off x="398463" y="696913"/>
            <a:ext cx="6188075" cy="3481387"/>
          </a:xfrm>
          <a:ln/>
        </p:spPr>
      </p:sp>
      <p:sp>
        <p:nvSpPr>
          <p:cNvPr id="184323" name="Notes Placeholder 2">
            <a:extLst>
              <a:ext uri="{FF2B5EF4-FFF2-40B4-BE49-F238E27FC236}">
                <a16:creationId xmlns:a16="http://schemas.microsoft.com/office/drawing/2014/main" id="{B5886AC6-F2E9-BD7A-CBA6-A308366E356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84324" name="Slide Number Placeholder 3">
            <a:extLst>
              <a:ext uri="{FF2B5EF4-FFF2-40B4-BE49-F238E27FC236}">
                <a16:creationId xmlns:a16="http://schemas.microsoft.com/office/drawing/2014/main" id="{34F1EEF0-73D6-FF0D-CF33-0FDF51C0098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44B4FDB1-FE5C-46DC-A2A4-4D31EACC9BBB}" type="slidenum">
              <a:rPr lang="en-US" altLang="en-US" sz="1200" smtClean="0"/>
              <a:pPr/>
              <a:t>119</a:t>
            </a:fld>
            <a:endParaRPr lang="en-US"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DD605D4D-03CB-7432-5319-18F16A8CEA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8256A5B-A8B5-493B-8089-C8A8C8CA1DA9}" type="slidenum">
              <a:rPr lang="en-US" altLang="en-US" sz="1300" smtClean="0"/>
              <a:pPr/>
              <a:t>120</a:t>
            </a:fld>
            <a:endParaRPr lang="en-US" altLang="en-US" sz="1300"/>
          </a:p>
        </p:txBody>
      </p:sp>
      <p:sp>
        <p:nvSpPr>
          <p:cNvPr id="186371" name="Rectangle 2">
            <a:extLst>
              <a:ext uri="{FF2B5EF4-FFF2-40B4-BE49-F238E27FC236}">
                <a16:creationId xmlns:a16="http://schemas.microsoft.com/office/drawing/2014/main" id="{80E120AA-17A2-D0AF-07B3-B7B650A8E01E}"/>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AB721472-AC3F-EE81-DD68-DB706F7A8D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B19FD0B7-6080-DCEF-663F-04166CE2F8DB}"/>
              </a:ext>
            </a:extLst>
          </p:cNvPr>
          <p:cNvSpPr>
            <a:spLocks noGrp="1" noRot="1" noChangeAspect="1" noChangeArrowheads="1" noTextEdit="1"/>
          </p:cNvSpPr>
          <p:nvPr>
            <p:ph type="sldImg"/>
          </p:nvPr>
        </p:nvSpPr>
        <p:spPr>
          <a:xfrm>
            <a:off x="398463" y="696913"/>
            <a:ext cx="6188075" cy="3481387"/>
          </a:xfrm>
          <a:ln/>
        </p:spPr>
      </p:sp>
      <p:sp>
        <p:nvSpPr>
          <p:cNvPr id="28675" name="Notes Placeholder 2">
            <a:extLst>
              <a:ext uri="{FF2B5EF4-FFF2-40B4-BE49-F238E27FC236}">
                <a16:creationId xmlns:a16="http://schemas.microsoft.com/office/drawing/2014/main" id="{9BD6DAF9-217B-181C-0929-613F53FFF1C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8676" name="Slide Number Placeholder 3">
            <a:extLst>
              <a:ext uri="{FF2B5EF4-FFF2-40B4-BE49-F238E27FC236}">
                <a16:creationId xmlns:a16="http://schemas.microsoft.com/office/drawing/2014/main" id="{0BF62E0D-5A53-67AC-0C6D-10691792B67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8CF88ED4-E216-456A-A350-877194FE9628}" type="slidenum">
              <a:rPr lang="en-US" altLang="en-US" sz="1200" smtClean="0"/>
              <a:pPr/>
              <a:t>7</a:t>
            </a:fld>
            <a:endParaRPr lang="en-US"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6C67264B-9A80-D7C3-5486-CFD13547A0B7}"/>
              </a:ext>
            </a:extLst>
          </p:cNvPr>
          <p:cNvSpPr>
            <a:spLocks noGrp="1" noRot="1" noChangeAspect="1" noChangeArrowheads="1" noTextEdit="1"/>
          </p:cNvSpPr>
          <p:nvPr>
            <p:ph type="sldImg"/>
          </p:nvPr>
        </p:nvSpPr>
        <p:spPr>
          <a:xfrm>
            <a:off x="398463" y="696913"/>
            <a:ext cx="6188075" cy="3481387"/>
          </a:xfrm>
          <a:ln/>
        </p:spPr>
      </p:sp>
      <p:sp>
        <p:nvSpPr>
          <p:cNvPr id="191491" name="Notes Placeholder 2">
            <a:extLst>
              <a:ext uri="{FF2B5EF4-FFF2-40B4-BE49-F238E27FC236}">
                <a16:creationId xmlns:a16="http://schemas.microsoft.com/office/drawing/2014/main" id="{1D1C1EE3-BBC5-764A-3BAF-2F52E8FD945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191492" name="Slide Number Placeholder 3">
            <a:extLst>
              <a:ext uri="{FF2B5EF4-FFF2-40B4-BE49-F238E27FC236}">
                <a16:creationId xmlns:a16="http://schemas.microsoft.com/office/drawing/2014/main" id="{1B9623BB-72C9-0741-C33D-B649EB680A6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3EE73A52-9C55-48BF-998E-06762B8AF599}" type="slidenum">
              <a:rPr lang="en-US" altLang="en-US" sz="1200" smtClean="0"/>
              <a:pPr/>
              <a:t>124</a:t>
            </a:fld>
            <a:endParaRPr lang="en-US"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44714ABE-EB99-F58A-F9AF-0442351D38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2A35D9C7-C16F-4D79-8E35-5E2629177672}" type="slidenum">
              <a:rPr lang="en-US" altLang="en-US" sz="1300" smtClean="0"/>
              <a:pPr/>
              <a:t>125</a:t>
            </a:fld>
            <a:endParaRPr lang="en-US" altLang="en-US" sz="1300"/>
          </a:p>
        </p:txBody>
      </p:sp>
      <p:sp>
        <p:nvSpPr>
          <p:cNvPr id="193539" name="Rectangle 2">
            <a:extLst>
              <a:ext uri="{FF2B5EF4-FFF2-40B4-BE49-F238E27FC236}">
                <a16:creationId xmlns:a16="http://schemas.microsoft.com/office/drawing/2014/main" id="{A070DD41-8E6A-A2E0-9EEC-0EB40133623F}"/>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F8393589-38A2-F068-2AC5-BED401A3141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5A0F88A1-78FA-B4B0-A0EC-F9F73ABC9F0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6B9AED05-3D49-4D6C-8702-F44394EBC06A}" type="slidenum">
              <a:rPr lang="en-US" altLang="en-US" sz="1300" smtClean="0"/>
              <a:pPr/>
              <a:t>126</a:t>
            </a:fld>
            <a:endParaRPr lang="en-US" altLang="en-US" sz="1300"/>
          </a:p>
        </p:txBody>
      </p:sp>
      <p:sp>
        <p:nvSpPr>
          <p:cNvPr id="195587" name="Rectangle 2">
            <a:extLst>
              <a:ext uri="{FF2B5EF4-FFF2-40B4-BE49-F238E27FC236}">
                <a16:creationId xmlns:a16="http://schemas.microsoft.com/office/drawing/2014/main" id="{C90CC95C-189B-E0E3-B005-85107C7B1C63}"/>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78AE378D-CF57-5712-943E-8637DBB9F7A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1DA58B61-99F1-D01A-0635-F0A03830B87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4022123C-E99F-4FC4-8E46-E04D57D20A59}" type="slidenum">
              <a:rPr lang="en-US" altLang="en-US" sz="1300" smtClean="0"/>
              <a:pPr/>
              <a:t>127</a:t>
            </a:fld>
            <a:endParaRPr lang="en-US" altLang="en-US" sz="1300"/>
          </a:p>
        </p:txBody>
      </p:sp>
      <p:sp>
        <p:nvSpPr>
          <p:cNvPr id="197635" name="Rectangle 2">
            <a:extLst>
              <a:ext uri="{FF2B5EF4-FFF2-40B4-BE49-F238E27FC236}">
                <a16:creationId xmlns:a16="http://schemas.microsoft.com/office/drawing/2014/main" id="{93836E02-4C22-4AC3-51AC-F9BA6BB2CA3B}"/>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D0B9A862-6E9C-613B-4D65-E8DCAA4976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CF8EEEDD-9D4A-1207-EFEC-615E714EB5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BEA04534-C3E8-4277-AB86-ED5E16EAB9C1}" type="slidenum">
              <a:rPr lang="en-US" altLang="en-US" sz="1300" smtClean="0"/>
              <a:pPr/>
              <a:t>128</a:t>
            </a:fld>
            <a:endParaRPr lang="en-US" altLang="en-US" sz="1300"/>
          </a:p>
        </p:txBody>
      </p:sp>
      <p:sp>
        <p:nvSpPr>
          <p:cNvPr id="199683" name="Rectangle 2">
            <a:extLst>
              <a:ext uri="{FF2B5EF4-FFF2-40B4-BE49-F238E27FC236}">
                <a16:creationId xmlns:a16="http://schemas.microsoft.com/office/drawing/2014/main" id="{73B7548D-B8CA-30AE-5D76-8ABCBBEEC1EB}"/>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0D407D8C-9804-9468-D56C-AAC97AC480C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E48D5B6C-CCAE-B561-5399-ADAE6082E8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5174A5D-8E3E-448E-8DC4-CB782CD14355}" type="slidenum">
              <a:rPr lang="en-US" altLang="en-US" sz="1300" smtClean="0"/>
              <a:pPr/>
              <a:t>132</a:t>
            </a:fld>
            <a:endParaRPr lang="en-US" altLang="en-US" sz="1300"/>
          </a:p>
        </p:txBody>
      </p:sp>
      <p:sp>
        <p:nvSpPr>
          <p:cNvPr id="203779" name="Rectangle 2">
            <a:extLst>
              <a:ext uri="{FF2B5EF4-FFF2-40B4-BE49-F238E27FC236}">
                <a16:creationId xmlns:a16="http://schemas.microsoft.com/office/drawing/2014/main" id="{254E146A-53EC-BB10-0F9F-C107B024D3FF}"/>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580FFF0B-A36E-8DF5-8A74-65B3625482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D91704B3-3979-C293-08CE-81A10B516E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257CDE76-2804-427D-B53C-13074105511C}" type="slidenum">
              <a:rPr lang="en-US" altLang="en-US" sz="1300" smtClean="0"/>
              <a:pPr/>
              <a:t>133</a:t>
            </a:fld>
            <a:endParaRPr lang="en-US" altLang="en-US" sz="1300"/>
          </a:p>
        </p:txBody>
      </p:sp>
      <p:sp>
        <p:nvSpPr>
          <p:cNvPr id="205827" name="Rectangle 2">
            <a:extLst>
              <a:ext uri="{FF2B5EF4-FFF2-40B4-BE49-F238E27FC236}">
                <a16:creationId xmlns:a16="http://schemas.microsoft.com/office/drawing/2014/main" id="{D2170851-17DF-170F-5F0C-91FBDFABE639}"/>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66AEF5D8-9260-B03C-D03D-7CEDC31C1D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A1154FE3-53DB-B340-B443-835813B669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3F06E351-201E-469B-B0F2-E56A864FBBBC}" type="slidenum">
              <a:rPr lang="en-US" altLang="en-US" sz="1300" smtClean="0"/>
              <a:pPr/>
              <a:t>134</a:t>
            </a:fld>
            <a:endParaRPr lang="en-US" altLang="en-US" sz="1300"/>
          </a:p>
        </p:txBody>
      </p:sp>
      <p:sp>
        <p:nvSpPr>
          <p:cNvPr id="207875" name="Rectangle 2">
            <a:extLst>
              <a:ext uri="{FF2B5EF4-FFF2-40B4-BE49-F238E27FC236}">
                <a16:creationId xmlns:a16="http://schemas.microsoft.com/office/drawing/2014/main" id="{0150DD33-A7EC-DCC3-8968-7C6FE2743C3A}"/>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C6B2E8BB-75BE-A7B5-9175-AEFE96468D7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EC0715C4-2BBF-58E0-820D-42A32F096F76}"/>
              </a:ext>
            </a:extLst>
          </p:cNvPr>
          <p:cNvSpPr>
            <a:spLocks noGrp="1" noRot="1" noChangeAspect="1" noChangeArrowheads="1" noTextEdit="1"/>
          </p:cNvSpPr>
          <p:nvPr>
            <p:ph type="sldImg"/>
          </p:nvPr>
        </p:nvSpPr>
        <p:spPr>
          <a:xfrm>
            <a:off x="398463" y="696913"/>
            <a:ext cx="6188075" cy="3481387"/>
          </a:xfrm>
          <a:ln/>
        </p:spPr>
      </p:sp>
      <p:sp>
        <p:nvSpPr>
          <p:cNvPr id="209923" name="Notes Placeholder 2">
            <a:extLst>
              <a:ext uri="{FF2B5EF4-FFF2-40B4-BE49-F238E27FC236}">
                <a16:creationId xmlns:a16="http://schemas.microsoft.com/office/drawing/2014/main" id="{C6F52452-6EF2-5E81-0E68-0C3F736E1C8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09924" name="Slide Number Placeholder 3">
            <a:extLst>
              <a:ext uri="{FF2B5EF4-FFF2-40B4-BE49-F238E27FC236}">
                <a16:creationId xmlns:a16="http://schemas.microsoft.com/office/drawing/2014/main" id="{DA6B8554-020B-1F82-10F0-F8217658C63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D0A4FFC4-27B1-4C99-B88F-82A86605BC5B}" type="slidenum">
              <a:rPr lang="en-US" altLang="en-US" sz="1200" smtClean="0"/>
              <a:pPr/>
              <a:t>135</a:t>
            </a:fld>
            <a:endParaRPr lang="en-US"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237A5307-890D-46A6-D174-03D0018961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67F23CEC-BF9F-48B5-A5B5-C690C34253A0}" type="slidenum">
              <a:rPr lang="en-US" altLang="en-US" sz="1300" smtClean="0"/>
              <a:pPr/>
              <a:t>136</a:t>
            </a:fld>
            <a:endParaRPr lang="en-US" altLang="en-US" sz="1300"/>
          </a:p>
        </p:txBody>
      </p:sp>
      <p:sp>
        <p:nvSpPr>
          <p:cNvPr id="211971" name="Rectangle 2">
            <a:extLst>
              <a:ext uri="{FF2B5EF4-FFF2-40B4-BE49-F238E27FC236}">
                <a16:creationId xmlns:a16="http://schemas.microsoft.com/office/drawing/2014/main" id="{148D6C9D-ACE6-5C30-5E95-5747163E8A77}"/>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A42C7D18-5C02-1742-E5C6-0EF499A408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C515442-E791-0B32-44BF-75AB30F90CCD}"/>
              </a:ext>
            </a:extLst>
          </p:cNvPr>
          <p:cNvSpPr>
            <a:spLocks noGrp="1" noRot="1" noChangeAspect="1" noChangeArrowheads="1" noTextEdit="1"/>
          </p:cNvSpPr>
          <p:nvPr>
            <p:ph type="sldImg"/>
          </p:nvPr>
        </p:nvSpPr>
        <p:spPr>
          <a:xfrm>
            <a:off x="398463" y="696913"/>
            <a:ext cx="6188075" cy="3481387"/>
          </a:xfrm>
          <a:ln/>
        </p:spPr>
      </p:sp>
      <p:sp>
        <p:nvSpPr>
          <p:cNvPr id="30723" name="Notes Placeholder 2">
            <a:extLst>
              <a:ext uri="{FF2B5EF4-FFF2-40B4-BE49-F238E27FC236}">
                <a16:creationId xmlns:a16="http://schemas.microsoft.com/office/drawing/2014/main" id="{73E681E3-8E7B-E412-29EF-592ED1A2F00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0724" name="Slide Number Placeholder 3">
            <a:extLst>
              <a:ext uri="{FF2B5EF4-FFF2-40B4-BE49-F238E27FC236}">
                <a16:creationId xmlns:a16="http://schemas.microsoft.com/office/drawing/2014/main" id="{59227E91-E6B2-0805-E31D-06E5404FC1F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A90DC9AB-7DDC-4EBD-A0A6-F2DB6144F913}" type="slidenum">
              <a:rPr lang="en-US" altLang="en-US" sz="1200" smtClean="0"/>
              <a:pPr/>
              <a:t>8</a:t>
            </a:fld>
            <a:endParaRPr lang="en-US" alt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7BD12657-5241-9526-463B-749B771F10B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B941F30-7782-45D1-BD27-19C61557B559}" type="slidenum">
              <a:rPr lang="en-US" altLang="en-US" sz="1300" smtClean="0"/>
              <a:pPr/>
              <a:t>137</a:t>
            </a:fld>
            <a:endParaRPr lang="en-US" altLang="en-US" sz="1300"/>
          </a:p>
        </p:txBody>
      </p:sp>
      <p:sp>
        <p:nvSpPr>
          <p:cNvPr id="214019" name="Rectangle 2">
            <a:extLst>
              <a:ext uri="{FF2B5EF4-FFF2-40B4-BE49-F238E27FC236}">
                <a16:creationId xmlns:a16="http://schemas.microsoft.com/office/drawing/2014/main" id="{97709C82-31B4-FF42-EE65-C56CC4DA9BD2}"/>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04A2D1FB-669F-41A0-9D33-0E5D07AC5E2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08BE6A43-2A19-4068-408E-4771627281D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8DE8D48C-24E4-4BF3-A3BA-27BA70BEC652}" type="slidenum">
              <a:rPr lang="en-US" altLang="en-US" sz="1300" smtClean="0"/>
              <a:pPr/>
              <a:t>138</a:t>
            </a:fld>
            <a:endParaRPr lang="en-US" altLang="en-US" sz="1300"/>
          </a:p>
        </p:txBody>
      </p:sp>
      <p:sp>
        <p:nvSpPr>
          <p:cNvPr id="216067" name="Rectangle 2">
            <a:extLst>
              <a:ext uri="{FF2B5EF4-FFF2-40B4-BE49-F238E27FC236}">
                <a16:creationId xmlns:a16="http://schemas.microsoft.com/office/drawing/2014/main" id="{FE8A488E-BF72-EDE8-25E4-ACE34E53C18E}"/>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1A44EDBD-993A-1216-7301-AC9F94C128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4C2DA712-7C3E-4D2C-6873-A5E72FB783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24F9F49-EE30-4235-A4EB-199BD44093DB}" type="slidenum">
              <a:rPr lang="en-US" altLang="en-US" sz="1300" smtClean="0"/>
              <a:pPr/>
              <a:t>139</a:t>
            </a:fld>
            <a:endParaRPr lang="en-US" altLang="en-US" sz="1300"/>
          </a:p>
        </p:txBody>
      </p:sp>
      <p:sp>
        <p:nvSpPr>
          <p:cNvPr id="218115" name="Rectangle 2">
            <a:extLst>
              <a:ext uri="{FF2B5EF4-FFF2-40B4-BE49-F238E27FC236}">
                <a16:creationId xmlns:a16="http://schemas.microsoft.com/office/drawing/2014/main" id="{4914576D-6615-4AC2-3248-2D9382215B65}"/>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6CECB982-19AD-11D3-E097-F2D140D9B0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E3C7E8DF-2878-5CB5-9A35-072E9F6B76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041481D4-0D27-4692-93C7-48B039492AA8}" type="slidenum">
              <a:rPr lang="en-US" altLang="en-US" sz="1300" smtClean="0"/>
              <a:pPr/>
              <a:t>140</a:t>
            </a:fld>
            <a:endParaRPr lang="en-US" altLang="en-US" sz="1300"/>
          </a:p>
        </p:txBody>
      </p:sp>
      <p:sp>
        <p:nvSpPr>
          <p:cNvPr id="220163" name="Rectangle 2">
            <a:extLst>
              <a:ext uri="{FF2B5EF4-FFF2-40B4-BE49-F238E27FC236}">
                <a16:creationId xmlns:a16="http://schemas.microsoft.com/office/drawing/2014/main" id="{EBF6AC5B-BAAD-0FE6-AABA-DA867D0A67E7}"/>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B813069A-3583-1265-D456-55D8E005187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854BAC98-47CF-2396-9111-54098F7288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956F883-C085-42ED-A47F-024F12FC520E}" type="slidenum">
              <a:rPr lang="en-US" altLang="en-US" sz="1300" smtClean="0"/>
              <a:pPr/>
              <a:t>141</a:t>
            </a:fld>
            <a:endParaRPr lang="en-US" altLang="en-US" sz="1300"/>
          </a:p>
        </p:txBody>
      </p:sp>
      <p:sp>
        <p:nvSpPr>
          <p:cNvPr id="222211" name="Rectangle 2">
            <a:extLst>
              <a:ext uri="{FF2B5EF4-FFF2-40B4-BE49-F238E27FC236}">
                <a16:creationId xmlns:a16="http://schemas.microsoft.com/office/drawing/2014/main" id="{A2680B93-BB0A-8C4B-58FB-0939A76428F7}"/>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9B685C3E-C592-548A-C564-1CB8E8DB13B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569F2B00-253E-1C22-C79F-B60E70FBBB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B501F0BC-E8F6-4D5F-B3FF-D43A80AF3B29}" type="slidenum">
              <a:rPr lang="en-US" altLang="en-US" sz="1300" smtClean="0"/>
              <a:pPr/>
              <a:t>142</a:t>
            </a:fld>
            <a:endParaRPr lang="en-US" altLang="en-US" sz="1300"/>
          </a:p>
        </p:txBody>
      </p:sp>
      <p:sp>
        <p:nvSpPr>
          <p:cNvPr id="224259" name="Rectangle 1026">
            <a:extLst>
              <a:ext uri="{FF2B5EF4-FFF2-40B4-BE49-F238E27FC236}">
                <a16:creationId xmlns:a16="http://schemas.microsoft.com/office/drawing/2014/main" id="{B38608F9-BD3A-89BB-568D-3869C49A75C7}"/>
              </a:ext>
            </a:extLst>
          </p:cNvPr>
          <p:cNvSpPr>
            <a:spLocks noGrp="1" noRot="1" noChangeAspect="1" noChangeArrowheads="1" noTextEdit="1"/>
          </p:cNvSpPr>
          <p:nvPr>
            <p:ph type="sldImg"/>
          </p:nvPr>
        </p:nvSpPr>
        <p:spPr>
          <a:ln/>
        </p:spPr>
      </p:sp>
      <p:sp>
        <p:nvSpPr>
          <p:cNvPr id="224260" name="Rectangle 1027">
            <a:extLst>
              <a:ext uri="{FF2B5EF4-FFF2-40B4-BE49-F238E27FC236}">
                <a16:creationId xmlns:a16="http://schemas.microsoft.com/office/drawing/2014/main" id="{E5BAC55A-F196-7075-868C-7F0744FAF23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7B8091C2-1226-2805-1D24-03D59A18A7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7F7ABB9B-B321-4DCE-A8C0-A89FFCB61501}" type="slidenum">
              <a:rPr lang="en-US" altLang="en-US" sz="1300" smtClean="0"/>
              <a:pPr/>
              <a:t>143</a:t>
            </a:fld>
            <a:endParaRPr lang="en-US" altLang="en-US" sz="1300"/>
          </a:p>
        </p:txBody>
      </p:sp>
      <p:sp>
        <p:nvSpPr>
          <p:cNvPr id="226307" name="Rectangle 1026">
            <a:extLst>
              <a:ext uri="{FF2B5EF4-FFF2-40B4-BE49-F238E27FC236}">
                <a16:creationId xmlns:a16="http://schemas.microsoft.com/office/drawing/2014/main" id="{D325DDF1-557A-BBAA-940E-2A1DA893F341}"/>
              </a:ext>
            </a:extLst>
          </p:cNvPr>
          <p:cNvSpPr>
            <a:spLocks noGrp="1" noRot="1" noChangeAspect="1" noChangeArrowheads="1" noTextEdit="1"/>
          </p:cNvSpPr>
          <p:nvPr>
            <p:ph type="sldImg"/>
          </p:nvPr>
        </p:nvSpPr>
        <p:spPr>
          <a:ln/>
        </p:spPr>
      </p:sp>
      <p:sp>
        <p:nvSpPr>
          <p:cNvPr id="226308" name="Rectangle 1027">
            <a:extLst>
              <a:ext uri="{FF2B5EF4-FFF2-40B4-BE49-F238E27FC236}">
                <a16:creationId xmlns:a16="http://schemas.microsoft.com/office/drawing/2014/main" id="{CA780ED7-D505-9D77-B922-324F87F099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839AB456-34B6-C804-8259-758EF25A68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9BB7D056-8DB5-4492-819A-C76C1E73DE45}" type="slidenum">
              <a:rPr lang="en-US" altLang="en-US" sz="1300" smtClean="0"/>
              <a:pPr/>
              <a:t>144</a:t>
            </a:fld>
            <a:endParaRPr lang="en-US" altLang="en-US" sz="1300"/>
          </a:p>
        </p:txBody>
      </p:sp>
      <p:sp>
        <p:nvSpPr>
          <p:cNvPr id="228355" name="Rectangle 2">
            <a:extLst>
              <a:ext uri="{FF2B5EF4-FFF2-40B4-BE49-F238E27FC236}">
                <a16:creationId xmlns:a16="http://schemas.microsoft.com/office/drawing/2014/main" id="{56E8000D-4B79-80F3-832E-4E7B1BBC9E5A}"/>
              </a:ext>
            </a:extLst>
          </p:cNvPr>
          <p:cNvSpPr>
            <a:spLocks noGrp="1" noRot="1" noChangeAspect="1" noChangeArrowheads="1" noTextEdit="1"/>
          </p:cNvSpPr>
          <p:nvPr>
            <p:ph type="sldImg"/>
          </p:nvPr>
        </p:nvSpPr>
        <p:spPr>
          <a:solidFill>
            <a:srgbClr val="FFFFFF"/>
          </a:solidFill>
          <a:ln/>
        </p:spPr>
      </p:sp>
      <p:sp>
        <p:nvSpPr>
          <p:cNvPr id="228356" name="Rectangle 3">
            <a:extLst>
              <a:ext uri="{FF2B5EF4-FFF2-40B4-BE49-F238E27FC236}">
                <a16:creationId xmlns:a16="http://schemas.microsoft.com/office/drawing/2014/main" id="{F342929B-534F-66B9-C300-890E47137E1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EC950FCC-19E5-195A-2788-8ECF5979D8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14375" indent="-274638" defTabSz="930275">
              <a:defRPr sz="2400">
                <a:solidFill>
                  <a:schemeClr val="tx1"/>
                </a:solidFill>
                <a:latin typeface="Times New Roman" panose="02020603050405020304" pitchFamily="18" charset="0"/>
              </a:defRPr>
            </a:lvl2pPr>
            <a:lvl3pPr marL="1098550" indent="-219075" defTabSz="930275">
              <a:defRPr sz="2400">
                <a:solidFill>
                  <a:schemeClr val="tx1"/>
                </a:solidFill>
                <a:latin typeface="Times New Roman" panose="02020603050405020304" pitchFamily="18" charset="0"/>
              </a:defRPr>
            </a:lvl3pPr>
            <a:lvl4pPr marL="1538288" indent="-219075" defTabSz="930275">
              <a:defRPr sz="2400">
                <a:solidFill>
                  <a:schemeClr val="tx1"/>
                </a:solidFill>
                <a:latin typeface="Times New Roman" panose="02020603050405020304" pitchFamily="18" charset="0"/>
              </a:defRPr>
            </a:lvl4pPr>
            <a:lvl5pPr marL="1978025" indent="-219075" defTabSz="930275">
              <a:defRPr sz="2400">
                <a:solidFill>
                  <a:schemeClr val="tx1"/>
                </a:solidFill>
                <a:latin typeface="Times New Roman" panose="02020603050405020304" pitchFamily="18" charset="0"/>
              </a:defRPr>
            </a:lvl5pPr>
            <a:lvl6pPr marL="2435225" indent="-219075" defTabSz="930275" eaLnBrk="0" fontAlgn="base" hangingPunct="0">
              <a:spcBef>
                <a:spcPct val="0"/>
              </a:spcBef>
              <a:spcAft>
                <a:spcPct val="0"/>
              </a:spcAft>
              <a:defRPr sz="2400">
                <a:solidFill>
                  <a:schemeClr val="tx1"/>
                </a:solidFill>
                <a:latin typeface="Times New Roman" panose="02020603050405020304" pitchFamily="18" charset="0"/>
              </a:defRPr>
            </a:lvl6pPr>
            <a:lvl7pPr marL="2892425" indent="-219075" defTabSz="930275" eaLnBrk="0" fontAlgn="base" hangingPunct="0">
              <a:spcBef>
                <a:spcPct val="0"/>
              </a:spcBef>
              <a:spcAft>
                <a:spcPct val="0"/>
              </a:spcAft>
              <a:defRPr sz="2400">
                <a:solidFill>
                  <a:schemeClr val="tx1"/>
                </a:solidFill>
                <a:latin typeface="Times New Roman" panose="02020603050405020304" pitchFamily="18" charset="0"/>
              </a:defRPr>
            </a:lvl7pPr>
            <a:lvl8pPr marL="3349625" indent="-219075" defTabSz="930275" eaLnBrk="0" fontAlgn="base" hangingPunct="0">
              <a:spcBef>
                <a:spcPct val="0"/>
              </a:spcBef>
              <a:spcAft>
                <a:spcPct val="0"/>
              </a:spcAft>
              <a:defRPr sz="2400">
                <a:solidFill>
                  <a:schemeClr val="tx1"/>
                </a:solidFill>
                <a:latin typeface="Times New Roman" panose="02020603050405020304" pitchFamily="18" charset="0"/>
              </a:defRPr>
            </a:lvl8pPr>
            <a:lvl9pPr marL="3806825" indent="-219075"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D4D6AA22-AB21-4234-A948-49BF60936143}" type="slidenum">
              <a:rPr lang="en-US" altLang="en-US" sz="1300" smtClean="0"/>
              <a:pPr/>
              <a:t>145</a:t>
            </a:fld>
            <a:endParaRPr lang="en-US" altLang="en-US" sz="1300"/>
          </a:p>
        </p:txBody>
      </p:sp>
      <p:sp>
        <p:nvSpPr>
          <p:cNvPr id="230403" name="Rectangle 2">
            <a:extLst>
              <a:ext uri="{FF2B5EF4-FFF2-40B4-BE49-F238E27FC236}">
                <a16:creationId xmlns:a16="http://schemas.microsoft.com/office/drawing/2014/main" id="{F1D055B8-C1E8-90D7-1975-6A69A49F028A}"/>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FAC28DC2-2878-ABC2-1B92-D54C9A11F3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E98E5E12-EF74-D821-027B-5529AF55B5A7}"/>
              </a:ext>
            </a:extLst>
          </p:cNvPr>
          <p:cNvSpPr>
            <a:spLocks noGrp="1" noRot="1" noChangeAspect="1" noChangeArrowheads="1" noTextEdit="1"/>
          </p:cNvSpPr>
          <p:nvPr>
            <p:ph type="sldImg"/>
          </p:nvPr>
        </p:nvSpPr>
        <p:spPr>
          <a:xfrm>
            <a:off x="398463" y="696913"/>
            <a:ext cx="6188075" cy="3481387"/>
          </a:xfrm>
          <a:ln/>
        </p:spPr>
      </p:sp>
      <p:sp>
        <p:nvSpPr>
          <p:cNvPr id="232451" name="Notes Placeholder 2">
            <a:extLst>
              <a:ext uri="{FF2B5EF4-FFF2-40B4-BE49-F238E27FC236}">
                <a16:creationId xmlns:a16="http://schemas.microsoft.com/office/drawing/2014/main" id="{C1AD7877-553C-0B31-AC3A-F4B5EB1997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32452" name="Slide Number Placeholder 3">
            <a:extLst>
              <a:ext uri="{FF2B5EF4-FFF2-40B4-BE49-F238E27FC236}">
                <a16:creationId xmlns:a16="http://schemas.microsoft.com/office/drawing/2014/main" id="{26014F30-B1B9-4FD6-C51F-290B1CBC99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0275">
              <a:defRPr sz="2400">
                <a:solidFill>
                  <a:schemeClr val="tx1"/>
                </a:solidFill>
                <a:latin typeface="Times New Roman" panose="02020603050405020304" pitchFamily="18" charset="0"/>
              </a:defRPr>
            </a:lvl1pPr>
            <a:lvl2pPr marL="742950" indent="-285750" defTabSz="930275">
              <a:defRPr sz="2400">
                <a:solidFill>
                  <a:schemeClr val="tx1"/>
                </a:solidFill>
                <a:latin typeface="Times New Roman" panose="02020603050405020304" pitchFamily="18" charset="0"/>
              </a:defRPr>
            </a:lvl2pPr>
            <a:lvl3pPr marL="1143000" indent="-228600" defTabSz="930275">
              <a:defRPr sz="2400">
                <a:solidFill>
                  <a:schemeClr val="tx1"/>
                </a:solidFill>
                <a:latin typeface="Times New Roman" panose="02020603050405020304" pitchFamily="18" charset="0"/>
              </a:defRPr>
            </a:lvl3pPr>
            <a:lvl4pPr marL="1600200" indent="-228600" defTabSz="930275">
              <a:defRPr sz="2400">
                <a:solidFill>
                  <a:schemeClr val="tx1"/>
                </a:solidFill>
                <a:latin typeface="Times New Roman" panose="02020603050405020304" pitchFamily="18" charset="0"/>
              </a:defRPr>
            </a:lvl4pPr>
            <a:lvl5pPr marL="2057400" indent="-228600" defTabSz="930275">
              <a:defRPr sz="2400">
                <a:solidFill>
                  <a:schemeClr val="tx1"/>
                </a:solidFill>
                <a:latin typeface="Times New Roman" panose="02020603050405020304" pitchFamily="18" charset="0"/>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defRPr>
            </a:lvl9pPr>
          </a:lstStyle>
          <a:p>
            <a:fld id="{552E51FD-794B-40F5-83E7-C21F2E63A098}" type="slidenum">
              <a:rPr lang="en-US" altLang="en-US" sz="1200" smtClean="0"/>
              <a:pPr/>
              <a:t>146</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FD9EB99-8010-13D3-81D6-6213FBC6F746}"/>
              </a:ext>
            </a:extLst>
          </p:cNvPr>
          <p:cNvSpPr>
            <a:spLocks noGrp="1" noRot="1" noChangeAspect="1" noChangeArrowheads="1" noTextEdit="1"/>
          </p:cNvSpPr>
          <p:nvPr>
            <p:ph type="sldImg"/>
          </p:nvPr>
        </p:nvSpPr>
        <p:spPr>
          <a:xfrm>
            <a:off x="398463" y="696913"/>
            <a:ext cx="6188075" cy="3481387"/>
          </a:xfrm>
          <a:ln/>
        </p:spPr>
      </p:sp>
      <p:sp>
        <p:nvSpPr>
          <p:cNvPr id="32771" name="Notes Placeholder 2">
            <a:extLst>
              <a:ext uri="{FF2B5EF4-FFF2-40B4-BE49-F238E27FC236}">
                <a16:creationId xmlns:a16="http://schemas.microsoft.com/office/drawing/2014/main" id="{B926881F-DA5D-1903-6262-FE053DF070A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32772" name="Slide Number Placeholder 3">
            <a:extLst>
              <a:ext uri="{FF2B5EF4-FFF2-40B4-BE49-F238E27FC236}">
                <a16:creationId xmlns:a16="http://schemas.microsoft.com/office/drawing/2014/main" id="{DFF35C88-1806-1200-A505-9826B332092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57F6776C-1E16-4BC5-B1F2-4E626DFE2DBB}" type="slidenum">
              <a:rPr lang="en-US" altLang="en-US" sz="1200" smtClean="0"/>
              <a:pPr/>
              <a:t>9</a:t>
            </a:fld>
            <a:endParaRPr lang="en-US" alt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05D0F9C7-41F2-B25B-E961-DE65050A632E}"/>
              </a:ext>
            </a:extLst>
          </p:cNvPr>
          <p:cNvSpPr>
            <a:spLocks noGrp="1" noRot="1" noChangeAspect="1" noChangeArrowheads="1" noTextEdit="1"/>
          </p:cNvSpPr>
          <p:nvPr>
            <p:ph type="sldImg"/>
          </p:nvPr>
        </p:nvSpPr>
        <p:spPr>
          <a:xfrm>
            <a:off x="398463" y="696913"/>
            <a:ext cx="6188075" cy="3481387"/>
          </a:xfrm>
          <a:ln/>
        </p:spPr>
      </p:sp>
      <p:sp>
        <p:nvSpPr>
          <p:cNvPr id="234499" name="Notes Placeholder 2">
            <a:extLst>
              <a:ext uri="{FF2B5EF4-FFF2-40B4-BE49-F238E27FC236}">
                <a16:creationId xmlns:a16="http://schemas.microsoft.com/office/drawing/2014/main" id="{B936B688-30E2-B0F3-BAED-9C2E1DB074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34500" name="Slide Number Placeholder 3">
            <a:extLst>
              <a:ext uri="{FF2B5EF4-FFF2-40B4-BE49-F238E27FC236}">
                <a16:creationId xmlns:a16="http://schemas.microsoft.com/office/drawing/2014/main" id="{0AED56C8-C9D5-8DF1-3541-EF3682FED49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F4520C82-8F91-4DB1-B6F7-1FF6EE935E5F}" type="slidenum">
              <a:rPr lang="en-US" altLang="en-US" sz="1200" smtClean="0"/>
              <a:pPr/>
              <a:t>147</a:t>
            </a:fld>
            <a:endParaRPr lang="en-US" alt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24FE0542-48A5-F950-5A05-7380FD446C95}"/>
              </a:ext>
            </a:extLst>
          </p:cNvPr>
          <p:cNvSpPr>
            <a:spLocks noGrp="1" noRot="1" noChangeAspect="1" noChangeArrowheads="1" noTextEdit="1"/>
          </p:cNvSpPr>
          <p:nvPr>
            <p:ph type="sldImg"/>
          </p:nvPr>
        </p:nvSpPr>
        <p:spPr>
          <a:xfrm>
            <a:off x="398463" y="696913"/>
            <a:ext cx="6188075" cy="3481387"/>
          </a:xfrm>
          <a:ln/>
        </p:spPr>
      </p:sp>
      <p:sp>
        <p:nvSpPr>
          <p:cNvPr id="236547" name="Notes Placeholder 2">
            <a:extLst>
              <a:ext uri="{FF2B5EF4-FFF2-40B4-BE49-F238E27FC236}">
                <a16:creationId xmlns:a16="http://schemas.microsoft.com/office/drawing/2014/main" id="{1AA726A4-BEC9-AE2C-2BB8-CE8495588A8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36548" name="Slide Number Placeholder 3">
            <a:extLst>
              <a:ext uri="{FF2B5EF4-FFF2-40B4-BE49-F238E27FC236}">
                <a16:creationId xmlns:a16="http://schemas.microsoft.com/office/drawing/2014/main" id="{8ED28395-1A91-7462-DA18-5371A0C869D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7575">
              <a:defRPr sz="2400">
                <a:solidFill>
                  <a:schemeClr val="tx1"/>
                </a:solidFill>
                <a:latin typeface="Times New Roman" panose="02020603050405020304" pitchFamily="18" charset="0"/>
              </a:defRPr>
            </a:lvl1pPr>
            <a:lvl2pPr marL="742950" indent="-285750" defTabSz="917575">
              <a:defRPr sz="2400">
                <a:solidFill>
                  <a:schemeClr val="tx1"/>
                </a:solidFill>
                <a:latin typeface="Times New Roman" panose="02020603050405020304" pitchFamily="18" charset="0"/>
              </a:defRPr>
            </a:lvl2pPr>
            <a:lvl3pPr marL="1143000" indent="-228600" defTabSz="917575">
              <a:defRPr sz="2400">
                <a:solidFill>
                  <a:schemeClr val="tx1"/>
                </a:solidFill>
                <a:latin typeface="Times New Roman" panose="02020603050405020304" pitchFamily="18" charset="0"/>
              </a:defRPr>
            </a:lvl3pPr>
            <a:lvl4pPr marL="1600200" indent="-228600" defTabSz="917575">
              <a:defRPr sz="2400">
                <a:solidFill>
                  <a:schemeClr val="tx1"/>
                </a:solidFill>
                <a:latin typeface="Times New Roman" panose="02020603050405020304" pitchFamily="18" charset="0"/>
              </a:defRPr>
            </a:lvl4pPr>
            <a:lvl5pPr marL="2057400" indent="-228600" defTabSz="917575">
              <a:defRPr sz="2400">
                <a:solidFill>
                  <a:schemeClr val="tx1"/>
                </a:solidFill>
                <a:latin typeface="Times New Roman" panose="02020603050405020304" pitchFamily="18" charset="0"/>
              </a:defRPr>
            </a:lvl5pPr>
            <a:lvl6pPr marL="2514600" indent="-228600" defTabSz="91757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757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757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7575" eaLnBrk="0" fontAlgn="base" hangingPunct="0">
              <a:spcBef>
                <a:spcPct val="0"/>
              </a:spcBef>
              <a:spcAft>
                <a:spcPct val="0"/>
              </a:spcAft>
              <a:defRPr sz="2400">
                <a:solidFill>
                  <a:schemeClr val="tx1"/>
                </a:solidFill>
                <a:latin typeface="Times New Roman" panose="02020603050405020304" pitchFamily="18" charset="0"/>
              </a:defRPr>
            </a:lvl9pPr>
          </a:lstStyle>
          <a:p>
            <a:fld id="{BA5A68AB-09FB-44A7-B7B1-C5B4C5907BF0}" type="slidenum">
              <a:rPr lang="en-US" altLang="en-US" sz="1200" smtClean="0"/>
              <a:pPr/>
              <a:t>148</a:t>
            </a:fld>
            <a:endParaRPr lang="en-US" alt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306A868D-F252-1C8B-027A-DD62E68EB421}"/>
              </a:ext>
            </a:extLst>
          </p:cNvPr>
          <p:cNvSpPr>
            <a:spLocks noGrp="1" noRot="1" noChangeAspect="1" noChangeArrowheads="1" noTextEdit="1"/>
          </p:cNvSpPr>
          <p:nvPr>
            <p:ph type="sldImg"/>
          </p:nvPr>
        </p:nvSpPr>
        <p:spPr>
          <a:xfrm>
            <a:off x="398463" y="696913"/>
            <a:ext cx="6188075" cy="3481387"/>
          </a:xfrm>
          <a:ln/>
        </p:spPr>
      </p:sp>
      <p:sp>
        <p:nvSpPr>
          <p:cNvPr id="238595" name="Notes Placeholder 2">
            <a:extLst>
              <a:ext uri="{FF2B5EF4-FFF2-40B4-BE49-F238E27FC236}">
                <a16:creationId xmlns:a16="http://schemas.microsoft.com/office/drawing/2014/main" id="{E52F752D-DB96-80AF-AFC4-1A9735353BA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38596" name="Slide Number Placeholder 3">
            <a:extLst>
              <a:ext uri="{FF2B5EF4-FFF2-40B4-BE49-F238E27FC236}">
                <a16:creationId xmlns:a16="http://schemas.microsoft.com/office/drawing/2014/main" id="{C4E93FE6-8FFF-B7FA-95DF-CFAF6A0C5A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343FE0E0-3A52-4229-9F26-E904C68210A2}" type="slidenum">
              <a:rPr lang="en-US" altLang="en-US" sz="1200" smtClean="0"/>
              <a:pPr/>
              <a:t>149</a:t>
            </a:fld>
            <a:endParaRPr lang="en-US" alt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a:extLst>
              <a:ext uri="{FF2B5EF4-FFF2-40B4-BE49-F238E27FC236}">
                <a16:creationId xmlns:a16="http://schemas.microsoft.com/office/drawing/2014/main" id="{C1EE762D-93A9-7287-767C-83655424255C}"/>
              </a:ext>
            </a:extLst>
          </p:cNvPr>
          <p:cNvSpPr>
            <a:spLocks noGrp="1" noRot="1" noChangeAspect="1" noChangeArrowheads="1" noTextEdit="1"/>
          </p:cNvSpPr>
          <p:nvPr>
            <p:ph type="sldImg"/>
          </p:nvPr>
        </p:nvSpPr>
        <p:spPr>
          <a:xfrm>
            <a:off x="398463" y="696913"/>
            <a:ext cx="6188075" cy="3481387"/>
          </a:xfrm>
          <a:ln/>
        </p:spPr>
      </p:sp>
      <p:sp>
        <p:nvSpPr>
          <p:cNvPr id="240643" name="Notes Placeholder 2">
            <a:extLst>
              <a:ext uri="{FF2B5EF4-FFF2-40B4-BE49-F238E27FC236}">
                <a16:creationId xmlns:a16="http://schemas.microsoft.com/office/drawing/2014/main" id="{5F72ABA3-2AEF-CBF5-F613-7E38B2C82C9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40644" name="Slide Number Placeholder 3">
            <a:extLst>
              <a:ext uri="{FF2B5EF4-FFF2-40B4-BE49-F238E27FC236}">
                <a16:creationId xmlns:a16="http://schemas.microsoft.com/office/drawing/2014/main" id="{BD130153-5CC9-CB01-0A33-7BC5A74DD93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39823BBA-55E2-46CE-B70C-14A5A261AC6C}" type="slidenum">
              <a:rPr lang="en-US" altLang="en-US" sz="1200" smtClean="0"/>
              <a:pPr/>
              <a:t>150</a:t>
            </a:fld>
            <a:endParaRPr lang="en-US" alt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a:extLst>
              <a:ext uri="{FF2B5EF4-FFF2-40B4-BE49-F238E27FC236}">
                <a16:creationId xmlns:a16="http://schemas.microsoft.com/office/drawing/2014/main" id="{2949E8DC-BD35-124E-3A0F-B519CFD7AD89}"/>
              </a:ext>
            </a:extLst>
          </p:cNvPr>
          <p:cNvSpPr>
            <a:spLocks noGrp="1" noRot="1" noChangeAspect="1" noChangeArrowheads="1" noTextEdit="1"/>
          </p:cNvSpPr>
          <p:nvPr>
            <p:ph type="sldImg"/>
          </p:nvPr>
        </p:nvSpPr>
        <p:spPr>
          <a:xfrm>
            <a:off x="398463" y="696913"/>
            <a:ext cx="6188075" cy="3481387"/>
          </a:xfrm>
          <a:ln/>
        </p:spPr>
      </p:sp>
      <p:sp>
        <p:nvSpPr>
          <p:cNvPr id="242691" name="Notes Placeholder 2">
            <a:extLst>
              <a:ext uri="{FF2B5EF4-FFF2-40B4-BE49-F238E27FC236}">
                <a16:creationId xmlns:a16="http://schemas.microsoft.com/office/drawing/2014/main" id="{E5C23AFC-0BE8-27BC-DDAD-FC8CF839B8C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42692" name="Slide Number Placeholder 3">
            <a:extLst>
              <a:ext uri="{FF2B5EF4-FFF2-40B4-BE49-F238E27FC236}">
                <a16:creationId xmlns:a16="http://schemas.microsoft.com/office/drawing/2014/main" id="{0EB94DF0-99F8-D1C7-A28E-D548603B99D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8F71DBAD-80E6-4F13-A7AB-7D302D40E725}" type="slidenum">
              <a:rPr lang="en-US" altLang="en-US" sz="1200" smtClean="0"/>
              <a:pPr/>
              <a:t>151</a:t>
            </a:fld>
            <a:endParaRPr lang="en-US" alt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018BEFDC-2084-811E-1E75-C7EE74D7B6F2}"/>
              </a:ext>
            </a:extLst>
          </p:cNvPr>
          <p:cNvSpPr>
            <a:spLocks noGrp="1" noRot="1" noChangeAspect="1" noChangeArrowheads="1" noTextEdit="1"/>
          </p:cNvSpPr>
          <p:nvPr>
            <p:ph type="sldImg"/>
          </p:nvPr>
        </p:nvSpPr>
        <p:spPr>
          <a:xfrm>
            <a:off x="398463" y="696913"/>
            <a:ext cx="6188075" cy="3481387"/>
          </a:xfrm>
          <a:ln/>
        </p:spPr>
      </p:sp>
      <p:sp>
        <p:nvSpPr>
          <p:cNvPr id="244739" name="Notes Placeholder 2">
            <a:extLst>
              <a:ext uri="{FF2B5EF4-FFF2-40B4-BE49-F238E27FC236}">
                <a16:creationId xmlns:a16="http://schemas.microsoft.com/office/drawing/2014/main" id="{5C7B4EAC-B696-A81C-F4AC-519595AD326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44740" name="Slide Number Placeholder 3">
            <a:extLst>
              <a:ext uri="{FF2B5EF4-FFF2-40B4-BE49-F238E27FC236}">
                <a16:creationId xmlns:a16="http://schemas.microsoft.com/office/drawing/2014/main" id="{AD628932-CCE7-5197-790D-3500597E9AD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F4E118F0-F6C2-4A85-9A21-7EA99C41830C}" type="slidenum">
              <a:rPr lang="en-US" altLang="en-US" sz="1200" smtClean="0"/>
              <a:pPr/>
              <a:t>152</a:t>
            </a:fld>
            <a:endParaRPr lang="en-US" alt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a:extLst>
              <a:ext uri="{FF2B5EF4-FFF2-40B4-BE49-F238E27FC236}">
                <a16:creationId xmlns:a16="http://schemas.microsoft.com/office/drawing/2014/main" id="{BE403DB0-BEDC-5EB3-7760-C07D1ADEB19D}"/>
              </a:ext>
            </a:extLst>
          </p:cNvPr>
          <p:cNvSpPr>
            <a:spLocks noGrp="1" noRot="1" noChangeAspect="1" noChangeArrowheads="1" noTextEdit="1"/>
          </p:cNvSpPr>
          <p:nvPr>
            <p:ph type="sldImg"/>
          </p:nvPr>
        </p:nvSpPr>
        <p:spPr>
          <a:xfrm>
            <a:off x="398463" y="696913"/>
            <a:ext cx="6188075" cy="3481387"/>
          </a:xfrm>
          <a:ln/>
        </p:spPr>
      </p:sp>
      <p:sp>
        <p:nvSpPr>
          <p:cNvPr id="246787" name="Notes Placeholder 2">
            <a:extLst>
              <a:ext uri="{FF2B5EF4-FFF2-40B4-BE49-F238E27FC236}">
                <a16:creationId xmlns:a16="http://schemas.microsoft.com/office/drawing/2014/main" id="{D63335DC-4C4A-669B-90B8-83DB1D69A22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46788" name="Slide Number Placeholder 3">
            <a:extLst>
              <a:ext uri="{FF2B5EF4-FFF2-40B4-BE49-F238E27FC236}">
                <a16:creationId xmlns:a16="http://schemas.microsoft.com/office/drawing/2014/main" id="{EA66167C-5526-B456-68F1-52D3E42621B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09A57C85-504C-485D-B92E-4194F4FB68F1}" type="slidenum">
              <a:rPr lang="en-US" altLang="en-US" sz="1200" smtClean="0"/>
              <a:pPr/>
              <a:t>153</a:t>
            </a:fld>
            <a:endParaRPr lang="en-US" alt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DA3A51E4-6AB2-9F08-F4FD-D7F5B266086C}"/>
              </a:ext>
            </a:extLst>
          </p:cNvPr>
          <p:cNvSpPr>
            <a:spLocks noGrp="1" noRot="1" noChangeAspect="1" noChangeArrowheads="1" noTextEdit="1"/>
          </p:cNvSpPr>
          <p:nvPr>
            <p:ph type="sldImg"/>
          </p:nvPr>
        </p:nvSpPr>
        <p:spPr>
          <a:xfrm>
            <a:off x="398463" y="696913"/>
            <a:ext cx="6188075" cy="3481387"/>
          </a:xfrm>
          <a:ln/>
        </p:spPr>
      </p:sp>
      <p:sp>
        <p:nvSpPr>
          <p:cNvPr id="248835" name="Notes Placeholder 2">
            <a:extLst>
              <a:ext uri="{FF2B5EF4-FFF2-40B4-BE49-F238E27FC236}">
                <a16:creationId xmlns:a16="http://schemas.microsoft.com/office/drawing/2014/main" id="{8EA30AA9-4E49-70A7-99AD-90D5E0070A5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48836" name="Slide Number Placeholder 3">
            <a:extLst>
              <a:ext uri="{FF2B5EF4-FFF2-40B4-BE49-F238E27FC236}">
                <a16:creationId xmlns:a16="http://schemas.microsoft.com/office/drawing/2014/main" id="{63CAEEA1-24B8-B718-C64F-943B93AB790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F7CB95A7-4B17-4946-AE52-31CAEE4E9A25}" type="slidenum">
              <a:rPr lang="en-US" altLang="en-US" sz="1200" smtClean="0"/>
              <a:pPr/>
              <a:t>154</a:t>
            </a:fld>
            <a:endParaRPr lang="en-US" altLang="en-US"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62E51DC8-2314-FD65-DFD0-FD7F0C6F6620}"/>
              </a:ext>
            </a:extLst>
          </p:cNvPr>
          <p:cNvSpPr>
            <a:spLocks noGrp="1" noRot="1" noChangeAspect="1" noChangeArrowheads="1" noTextEdit="1"/>
          </p:cNvSpPr>
          <p:nvPr>
            <p:ph type="sldImg"/>
          </p:nvPr>
        </p:nvSpPr>
        <p:spPr>
          <a:xfrm>
            <a:off x="398463" y="696913"/>
            <a:ext cx="6188075" cy="3481387"/>
          </a:xfrm>
          <a:ln/>
        </p:spPr>
      </p:sp>
      <p:sp>
        <p:nvSpPr>
          <p:cNvPr id="250883" name="Notes Placeholder 2">
            <a:extLst>
              <a:ext uri="{FF2B5EF4-FFF2-40B4-BE49-F238E27FC236}">
                <a16:creationId xmlns:a16="http://schemas.microsoft.com/office/drawing/2014/main" id="{B3E3711A-8EEF-6399-CD18-39F5B4DBB4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50884" name="Slide Number Placeholder 3">
            <a:extLst>
              <a:ext uri="{FF2B5EF4-FFF2-40B4-BE49-F238E27FC236}">
                <a16:creationId xmlns:a16="http://schemas.microsoft.com/office/drawing/2014/main" id="{A74C911B-507F-E4D6-8E16-A5BDC2862885}"/>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7C5491EA-87DE-43B8-BD43-B38567935E84}" type="slidenum">
              <a:rPr lang="en-US" altLang="en-US" sz="1200" smtClean="0"/>
              <a:pPr/>
              <a:t>155</a:t>
            </a:fld>
            <a:endParaRPr lang="en-US" altLang="en-US"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FC6009DB-4184-7B1A-C4AC-4F3852A92163}"/>
              </a:ext>
            </a:extLst>
          </p:cNvPr>
          <p:cNvSpPr>
            <a:spLocks noGrp="1" noRot="1" noChangeAspect="1" noChangeArrowheads="1" noTextEdit="1"/>
          </p:cNvSpPr>
          <p:nvPr>
            <p:ph type="sldImg"/>
          </p:nvPr>
        </p:nvSpPr>
        <p:spPr>
          <a:xfrm>
            <a:off x="398463" y="696913"/>
            <a:ext cx="6188075" cy="3481387"/>
          </a:xfrm>
          <a:ln/>
        </p:spPr>
      </p:sp>
      <p:sp>
        <p:nvSpPr>
          <p:cNvPr id="254979" name="Notes Placeholder 2">
            <a:extLst>
              <a:ext uri="{FF2B5EF4-FFF2-40B4-BE49-F238E27FC236}">
                <a16:creationId xmlns:a16="http://schemas.microsoft.com/office/drawing/2014/main" id="{87E25C17-9361-2F75-A4CE-A0CB179451C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254980" name="Slide Number Placeholder 3">
            <a:extLst>
              <a:ext uri="{FF2B5EF4-FFF2-40B4-BE49-F238E27FC236}">
                <a16:creationId xmlns:a16="http://schemas.microsoft.com/office/drawing/2014/main" id="{A527D8A3-88F8-A587-D2EE-155E952FB8F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28688">
              <a:defRPr sz="2400">
                <a:solidFill>
                  <a:schemeClr val="tx1"/>
                </a:solidFill>
                <a:latin typeface="Times New Roman" panose="02020603050405020304" pitchFamily="18" charset="0"/>
              </a:defRPr>
            </a:lvl1pPr>
            <a:lvl2pPr marL="752475" indent="-288925" defTabSz="928688">
              <a:defRPr sz="2400">
                <a:solidFill>
                  <a:schemeClr val="tx1"/>
                </a:solidFill>
                <a:latin typeface="Times New Roman" panose="02020603050405020304" pitchFamily="18" charset="0"/>
              </a:defRPr>
            </a:lvl2pPr>
            <a:lvl3pPr marL="1157288" indent="-230188" defTabSz="928688">
              <a:defRPr sz="2400">
                <a:solidFill>
                  <a:schemeClr val="tx1"/>
                </a:solidFill>
                <a:latin typeface="Times New Roman" panose="02020603050405020304" pitchFamily="18" charset="0"/>
              </a:defRPr>
            </a:lvl3pPr>
            <a:lvl4pPr marL="1620838" indent="-230188" defTabSz="928688">
              <a:defRPr sz="2400">
                <a:solidFill>
                  <a:schemeClr val="tx1"/>
                </a:solidFill>
                <a:latin typeface="Times New Roman" panose="02020603050405020304" pitchFamily="18" charset="0"/>
              </a:defRPr>
            </a:lvl4pPr>
            <a:lvl5pPr marL="2082800" indent="-230188" defTabSz="928688">
              <a:defRPr sz="2400">
                <a:solidFill>
                  <a:schemeClr val="tx1"/>
                </a:solidFill>
                <a:latin typeface="Times New Roman" panose="02020603050405020304" pitchFamily="18" charset="0"/>
              </a:defRPr>
            </a:lvl5pPr>
            <a:lvl6pPr marL="2540000" indent="-230188" defTabSz="928688" eaLnBrk="0" fontAlgn="base" hangingPunct="0">
              <a:spcBef>
                <a:spcPct val="0"/>
              </a:spcBef>
              <a:spcAft>
                <a:spcPct val="0"/>
              </a:spcAft>
              <a:defRPr sz="2400">
                <a:solidFill>
                  <a:schemeClr val="tx1"/>
                </a:solidFill>
                <a:latin typeface="Times New Roman" panose="02020603050405020304" pitchFamily="18" charset="0"/>
              </a:defRPr>
            </a:lvl6pPr>
            <a:lvl7pPr marL="2997200" indent="-230188" defTabSz="928688" eaLnBrk="0" fontAlgn="base" hangingPunct="0">
              <a:spcBef>
                <a:spcPct val="0"/>
              </a:spcBef>
              <a:spcAft>
                <a:spcPct val="0"/>
              </a:spcAft>
              <a:defRPr sz="2400">
                <a:solidFill>
                  <a:schemeClr val="tx1"/>
                </a:solidFill>
                <a:latin typeface="Times New Roman" panose="02020603050405020304" pitchFamily="18" charset="0"/>
              </a:defRPr>
            </a:lvl7pPr>
            <a:lvl8pPr marL="3454400" indent="-230188" defTabSz="928688" eaLnBrk="0" fontAlgn="base" hangingPunct="0">
              <a:spcBef>
                <a:spcPct val="0"/>
              </a:spcBef>
              <a:spcAft>
                <a:spcPct val="0"/>
              </a:spcAft>
              <a:defRPr sz="2400">
                <a:solidFill>
                  <a:schemeClr val="tx1"/>
                </a:solidFill>
                <a:latin typeface="Times New Roman" panose="02020603050405020304" pitchFamily="18" charset="0"/>
              </a:defRPr>
            </a:lvl8pPr>
            <a:lvl9pPr marL="3911600" indent="-230188"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66C5E3EC-D1C5-4DDC-B124-66C82AFA6D08}" type="slidenum">
              <a:rPr lang="en-US" altLang="en-US" sz="1200" smtClean="0"/>
              <a:pPr/>
              <a:t>158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9A033A2C-42A4-8E47-1F2C-2A3669F1E148}"/>
              </a:ext>
            </a:extLst>
          </p:cNvPr>
          <p:cNvSpPr>
            <a:spLocks noGrp="1" noChangeArrowheads="1"/>
          </p:cNvSpPr>
          <p:nvPr>
            <p:ph type="ftr" sz="quarter" idx="10"/>
          </p:nvPr>
        </p:nvSpPr>
        <p:spPr>
          <a:ln/>
        </p:spPr>
        <p:txBody>
          <a:bodyPr/>
          <a:lstStyle>
            <a:lvl1pPr>
              <a:defRPr/>
            </a:lvl1pPr>
          </a:lstStyle>
          <a:p>
            <a:pPr>
              <a:defRPr/>
            </a:pPr>
            <a:r>
              <a:rPr lang="en-US" altLang="en-US"/>
              <a:t>Instructor: Jacob Rosen </a:t>
            </a:r>
          </a:p>
          <a:p>
            <a:pP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Tree>
    <p:extLst>
      <p:ext uri="{BB962C8B-B14F-4D97-AF65-F5344CB8AC3E}">
        <p14:creationId xmlns:p14="http://schemas.microsoft.com/office/powerpoint/2010/main" val="159350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2" descr="http://brand.ucla.edu/wp-content/uploads/2013/08/ucla-logotype-main-11.jpg">
            <a:extLst>
              <a:ext uri="{FF2B5EF4-FFF2-40B4-BE49-F238E27FC236}">
                <a16:creationId xmlns:a16="http://schemas.microsoft.com/office/drawing/2014/main" id="{2E132854-E6BF-D57D-A381-E3F45DDBB0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a:extLst>
              <a:ext uri="{FF2B5EF4-FFF2-40B4-BE49-F238E27FC236}">
                <a16:creationId xmlns:a16="http://schemas.microsoft.com/office/drawing/2014/main" id="{98CA8BAE-5AF4-D6C0-E8FC-10A74A5C5A86}"/>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98989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2" descr="http://brand.ucla.edu/wp-content/uploads/2013/08/ucla-logotype-main-11.jpg">
            <a:extLst>
              <a:ext uri="{FF2B5EF4-FFF2-40B4-BE49-F238E27FC236}">
                <a16:creationId xmlns:a16="http://schemas.microsoft.com/office/drawing/2014/main" id="{1C7DFB3A-BB3C-7CD5-CB89-3EA795014C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8686800"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a:extLst>
              <a:ext uri="{FF2B5EF4-FFF2-40B4-BE49-F238E27FC236}">
                <a16:creationId xmlns:a16="http://schemas.microsoft.com/office/drawing/2014/main" id="{E580A6BB-92BE-0040-9AEB-9D3FF8C2F497}"/>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208148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pic>
        <p:nvPicPr>
          <p:cNvPr id="4" name="Picture 2" descr="http://brand.ucla.edu/wp-content/uploads/2013/08/ucla-logotype-main-11.jpg">
            <a:extLst>
              <a:ext uri="{FF2B5EF4-FFF2-40B4-BE49-F238E27FC236}">
                <a16:creationId xmlns:a16="http://schemas.microsoft.com/office/drawing/2014/main" id="{7E14597B-95A0-F049-0E5E-5BE5712B6F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30400" y="381000"/>
            <a:ext cx="9347200" cy="762000"/>
          </a:xfrm>
        </p:spPr>
        <p:txBody>
          <a:bodyPr/>
          <a:lstStyle/>
          <a:p>
            <a:r>
              <a:rPr lang="en-US"/>
              <a:t>Click to edit Master title style</a:t>
            </a:r>
          </a:p>
        </p:txBody>
      </p:sp>
      <p:sp>
        <p:nvSpPr>
          <p:cNvPr id="3" name="Table Placeholder 2"/>
          <p:cNvSpPr>
            <a:spLocks noGrp="1"/>
          </p:cNvSpPr>
          <p:nvPr>
            <p:ph type="tbl" idx="1"/>
          </p:nvPr>
        </p:nvSpPr>
        <p:spPr>
          <a:xfrm>
            <a:off x="914400" y="1371600"/>
            <a:ext cx="10363200" cy="4724400"/>
          </a:xfrm>
        </p:spPr>
        <p:txBody>
          <a:bodyPr/>
          <a:lstStyle/>
          <a:p>
            <a:pPr lvl="0"/>
            <a:endParaRPr lang="en-US" noProof="0"/>
          </a:p>
        </p:txBody>
      </p:sp>
      <p:sp>
        <p:nvSpPr>
          <p:cNvPr id="5" name="Footer Placeholder 2">
            <a:extLst>
              <a:ext uri="{FF2B5EF4-FFF2-40B4-BE49-F238E27FC236}">
                <a16:creationId xmlns:a16="http://schemas.microsoft.com/office/drawing/2014/main" id="{86A43720-616E-63B4-CDBD-72A300CF7A01}"/>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174587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http://brand.ucla.edu/wp-content/uploads/2013/08/ucla-logotype-main-11.jpg">
            <a:extLst>
              <a:ext uri="{FF2B5EF4-FFF2-40B4-BE49-F238E27FC236}">
                <a16:creationId xmlns:a16="http://schemas.microsoft.com/office/drawing/2014/main" id="{358937AC-729A-4460-F7ED-4C447E2F24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9388" y="6230144"/>
            <a:ext cx="1033991"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a:extLst>
              <a:ext uri="{FF2B5EF4-FFF2-40B4-BE49-F238E27FC236}">
                <a16:creationId xmlns:a16="http://schemas.microsoft.com/office/drawing/2014/main" id="{1DF07F2F-2FE8-AED8-B5B3-0012763B92B8}"/>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277903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descr="http://brand.ucla.edu/wp-content/uploads/2013/08/ucla-logotype-main-11.jpg">
            <a:extLst>
              <a:ext uri="{FF2B5EF4-FFF2-40B4-BE49-F238E27FC236}">
                <a16:creationId xmlns:a16="http://schemas.microsoft.com/office/drawing/2014/main" id="{C186D083-3D7D-42EB-038F-E2B3FFB468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Footer Placeholder 2">
            <a:extLst>
              <a:ext uri="{FF2B5EF4-FFF2-40B4-BE49-F238E27FC236}">
                <a16:creationId xmlns:a16="http://schemas.microsoft.com/office/drawing/2014/main" id="{14BAE8B3-7DA5-5881-A470-D45D7F7ABEFE}"/>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489900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descr="http://brand.ucla.edu/wp-content/uploads/2013/08/ucla-logotype-main-11.jpg">
            <a:extLst>
              <a:ext uri="{FF2B5EF4-FFF2-40B4-BE49-F238E27FC236}">
                <a16:creationId xmlns:a16="http://schemas.microsoft.com/office/drawing/2014/main" id="{313F6779-65BE-8CF3-3EC8-2F6D9EE366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3716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08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2">
            <a:extLst>
              <a:ext uri="{FF2B5EF4-FFF2-40B4-BE49-F238E27FC236}">
                <a16:creationId xmlns:a16="http://schemas.microsoft.com/office/drawing/2014/main" id="{B88C0E4C-6CFE-122E-D544-0A06F5449B1F}"/>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330833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descr="http://brand.ucla.edu/wp-content/uploads/2013/08/ucla-logotype-main-11.jpg">
            <a:extLst>
              <a:ext uri="{FF2B5EF4-FFF2-40B4-BE49-F238E27FC236}">
                <a16:creationId xmlns:a16="http://schemas.microsoft.com/office/drawing/2014/main" id="{2DB43ADA-232A-2B28-63D7-311E051936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5A6E3C33-4E7A-F3A1-7C5F-24A95B676779}"/>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460200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descr="http://brand.ucla.edu/wp-content/uploads/2013/08/ucla-logotype-main-11.jpg">
            <a:extLst>
              <a:ext uri="{FF2B5EF4-FFF2-40B4-BE49-F238E27FC236}">
                <a16:creationId xmlns:a16="http://schemas.microsoft.com/office/drawing/2014/main" id="{62656286-5389-1F9B-E6C0-E8FD280AB1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2">
            <a:extLst>
              <a:ext uri="{FF2B5EF4-FFF2-40B4-BE49-F238E27FC236}">
                <a16:creationId xmlns:a16="http://schemas.microsoft.com/office/drawing/2014/main" id="{197EBC7D-6313-599E-06B7-79BE92DE186C}"/>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796993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http://brand.ucla.edu/wp-content/uploads/2013/08/ucla-logotype-main-11.jpg">
            <a:extLst>
              <a:ext uri="{FF2B5EF4-FFF2-40B4-BE49-F238E27FC236}">
                <a16:creationId xmlns:a16="http://schemas.microsoft.com/office/drawing/2014/main" id="{C848A888-B9F0-6F33-15FB-1D08646B50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a:extLst>
              <a:ext uri="{FF2B5EF4-FFF2-40B4-BE49-F238E27FC236}">
                <a16:creationId xmlns:a16="http://schemas.microsoft.com/office/drawing/2014/main" id="{FDBD1058-AA2C-8F33-C60A-A754F070C6CE}"/>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127406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2" descr="http://brand.ucla.edu/wp-content/uploads/2013/08/ucla-logotype-main-11.jpg">
            <a:extLst>
              <a:ext uri="{FF2B5EF4-FFF2-40B4-BE49-F238E27FC236}">
                <a16:creationId xmlns:a16="http://schemas.microsoft.com/office/drawing/2014/main" id="{06ACBD76-9960-9B80-2C70-00E08EA340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2">
            <a:extLst>
              <a:ext uri="{FF2B5EF4-FFF2-40B4-BE49-F238E27FC236}">
                <a16:creationId xmlns:a16="http://schemas.microsoft.com/office/drawing/2014/main" id="{9A649A30-97D6-B560-B274-8E653525ACC6}"/>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194956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2" descr="http://brand.ucla.edu/wp-content/uploads/2013/08/ucla-logotype-main-11.jpg">
            <a:extLst>
              <a:ext uri="{FF2B5EF4-FFF2-40B4-BE49-F238E27FC236}">
                <a16:creationId xmlns:a16="http://schemas.microsoft.com/office/drawing/2014/main" id="{E88F025D-1B8F-8029-ED74-E012DB08FF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6501" y="6227763"/>
            <a:ext cx="13843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2">
            <a:extLst>
              <a:ext uri="{FF2B5EF4-FFF2-40B4-BE49-F238E27FC236}">
                <a16:creationId xmlns:a16="http://schemas.microsoft.com/office/drawing/2014/main" id="{C84D1302-4B79-7D84-CD55-40830287646F}"/>
              </a:ext>
            </a:extLst>
          </p:cNvPr>
          <p:cNvSpPr>
            <a:spLocks noGrp="1"/>
          </p:cNvSpPr>
          <p:nvPr>
            <p:ph type="ftr" sz="quarter" idx="10"/>
          </p:nvPr>
        </p:nvSpPr>
        <p:spPr>
          <a:xfrm>
            <a:off x="937684" y="6248400"/>
            <a:ext cx="9042400" cy="381000"/>
          </a:xfrm>
        </p:spPr>
        <p:txBody>
          <a:bodyPr/>
          <a:lstStyle>
            <a:lvl1pPr algn="l">
              <a:defRPr/>
            </a:lvl1p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32091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09BDDB1-5189-9AFD-54B4-768ED03ED358}"/>
              </a:ext>
            </a:extLst>
          </p:cNvPr>
          <p:cNvSpPr>
            <a:spLocks noGrp="1" noChangeArrowheads="1"/>
          </p:cNvSpPr>
          <p:nvPr>
            <p:ph type="title"/>
          </p:nvPr>
        </p:nvSpPr>
        <p:spPr bwMode="auto">
          <a:xfrm>
            <a:off x="1930400" y="381000"/>
            <a:ext cx="9347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609FA7C-3864-2409-35A3-3173B0CD85D3}"/>
              </a:ext>
            </a:extLst>
          </p:cNvPr>
          <p:cNvSpPr>
            <a:spLocks noGrp="1" noChangeArrowheads="1"/>
          </p:cNvSpPr>
          <p:nvPr>
            <p:ph type="body" idx="1"/>
          </p:nvPr>
        </p:nvSpPr>
        <p:spPr bwMode="auto">
          <a:xfrm>
            <a:off x="914400" y="1371600"/>
            <a:ext cx="10363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10078B9-36F8-5367-6C72-D224BFDF770E}"/>
              </a:ext>
            </a:extLst>
          </p:cNvPr>
          <p:cNvSpPr>
            <a:spLocks noGrp="1" noChangeArrowheads="1"/>
          </p:cNvSpPr>
          <p:nvPr>
            <p:ph type="ftr" sz="quarter" idx="3"/>
          </p:nvPr>
        </p:nvSpPr>
        <p:spPr bwMode="auto">
          <a:xfrm>
            <a:off x="2336800" y="6248400"/>
            <a:ext cx="9042400" cy="3810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b="1">
                <a:solidFill>
                  <a:srgbClr val="000099"/>
                </a:solidFill>
                <a:latin typeface="+mn-lt"/>
              </a:defRPr>
            </a:lvl1pPr>
          </a:lstStyle>
          <a:p>
            <a:pPr>
              <a:defRPr/>
            </a:pPr>
            <a:r>
              <a:rPr lang="en-US" altLang="en-US"/>
              <a:t>Instructor: Jacob Rosen </a:t>
            </a:r>
          </a:p>
          <a:p>
            <a:pP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 name="Line 7">
            <a:extLst>
              <a:ext uri="{FF2B5EF4-FFF2-40B4-BE49-F238E27FC236}">
                <a16:creationId xmlns:a16="http://schemas.microsoft.com/office/drawing/2014/main" id="{C80D4FE8-4A77-E9BA-ECDD-923C40323175}"/>
              </a:ext>
            </a:extLst>
          </p:cNvPr>
          <p:cNvSpPr>
            <a:spLocks noChangeShapeType="1"/>
          </p:cNvSpPr>
          <p:nvPr/>
        </p:nvSpPr>
        <p:spPr bwMode="auto">
          <a:xfrm>
            <a:off x="914400" y="6172200"/>
            <a:ext cx="1036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30" name="Line 8">
            <a:extLst>
              <a:ext uri="{FF2B5EF4-FFF2-40B4-BE49-F238E27FC236}">
                <a16:creationId xmlns:a16="http://schemas.microsoft.com/office/drawing/2014/main" id="{0B4AC3B7-0A8D-5E51-CE1E-D98A569D95B5}"/>
              </a:ext>
            </a:extLst>
          </p:cNvPr>
          <p:cNvSpPr>
            <a:spLocks noChangeShapeType="1"/>
          </p:cNvSpPr>
          <p:nvPr/>
        </p:nvSpPr>
        <p:spPr bwMode="auto">
          <a:xfrm>
            <a:off x="1930400" y="1219200"/>
            <a:ext cx="934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031" name="Rectangle 10">
            <a:extLst>
              <a:ext uri="{FF2B5EF4-FFF2-40B4-BE49-F238E27FC236}">
                <a16:creationId xmlns:a16="http://schemas.microsoft.com/office/drawing/2014/main" id="{B2CA30D9-BDFB-4C1C-EDC6-A86071E1DA65}"/>
              </a:ext>
            </a:extLst>
          </p:cNvPr>
          <p:cNvSpPr>
            <a:spLocks noChangeArrowheads="1"/>
          </p:cNvSpPr>
          <p:nvPr/>
        </p:nvSpPr>
        <p:spPr bwMode="auto">
          <a:xfrm>
            <a:off x="508000" y="381000"/>
            <a:ext cx="1219200" cy="762000"/>
          </a:xfrm>
          <a:prstGeom prst="rect">
            <a:avLst/>
          </a:prstGeom>
          <a:noFill/>
          <a:ln>
            <a:noFill/>
          </a:ln>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r">
              <a:defRPr/>
            </a:pPr>
            <a:endParaRPr lang="en-US" altLang="en-US" sz="2400"/>
          </a:p>
        </p:txBody>
      </p:sp>
      <p:pic>
        <p:nvPicPr>
          <p:cNvPr id="1032" name="Picture 13" descr="C:\Glenn\Research3\Images\Robots\frontaibo3.gif">
            <a:extLst>
              <a:ext uri="{FF2B5EF4-FFF2-40B4-BE49-F238E27FC236}">
                <a16:creationId xmlns:a16="http://schemas.microsoft.com/office/drawing/2014/main" id="{9A85C89A-3CBD-61F7-32C7-79058202F70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6168" y="361951"/>
            <a:ext cx="120861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dt="0"/>
  <p:txStyles>
    <p:titleStyle>
      <a:lvl1pPr algn="ctr" rtl="0" eaLnBrk="0" fontAlgn="base" hangingPunct="0">
        <a:spcBef>
          <a:spcPct val="0"/>
        </a:spcBef>
        <a:spcAft>
          <a:spcPct val="0"/>
        </a:spcAft>
        <a:defRPr sz="2000" b="1">
          <a:solidFill>
            <a:srgbClr val="000099"/>
          </a:solidFill>
          <a:latin typeface="+mj-lt"/>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1.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68.png"/><Relationship Id="rId7" Type="http://schemas.openxmlformats.org/officeDocument/2006/relationships/image" Target="../media/image73.jpeg"/><Relationship Id="rId2" Type="http://schemas.openxmlformats.org/officeDocument/2006/relationships/image" Target="../media/image117.png"/><Relationship Id="rId1" Type="http://schemas.openxmlformats.org/officeDocument/2006/relationships/slideLayout" Target="../slideLayouts/slideLayout6.xml"/><Relationship Id="rId6" Type="http://schemas.openxmlformats.org/officeDocument/2006/relationships/image" Target="../media/image72.jpeg"/><Relationship Id="rId5" Type="http://schemas.openxmlformats.org/officeDocument/2006/relationships/image" Target="../media/image119.png"/><Relationship Id="rId4" Type="http://schemas.openxmlformats.org/officeDocument/2006/relationships/image" Target="../media/image118.jpeg"/><Relationship Id="rId9" Type="http://schemas.openxmlformats.org/officeDocument/2006/relationships/image" Target="../media/image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7.xml"/><Relationship Id="rId1" Type="http://schemas.openxmlformats.org/officeDocument/2006/relationships/video" Target="https://www.youtube.com/embed/mIxs79ISLq0"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ideo" Target="https://www.youtube.com/embed/vlCH4zhIqm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ideo" Target="https://www.youtube.com/embed/xiECumcaEx0"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7.xml"/><Relationship Id="rId1" Type="http://schemas.openxmlformats.org/officeDocument/2006/relationships/video" Target="https://www.youtube.com/embed/0-Kpv-ZOcKY"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2.jpeg"/><Relationship Id="rId5" Type="http://schemas.openxmlformats.org/officeDocument/2006/relationships/image" Target="../media/image124.png"/><Relationship Id="rId10" Type="http://schemas.openxmlformats.org/officeDocument/2006/relationships/image" Target="../media/image128.jpeg"/><Relationship Id="rId4" Type="http://schemas.openxmlformats.org/officeDocument/2006/relationships/image" Target="../media/image123.png"/><Relationship Id="rId9"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slideLayout" Target="../slideLayouts/slideLayout7.xml"/><Relationship Id="rId1" Type="http://schemas.openxmlformats.org/officeDocument/2006/relationships/video" Target="https://www.youtube.com/embed/h8KbtmMmhG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7.xml"/><Relationship Id="rId1" Type="http://schemas.openxmlformats.org/officeDocument/2006/relationships/video" Target="https://www.youtube.com/embed/O-LC8zDq3P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34.jpeg"/><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4.png"/></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7.xml"/><Relationship Id="rId1" Type="http://schemas.openxmlformats.org/officeDocument/2006/relationships/video" Target="https://www.youtube.com/embed/HUU3HdxOqZs"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7.xml"/><Relationship Id="rId1" Type="http://schemas.openxmlformats.org/officeDocument/2006/relationships/video" Target="https://www.youtube.com/embed/IbQUc3VW1qo"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7.xml"/><Relationship Id="rId1" Type="http://schemas.openxmlformats.org/officeDocument/2006/relationships/video" Target="https://www.youtube.com/embed/VHfx4unIASM"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7.xml"/><Relationship Id="rId1" Type="http://schemas.openxmlformats.org/officeDocument/2006/relationships/video" Target="https://www.youtube.com/embed/sZYBC8Lrmdo"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47.png"/><Relationship Id="rId4" Type="http://schemas.openxmlformats.org/officeDocument/2006/relationships/image" Target="../media/image146.png"/></Relationships>
</file>

<file path=ppt/slides/_rels/slide12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7.xml"/><Relationship Id="rId1" Type="http://schemas.openxmlformats.org/officeDocument/2006/relationships/video" Target="https://www.youtube.com/embed/qj8B-zL64FE?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7.xml"/><Relationship Id="rId1" Type="http://schemas.openxmlformats.org/officeDocument/2006/relationships/video" Target="https://www.youtube.com/embed/3HhN2tNTVto?feature=oembed" TargetMode="External"/></Relationships>
</file>

<file path=ppt/slides/_rels/slide13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7.xml"/><Relationship Id="rId1" Type="http://schemas.openxmlformats.org/officeDocument/2006/relationships/video" Target="https://www.youtube.com/embed/ViDAohrBEu4?start=164&amp;feature=oembed"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58.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1.png"/></Relationships>
</file>

<file path=ppt/slides/_rels/slide14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166.png"/></Relationships>
</file>

<file path=ppt/slides/_rels/slide14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70.png"/><Relationship Id="rId11" Type="http://schemas.openxmlformats.org/officeDocument/2006/relationships/image" Target="../media/image2.jpeg"/><Relationship Id="rId5" Type="http://schemas.openxmlformats.org/officeDocument/2006/relationships/image" Target="../media/image169.png"/><Relationship Id="rId10" Type="http://schemas.openxmlformats.org/officeDocument/2006/relationships/image" Target="../media/image173.jpeg"/><Relationship Id="rId4" Type="http://schemas.openxmlformats.org/officeDocument/2006/relationships/image" Target="../media/image168.png"/><Relationship Id="rId9" Type="http://schemas.openxmlformats.org/officeDocument/2006/relationships/hyperlink" Target="http://cabrr.cua.edu/Research/RehabilitationRobotics.cfm" TargetMode="External"/></Relationships>
</file>

<file path=ppt/slides/_rels/slide148.xml.rels><?xml version="1.0" encoding="UTF-8" standalone="yes"?>
<Relationships xmlns="http://schemas.openxmlformats.org/package/2006/relationships"><Relationship Id="rId8" Type="http://schemas.openxmlformats.org/officeDocument/2006/relationships/hyperlink" Target="http://bleex.me.berkeley.edu/research/exoskeleton/bleex/" TargetMode="External"/><Relationship Id="rId13" Type="http://schemas.openxmlformats.org/officeDocument/2006/relationships/hyperlink" Target="http://www.youtube.com/watch?v=IYWd2C3XVIk" TargetMode="External"/><Relationship Id="rId3" Type="http://schemas.openxmlformats.org/officeDocument/2006/relationships/image" Target="../media/image174.png"/><Relationship Id="rId7" Type="http://schemas.openxmlformats.org/officeDocument/2006/relationships/hyperlink" Target="http://www.youtube.com/watch?v=sJ4J69EEpu4" TargetMode="External"/><Relationship Id="rId12" Type="http://schemas.openxmlformats.org/officeDocument/2006/relationships/hyperlink" Target="http://www.youtube.com/watch?v=EdK2y3lphmE"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81.jpeg"/><Relationship Id="rId11" Type="http://schemas.openxmlformats.org/officeDocument/2006/relationships/hyperlink" Target="http://www.youtube.com/watch?v=fRkg6H0ZP8A" TargetMode="External"/><Relationship Id="rId5" Type="http://schemas.openxmlformats.org/officeDocument/2006/relationships/image" Target="../media/image180.png"/><Relationship Id="rId15" Type="http://schemas.openxmlformats.org/officeDocument/2006/relationships/image" Target="../media/image2.jpeg"/><Relationship Id="rId10" Type="http://schemas.openxmlformats.org/officeDocument/2006/relationships/image" Target="../media/image183.png"/><Relationship Id="rId4" Type="http://schemas.openxmlformats.org/officeDocument/2006/relationships/hyperlink" Target="http://www.youtube.com/watch?v=QjRrnwiP-8E" TargetMode="External"/><Relationship Id="rId9" Type="http://schemas.openxmlformats.org/officeDocument/2006/relationships/image" Target="../media/image182.jpeg"/><Relationship Id="rId14" Type="http://schemas.openxmlformats.org/officeDocument/2006/relationships/hyperlink" Target="http://www.youtube.com/watch?v=WcM0ruq28dc"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86.png"/><Relationship Id="rId4" Type="http://schemas.openxmlformats.org/officeDocument/2006/relationships/image" Target="../media/image18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7.jpeg"/><Relationship Id="rId3" Type="http://schemas.openxmlformats.org/officeDocument/2006/relationships/image" Target="../media/image187.png"/><Relationship Id="rId7" Type="http://schemas.openxmlformats.org/officeDocument/2006/relationships/image" Target="../media/image191.jpeg"/><Relationship Id="rId12" Type="http://schemas.openxmlformats.org/officeDocument/2006/relationships/image" Target="../media/image196.jpe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190.jpeg"/><Relationship Id="rId11" Type="http://schemas.openxmlformats.org/officeDocument/2006/relationships/image" Target="../media/image195.jpeg"/><Relationship Id="rId5" Type="http://schemas.openxmlformats.org/officeDocument/2006/relationships/image" Target="../media/image189.jpeg"/><Relationship Id="rId10" Type="http://schemas.openxmlformats.org/officeDocument/2006/relationships/image" Target="../media/image194.jpeg"/><Relationship Id="rId4" Type="http://schemas.openxmlformats.org/officeDocument/2006/relationships/image" Target="../media/image188.png"/><Relationship Id="rId9" Type="http://schemas.openxmlformats.org/officeDocument/2006/relationships/image" Target="../media/image193.jpeg"/><Relationship Id="rId14" Type="http://schemas.openxmlformats.org/officeDocument/2006/relationships/image" Target="../media/image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00.jpeg"/><Relationship Id="rId4" Type="http://schemas.openxmlformats.org/officeDocument/2006/relationships/image" Target="../media/image199.jpeg"/></Relationships>
</file>

<file path=ppt/slides/_rels/slide15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02.jpeg"/><Relationship Id="rId7" Type="http://schemas.openxmlformats.org/officeDocument/2006/relationships/image" Target="../media/image206.jpe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jpeg"/></Relationships>
</file>

<file path=ppt/slides/_rels/slide15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09.jpeg"/><Relationship Id="rId4" Type="http://schemas.openxmlformats.org/officeDocument/2006/relationships/image" Target="../media/image208.png"/></Relationships>
</file>

<file path=ppt/slides/_rels/slide155.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slideLayout" Target="../slideLayouts/slideLayout7.xml"/><Relationship Id="rId1" Type="http://schemas.openxmlformats.org/officeDocument/2006/relationships/video" Target="https://www.youtube.com/embed/nPk90YCpqF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ideo" Target="https://www.youtube.com/embed/C4wjAlprgBc" TargetMode="External"/></Relationships>
</file>

<file path=ppt/slides/_rels/slide158.xml.rels><?xml version="1.0" encoding="UTF-8" standalone="yes"?>
<Relationships xmlns="http://schemas.openxmlformats.org/package/2006/relationships"><Relationship Id="rId13" Type="http://schemas.openxmlformats.org/officeDocument/2006/relationships/oleObject" Target="../embeddings/oleObject4.bin"/><Relationship Id="rId18" Type="http://schemas.openxmlformats.org/officeDocument/2006/relationships/image" Target="../media/image220.emf"/><Relationship Id="rId26" Type="http://schemas.openxmlformats.org/officeDocument/2006/relationships/image" Target="../media/image224.emf"/><Relationship Id="rId39" Type="http://schemas.openxmlformats.org/officeDocument/2006/relationships/image" Target="../media/image231.jpeg"/><Relationship Id="rId21" Type="http://schemas.openxmlformats.org/officeDocument/2006/relationships/oleObject" Target="../embeddings/oleObject8.bin"/><Relationship Id="rId34" Type="http://schemas.openxmlformats.org/officeDocument/2006/relationships/image" Target="../media/image228.emf"/><Relationship Id="rId42" Type="http://schemas.openxmlformats.org/officeDocument/2006/relationships/oleObject" Target="../embeddings/oleObject18.bin"/><Relationship Id="rId47" Type="http://schemas.openxmlformats.org/officeDocument/2006/relationships/hyperlink" Target="file:///C:\DOCUME~1\rosen\LOCALS~1\Temporary%20Internet%20Files\OLKF1\tp%20overview%20music.wmv" TargetMode="External"/><Relationship Id="rId7" Type="http://schemas.openxmlformats.org/officeDocument/2006/relationships/image" Target="../media/image214.emf"/><Relationship Id="rId2" Type="http://schemas.openxmlformats.org/officeDocument/2006/relationships/notesSlide" Target="../notesSlides/notesSlide99.xml"/><Relationship Id="rId16" Type="http://schemas.openxmlformats.org/officeDocument/2006/relationships/image" Target="../media/image219.emf"/><Relationship Id="rId29" Type="http://schemas.openxmlformats.org/officeDocument/2006/relationships/oleObject" Target="../embeddings/oleObject12.bin"/><Relationship Id="rId11" Type="http://schemas.openxmlformats.org/officeDocument/2006/relationships/oleObject" Target="../embeddings/oleObject3.bin"/><Relationship Id="rId24" Type="http://schemas.openxmlformats.org/officeDocument/2006/relationships/image" Target="../media/image223.emf"/><Relationship Id="rId32" Type="http://schemas.openxmlformats.org/officeDocument/2006/relationships/image" Target="../media/image227.emf"/><Relationship Id="rId37" Type="http://schemas.openxmlformats.org/officeDocument/2006/relationships/oleObject" Target="../embeddings/oleObject16.bin"/><Relationship Id="rId40" Type="http://schemas.openxmlformats.org/officeDocument/2006/relationships/oleObject" Target="../embeddings/oleObject17.bin"/><Relationship Id="rId45" Type="http://schemas.openxmlformats.org/officeDocument/2006/relationships/image" Target="../media/image234.emf"/><Relationship Id="rId5" Type="http://schemas.openxmlformats.org/officeDocument/2006/relationships/image" Target="../media/image213.jpeg"/><Relationship Id="rId15" Type="http://schemas.openxmlformats.org/officeDocument/2006/relationships/oleObject" Target="../embeddings/oleObject5.bin"/><Relationship Id="rId23" Type="http://schemas.openxmlformats.org/officeDocument/2006/relationships/oleObject" Target="../embeddings/oleObject9.bin"/><Relationship Id="rId28" Type="http://schemas.openxmlformats.org/officeDocument/2006/relationships/image" Target="../media/image225.emf"/><Relationship Id="rId36" Type="http://schemas.openxmlformats.org/officeDocument/2006/relationships/image" Target="../media/image229.emf"/><Relationship Id="rId49" Type="http://schemas.openxmlformats.org/officeDocument/2006/relationships/image" Target="../media/image2.jpeg"/><Relationship Id="rId10" Type="http://schemas.openxmlformats.org/officeDocument/2006/relationships/image" Target="../media/image216.emf"/><Relationship Id="rId19" Type="http://schemas.openxmlformats.org/officeDocument/2006/relationships/oleObject" Target="../embeddings/oleObject7.bin"/><Relationship Id="rId31" Type="http://schemas.openxmlformats.org/officeDocument/2006/relationships/oleObject" Target="../embeddings/oleObject13.bin"/><Relationship Id="rId44" Type="http://schemas.openxmlformats.org/officeDocument/2006/relationships/oleObject" Target="../embeddings/oleObject19.bin"/><Relationship Id="rId4" Type="http://schemas.openxmlformats.org/officeDocument/2006/relationships/hyperlink" Target="file:///C:\DOCUME~1\rosen\LOCALS~1\Temporary%20Internet%20Files\OLKF1\tp%20ui%20music.wmv" TargetMode="External"/><Relationship Id="rId9" Type="http://schemas.openxmlformats.org/officeDocument/2006/relationships/oleObject" Target="../embeddings/oleObject2.bin"/><Relationship Id="rId14" Type="http://schemas.openxmlformats.org/officeDocument/2006/relationships/image" Target="../media/image218.emf"/><Relationship Id="rId22" Type="http://schemas.openxmlformats.org/officeDocument/2006/relationships/image" Target="../media/image222.emf"/><Relationship Id="rId27" Type="http://schemas.openxmlformats.org/officeDocument/2006/relationships/oleObject" Target="../embeddings/oleObject11.bin"/><Relationship Id="rId30" Type="http://schemas.openxmlformats.org/officeDocument/2006/relationships/image" Target="../media/image226.emf"/><Relationship Id="rId35" Type="http://schemas.openxmlformats.org/officeDocument/2006/relationships/oleObject" Target="../embeddings/oleObject15.bin"/><Relationship Id="rId43" Type="http://schemas.openxmlformats.org/officeDocument/2006/relationships/image" Target="../media/image233.emf"/><Relationship Id="rId48" Type="http://schemas.openxmlformats.org/officeDocument/2006/relationships/image" Target="../media/image236.jpeg"/><Relationship Id="rId8" Type="http://schemas.openxmlformats.org/officeDocument/2006/relationships/image" Target="../media/image215.jpeg"/><Relationship Id="rId3" Type="http://schemas.openxmlformats.org/officeDocument/2006/relationships/image" Target="../media/image212.jpeg"/><Relationship Id="rId12" Type="http://schemas.openxmlformats.org/officeDocument/2006/relationships/image" Target="../media/image217.emf"/><Relationship Id="rId17" Type="http://schemas.openxmlformats.org/officeDocument/2006/relationships/oleObject" Target="../embeddings/oleObject6.bin"/><Relationship Id="rId25" Type="http://schemas.openxmlformats.org/officeDocument/2006/relationships/oleObject" Target="../embeddings/oleObject10.bin"/><Relationship Id="rId33" Type="http://schemas.openxmlformats.org/officeDocument/2006/relationships/oleObject" Target="../embeddings/oleObject14.bin"/><Relationship Id="rId38" Type="http://schemas.openxmlformats.org/officeDocument/2006/relationships/image" Target="../media/image230.emf"/><Relationship Id="rId46" Type="http://schemas.openxmlformats.org/officeDocument/2006/relationships/image" Target="../media/image235.jpeg"/><Relationship Id="rId20" Type="http://schemas.openxmlformats.org/officeDocument/2006/relationships/image" Target="../media/image221.emf"/><Relationship Id="rId41" Type="http://schemas.openxmlformats.org/officeDocument/2006/relationships/image" Target="../media/image232.emf"/><Relationship Id="rId1" Type="http://schemas.openxmlformats.org/officeDocument/2006/relationships/slideLayout" Target="../slideLayouts/slideLayout2.xml"/><Relationship Id="rId6" Type="http://schemas.openxmlformats.org/officeDocument/2006/relationships/oleObject" Target="../embeddings/oleObject1.bin"/></Relationships>
</file>

<file path=ppt/slides/_rels/slide15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slideLayout" Target="../slideLayouts/slideLayout7.xml"/><Relationship Id="rId1" Type="http://schemas.openxmlformats.org/officeDocument/2006/relationships/video" Target="https://www.youtube.com/embed/Q0rcJCQESe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1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39.jpeg"/></Relationships>
</file>

<file path=ppt/slides/_rels/slide162.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youtube.com/watch?v=Mv4Rmy1f6as" TargetMode="External"/><Relationship Id="rId4" Type="http://schemas.openxmlformats.org/officeDocument/2006/relationships/image" Target="../media/image241.jpeg"/></Relationships>
</file>

<file path=ppt/slides/_rels/slide163.xml.rels><?xml version="1.0" encoding="UTF-8" standalone="yes"?>
<Relationships xmlns="http://schemas.openxmlformats.org/package/2006/relationships"><Relationship Id="rId8" Type="http://schemas.openxmlformats.org/officeDocument/2006/relationships/hyperlink" Target="http://www.youtube.com/watch?v=k-AGWq0k_Mo" TargetMode="External"/><Relationship Id="rId3" Type="http://schemas.openxmlformats.org/officeDocument/2006/relationships/hyperlink" Target="http://www.youtube.com/watch?v=b2bExqhhWRI&amp;feature=fvw" TargetMode="External"/><Relationship Id="rId7" Type="http://schemas.openxmlformats.org/officeDocument/2006/relationships/hyperlink" Target="http://www.youtube.com/watch?v=JYptK21vAgQ"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jpeg"/><Relationship Id="rId10" Type="http://schemas.openxmlformats.org/officeDocument/2006/relationships/image" Target="../media/image2.jpeg"/><Relationship Id="rId4" Type="http://schemas.openxmlformats.org/officeDocument/2006/relationships/image" Target="../media/image242.jpeg"/><Relationship Id="rId9" Type="http://schemas.openxmlformats.org/officeDocument/2006/relationships/hyperlink" Target="http://www.youtube.com/watch?v=VXJZVZFRFJc"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youtube.com/watch?v=DwAY37-EpZQ" TargetMode="External"/><Relationship Id="rId4" Type="http://schemas.openxmlformats.org/officeDocument/2006/relationships/image" Target="../media/image241.jpeg"/></Relationships>
</file>

<file path=ppt/slides/_rels/slide16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youtube.com/watch?v=uwTF4skzE58" TargetMode="External"/><Relationship Id="rId4" Type="http://schemas.openxmlformats.org/officeDocument/2006/relationships/image" Target="../media/image241.jpeg"/></Relationships>
</file>

<file path=ppt/slides/_rels/slide16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www.youtube.com/watch?v=qh-Fm4utGhI" TargetMode="External"/><Relationship Id="rId4" Type="http://schemas.openxmlformats.org/officeDocument/2006/relationships/image" Target="../media/image241.jpeg"/></Relationships>
</file>

<file path=ppt/slides/_rels/slide167.xml.rels><?xml version="1.0" encoding="UTF-8" standalone="yes"?>
<Relationships xmlns="http://schemas.openxmlformats.org/package/2006/relationships"><Relationship Id="rId8" Type="http://schemas.openxmlformats.org/officeDocument/2006/relationships/image" Target="../media/image241.jpeg"/><Relationship Id="rId13" Type="http://schemas.openxmlformats.org/officeDocument/2006/relationships/image" Target="../media/image2.jpeg"/><Relationship Id="rId3" Type="http://schemas.openxmlformats.org/officeDocument/2006/relationships/hyperlink" Target="http://www.telerob.com/" TargetMode="External"/><Relationship Id="rId7" Type="http://schemas.openxmlformats.org/officeDocument/2006/relationships/image" Target="../media/image251.jpeg"/><Relationship Id="rId12" Type="http://schemas.openxmlformats.org/officeDocument/2006/relationships/image" Target="../media/image252.jpe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50.jpeg"/><Relationship Id="rId11" Type="http://schemas.openxmlformats.org/officeDocument/2006/relationships/hyperlink" Target="http://www.youtube.com/watch?v=gEllxIMl73k" TargetMode="External"/><Relationship Id="rId5" Type="http://schemas.openxmlformats.org/officeDocument/2006/relationships/image" Target="../media/image249.jpeg"/><Relationship Id="rId10" Type="http://schemas.openxmlformats.org/officeDocument/2006/relationships/hyperlink" Target="http://www.youtube.com/watch?v=eaP0waiz43w" TargetMode="External"/><Relationship Id="rId4" Type="http://schemas.openxmlformats.org/officeDocument/2006/relationships/image" Target="../media/image248.jpeg"/><Relationship Id="rId9" Type="http://schemas.openxmlformats.org/officeDocument/2006/relationships/hyperlink" Target="http://www.youtube.com/watch?v=LGgA1J5lz6o"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jpe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www.youtube.com/watch?v=_G8IpVMXyPI" TargetMode="External"/><Relationship Id="rId5" Type="http://schemas.openxmlformats.org/officeDocument/2006/relationships/hyperlink" Target="http://www.youtube.com/watch?v=eaP0waiz43w" TargetMode="External"/><Relationship Id="rId4" Type="http://schemas.openxmlformats.org/officeDocument/2006/relationships/image" Target="../media/image241.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10IeB4-lp7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https://www.youtube.com/embed/LFLLgw9OJd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video" Target="https://www.youtube.com/embed/RLxIg69GWq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ideo" Target="https://www.youtube.com/embed/sbhiNNIxMNQ"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zQeQWGqfFN0?feature=oembed"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https://www.youtube.com/embed/VUAQNhp1yF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VJ_3GJNz4fg"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ideo" Target="https://www.youtube.com/embed/QksAVT0YME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https://youtu.be/9orN_aUDY7w" TargetMode="External"/><Relationship Id="rId2" Type="http://schemas.openxmlformats.org/officeDocument/2006/relationships/slideLayout" Target="../slideLayouts/slideLayout7.xml"/><Relationship Id="rId1" Type="http://schemas.openxmlformats.org/officeDocument/2006/relationships/video" Target="https://www.youtube.com/embed/9orN_aUDY7w?feature=oembed" TargetMode="Externa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robots.ieee.org/learn/what-is-a-robo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3fbmguBgVPA" TargetMode="External"/><Relationship Id="rId2" Type="http://schemas.openxmlformats.org/officeDocument/2006/relationships/slideLayout" Target="../slideLayouts/slideLayout7.xml"/><Relationship Id="rId1" Type="http://schemas.openxmlformats.org/officeDocument/2006/relationships/video" Target="https://www.youtube.com/embed/3fbmguBgVPA" TargetMode="Externa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video" Target="https://www.youtube.com/embed/0cYal_hitz4"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youtu.be/izVGBL5MZAo" TargetMode="Externa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4.png"/><Relationship Id="rId4" Type="http://schemas.openxmlformats.org/officeDocument/2006/relationships/image" Target="../media/image73.jpeg"/><Relationship Id="rId9"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ideo" Target="https://www.youtube.com/embed/5tRT5j3jfsE"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7.xml"/><Relationship Id="rId1" Type="http://schemas.openxmlformats.org/officeDocument/2006/relationships/video" Target="https://www.youtube.com/embed/w5Dzd-KnoHc"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8" Type="http://schemas.openxmlformats.org/officeDocument/2006/relationships/hyperlink" Target="http://www.youtube.com/watch?v=llRbUHVjP7Q" TargetMode="External"/><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7.xml"/><Relationship Id="rId1" Type="http://schemas.openxmlformats.org/officeDocument/2006/relationships/video" Target="https://www.youtube.com/embed/llRbUHVjP7Q"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video" Target="https://www.youtube.com/embed/vKD20BTkXh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9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7.xml"/><Relationship Id="rId1" Type="http://schemas.openxmlformats.org/officeDocument/2006/relationships/video" Target="https://www.youtube.com/embed/O1oJzUSlTeY"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84.png"/><Relationship Id="rId4" Type="http://schemas.openxmlformats.org/officeDocument/2006/relationships/image" Target="../media/image109.png"/><Relationship Id="rId9"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7.xml"/><Relationship Id="rId1" Type="http://schemas.openxmlformats.org/officeDocument/2006/relationships/video" Target="https://www.youtube.com/embed/Yvij2-2AM6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7.xml"/><Relationship Id="rId1" Type="http://schemas.openxmlformats.org/officeDocument/2006/relationships/video" Target="https://www.youtube.com/embed/hIRZeYgcG5E"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353FD19-4DF1-67C9-E128-C4F027242523}"/>
              </a:ext>
            </a:extLst>
          </p:cNvPr>
          <p:cNvSpPr>
            <a:spLocks noGrp="1" noChangeArrowheads="1"/>
          </p:cNvSpPr>
          <p:nvPr>
            <p:ph type="ctrTitle"/>
          </p:nvPr>
        </p:nvSpPr>
        <p:spPr>
          <a:xfrm>
            <a:off x="2209800" y="2286000"/>
            <a:ext cx="7772400" cy="1143000"/>
          </a:xfrm>
        </p:spPr>
        <p:txBody>
          <a:bodyPr/>
          <a:lstStyle/>
          <a:p>
            <a:r>
              <a:rPr lang="en-US" altLang="en-US"/>
              <a:t>Robotic System Architecture </a:t>
            </a:r>
            <a:br>
              <a:rPr lang="en-US" altLang="en-US"/>
            </a:br>
            <a:endParaRPr lang="en-US" altLang="en-US"/>
          </a:p>
        </p:txBody>
      </p:sp>
      <p:sp>
        <p:nvSpPr>
          <p:cNvPr id="15363" name="Rectangle 3">
            <a:extLst>
              <a:ext uri="{FF2B5EF4-FFF2-40B4-BE49-F238E27FC236}">
                <a16:creationId xmlns:a16="http://schemas.microsoft.com/office/drawing/2014/main" id="{F7BD9766-90B1-CA35-751A-41B18E550A44}"/>
              </a:ext>
            </a:extLst>
          </p:cNvPr>
          <p:cNvSpPr>
            <a:spLocks noGrp="1" noChangeArrowheads="1"/>
          </p:cNvSpPr>
          <p:nvPr>
            <p:ph type="subTitle" idx="1"/>
          </p:nvPr>
        </p:nvSpPr>
        <p:spPr/>
        <p:txBody>
          <a:bodyPr/>
          <a:lstStyle/>
          <a:p>
            <a:r>
              <a:rPr lang="en-US" altLang="en-US"/>
              <a:t>High Level Introduction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1483580-16C1-1540-A852-C0F3D752393A}"/>
              </a:ext>
            </a:extLst>
          </p:cNvPr>
          <p:cNvSpPr>
            <a:spLocks noGrp="1" noChangeArrowheads="1"/>
          </p:cNvSpPr>
          <p:nvPr>
            <p:ph type="ctrTitle"/>
          </p:nvPr>
        </p:nvSpPr>
        <p:spPr>
          <a:xfrm>
            <a:off x="2209800" y="2286000"/>
            <a:ext cx="7772400" cy="1143000"/>
          </a:xfrm>
        </p:spPr>
        <p:txBody>
          <a:bodyPr/>
          <a:lstStyle/>
          <a:p>
            <a:r>
              <a:rPr lang="en-US" altLang="en-US"/>
              <a:t>Kinematics</a:t>
            </a:r>
            <a:br>
              <a:rPr lang="en-US" altLang="en-US"/>
            </a:br>
            <a:endParaRPr lang="en-US" altLang="en-US"/>
          </a:p>
        </p:txBody>
      </p:sp>
      <p:sp>
        <p:nvSpPr>
          <p:cNvPr id="33795" name="Rectangle 3">
            <a:extLst>
              <a:ext uri="{FF2B5EF4-FFF2-40B4-BE49-F238E27FC236}">
                <a16:creationId xmlns:a16="http://schemas.microsoft.com/office/drawing/2014/main" id="{21B6EF95-A767-9AEA-9A24-45BB4783F2E3}"/>
              </a:ext>
            </a:extLst>
          </p:cNvPr>
          <p:cNvSpPr>
            <a:spLocks noGrp="1" noChangeArrowheads="1"/>
          </p:cNvSpPr>
          <p:nvPr>
            <p:ph type="subTitle" idx="1"/>
          </p:nvPr>
        </p:nvSpPr>
        <p:spPr/>
        <p:txBody>
          <a:bodyPr/>
          <a:lstStyle/>
          <a:p>
            <a:r>
              <a:rPr lang="en-US" altLang="en-US"/>
              <a:t>Forward, Inverse, Jacobian (Velocity, Force)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E03264C-F00E-E548-2169-ACBCBAA5DFD4}"/>
              </a:ext>
            </a:extLst>
          </p:cNvPr>
          <p:cNvSpPr>
            <a:spLocks noGrp="1" noChangeArrowheads="1"/>
          </p:cNvSpPr>
          <p:nvPr>
            <p:ph type="title"/>
          </p:nvPr>
        </p:nvSpPr>
        <p:spPr/>
        <p:txBody>
          <a:bodyPr/>
          <a:lstStyle/>
          <a:p>
            <a:r>
              <a:rPr lang="en-US" altLang="en-US"/>
              <a:t>Parallel Architecture – Historical Perspective </a:t>
            </a:r>
          </a:p>
        </p:txBody>
      </p:sp>
      <p:sp>
        <p:nvSpPr>
          <p:cNvPr id="15" name="TextBox 14">
            <a:extLst>
              <a:ext uri="{FF2B5EF4-FFF2-40B4-BE49-F238E27FC236}">
                <a16:creationId xmlns:a16="http://schemas.microsoft.com/office/drawing/2014/main" id="{EAEAFD95-10C8-E9DD-E0BF-5555266FCA24}"/>
              </a:ext>
            </a:extLst>
          </p:cNvPr>
          <p:cNvSpPr txBox="1"/>
          <p:nvPr/>
        </p:nvSpPr>
        <p:spPr>
          <a:xfrm>
            <a:off x="3640138" y="5280026"/>
            <a:ext cx="2062162" cy="461963"/>
          </a:xfrm>
          <a:prstGeom prst="rect">
            <a:avLst/>
          </a:prstGeom>
          <a:noFill/>
        </p:spPr>
        <p:txBody>
          <a:bodyPr wrap="none">
            <a:spAutoFit/>
          </a:bodyPr>
          <a:lstStyle/>
          <a:p>
            <a:pPr algn="ctr">
              <a:defRPr/>
            </a:pPr>
            <a:r>
              <a:rPr lang="en-US" sz="1200" b="1" dirty="0">
                <a:latin typeface="+mn-lt"/>
              </a:rPr>
              <a:t>Flight Simulator Concept </a:t>
            </a:r>
          </a:p>
          <a:p>
            <a:pPr algn="ctr">
              <a:defRPr/>
            </a:pPr>
            <a:r>
              <a:rPr lang="en-US" sz="1200" b="1" dirty="0">
                <a:latin typeface="+mn-lt"/>
              </a:rPr>
              <a:t>Stewart 1965</a:t>
            </a:r>
          </a:p>
        </p:txBody>
      </p:sp>
      <p:pic>
        <p:nvPicPr>
          <p:cNvPr id="155652" name="Picture 2">
            <a:extLst>
              <a:ext uri="{FF2B5EF4-FFF2-40B4-BE49-F238E27FC236}">
                <a16:creationId xmlns:a16="http://schemas.microsoft.com/office/drawing/2014/main" id="{1B11F7B8-AD60-96FE-2936-1203262D7D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089" y="1336675"/>
            <a:ext cx="4695825"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3" name="Picture 3">
            <a:extLst>
              <a:ext uri="{FF2B5EF4-FFF2-40B4-BE49-F238E27FC236}">
                <a16:creationId xmlns:a16="http://schemas.microsoft.com/office/drawing/2014/main" id="{E8493A10-52B5-04B7-A36B-25D6CFE04C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6913" y="1720850"/>
            <a:ext cx="33258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022FB352-E65A-EB6A-D329-C2DE96208183}"/>
              </a:ext>
            </a:extLst>
          </p:cNvPr>
          <p:cNvSpPr txBox="1"/>
          <p:nvPr/>
        </p:nvSpPr>
        <p:spPr>
          <a:xfrm>
            <a:off x="6477001" y="5280026"/>
            <a:ext cx="3998913" cy="646113"/>
          </a:xfrm>
          <a:prstGeom prst="rect">
            <a:avLst/>
          </a:prstGeom>
          <a:noFill/>
        </p:spPr>
        <p:txBody>
          <a:bodyPr>
            <a:spAutoFit/>
          </a:bodyPr>
          <a:lstStyle/>
          <a:p>
            <a:pPr algn="ctr">
              <a:defRPr/>
            </a:pPr>
            <a:r>
              <a:rPr lang="en-US" sz="1200" b="1" dirty="0" err="1">
                <a:latin typeface="+mn-lt"/>
              </a:rPr>
              <a:t>Tyre</a:t>
            </a:r>
            <a:r>
              <a:rPr lang="en-US" sz="1200" b="1" dirty="0">
                <a:latin typeface="+mn-lt"/>
              </a:rPr>
              <a:t> under the action of combined loads</a:t>
            </a:r>
          </a:p>
          <a:p>
            <a:pPr algn="ctr">
              <a:defRPr/>
            </a:pPr>
            <a:r>
              <a:rPr lang="en-US" sz="1200" b="1" dirty="0">
                <a:latin typeface="+mn-lt"/>
              </a:rPr>
              <a:t>Gough 1957; </a:t>
            </a:r>
          </a:p>
          <a:p>
            <a:pPr algn="ctr">
              <a:defRPr/>
            </a:pPr>
            <a:r>
              <a:rPr lang="en-US" sz="1200" b="1" dirty="0">
                <a:latin typeface="+mn-lt"/>
              </a:rPr>
              <a:t>Gough and Whitehall 1962</a:t>
            </a:r>
          </a:p>
        </p:txBody>
      </p:sp>
      <p:pic>
        <p:nvPicPr>
          <p:cNvPr id="155655" name="Picture 2" descr="http://brand.ucla.edu/wp-content/uploads/2013/08/ucla-logotype-main-11.jpg">
            <a:extLst>
              <a:ext uri="{FF2B5EF4-FFF2-40B4-BE49-F238E27FC236}">
                <a16:creationId xmlns:a16="http://schemas.microsoft.com/office/drawing/2014/main" id="{6E099EE4-AD29-21F4-2BC0-B724F73BF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ACBD1B1C-90BE-0D19-3C9D-77457736107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1E304490-5C49-29C4-1360-FA2E2E41C9F3}"/>
              </a:ext>
            </a:extLst>
          </p:cNvPr>
          <p:cNvSpPr>
            <a:spLocks noGrp="1" noChangeArrowheads="1"/>
          </p:cNvSpPr>
          <p:nvPr>
            <p:ph type="title"/>
          </p:nvPr>
        </p:nvSpPr>
        <p:spPr/>
        <p:txBody>
          <a:bodyPr/>
          <a:lstStyle/>
          <a:p>
            <a:r>
              <a:rPr lang="en-US" altLang="en-US"/>
              <a:t>Parallel Architecture – Common Architectures </a:t>
            </a:r>
          </a:p>
        </p:txBody>
      </p:sp>
      <p:pic>
        <p:nvPicPr>
          <p:cNvPr id="156675" name="Picture 2" descr="https://upload.wikimedia.org/wikipedia/commons/0/0d/Hexapod0a.png">
            <a:extLst>
              <a:ext uri="{FF2B5EF4-FFF2-40B4-BE49-F238E27FC236}">
                <a16:creationId xmlns:a16="http://schemas.microsoft.com/office/drawing/2014/main" id="{276E10CF-84D2-943A-EE27-AA455742A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6" y="1462088"/>
            <a:ext cx="11541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10" descr="The Stewart platform manipulator: a review - ScienceDirect">
            <a:extLst>
              <a:ext uri="{FF2B5EF4-FFF2-40B4-BE49-F238E27FC236}">
                <a16:creationId xmlns:a16="http://schemas.microsoft.com/office/drawing/2014/main" id="{7C038EBC-36DB-D640-FAA0-4A647128A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1" y="2752725"/>
            <a:ext cx="135572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4" descr="Penta Robotics » Products">
            <a:extLst>
              <a:ext uri="{FF2B5EF4-FFF2-40B4-BE49-F238E27FC236}">
                <a16:creationId xmlns:a16="http://schemas.microsoft.com/office/drawing/2014/main" id="{0D000627-68B1-EFF1-EFE7-6ADCB9F34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176" y="1500189"/>
            <a:ext cx="2263775"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8" name="Picture 8" descr="Scheme of the Delta robot | Download Scientific Diagram">
            <a:extLst>
              <a:ext uri="{FF2B5EF4-FFF2-40B4-BE49-F238E27FC236}">
                <a16:creationId xmlns:a16="http://schemas.microsoft.com/office/drawing/2014/main" id="{B50531E2-4B77-9522-DA61-9570949B2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2938" y="3187700"/>
            <a:ext cx="1751012"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9" name="Picture 10" descr="Parallel manipulator - Wikipedia">
            <a:extLst>
              <a:ext uri="{FF2B5EF4-FFF2-40B4-BE49-F238E27FC236}">
                <a16:creationId xmlns:a16="http://schemas.microsoft.com/office/drawing/2014/main" id="{8FA22371-3BC9-935A-27BE-6ABA27212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1713" y="1409700"/>
            <a:ext cx="155575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0" name="Picture 14" descr="https://www.researchgate.net/profile/Evangelos-Papadopoulos-4/publication/238086756/figure/fig2/AS:667778600157210@1536222233900/a-Schematic-view-of-a-six-dof-Stewart-Platform-b-Drawing-showing-two-of-the-six_W640.jpg">
            <a:extLst>
              <a:ext uri="{FF2B5EF4-FFF2-40B4-BE49-F238E27FC236}">
                <a16:creationId xmlns:a16="http://schemas.microsoft.com/office/drawing/2014/main" id="{957671C2-3113-EAD8-2397-E42C402AEA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4661" r="63370" b="8357"/>
          <a:stretch>
            <a:fillRect/>
          </a:stretch>
        </p:blipFill>
        <p:spPr bwMode="auto">
          <a:xfrm>
            <a:off x="3689351" y="2676525"/>
            <a:ext cx="1408113"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CD160071-3FCA-5E2B-1B3C-E2588488A9B6}"/>
              </a:ext>
            </a:extLst>
          </p:cNvPr>
          <p:cNvSpPr txBox="1"/>
          <p:nvPr/>
        </p:nvSpPr>
        <p:spPr>
          <a:xfrm>
            <a:off x="2457451" y="5226050"/>
            <a:ext cx="2170113" cy="647700"/>
          </a:xfrm>
          <a:prstGeom prst="rect">
            <a:avLst/>
          </a:prstGeom>
          <a:noFill/>
        </p:spPr>
        <p:txBody>
          <a:bodyPr wrap="none">
            <a:spAutoFit/>
          </a:bodyPr>
          <a:lstStyle/>
          <a:p>
            <a:pPr algn="ctr">
              <a:defRPr/>
            </a:pPr>
            <a:r>
              <a:rPr lang="en-US" sz="1200" b="1" dirty="0">
                <a:latin typeface="+mn-lt"/>
              </a:rPr>
              <a:t>6 U</a:t>
            </a:r>
            <a:r>
              <a:rPr lang="en-US" sz="1200" b="1" u="sng" dirty="0">
                <a:latin typeface="+mn-lt"/>
              </a:rPr>
              <a:t>T</a:t>
            </a:r>
            <a:r>
              <a:rPr lang="en-US" sz="1200" b="1" dirty="0">
                <a:latin typeface="+mn-lt"/>
              </a:rPr>
              <a:t>S </a:t>
            </a:r>
          </a:p>
          <a:p>
            <a:pPr algn="ctr">
              <a:defRPr/>
            </a:pPr>
            <a:r>
              <a:rPr lang="en-US" sz="1200" b="1" dirty="0">
                <a:latin typeface="+mn-lt"/>
              </a:rPr>
              <a:t>(Gough–Stewart platform)  </a:t>
            </a:r>
          </a:p>
          <a:p>
            <a:pPr algn="ctr">
              <a:defRPr/>
            </a:pPr>
            <a:r>
              <a:rPr lang="en-US" sz="1200" b="1" dirty="0">
                <a:latin typeface="+mn-lt"/>
              </a:rPr>
              <a:t>6 DOF</a:t>
            </a:r>
          </a:p>
        </p:txBody>
      </p:sp>
      <p:sp>
        <p:nvSpPr>
          <p:cNvPr id="16" name="TextBox 15">
            <a:extLst>
              <a:ext uri="{FF2B5EF4-FFF2-40B4-BE49-F238E27FC236}">
                <a16:creationId xmlns:a16="http://schemas.microsoft.com/office/drawing/2014/main" id="{C87E772C-D922-7853-FCE3-C16F84455DFD}"/>
              </a:ext>
            </a:extLst>
          </p:cNvPr>
          <p:cNvSpPr txBox="1"/>
          <p:nvPr/>
        </p:nvSpPr>
        <p:spPr>
          <a:xfrm>
            <a:off x="8445501" y="5226050"/>
            <a:ext cx="1808163" cy="647700"/>
          </a:xfrm>
          <a:prstGeom prst="rect">
            <a:avLst/>
          </a:prstGeom>
          <a:noFill/>
        </p:spPr>
        <p:txBody>
          <a:bodyPr wrap="none">
            <a:spAutoFit/>
          </a:bodyPr>
          <a:lstStyle/>
          <a:p>
            <a:pPr algn="ctr">
              <a:defRPr/>
            </a:pPr>
            <a:r>
              <a:rPr lang="en-US" sz="1200" b="1" dirty="0">
                <a:latin typeface="+mn-lt"/>
              </a:rPr>
              <a:t>3 </a:t>
            </a:r>
            <a:r>
              <a:rPr lang="en-US" sz="1200" b="1" u="sng" dirty="0">
                <a:latin typeface="+mn-lt"/>
              </a:rPr>
              <a:t>R</a:t>
            </a:r>
            <a:r>
              <a:rPr lang="en-US" sz="1200" b="1" dirty="0">
                <a:latin typeface="+mn-lt"/>
              </a:rPr>
              <a:t>4S (parallelogram) </a:t>
            </a:r>
          </a:p>
          <a:p>
            <a:pPr algn="ctr">
              <a:defRPr/>
            </a:pPr>
            <a:r>
              <a:rPr lang="en-US" sz="1200" b="1" dirty="0">
                <a:latin typeface="+mn-lt"/>
              </a:rPr>
              <a:t>Delta  </a:t>
            </a:r>
          </a:p>
          <a:p>
            <a:pPr algn="ctr">
              <a:defRPr/>
            </a:pPr>
            <a:r>
              <a:rPr lang="en-US" sz="1200" b="1" dirty="0">
                <a:latin typeface="+mn-lt"/>
              </a:rPr>
              <a:t>3 DOF</a:t>
            </a:r>
          </a:p>
        </p:txBody>
      </p:sp>
      <p:pic>
        <p:nvPicPr>
          <p:cNvPr id="156683" name="Picture 16" descr="KOSSEL (Ver.bettak) - delta robot 3D printer | 3D CAD Model Library |  GrabCAD">
            <a:extLst>
              <a:ext uri="{FF2B5EF4-FFF2-40B4-BE49-F238E27FC236}">
                <a16:creationId xmlns:a16="http://schemas.microsoft.com/office/drawing/2014/main" id="{DE859544-967D-AE5F-98B1-574834DEA5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9462" r="5463"/>
          <a:stretch>
            <a:fillRect/>
          </a:stretch>
        </p:blipFill>
        <p:spPr bwMode="auto">
          <a:xfrm>
            <a:off x="5722939" y="1319213"/>
            <a:ext cx="11842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A284C79-D862-A8BE-3184-1DD39807F8F5}"/>
              </a:ext>
            </a:extLst>
          </p:cNvPr>
          <p:cNvSpPr txBox="1"/>
          <p:nvPr/>
        </p:nvSpPr>
        <p:spPr>
          <a:xfrm>
            <a:off x="5580064" y="5226050"/>
            <a:ext cx="1793875" cy="647700"/>
          </a:xfrm>
          <a:prstGeom prst="rect">
            <a:avLst/>
          </a:prstGeom>
          <a:noFill/>
        </p:spPr>
        <p:txBody>
          <a:bodyPr wrap="none">
            <a:spAutoFit/>
          </a:bodyPr>
          <a:lstStyle/>
          <a:p>
            <a:pPr algn="ctr">
              <a:defRPr/>
            </a:pPr>
            <a:r>
              <a:rPr lang="en-US" sz="1200" b="1" dirty="0">
                <a:latin typeface="+mn-lt"/>
              </a:rPr>
              <a:t>3 </a:t>
            </a:r>
            <a:r>
              <a:rPr lang="en-US" sz="1200" b="1" u="sng" dirty="0">
                <a:latin typeface="+mn-lt"/>
              </a:rPr>
              <a:t>T</a:t>
            </a:r>
            <a:r>
              <a:rPr lang="en-US" sz="1200" b="1" dirty="0">
                <a:latin typeface="+mn-lt"/>
              </a:rPr>
              <a:t>4S (parallelogram) </a:t>
            </a:r>
          </a:p>
          <a:p>
            <a:pPr algn="ctr">
              <a:defRPr/>
            </a:pPr>
            <a:r>
              <a:rPr lang="en-US" sz="1200" b="1" dirty="0">
                <a:latin typeface="+mn-lt"/>
              </a:rPr>
              <a:t>Delta  </a:t>
            </a:r>
          </a:p>
          <a:p>
            <a:pPr algn="ctr">
              <a:defRPr/>
            </a:pPr>
            <a:r>
              <a:rPr lang="en-US" sz="1200" b="1" dirty="0">
                <a:latin typeface="+mn-lt"/>
              </a:rPr>
              <a:t>3 DOF</a:t>
            </a:r>
          </a:p>
        </p:txBody>
      </p:sp>
      <p:pic>
        <p:nvPicPr>
          <p:cNvPr id="156685" name="Picture 2" descr="http://brand.ucla.edu/wp-content/uploads/2013/08/ucla-logotype-main-11.jpg">
            <a:extLst>
              <a:ext uri="{FF2B5EF4-FFF2-40B4-BE49-F238E27FC236}">
                <a16:creationId xmlns:a16="http://schemas.microsoft.com/office/drawing/2014/main" id="{88EBCF5E-853E-0AFD-ECE9-EBAF060F19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2">
            <a:extLst>
              <a:ext uri="{FF2B5EF4-FFF2-40B4-BE49-F238E27FC236}">
                <a16:creationId xmlns:a16="http://schemas.microsoft.com/office/drawing/2014/main" id="{2028436B-809B-1370-06FC-FDCAA6B8554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C93F67-DCC3-EE53-BB01-AF475E801AFD}"/>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57699" name="Rectangle 3">
            <a:extLst>
              <a:ext uri="{FF2B5EF4-FFF2-40B4-BE49-F238E27FC236}">
                <a16:creationId xmlns:a16="http://schemas.microsoft.com/office/drawing/2014/main" id="{0FF0874E-92A0-8159-2F7F-7DB41C1D0307}"/>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57700" name="Straight Connector 5">
            <a:extLst>
              <a:ext uri="{FF2B5EF4-FFF2-40B4-BE49-F238E27FC236}">
                <a16:creationId xmlns:a16="http://schemas.microsoft.com/office/drawing/2014/main" id="{0B082BEE-2B59-3DC1-AE67-F761D65516D6}"/>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7701" name="Rectangle 1">
            <a:extLst>
              <a:ext uri="{FF2B5EF4-FFF2-40B4-BE49-F238E27FC236}">
                <a16:creationId xmlns:a16="http://schemas.microsoft.com/office/drawing/2014/main" id="{DF963C13-CD6A-92B2-E062-9C6C19C3D2DF}"/>
              </a:ext>
            </a:extLst>
          </p:cNvPr>
          <p:cNvSpPr>
            <a:spLocks noChangeArrowheads="1"/>
          </p:cNvSpPr>
          <p:nvPr/>
        </p:nvSpPr>
        <p:spPr bwMode="auto">
          <a:xfrm>
            <a:off x="1870076" y="6191250"/>
            <a:ext cx="84947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Parallel Robot – Gough-Stewart Platform – Thomas FX Motion Base</a:t>
            </a:r>
            <a:endParaRPr lang="en-US" altLang="en-US" sz="1200" b="1">
              <a:solidFill>
                <a:schemeClr val="bg1"/>
              </a:solidFill>
              <a:latin typeface="Arial Black" panose="020B0A04020102020204" pitchFamily="34" charset="0"/>
            </a:endParaRPr>
          </a:p>
        </p:txBody>
      </p:sp>
      <p:pic>
        <p:nvPicPr>
          <p:cNvPr id="7" name="mIxs79ISLq0">
            <a:extLst>
              <a:ext uri="{FF2B5EF4-FFF2-40B4-BE49-F238E27FC236}">
                <a16:creationId xmlns:a16="http://schemas.microsoft.com/office/drawing/2014/main" id="{AC3992EC-2E7F-4B65-E724-2DE9020E0FF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7810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2F37010-2B82-F13A-B39F-0AFB2649D4FF}"/>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58723" name="Rectangle 3">
            <a:extLst>
              <a:ext uri="{FF2B5EF4-FFF2-40B4-BE49-F238E27FC236}">
                <a16:creationId xmlns:a16="http://schemas.microsoft.com/office/drawing/2014/main" id="{FC942D9B-DC35-134A-EB90-D2DF908E2B18}"/>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58724" name="Straight Connector 5">
            <a:extLst>
              <a:ext uri="{FF2B5EF4-FFF2-40B4-BE49-F238E27FC236}">
                <a16:creationId xmlns:a16="http://schemas.microsoft.com/office/drawing/2014/main" id="{57476619-7B43-813F-225B-171FB9A7C931}"/>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725" name="Rectangle 1">
            <a:extLst>
              <a:ext uri="{FF2B5EF4-FFF2-40B4-BE49-F238E27FC236}">
                <a16:creationId xmlns:a16="http://schemas.microsoft.com/office/drawing/2014/main" id="{713042EE-C81C-B0BE-C1C2-10CE415FD6D4}"/>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Parallel Robot – Acrome Stewart Platform</a:t>
            </a:r>
            <a:endParaRPr lang="en-US" altLang="en-US" sz="1200" b="1">
              <a:solidFill>
                <a:schemeClr val="bg1"/>
              </a:solidFill>
              <a:latin typeface="Arial Black" panose="020B0A04020102020204" pitchFamily="34" charset="0"/>
            </a:endParaRPr>
          </a:p>
        </p:txBody>
      </p:sp>
      <p:pic>
        <p:nvPicPr>
          <p:cNvPr id="4" name="vlCH4zhIqmM">
            <a:extLst>
              <a:ext uri="{FF2B5EF4-FFF2-40B4-BE49-F238E27FC236}">
                <a16:creationId xmlns:a16="http://schemas.microsoft.com/office/drawing/2014/main" id="{E136A8CF-33E7-358C-75E5-0706867FF9A6}"/>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009776" y="762001"/>
            <a:ext cx="81438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232A3-143A-9BC8-EB62-0456186015AF}"/>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59747" name="Rectangle 3">
            <a:extLst>
              <a:ext uri="{FF2B5EF4-FFF2-40B4-BE49-F238E27FC236}">
                <a16:creationId xmlns:a16="http://schemas.microsoft.com/office/drawing/2014/main" id="{4FF2D89D-3BF5-4AE6-ABF8-3C8849667001}"/>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59748" name="Straight Connector 5">
            <a:extLst>
              <a:ext uri="{FF2B5EF4-FFF2-40B4-BE49-F238E27FC236}">
                <a16:creationId xmlns:a16="http://schemas.microsoft.com/office/drawing/2014/main" id="{546F9861-9878-2CF3-9829-A43C2BB8E1DC}"/>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9749" name="Rectangle 1">
            <a:extLst>
              <a:ext uri="{FF2B5EF4-FFF2-40B4-BE49-F238E27FC236}">
                <a16:creationId xmlns:a16="http://schemas.microsoft.com/office/drawing/2014/main" id="{6EAC1CD2-37BE-E5A2-0646-A00D165C7425}"/>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Parallel Robot – Hexapod (Gough-Stewart platform) 6-axis parallel robot</a:t>
            </a:r>
            <a:endParaRPr lang="en-US" altLang="en-US" sz="1200" b="1">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34D7F225-0BE0-A36F-BC36-3A686213DC2D}"/>
              </a:ext>
            </a:extLst>
          </p:cNvPr>
          <p:cNvSpPr txBox="1"/>
          <p:nvPr/>
        </p:nvSpPr>
        <p:spPr>
          <a:xfrm>
            <a:off x="1870075" y="5557838"/>
            <a:ext cx="4306888" cy="461962"/>
          </a:xfrm>
          <a:prstGeom prst="rect">
            <a:avLst/>
          </a:prstGeom>
          <a:noFill/>
        </p:spPr>
        <p:txBody>
          <a:bodyPr wrap="none">
            <a:spAutoFit/>
          </a:bodyPr>
          <a:lstStyle/>
          <a:p>
            <a:pPr>
              <a:defRPr/>
            </a:pPr>
            <a:r>
              <a:rPr lang="en-US" dirty="0">
                <a:solidFill>
                  <a:srgbClr val="FF0000"/>
                </a:solidFill>
                <a:latin typeface="+mn-lt"/>
              </a:rPr>
              <a:t>https://youtu.be/xiECumcaEx0</a:t>
            </a:r>
          </a:p>
        </p:txBody>
      </p:sp>
      <p:pic>
        <p:nvPicPr>
          <p:cNvPr id="4" name="xiECumcaEx0">
            <a:extLst>
              <a:ext uri="{FF2B5EF4-FFF2-40B4-BE49-F238E27FC236}">
                <a16:creationId xmlns:a16="http://schemas.microsoft.com/office/drawing/2014/main" id="{015EF53E-26BF-7B8D-F716-3645B64AD412}"/>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003425" y="485776"/>
            <a:ext cx="86106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DBE69E4-0B3F-0915-4F7B-AFDFE0E516C1}"/>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60771" name="Rectangle 3">
            <a:extLst>
              <a:ext uri="{FF2B5EF4-FFF2-40B4-BE49-F238E27FC236}">
                <a16:creationId xmlns:a16="http://schemas.microsoft.com/office/drawing/2014/main" id="{981B0C18-D55E-500C-92B0-91BF00D2CE12}"/>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60772" name="Straight Connector 5">
            <a:extLst>
              <a:ext uri="{FF2B5EF4-FFF2-40B4-BE49-F238E27FC236}">
                <a16:creationId xmlns:a16="http://schemas.microsoft.com/office/drawing/2014/main" id="{F02A4283-BC26-E1E7-8137-A55D04378C7E}"/>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0773" name="Rectangle 1">
            <a:extLst>
              <a:ext uri="{FF2B5EF4-FFF2-40B4-BE49-F238E27FC236}">
                <a16:creationId xmlns:a16="http://schemas.microsoft.com/office/drawing/2014/main" id="{A9625440-02F1-B457-510F-8211BA9999A1}"/>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Parallel Robot – Delta Robot - Adept Quattro Robot handling steel balls on conveyor</a:t>
            </a:r>
            <a:endParaRPr lang="en-US" altLang="en-US" sz="1200" b="1">
              <a:solidFill>
                <a:schemeClr val="bg1"/>
              </a:solidFill>
              <a:latin typeface="Arial Black" panose="020B0A04020102020204" pitchFamily="34" charset="0"/>
            </a:endParaRPr>
          </a:p>
        </p:txBody>
      </p:sp>
      <p:pic>
        <p:nvPicPr>
          <p:cNvPr id="7" name="0-Kpv-ZOcKY">
            <a:extLst>
              <a:ext uri="{FF2B5EF4-FFF2-40B4-BE49-F238E27FC236}">
                <a16:creationId xmlns:a16="http://schemas.microsoft.com/office/drawing/2014/main" id="{F80570C5-83B3-21B8-C143-B570031A3C8E}"/>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04950" y="846138"/>
            <a:ext cx="91630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0669CEBE-286A-8C03-46DC-9F5DF59CC51F}"/>
              </a:ext>
            </a:extLst>
          </p:cNvPr>
          <p:cNvSpPr>
            <a:spLocks noGrp="1" noChangeArrowheads="1"/>
          </p:cNvSpPr>
          <p:nvPr>
            <p:ph type="title"/>
          </p:nvPr>
        </p:nvSpPr>
        <p:spPr/>
        <p:txBody>
          <a:bodyPr/>
          <a:lstStyle/>
          <a:p>
            <a:r>
              <a:rPr lang="en-US" altLang="en-US"/>
              <a:t>Close Chain Manipulators - DOF</a:t>
            </a:r>
          </a:p>
        </p:txBody>
      </p:sp>
      <p:sp>
        <p:nvSpPr>
          <p:cNvPr id="161795" name="Rectangle 3">
            <a:extLst>
              <a:ext uri="{FF2B5EF4-FFF2-40B4-BE49-F238E27FC236}">
                <a16:creationId xmlns:a16="http://schemas.microsoft.com/office/drawing/2014/main" id="{E2DF077A-8885-C09F-BAF4-CBAB92E86D88}"/>
              </a:ext>
            </a:extLst>
          </p:cNvPr>
          <p:cNvSpPr>
            <a:spLocks noGrp="1" noChangeArrowheads="1"/>
          </p:cNvSpPr>
          <p:nvPr>
            <p:ph type="body" idx="1"/>
          </p:nvPr>
        </p:nvSpPr>
        <p:spPr/>
        <p:txBody>
          <a:bodyPr/>
          <a:lstStyle/>
          <a:p>
            <a:r>
              <a:rPr lang="en-US" altLang="en-US" sz="1600" dirty="0"/>
              <a:t>DOF of close chain manipulator – </a:t>
            </a:r>
            <a:r>
              <a:rPr lang="en-US" altLang="en-US" sz="1600" dirty="0" err="1"/>
              <a:t>Grubler’s</a:t>
            </a:r>
            <a:r>
              <a:rPr lang="en-US" altLang="en-US" sz="1600" dirty="0"/>
              <a:t> formula</a:t>
            </a:r>
          </a:p>
          <a:p>
            <a:endParaRPr lang="en-US" altLang="en-US" sz="1600" dirty="0"/>
          </a:p>
          <a:p>
            <a:endParaRPr lang="en-US" altLang="en-US" sz="1600" dirty="0"/>
          </a:p>
          <a:p>
            <a:endParaRPr lang="en-US" altLang="en-US" sz="1600" dirty="0"/>
          </a:p>
          <a:p>
            <a:pPr lvl="1"/>
            <a:r>
              <a:rPr lang="en-US" altLang="en-US" sz="1600" dirty="0"/>
              <a:t>      - The total number of DOF in the mechanism</a:t>
            </a:r>
          </a:p>
          <a:p>
            <a:pPr lvl="1"/>
            <a:r>
              <a:rPr lang="en-US" altLang="en-US" sz="1600" dirty="0"/>
              <a:t>      - The number of links (including the base and the platform)</a:t>
            </a:r>
          </a:p>
          <a:p>
            <a:pPr lvl="1"/>
            <a:r>
              <a:rPr lang="en-US" altLang="en-US" sz="1600" dirty="0"/>
              <a:t>      - Total number of joints</a:t>
            </a:r>
          </a:p>
          <a:p>
            <a:pPr lvl="1"/>
            <a:r>
              <a:rPr lang="en-US" altLang="en-US" sz="1600" dirty="0"/>
              <a:t>      - The number of DOF associated with the </a:t>
            </a:r>
            <a:r>
              <a:rPr lang="en-US" altLang="en-US" sz="1600" dirty="0" err="1"/>
              <a:t>i’th</a:t>
            </a:r>
            <a:r>
              <a:rPr lang="en-US" altLang="en-US" sz="1600" dirty="0"/>
              <a:t> joint</a:t>
            </a:r>
          </a:p>
          <a:p>
            <a:pPr lvl="1"/>
            <a:endParaRPr lang="en-US" altLang="en-US" sz="1600" dirty="0"/>
          </a:p>
          <a:p>
            <a:r>
              <a:rPr lang="en-US" altLang="en-US" sz="1600" dirty="0"/>
              <a:t>Example – Stewart Platform</a:t>
            </a:r>
          </a:p>
          <a:p>
            <a:endParaRPr lang="en-US" altLang="en-US" dirty="0"/>
          </a:p>
          <a:p>
            <a:endParaRPr lang="en-US" altLang="en-US" dirty="0"/>
          </a:p>
        </p:txBody>
      </p:sp>
      <mc:AlternateContent xmlns:mc="http://schemas.openxmlformats.org/markup-compatibility/2006" xmlns:a14="http://schemas.microsoft.com/office/drawing/2010/main">
        <mc:Choice Requires="a14">
          <p:sp>
            <p:nvSpPr>
              <p:cNvPr id="161796" name="Object 4">
                <a:extLst>
                  <a:ext uri="{FF2B5EF4-FFF2-40B4-BE49-F238E27FC236}">
                    <a16:creationId xmlns:a16="http://schemas.microsoft.com/office/drawing/2014/main" id="{B147ACDB-B90D-8440-1967-DF621AD8CEFF}"/>
                  </a:ext>
                </a:extLst>
              </p:cNvPr>
              <p:cNvSpPr txBox="1"/>
              <p:nvPr/>
            </p:nvSpPr>
            <p:spPr bwMode="auto">
              <a:xfrm>
                <a:off x="4826000" y="1836738"/>
                <a:ext cx="2228850" cy="696912"/>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𝐹</m:t>
                      </m:r>
                      <m:r>
                        <a:rPr lang="en-US" i="1">
                          <a:solidFill>
                            <a:srgbClr val="000000"/>
                          </a:solidFill>
                          <a:latin typeface="Cambria Math" panose="02040503050406030204" pitchFamily="18" charset="0"/>
                        </a:rPr>
                        <m:t>=6(</m:t>
                      </m:r>
                      <m:r>
                        <a:rPr lang="en-US" i="1">
                          <a:solidFill>
                            <a:srgbClr val="000000"/>
                          </a:solidFill>
                          <a:latin typeface="Cambria Math" panose="02040503050406030204" pitchFamily="18" charset="0"/>
                        </a:rPr>
                        <m:t>𝑙</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−1)+</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𝑛</m:t>
                          </m:r>
                        </m:sup>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𝑖</m:t>
                              </m:r>
                            </m:sub>
                          </m:sSub>
                        </m:e>
                      </m:nary>
                    </m:oMath>
                  </m:oMathPara>
                </a14:m>
                <a:endParaRPr lang="en-US"/>
              </a:p>
            </p:txBody>
          </p:sp>
        </mc:Choice>
        <mc:Fallback xmlns="">
          <p:sp>
            <p:nvSpPr>
              <p:cNvPr id="161796" name="Object 4">
                <a:extLst>
                  <a:ext uri="{FF2B5EF4-FFF2-40B4-BE49-F238E27FC236}">
                    <a16:creationId xmlns:a16="http://schemas.microsoft.com/office/drawing/2014/main" id="{B147ACDB-B90D-8440-1967-DF621AD8CEFF}"/>
                  </a:ext>
                </a:extLst>
              </p:cNvPr>
              <p:cNvSpPr txBox="1">
                <a:spLocks noRot="1" noChangeAspect="1" noMove="1" noResize="1" noEditPoints="1" noAdjustHandles="1" noChangeArrowheads="1" noChangeShapeType="1" noTextEdit="1"/>
              </p:cNvSpPr>
              <p:nvPr/>
            </p:nvSpPr>
            <p:spPr bwMode="auto">
              <a:xfrm>
                <a:off x="4826000" y="1836738"/>
                <a:ext cx="2228850" cy="696912"/>
              </a:xfrm>
              <a:prstGeom prst="rect">
                <a:avLst/>
              </a:prstGeom>
              <a:blipFill>
                <a:blip r:embed="rId3"/>
                <a:stretch>
                  <a:fillRect/>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1797" name="Object 6">
                <a:extLst>
                  <a:ext uri="{FF2B5EF4-FFF2-40B4-BE49-F238E27FC236}">
                    <a16:creationId xmlns:a16="http://schemas.microsoft.com/office/drawing/2014/main" id="{79AEF351-62E4-0F94-4222-DEC16020265B}"/>
                  </a:ext>
                </a:extLst>
              </p:cNvPr>
              <p:cNvSpPr txBox="1"/>
              <p:nvPr/>
            </p:nvSpPr>
            <p:spPr bwMode="auto">
              <a:xfrm>
                <a:off x="1715677" y="2574925"/>
                <a:ext cx="268287" cy="2667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𝐹</m:t>
                      </m:r>
                    </m:oMath>
                  </m:oMathPara>
                </a14:m>
                <a:endParaRPr lang="en-US" sz="1600" dirty="0"/>
              </a:p>
            </p:txBody>
          </p:sp>
        </mc:Choice>
        <mc:Fallback>
          <p:sp>
            <p:nvSpPr>
              <p:cNvPr id="161797" name="Object 6">
                <a:extLst>
                  <a:ext uri="{FF2B5EF4-FFF2-40B4-BE49-F238E27FC236}">
                    <a16:creationId xmlns:a16="http://schemas.microsoft.com/office/drawing/2014/main" id="{79AEF351-62E4-0F94-4222-DEC16020265B}"/>
                  </a:ext>
                </a:extLst>
              </p:cNvPr>
              <p:cNvSpPr txBox="1">
                <a:spLocks noRot="1" noChangeAspect="1" noMove="1" noResize="1" noEditPoints="1" noAdjustHandles="1" noChangeArrowheads="1" noChangeShapeType="1" noTextEdit="1"/>
              </p:cNvSpPr>
              <p:nvPr/>
            </p:nvSpPr>
            <p:spPr bwMode="auto">
              <a:xfrm>
                <a:off x="1715677" y="2574925"/>
                <a:ext cx="268287" cy="266700"/>
              </a:xfrm>
              <a:prstGeom prst="rect">
                <a:avLst/>
              </a:prstGeom>
              <a:blipFill>
                <a:blip r:embed="rId4"/>
                <a:stretch>
                  <a:fillRect r="-6818" b="-15909"/>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1798" name="Object 7">
                <a:extLst>
                  <a:ext uri="{FF2B5EF4-FFF2-40B4-BE49-F238E27FC236}">
                    <a16:creationId xmlns:a16="http://schemas.microsoft.com/office/drawing/2014/main" id="{3D0B0572-153E-9CC3-F49E-6419C7D4C2B6}"/>
                  </a:ext>
                </a:extLst>
              </p:cNvPr>
              <p:cNvSpPr txBox="1"/>
              <p:nvPr/>
            </p:nvSpPr>
            <p:spPr bwMode="auto">
              <a:xfrm>
                <a:off x="1758539" y="2898775"/>
                <a:ext cx="144463" cy="2857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𝑙</m:t>
                      </m:r>
                    </m:oMath>
                  </m:oMathPara>
                </a14:m>
                <a:endParaRPr lang="en-US" sz="1600" dirty="0"/>
              </a:p>
            </p:txBody>
          </p:sp>
        </mc:Choice>
        <mc:Fallback>
          <p:sp>
            <p:nvSpPr>
              <p:cNvPr id="161798" name="Object 7">
                <a:extLst>
                  <a:ext uri="{FF2B5EF4-FFF2-40B4-BE49-F238E27FC236}">
                    <a16:creationId xmlns:a16="http://schemas.microsoft.com/office/drawing/2014/main" id="{3D0B0572-153E-9CC3-F49E-6419C7D4C2B6}"/>
                  </a:ext>
                </a:extLst>
              </p:cNvPr>
              <p:cNvSpPr txBox="1">
                <a:spLocks noRot="1" noChangeAspect="1" noMove="1" noResize="1" noEditPoints="1" noAdjustHandles="1" noChangeArrowheads="1" noChangeShapeType="1" noTextEdit="1"/>
              </p:cNvSpPr>
              <p:nvPr/>
            </p:nvSpPr>
            <p:spPr bwMode="auto">
              <a:xfrm>
                <a:off x="1758539" y="2898775"/>
                <a:ext cx="144463" cy="285750"/>
              </a:xfrm>
              <a:prstGeom prst="rect">
                <a:avLst/>
              </a:prstGeom>
              <a:blipFill>
                <a:blip r:embed="rId5"/>
                <a:stretch>
                  <a:fillRect r="-41667" b="-10870"/>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1799" name="Object 8">
                <a:extLst>
                  <a:ext uri="{FF2B5EF4-FFF2-40B4-BE49-F238E27FC236}">
                    <a16:creationId xmlns:a16="http://schemas.microsoft.com/office/drawing/2014/main" id="{27922D7C-C4A3-22CD-0E64-CCDD7FAA73A8}"/>
                  </a:ext>
                </a:extLst>
              </p:cNvPr>
              <p:cNvSpPr txBox="1"/>
              <p:nvPr/>
            </p:nvSpPr>
            <p:spPr bwMode="auto">
              <a:xfrm>
                <a:off x="1749771" y="3130065"/>
                <a:ext cx="206375" cy="225425"/>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𝑛</m:t>
                      </m:r>
                    </m:oMath>
                  </m:oMathPara>
                </a14:m>
                <a:endParaRPr lang="en-US" sz="1600" dirty="0"/>
              </a:p>
            </p:txBody>
          </p:sp>
        </mc:Choice>
        <mc:Fallback>
          <p:sp>
            <p:nvSpPr>
              <p:cNvPr id="161799" name="Object 8">
                <a:extLst>
                  <a:ext uri="{FF2B5EF4-FFF2-40B4-BE49-F238E27FC236}">
                    <a16:creationId xmlns:a16="http://schemas.microsoft.com/office/drawing/2014/main" id="{27922D7C-C4A3-22CD-0E64-CCDD7FAA73A8}"/>
                  </a:ext>
                </a:extLst>
              </p:cNvPr>
              <p:cNvSpPr txBox="1">
                <a:spLocks noRot="1" noChangeAspect="1" noMove="1" noResize="1" noEditPoints="1" noAdjustHandles="1" noChangeArrowheads="1" noChangeShapeType="1" noTextEdit="1"/>
              </p:cNvSpPr>
              <p:nvPr/>
            </p:nvSpPr>
            <p:spPr bwMode="auto">
              <a:xfrm>
                <a:off x="1749771" y="3130065"/>
                <a:ext cx="206375" cy="225425"/>
              </a:xfrm>
              <a:prstGeom prst="rect">
                <a:avLst/>
              </a:prstGeom>
              <a:blipFill>
                <a:blip r:embed="rId6"/>
                <a:stretch>
                  <a:fillRect r="-26471" b="-29730"/>
                </a:stretch>
              </a:blipFill>
              <a:ln>
                <a:noFill/>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1800" name="Object 9">
                <a:extLst>
                  <a:ext uri="{FF2B5EF4-FFF2-40B4-BE49-F238E27FC236}">
                    <a16:creationId xmlns:a16="http://schemas.microsoft.com/office/drawing/2014/main" id="{661E69DD-8371-5D61-C2AC-91230E042ABA}"/>
                  </a:ext>
                </a:extLst>
              </p:cNvPr>
              <p:cNvSpPr txBox="1"/>
              <p:nvPr/>
            </p:nvSpPr>
            <p:spPr bwMode="auto">
              <a:xfrm>
                <a:off x="1707738" y="3419475"/>
                <a:ext cx="247650" cy="369888"/>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𝑖</m:t>
                          </m:r>
                        </m:sub>
                      </m:sSub>
                    </m:oMath>
                  </m:oMathPara>
                </a14:m>
                <a:endParaRPr lang="en-US" dirty="0"/>
              </a:p>
            </p:txBody>
          </p:sp>
        </mc:Choice>
        <mc:Fallback>
          <p:sp>
            <p:nvSpPr>
              <p:cNvPr id="161800" name="Object 9">
                <a:extLst>
                  <a:ext uri="{FF2B5EF4-FFF2-40B4-BE49-F238E27FC236}">
                    <a16:creationId xmlns:a16="http://schemas.microsoft.com/office/drawing/2014/main" id="{661E69DD-8371-5D61-C2AC-91230E042ABA}"/>
                  </a:ext>
                </a:extLst>
              </p:cNvPr>
              <p:cNvSpPr txBox="1">
                <a:spLocks noRot="1" noChangeAspect="1" noMove="1" noResize="1" noEditPoints="1" noAdjustHandles="1" noChangeArrowheads="1" noChangeShapeType="1" noTextEdit="1"/>
              </p:cNvSpPr>
              <p:nvPr/>
            </p:nvSpPr>
            <p:spPr bwMode="auto">
              <a:xfrm>
                <a:off x="1707738" y="3419475"/>
                <a:ext cx="247650" cy="369888"/>
              </a:xfrm>
              <a:prstGeom prst="rect">
                <a:avLst/>
              </a:prstGeom>
              <a:blipFill>
                <a:blip r:embed="rId7"/>
                <a:stretch>
                  <a:fillRect l="-2439" r="-24390" b="-655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1801" name="Object 10">
                <a:extLst>
                  <a:ext uri="{FF2B5EF4-FFF2-40B4-BE49-F238E27FC236}">
                    <a16:creationId xmlns:a16="http://schemas.microsoft.com/office/drawing/2014/main" id="{48A938B5-C70A-7A55-87E4-700EC72807C1}"/>
                  </a:ext>
                </a:extLst>
              </p:cNvPr>
              <p:cNvSpPr txBox="1"/>
              <p:nvPr/>
            </p:nvSpPr>
            <p:spPr bwMode="auto">
              <a:xfrm>
                <a:off x="2452689" y="4703763"/>
                <a:ext cx="2765425" cy="696912"/>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𝐹</m:t>
                      </m:r>
                      <m:r>
                        <a:rPr lang="en-US" i="1">
                          <a:solidFill>
                            <a:srgbClr val="000000"/>
                          </a:solidFill>
                          <a:latin typeface="Cambria Math" panose="02040503050406030204" pitchFamily="18" charset="0"/>
                        </a:rPr>
                        <m:t>=6(14−18−1)+</m:t>
                      </m:r>
                      <m:nary>
                        <m:naryPr>
                          <m:chr m:val="∑"/>
                          <m:ctrlPr>
                            <a:rPr lang="en-US" i="1">
                              <a:solidFill>
                                <a:srgbClr val="000000"/>
                              </a:solidFill>
                              <a:latin typeface="Cambria Math" panose="02040503050406030204" pitchFamily="18" charset="0"/>
                            </a:rPr>
                          </m:ctrlPr>
                        </m:naryPr>
                        <m:sub>
                          <m:r>
                            <a:rPr lang="en-US" i="1">
                              <a:solidFill>
                                <a:srgbClr val="000000"/>
                              </a:solidFill>
                              <a:latin typeface="Cambria Math" panose="02040503050406030204" pitchFamily="18" charset="0"/>
                            </a:rPr>
                            <m:t>𝑖</m:t>
                          </m:r>
                          <m:r>
                            <a:rPr lang="en-US" i="1">
                              <a:solidFill>
                                <a:srgbClr val="000000"/>
                              </a:solidFill>
                              <a:latin typeface="Cambria Math" panose="02040503050406030204" pitchFamily="18" charset="0"/>
                            </a:rPr>
                            <m:t>=1</m:t>
                          </m:r>
                        </m:sub>
                        <m:sup>
                          <m:r>
                            <a:rPr lang="en-US" i="1">
                              <a:solidFill>
                                <a:srgbClr val="000000"/>
                              </a:solidFill>
                              <a:latin typeface="Cambria Math" panose="02040503050406030204" pitchFamily="18" charset="0"/>
                            </a:rPr>
                            <m:t>6</m:t>
                          </m:r>
                        </m:sup>
                        <m:e>
                          <m:r>
                            <a:rPr lang="en-US" i="1">
                              <a:solidFill>
                                <a:srgbClr val="000000"/>
                              </a:solidFill>
                              <a:latin typeface="Cambria Math" panose="02040503050406030204" pitchFamily="18" charset="0"/>
                            </a:rPr>
                            <m:t>6</m:t>
                          </m:r>
                        </m:e>
                      </m:nary>
                      <m:r>
                        <a:rPr lang="en-US" i="1">
                          <a:solidFill>
                            <a:srgbClr val="000000"/>
                          </a:solidFill>
                          <a:latin typeface="Cambria Math" panose="02040503050406030204" pitchFamily="18" charset="0"/>
                        </a:rPr>
                        <m:t>=6</m:t>
                      </m:r>
                    </m:oMath>
                  </m:oMathPara>
                </a14:m>
                <a:endParaRPr lang="en-US"/>
              </a:p>
            </p:txBody>
          </p:sp>
        </mc:Choice>
        <mc:Fallback xmlns="">
          <p:sp>
            <p:nvSpPr>
              <p:cNvPr id="161801" name="Object 10">
                <a:extLst>
                  <a:ext uri="{FF2B5EF4-FFF2-40B4-BE49-F238E27FC236}">
                    <a16:creationId xmlns:a16="http://schemas.microsoft.com/office/drawing/2014/main" id="{48A938B5-C70A-7A55-87E4-700EC72807C1}"/>
                  </a:ext>
                </a:extLst>
              </p:cNvPr>
              <p:cNvSpPr txBox="1">
                <a:spLocks noRot="1" noChangeAspect="1" noMove="1" noResize="1" noEditPoints="1" noAdjustHandles="1" noChangeArrowheads="1" noChangeShapeType="1" noTextEdit="1"/>
              </p:cNvSpPr>
              <p:nvPr/>
            </p:nvSpPr>
            <p:spPr bwMode="auto">
              <a:xfrm>
                <a:off x="2452689" y="4703763"/>
                <a:ext cx="2765425" cy="696912"/>
              </a:xfrm>
              <a:prstGeom prst="rect">
                <a:avLst/>
              </a:prstGeom>
              <a:blipFill>
                <a:blip r:embed="rId8"/>
                <a:stretch>
                  <a:fillRect/>
                </a:stretch>
              </a:blipFill>
              <a:ln>
                <a:noFill/>
              </a:ln>
              <a:effectLst/>
            </p:spPr>
            <p:txBody>
              <a:bodyPr/>
              <a:lstStyle/>
              <a:p>
                <a:r>
                  <a:rPr lang="en-US">
                    <a:noFill/>
                  </a:rPr>
                  <a:t> </a:t>
                </a:r>
              </a:p>
            </p:txBody>
          </p:sp>
        </mc:Fallback>
      </mc:AlternateContent>
      <p:pic>
        <p:nvPicPr>
          <p:cNvPr id="161802" name="Picture 11" descr="C:\Users\JR\Projects\EE543\Figs_Craig\Fig_8.14.tif">
            <a:extLst>
              <a:ext uri="{FF2B5EF4-FFF2-40B4-BE49-F238E27FC236}">
                <a16:creationId xmlns:a16="http://schemas.microsoft.com/office/drawing/2014/main" id="{4C0FC088-606D-45D7-DB20-B5F065F106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4764" y="3889376"/>
            <a:ext cx="23526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3" name="Picture 20" descr="Image result for stewart platform">
            <a:extLst>
              <a:ext uri="{FF2B5EF4-FFF2-40B4-BE49-F238E27FC236}">
                <a16:creationId xmlns:a16="http://schemas.microsoft.com/office/drawing/2014/main" id="{E73380C7-FD9D-28CE-08E5-9EA019A18A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7425" y="3824288"/>
            <a:ext cx="2927350" cy="227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4" name="Picture 2" descr="http://brand.ucla.edu/wp-content/uploads/2013/08/ucla-logotype-main-11.jpg">
            <a:extLst>
              <a:ext uri="{FF2B5EF4-FFF2-40B4-BE49-F238E27FC236}">
                <a16:creationId xmlns:a16="http://schemas.microsoft.com/office/drawing/2014/main" id="{3B7CAC85-2A4B-7EC2-0971-DC46755E97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2">
            <a:extLst>
              <a:ext uri="{FF2B5EF4-FFF2-40B4-BE49-F238E27FC236}">
                <a16:creationId xmlns:a16="http://schemas.microsoft.com/office/drawing/2014/main" id="{18979ACD-021E-5EC6-22EF-AC5D5D4EBC0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C2D2B9E9-7957-597B-D39E-BE358520C696}"/>
              </a:ext>
            </a:extLst>
          </p:cNvPr>
          <p:cNvSpPr>
            <a:spLocks noGrp="1" noChangeArrowheads="1"/>
          </p:cNvSpPr>
          <p:nvPr>
            <p:ph type="title"/>
          </p:nvPr>
        </p:nvSpPr>
        <p:spPr/>
        <p:txBody>
          <a:bodyPr/>
          <a:lstStyle/>
          <a:p>
            <a:r>
              <a:rPr lang="en-US" altLang="en-US"/>
              <a:t>Close Chain Manipulators - Gough-Stewart Platform</a:t>
            </a:r>
          </a:p>
        </p:txBody>
      </p:sp>
      <p:pic>
        <p:nvPicPr>
          <p:cNvPr id="163843" name="Picture 2" descr="Image result for boeing simulator">
            <a:extLst>
              <a:ext uri="{FF2B5EF4-FFF2-40B4-BE49-F238E27FC236}">
                <a16:creationId xmlns:a16="http://schemas.microsoft.com/office/drawing/2014/main" id="{2D586E0B-B434-5718-8BBA-0DD7109D2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744"/>
          <a:stretch>
            <a:fillRect/>
          </a:stretch>
        </p:blipFill>
        <p:spPr bwMode="auto">
          <a:xfrm>
            <a:off x="2338388" y="1363664"/>
            <a:ext cx="7569200" cy="470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2" descr="http://brand.ucla.edu/wp-content/uploads/2013/08/ucla-logotype-main-11.jpg">
            <a:extLst>
              <a:ext uri="{FF2B5EF4-FFF2-40B4-BE49-F238E27FC236}">
                <a16:creationId xmlns:a16="http://schemas.microsoft.com/office/drawing/2014/main" id="{CC2C9E27-613C-CDA4-AFE4-FF02C90ED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021D2E7C-3943-A04E-88C5-9E5E9517E7E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ABC43BE-3D97-64BD-E789-17162F55EB6E}"/>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65891" name="Rectangle 3">
            <a:extLst>
              <a:ext uri="{FF2B5EF4-FFF2-40B4-BE49-F238E27FC236}">
                <a16:creationId xmlns:a16="http://schemas.microsoft.com/office/drawing/2014/main" id="{B960BDD6-1DAD-F4BB-6157-006ECD496F8B}"/>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65892" name="Straight Connector 5">
            <a:extLst>
              <a:ext uri="{FF2B5EF4-FFF2-40B4-BE49-F238E27FC236}">
                <a16:creationId xmlns:a16="http://schemas.microsoft.com/office/drawing/2014/main" id="{B399BA53-5098-FF15-5444-97368223C585}"/>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5893" name="Rectangle 1">
            <a:extLst>
              <a:ext uri="{FF2B5EF4-FFF2-40B4-BE49-F238E27FC236}">
                <a16:creationId xmlns:a16="http://schemas.microsoft.com/office/drawing/2014/main" id="{EE1AB801-C6DA-4FD6-4449-2A461126C033}"/>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Parallel Robot – Gough-Stewart Platform - A320 Full Flight Simulator – Part I</a:t>
            </a:r>
            <a:endParaRPr lang="en-US" altLang="en-US" sz="1200" b="1">
              <a:solidFill>
                <a:schemeClr val="bg1"/>
              </a:solidFill>
              <a:latin typeface="Arial Black" panose="020B0A04020102020204" pitchFamily="34" charset="0"/>
            </a:endParaRPr>
          </a:p>
        </p:txBody>
      </p:sp>
      <p:pic>
        <p:nvPicPr>
          <p:cNvPr id="3" name="h8KbtmMmhGg">
            <a:extLst>
              <a:ext uri="{FF2B5EF4-FFF2-40B4-BE49-F238E27FC236}">
                <a16:creationId xmlns:a16="http://schemas.microsoft.com/office/drawing/2014/main" id="{F404BF7C-DA2A-86BE-7E44-94668DE6D7F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70038" y="884238"/>
            <a:ext cx="908526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4C0449F-0907-6BA3-9CC8-05E0DF6EA93B}"/>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66915" name="Rectangle 3">
            <a:extLst>
              <a:ext uri="{FF2B5EF4-FFF2-40B4-BE49-F238E27FC236}">
                <a16:creationId xmlns:a16="http://schemas.microsoft.com/office/drawing/2014/main" id="{D00C0059-97B9-DD13-0F0B-72C7A7C9404B}"/>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66916" name="Straight Connector 5">
            <a:extLst>
              <a:ext uri="{FF2B5EF4-FFF2-40B4-BE49-F238E27FC236}">
                <a16:creationId xmlns:a16="http://schemas.microsoft.com/office/drawing/2014/main" id="{FC858B0B-BBEE-2251-581B-4F404FFDE2D1}"/>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6917" name="Rectangle 1">
            <a:extLst>
              <a:ext uri="{FF2B5EF4-FFF2-40B4-BE49-F238E27FC236}">
                <a16:creationId xmlns:a16="http://schemas.microsoft.com/office/drawing/2014/main" id="{DBA7208D-C295-BB63-4CD6-00EB6793215B}"/>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Parallel Robot – Gough-Stewart Platform - A320 Full Flight Simulator – Part II</a:t>
            </a:r>
            <a:endParaRPr lang="en-US" altLang="en-US" sz="1200" b="1">
              <a:solidFill>
                <a:schemeClr val="bg1"/>
              </a:solidFill>
              <a:latin typeface="Arial Black" panose="020B0A04020102020204" pitchFamily="34" charset="0"/>
            </a:endParaRPr>
          </a:p>
        </p:txBody>
      </p:sp>
      <p:pic>
        <p:nvPicPr>
          <p:cNvPr id="5" name="O-LC8zDq3PQ">
            <a:extLst>
              <a:ext uri="{FF2B5EF4-FFF2-40B4-BE49-F238E27FC236}">
                <a16:creationId xmlns:a16="http://schemas.microsoft.com/office/drawing/2014/main" id="{83D2DD0B-E23F-E183-273A-5AEF63DBFE04}"/>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6062" y="852488"/>
            <a:ext cx="9151938"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68CC82A-6DE6-9832-BC6B-166B8B745756}"/>
              </a:ext>
            </a:extLst>
          </p:cNvPr>
          <p:cNvSpPr>
            <a:spLocks noGrp="1" noChangeArrowheads="1"/>
          </p:cNvSpPr>
          <p:nvPr>
            <p:ph type="title"/>
          </p:nvPr>
        </p:nvSpPr>
        <p:spPr/>
        <p:txBody>
          <a:bodyPr/>
          <a:lstStyle/>
          <a:p>
            <a:r>
              <a:rPr lang="en-US" altLang="en-US" dirty="0"/>
              <a:t>Forward (Direct) Kinematics (FK) </a:t>
            </a:r>
          </a:p>
        </p:txBody>
      </p:sp>
      <p:sp>
        <p:nvSpPr>
          <p:cNvPr id="35843" name="Rectangle 3">
            <a:extLst>
              <a:ext uri="{FF2B5EF4-FFF2-40B4-BE49-F238E27FC236}">
                <a16:creationId xmlns:a16="http://schemas.microsoft.com/office/drawing/2014/main" id="{BF1B6A1E-F382-2612-3CCF-81D833D0A289}"/>
              </a:ext>
            </a:extLst>
          </p:cNvPr>
          <p:cNvSpPr>
            <a:spLocks noGrp="1" noChangeArrowheads="1"/>
          </p:cNvSpPr>
          <p:nvPr>
            <p:ph type="body" idx="1"/>
          </p:nvPr>
        </p:nvSpPr>
        <p:spPr>
          <a:xfrm>
            <a:off x="937684" y="1341438"/>
            <a:ext cx="5158316" cy="4724400"/>
          </a:xfrm>
        </p:spPr>
        <p:txBody>
          <a:bodyPr/>
          <a:lstStyle/>
          <a:p>
            <a:pPr marL="0" indent="0">
              <a:buNone/>
            </a:pPr>
            <a:r>
              <a:rPr lang="en-US" altLang="en-US" sz="1000" b="1" dirty="0"/>
              <a:t>Problem</a:t>
            </a:r>
          </a:p>
          <a:p>
            <a:pPr marL="0" indent="0">
              <a:buNone/>
            </a:pPr>
            <a:endParaRPr lang="en-US" altLang="en-US" sz="1000" dirty="0">
              <a:solidFill>
                <a:srgbClr val="FF3300"/>
              </a:solidFill>
            </a:endParaRPr>
          </a:p>
          <a:p>
            <a:pPr marL="0" indent="0">
              <a:buNone/>
            </a:pPr>
            <a:r>
              <a:rPr lang="en-US" altLang="en-US" sz="1000" b="1" i="1" dirty="0">
                <a:solidFill>
                  <a:srgbClr val="FF3300"/>
                </a:solidFill>
              </a:rPr>
              <a:t>Given:</a:t>
            </a:r>
            <a:r>
              <a:rPr lang="en-US" altLang="en-US" sz="1000" dirty="0"/>
              <a:t> </a:t>
            </a:r>
            <a:r>
              <a:rPr lang="en-US" altLang="en-US" sz="1000" i="1" dirty="0"/>
              <a:t>Joint angles and links geometry</a:t>
            </a:r>
          </a:p>
          <a:p>
            <a:pPr marL="0" indent="0">
              <a:buNone/>
            </a:pPr>
            <a:endParaRPr lang="en-US" altLang="en-US" sz="1000" dirty="0"/>
          </a:p>
          <a:p>
            <a:pPr marL="0" indent="0">
              <a:buNone/>
            </a:pPr>
            <a:r>
              <a:rPr lang="en-US" altLang="en-US" sz="1000" b="1" i="1" dirty="0">
                <a:solidFill>
                  <a:srgbClr val="FF3300"/>
                </a:solidFill>
              </a:rPr>
              <a:t>Compute:</a:t>
            </a:r>
            <a:r>
              <a:rPr lang="en-US" altLang="en-US" sz="1000" i="1" dirty="0"/>
              <a:t> Position and orientation of the end effector relative to the base frame</a:t>
            </a:r>
            <a:endParaRPr lang="en-US" altLang="en-US" sz="1000" dirty="0"/>
          </a:p>
          <a:p>
            <a:pPr marL="0" indent="0">
              <a:buNone/>
            </a:pPr>
            <a:endParaRPr lang="en-US" altLang="en-US" sz="1000" b="1" dirty="0"/>
          </a:p>
          <a:p>
            <a:pPr marL="0" indent="0">
              <a:buNone/>
            </a:pPr>
            <a:r>
              <a:rPr lang="en-US" altLang="en-US" sz="1000" b="1" dirty="0"/>
              <a:t>Solution</a:t>
            </a:r>
          </a:p>
          <a:p>
            <a:pPr marL="0" indent="0">
              <a:buNone/>
            </a:pPr>
            <a:endParaRPr lang="en-US" altLang="en-US" sz="1000" dirty="0"/>
          </a:p>
          <a:p>
            <a:pPr marL="0" indent="0">
              <a:buNone/>
            </a:pPr>
            <a:r>
              <a:rPr lang="en-US" altLang="en-US" sz="1000" dirty="0"/>
              <a:t>Kinematic Equations - Linear Transformation (4x4 matrix) which is a function of the joint positions (angles &amp; displacements) and specifies the EE configuration in the base frame. </a:t>
            </a:r>
          </a:p>
          <a:p>
            <a:pPr marL="0" indent="0">
              <a:buNone/>
            </a:pPr>
            <a:endParaRPr lang="en-US" altLang="en-US" sz="1000" dirty="0"/>
          </a:p>
          <a:p>
            <a:pPr marL="0" indent="0">
              <a:buNone/>
            </a:pPr>
            <a:r>
              <a:rPr lang="en-US" altLang="en-US" sz="1000" b="1" dirty="0"/>
              <a:t>Note</a:t>
            </a:r>
            <a:r>
              <a:rPr lang="en-US" altLang="en-US" sz="1000" dirty="0"/>
              <a:t>  </a:t>
            </a:r>
          </a:p>
          <a:p>
            <a:r>
              <a:rPr lang="en-US" altLang="en-US" sz="1000" b="1" dirty="0"/>
              <a:t>Mapping First to Last Joint</a:t>
            </a:r>
            <a:r>
              <a:rPr lang="en-US" altLang="en-US" sz="1000" dirty="0"/>
              <a:t> - The FK address the pose of every joint with respect the base frame (Frame 0) and in particular the pose of the last frame of the manipulator (e.g. frame 6 for a 6 DOF manipulator)</a:t>
            </a:r>
          </a:p>
          <a:p>
            <a:r>
              <a:rPr lang="en-US" altLang="en-US" sz="1000" b="1" dirty="0"/>
              <a:t>Mapping Last Joint to Tool Tip</a:t>
            </a:r>
            <a:r>
              <a:rPr lang="en-US" altLang="en-US" sz="1000" dirty="0"/>
              <a:t> - The mapping between the tool tip and the last frame is known by definition. This mapping may change based on the tool being used therefore it is not included in the FK analysis that focused on the core of the robotic arm (e.g. the first 6 joint of the robotic arm)    </a:t>
            </a:r>
          </a:p>
          <a:p>
            <a:r>
              <a:rPr lang="en-US" altLang="en-US" sz="1000" b="1" dirty="0"/>
              <a:t>Where is the Tool</a:t>
            </a:r>
            <a:r>
              <a:rPr lang="en-US" altLang="en-US" sz="1000" dirty="0"/>
              <a:t> -The FK kinematics in general including the mapping of the tool tip with respect to the last joint answers the question of </a:t>
            </a:r>
            <a:r>
              <a:rPr lang="en-US" altLang="en-US" sz="1000" b="1" dirty="0"/>
              <a:t>where is the tool </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pic>
        <p:nvPicPr>
          <p:cNvPr id="35844" name="Picture 4" descr="I:\EE534\Fig_1.06.tif">
            <a:extLst>
              <a:ext uri="{FF2B5EF4-FFF2-40B4-BE49-F238E27FC236}">
                <a16:creationId xmlns:a16="http://schemas.microsoft.com/office/drawing/2014/main" id="{C339BA9A-3534-BA56-33B8-6405DA597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5092" y="1265051"/>
            <a:ext cx="4821432" cy="476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2E3C0DEA-E429-73FE-B1A7-565F2C3E378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9E18C6E3-ECCF-437F-3E8F-43981BC0EFE8}"/>
              </a:ext>
            </a:extLst>
          </p:cNvPr>
          <p:cNvSpPr>
            <a:spLocks noGrp="1" noChangeArrowheads="1"/>
          </p:cNvSpPr>
          <p:nvPr>
            <p:ph type="ctrTitle"/>
          </p:nvPr>
        </p:nvSpPr>
        <p:spPr>
          <a:xfrm>
            <a:off x="2209800" y="2286000"/>
            <a:ext cx="7772400" cy="1143000"/>
          </a:xfrm>
        </p:spPr>
        <p:txBody>
          <a:bodyPr/>
          <a:lstStyle/>
          <a:p>
            <a:r>
              <a:rPr lang="en-US" altLang="en-US"/>
              <a:t>Wrist Architecture </a:t>
            </a:r>
            <a:br>
              <a:rPr lang="en-US" altLang="en-US"/>
            </a:br>
            <a:endParaRPr lang="en-US" altLang="en-US"/>
          </a:p>
        </p:txBody>
      </p:sp>
      <p:sp>
        <p:nvSpPr>
          <p:cNvPr id="167939" name="Rectangle 3">
            <a:extLst>
              <a:ext uri="{FF2B5EF4-FFF2-40B4-BE49-F238E27FC236}">
                <a16:creationId xmlns:a16="http://schemas.microsoft.com/office/drawing/2014/main" id="{67D8D192-82B0-0D71-F565-E1A603E463B6}"/>
              </a:ext>
            </a:extLst>
          </p:cNvPr>
          <p:cNvSpPr>
            <a:spLocks noGrp="1" noChangeArrowheads="1"/>
          </p:cNvSpPr>
          <p:nvPr>
            <p:ph type="subTitle" idx="1"/>
          </p:nvPr>
        </p:nvSpPr>
        <p:spPr/>
        <p:txBody>
          <a:bodyPr/>
          <a:lstStyle/>
          <a:p>
            <a:endParaRPr lang="en-US" altLang="en-US"/>
          </a:p>
        </p:txBody>
      </p:sp>
      <p:pic>
        <p:nvPicPr>
          <p:cNvPr id="167940" name="Picture 2" descr="http://brand.ucla.edu/wp-content/uploads/2013/08/ucla-logotype-main-11.jpg">
            <a:extLst>
              <a:ext uri="{FF2B5EF4-FFF2-40B4-BE49-F238E27FC236}">
                <a16:creationId xmlns:a16="http://schemas.microsoft.com/office/drawing/2014/main" id="{93675BF3-4C27-FC47-6878-7A15DC321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73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B9BA4DAB-7F9A-073B-59FC-1E81ED297BA5}"/>
              </a:ext>
            </a:extLst>
          </p:cNvPr>
          <p:cNvSpPr>
            <a:spLocks noGrp="1"/>
          </p:cNvSpPr>
          <p:nvPr>
            <p:ph type="ftr" sz="quarter" idx="10"/>
          </p:nvPr>
        </p:nvSpPr>
        <p:spPr>
          <a:xfrm>
            <a:off x="888790"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AF45F5AB-86C8-5979-37D9-D4ECC02D7D30}"/>
              </a:ext>
            </a:extLst>
          </p:cNvPr>
          <p:cNvSpPr>
            <a:spLocks noGrp="1" noChangeArrowheads="1"/>
          </p:cNvSpPr>
          <p:nvPr>
            <p:ph type="title"/>
          </p:nvPr>
        </p:nvSpPr>
        <p:spPr/>
        <p:txBody>
          <a:bodyPr/>
          <a:lstStyle/>
          <a:p>
            <a:r>
              <a:rPr lang="en-US" altLang="en-US"/>
              <a:t>Kinematic Configuration - Wrist</a:t>
            </a:r>
          </a:p>
        </p:txBody>
      </p:sp>
      <p:sp>
        <p:nvSpPr>
          <p:cNvPr id="169987" name="Rectangle 3">
            <a:extLst>
              <a:ext uri="{FF2B5EF4-FFF2-40B4-BE49-F238E27FC236}">
                <a16:creationId xmlns:a16="http://schemas.microsoft.com/office/drawing/2014/main" id="{A5AA5E85-F67B-0880-79FE-860E02048079}"/>
              </a:ext>
            </a:extLst>
          </p:cNvPr>
          <p:cNvSpPr>
            <a:spLocks noGrp="1" noChangeArrowheads="1"/>
          </p:cNvSpPr>
          <p:nvPr>
            <p:ph type="body" idx="1"/>
          </p:nvPr>
        </p:nvSpPr>
        <p:spPr/>
        <p:txBody>
          <a:bodyPr/>
          <a:lstStyle/>
          <a:p>
            <a:r>
              <a:rPr lang="en-US" altLang="en-US" sz="1600" b="1"/>
              <a:t>Joints</a:t>
            </a:r>
          </a:p>
          <a:p>
            <a:pPr lvl="1"/>
            <a:r>
              <a:rPr lang="en-US" altLang="en-US" sz="1600"/>
              <a:t>Three (or two) joints with orthogonal axes  </a:t>
            </a:r>
          </a:p>
          <a:p>
            <a:endParaRPr lang="en-US" altLang="en-US" sz="1600" b="1"/>
          </a:p>
          <a:p>
            <a:r>
              <a:rPr lang="en-US" altLang="en-US" sz="1600" b="1"/>
              <a:t>Workspace</a:t>
            </a:r>
            <a:r>
              <a:rPr lang="en-US" altLang="en-US" sz="1600"/>
              <a:t> </a:t>
            </a:r>
          </a:p>
          <a:p>
            <a:pPr lvl="1"/>
            <a:r>
              <a:rPr lang="en-US" altLang="en-US" sz="1600"/>
              <a:t>Theoretically - Any orientation could be achieved (Assuming no joint limits)</a:t>
            </a:r>
          </a:p>
          <a:p>
            <a:pPr lvl="1"/>
            <a:r>
              <a:rPr lang="en-US" altLang="en-US" sz="1600"/>
              <a:t>Practically - Severe joint angle limitations  </a:t>
            </a:r>
          </a:p>
          <a:p>
            <a:pPr lvl="1"/>
            <a:endParaRPr lang="en-US" altLang="en-US" sz="1600"/>
          </a:p>
          <a:p>
            <a:r>
              <a:rPr lang="en-US" altLang="en-US" sz="1600" b="1"/>
              <a:t>Kinematics </a:t>
            </a:r>
          </a:p>
          <a:p>
            <a:pPr lvl="1"/>
            <a:r>
              <a:rPr lang="en-US" altLang="en-US" sz="1600"/>
              <a:t>Closed form kinematic equations </a:t>
            </a:r>
          </a:p>
        </p:txBody>
      </p:sp>
      <p:pic>
        <p:nvPicPr>
          <p:cNvPr id="169988" name="Picture 2" descr="http://brand.ucla.edu/wp-content/uploads/2013/08/ucla-logotype-main-11.jpg">
            <a:extLst>
              <a:ext uri="{FF2B5EF4-FFF2-40B4-BE49-F238E27FC236}">
                <a16:creationId xmlns:a16="http://schemas.microsoft.com/office/drawing/2014/main" id="{A26F5CE4-BD9B-FC28-8A13-40F185FF2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06D3B830-C0D4-33C1-69D5-5CD742E9D9D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6C934A94-68EB-939C-0249-618F5BE40E15}"/>
              </a:ext>
            </a:extLst>
          </p:cNvPr>
          <p:cNvSpPr>
            <a:spLocks noGrp="1" noChangeArrowheads="1"/>
          </p:cNvSpPr>
          <p:nvPr>
            <p:ph type="title"/>
          </p:nvPr>
        </p:nvSpPr>
        <p:spPr/>
        <p:txBody>
          <a:bodyPr/>
          <a:lstStyle/>
          <a:p>
            <a:r>
              <a:rPr lang="en-US" altLang="en-US"/>
              <a:t>Kinematic Configuration - Wrist</a:t>
            </a:r>
          </a:p>
        </p:txBody>
      </p:sp>
      <p:sp>
        <p:nvSpPr>
          <p:cNvPr id="172035" name="Rectangle 3">
            <a:extLst>
              <a:ext uri="{FF2B5EF4-FFF2-40B4-BE49-F238E27FC236}">
                <a16:creationId xmlns:a16="http://schemas.microsoft.com/office/drawing/2014/main" id="{FF191420-9D6B-FE33-ABC1-10356F3E0B56}"/>
              </a:ext>
            </a:extLst>
          </p:cNvPr>
          <p:cNvSpPr>
            <a:spLocks noGrp="1" noChangeArrowheads="1"/>
          </p:cNvSpPr>
          <p:nvPr>
            <p:ph type="body" idx="1"/>
          </p:nvPr>
        </p:nvSpPr>
        <p:spPr>
          <a:xfrm>
            <a:off x="937684" y="1371600"/>
            <a:ext cx="5259916" cy="4724400"/>
          </a:xfrm>
        </p:spPr>
        <p:txBody>
          <a:bodyPr/>
          <a:lstStyle/>
          <a:p>
            <a:endParaRPr lang="en-US" altLang="en-US" dirty="0"/>
          </a:p>
          <a:p>
            <a:endParaRPr lang="en-US" altLang="en-US" dirty="0"/>
          </a:p>
          <a:p>
            <a:r>
              <a:rPr lang="en-US" altLang="en-US" sz="1600" dirty="0"/>
              <a:t>Three intersecting orthogonal Axes </a:t>
            </a:r>
          </a:p>
          <a:p>
            <a:pPr>
              <a:buFontTx/>
              <a:buNone/>
            </a:pPr>
            <a:r>
              <a:rPr lang="en-US" altLang="en-US" sz="1600" dirty="0"/>
              <a:t>       Bevel Gears Wrist</a:t>
            </a:r>
          </a:p>
          <a:p>
            <a:r>
              <a:rPr lang="en-US" altLang="en-US" sz="1600" dirty="0"/>
              <a:t>Limited Rotations</a:t>
            </a:r>
          </a:p>
          <a:p>
            <a:pPr>
              <a:buFontTx/>
              <a:buNone/>
            </a:pPr>
            <a:endParaRPr lang="en-US" altLang="en-US" sz="1600" dirty="0"/>
          </a:p>
          <a:p>
            <a:pPr>
              <a:buFontTx/>
              <a:buNone/>
            </a:pPr>
            <a:endParaRPr lang="en-US" altLang="en-US" sz="1600" dirty="0"/>
          </a:p>
          <a:p>
            <a:pPr>
              <a:buFontTx/>
              <a:buNone/>
            </a:pPr>
            <a:endParaRPr lang="en-US" altLang="en-US" sz="1600" dirty="0"/>
          </a:p>
          <a:p>
            <a:pPr>
              <a:buFontTx/>
              <a:buNone/>
            </a:pPr>
            <a:endParaRPr lang="en-US" altLang="en-US" sz="1600" dirty="0"/>
          </a:p>
          <a:p>
            <a:r>
              <a:rPr lang="en-US" altLang="en-US" sz="1600" dirty="0"/>
              <a:t>Three Roll Wrist (</a:t>
            </a:r>
            <a:r>
              <a:rPr lang="en-US" altLang="en-US" sz="1600" dirty="0" err="1"/>
              <a:t>Cincinatti</a:t>
            </a:r>
            <a:r>
              <a:rPr lang="en-US" altLang="en-US" sz="1600" dirty="0"/>
              <a:t> Milacron)</a:t>
            </a:r>
          </a:p>
          <a:p>
            <a:r>
              <a:rPr lang="en-US" altLang="en-US" sz="1600" dirty="0"/>
              <a:t>Three intersecting non-orthogonal Axes</a:t>
            </a:r>
          </a:p>
          <a:p>
            <a:r>
              <a:rPr lang="en-US" altLang="en-US" sz="1600" dirty="0"/>
              <a:t>Continues joint rotations (no limits)</a:t>
            </a:r>
          </a:p>
          <a:p>
            <a:r>
              <a:rPr lang="en-US" altLang="en-US" sz="1600" dirty="0"/>
              <a:t>Sets of orientations which are impossible to reach  </a:t>
            </a:r>
          </a:p>
          <a:p>
            <a:endParaRPr lang="en-US" altLang="en-US" dirty="0"/>
          </a:p>
          <a:p>
            <a:endParaRPr lang="en-US" altLang="en-US" dirty="0"/>
          </a:p>
          <a:p>
            <a:endParaRPr lang="en-US" altLang="en-US" dirty="0"/>
          </a:p>
        </p:txBody>
      </p:sp>
      <p:pic>
        <p:nvPicPr>
          <p:cNvPr id="172036" name="Picture 4" descr="E:\Document\UW\ee543\Fig_8.08.tif">
            <a:extLst>
              <a:ext uri="{FF2B5EF4-FFF2-40B4-BE49-F238E27FC236}">
                <a16:creationId xmlns:a16="http://schemas.microsoft.com/office/drawing/2014/main" id="{68CA68DB-354A-4C8F-DEAC-E189B85CB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1260475"/>
            <a:ext cx="407193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 descr="E:\Document\UW\ee543\Fig_8.09.tif">
            <a:extLst>
              <a:ext uri="{FF2B5EF4-FFF2-40B4-BE49-F238E27FC236}">
                <a16:creationId xmlns:a16="http://schemas.microsoft.com/office/drawing/2014/main" id="{05821878-5157-463F-84EE-B08FBA094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7450" y="3571876"/>
            <a:ext cx="27305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10">
            <a:extLst>
              <a:ext uri="{FF2B5EF4-FFF2-40B4-BE49-F238E27FC236}">
                <a16:creationId xmlns:a16="http://schemas.microsoft.com/office/drawing/2014/main" id="{745B7C92-6646-1E5B-B2C1-0041FDAF99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606800"/>
            <a:ext cx="11049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2" descr="http://brand.ucla.edu/wp-content/uploads/2013/08/ucla-logotype-main-11.jpg">
            <a:extLst>
              <a:ext uri="{FF2B5EF4-FFF2-40B4-BE49-F238E27FC236}">
                <a16:creationId xmlns:a16="http://schemas.microsoft.com/office/drawing/2014/main" id="{8FF271F6-B32E-41FA-EBD6-284459414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1B3A5C1B-254F-28CF-D5A0-F8A305DBC1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FBCA2066-A6CA-F692-CB02-EC4C25233553}"/>
              </a:ext>
            </a:extLst>
          </p:cNvPr>
          <p:cNvSpPr>
            <a:spLocks noGrp="1" noChangeArrowheads="1"/>
          </p:cNvSpPr>
          <p:nvPr>
            <p:ph type="title"/>
          </p:nvPr>
        </p:nvSpPr>
        <p:spPr/>
        <p:txBody>
          <a:bodyPr/>
          <a:lstStyle/>
          <a:p>
            <a:r>
              <a:rPr lang="en-US" altLang="en-US"/>
              <a:t>Kinematic Configuration - Wrist</a:t>
            </a:r>
          </a:p>
        </p:txBody>
      </p:sp>
      <p:sp>
        <p:nvSpPr>
          <p:cNvPr id="174083" name="Rectangle 3">
            <a:extLst>
              <a:ext uri="{FF2B5EF4-FFF2-40B4-BE49-F238E27FC236}">
                <a16:creationId xmlns:a16="http://schemas.microsoft.com/office/drawing/2014/main" id="{72657249-56E7-3502-BBC8-5E1BCF7DAA0D}"/>
              </a:ext>
            </a:extLst>
          </p:cNvPr>
          <p:cNvSpPr>
            <a:spLocks noGrp="1" noChangeArrowheads="1"/>
          </p:cNvSpPr>
          <p:nvPr>
            <p:ph type="body" idx="1"/>
          </p:nvPr>
        </p:nvSpPr>
        <p:spPr>
          <a:xfrm>
            <a:off x="2209801" y="1371600"/>
            <a:ext cx="7794625" cy="4724400"/>
          </a:xfrm>
        </p:spPr>
        <p:txBody>
          <a:bodyPr/>
          <a:lstStyle/>
          <a:p>
            <a:r>
              <a:rPr lang="en-US" altLang="en-US" sz="1600"/>
              <a:t>5 DOF Welding robot (2 DOF wrist) - Symmetric tool</a:t>
            </a:r>
          </a:p>
          <a:p>
            <a:endParaRPr lang="en-US" altLang="en-US" sz="1600"/>
          </a:p>
          <a:p>
            <a:r>
              <a:rPr lang="en-US" altLang="en-US" sz="1600"/>
              <a:t>The tool axis         is mounted orthogonal to axis 5 in order to reach all possible orientations</a:t>
            </a:r>
          </a:p>
        </p:txBody>
      </p:sp>
      <p:pic>
        <p:nvPicPr>
          <p:cNvPr id="174084" name="Picture 4" descr="E:\Document\UW\ee543\Fig_8.11.tif">
            <a:extLst>
              <a:ext uri="{FF2B5EF4-FFF2-40B4-BE49-F238E27FC236}">
                <a16:creationId xmlns:a16="http://schemas.microsoft.com/office/drawing/2014/main" id="{5DA6D656-E045-EE37-4AE4-083EB60B9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28951"/>
            <a:ext cx="4224338"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4085" name="Object 5">
                <a:extLst>
                  <a:ext uri="{FF2B5EF4-FFF2-40B4-BE49-F238E27FC236}">
                    <a16:creationId xmlns:a16="http://schemas.microsoft.com/office/drawing/2014/main" id="{3595B9C6-67F9-A950-CA05-D0774077EBB3}"/>
                  </a:ext>
                </a:extLst>
              </p:cNvPr>
              <p:cNvSpPr txBox="1"/>
              <p:nvPr/>
            </p:nvSpPr>
            <p:spPr bwMode="auto">
              <a:xfrm>
                <a:off x="3890964" y="1946276"/>
                <a:ext cx="312737" cy="371475"/>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𝑍</m:t>
                              </m:r>
                            </m:e>
                          </m:acc>
                        </m:e>
                        <m:sub>
                          <m:r>
                            <a:rPr lang="en-US" i="1">
                              <a:solidFill>
                                <a:srgbClr val="000000"/>
                              </a:solidFill>
                              <a:latin typeface="Cambria Math" panose="02040503050406030204" pitchFamily="18" charset="0"/>
                            </a:rPr>
                            <m:t>𝑇</m:t>
                          </m:r>
                        </m:sub>
                      </m:sSub>
                    </m:oMath>
                  </m:oMathPara>
                </a14:m>
                <a:endParaRPr lang="en-US"/>
              </a:p>
            </p:txBody>
          </p:sp>
        </mc:Choice>
        <mc:Fallback xmlns="">
          <p:sp>
            <p:nvSpPr>
              <p:cNvPr id="174085" name="Object 5">
                <a:extLst>
                  <a:ext uri="{FF2B5EF4-FFF2-40B4-BE49-F238E27FC236}">
                    <a16:creationId xmlns:a16="http://schemas.microsoft.com/office/drawing/2014/main" id="{3595B9C6-67F9-A950-CA05-D0774077EBB3}"/>
                  </a:ext>
                </a:extLst>
              </p:cNvPr>
              <p:cNvSpPr txBox="1">
                <a:spLocks noRot="1" noChangeAspect="1" noMove="1" noResize="1" noEditPoints="1" noAdjustHandles="1" noChangeArrowheads="1" noChangeShapeType="1" noTextEdit="1"/>
              </p:cNvSpPr>
              <p:nvPr/>
            </p:nvSpPr>
            <p:spPr bwMode="auto">
              <a:xfrm>
                <a:off x="3890964" y="1946276"/>
                <a:ext cx="312737" cy="371475"/>
              </a:xfrm>
              <a:prstGeom prst="rect">
                <a:avLst/>
              </a:prstGeom>
              <a:blipFill>
                <a:blip r:embed="rId4"/>
                <a:stretch>
                  <a:fillRect r="-17308"/>
                </a:stretch>
              </a:blipFill>
              <a:ln>
                <a:noFill/>
              </a:ln>
              <a:effectLst/>
            </p:spPr>
            <p:txBody>
              <a:bodyPr/>
              <a:lstStyle/>
              <a:p>
                <a:r>
                  <a:rPr lang="en-US">
                    <a:noFill/>
                  </a:rPr>
                  <a:t> </a:t>
                </a:r>
              </a:p>
            </p:txBody>
          </p:sp>
        </mc:Fallback>
      </mc:AlternateContent>
      <p:pic>
        <p:nvPicPr>
          <p:cNvPr id="174087" name="Picture 2" descr="http://brand.ucla.edu/wp-content/uploads/2013/08/ucla-logotype-main-11.jpg">
            <a:extLst>
              <a:ext uri="{FF2B5EF4-FFF2-40B4-BE49-F238E27FC236}">
                <a16:creationId xmlns:a16="http://schemas.microsoft.com/office/drawing/2014/main" id="{9444CD23-9A10-7CB0-2CF3-373808F33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A2332FEF-A796-46EC-00AD-8997D7737B0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6598BD-81F3-B07B-D6A9-44E46928F71D}"/>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76131" name="Rectangle 3">
            <a:extLst>
              <a:ext uri="{FF2B5EF4-FFF2-40B4-BE49-F238E27FC236}">
                <a16:creationId xmlns:a16="http://schemas.microsoft.com/office/drawing/2014/main" id="{853C08CE-8925-1118-A37A-C7F2474F55DC}"/>
              </a:ext>
            </a:extLst>
          </p:cNvPr>
          <p:cNvSpPr>
            <a:spLocks noChangeArrowheads="1"/>
          </p:cNvSpPr>
          <p:nvPr/>
        </p:nvSpPr>
        <p:spPr bwMode="auto">
          <a:xfrm>
            <a:off x="1524000" y="0"/>
            <a:ext cx="9144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76132" name="Straight Connector 5">
            <a:extLst>
              <a:ext uri="{FF2B5EF4-FFF2-40B4-BE49-F238E27FC236}">
                <a16:creationId xmlns:a16="http://schemas.microsoft.com/office/drawing/2014/main" id="{3E0CF172-7E35-3DD1-DA95-85ADEC8B2BEC}"/>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6133" name="Rectangle 1">
            <a:extLst>
              <a:ext uri="{FF2B5EF4-FFF2-40B4-BE49-F238E27FC236}">
                <a16:creationId xmlns:a16="http://schemas.microsoft.com/office/drawing/2014/main" id="{5F63056F-8FDC-12EE-7086-705CBF4301E4}"/>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ABB Robotics - Arc Welding</a:t>
            </a:r>
            <a:endParaRPr lang="en-US" altLang="en-US" sz="1200" b="1">
              <a:solidFill>
                <a:schemeClr val="bg1"/>
              </a:solidFill>
              <a:latin typeface="Arial Black" panose="020B0A04020102020204" pitchFamily="34" charset="0"/>
            </a:endParaRPr>
          </a:p>
        </p:txBody>
      </p:sp>
      <p:pic>
        <p:nvPicPr>
          <p:cNvPr id="3" name="HUU3HdxOqZs">
            <a:extLst>
              <a:ext uri="{FF2B5EF4-FFF2-40B4-BE49-F238E27FC236}">
                <a16:creationId xmlns:a16="http://schemas.microsoft.com/office/drawing/2014/main" id="{12C14CDE-24DD-971D-ED6D-D92FB7A1E992}"/>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313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FC5BBB9-FCE2-4B2B-8657-9B90CFE89C9D}"/>
              </a:ext>
            </a:extLst>
          </p:cNvPr>
          <p:cNvSpPr>
            <a:spLocks noGrp="1" noChangeArrowheads="1"/>
          </p:cNvSpPr>
          <p:nvPr>
            <p:ph type="title"/>
          </p:nvPr>
        </p:nvSpPr>
        <p:spPr/>
        <p:txBody>
          <a:bodyPr/>
          <a:lstStyle/>
          <a:p>
            <a:r>
              <a:rPr lang="en-US" altLang="en-US"/>
              <a:t>Kinematic Configuration - Wrist</a:t>
            </a:r>
          </a:p>
        </p:txBody>
      </p:sp>
      <p:sp>
        <p:nvSpPr>
          <p:cNvPr id="177155" name="Rectangle 3">
            <a:extLst>
              <a:ext uri="{FF2B5EF4-FFF2-40B4-BE49-F238E27FC236}">
                <a16:creationId xmlns:a16="http://schemas.microsoft.com/office/drawing/2014/main" id="{BE9AA30E-184A-AF32-E6F3-08278A102CFD}"/>
              </a:ext>
            </a:extLst>
          </p:cNvPr>
          <p:cNvSpPr>
            <a:spLocks noGrp="1" noChangeArrowheads="1"/>
          </p:cNvSpPr>
          <p:nvPr>
            <p:ph type="body" idx="1"/>
          </p:nvPr>
        </p:nvSpPr>
        <p:spPr>
          <a:xfrm>
            <a:off x="937684" y="1371600"/>
            <a:ext cx="5158315" cy="4724400"/>
          </a:xfrm>
        </p:spPr>
        <p:txBody>
          <a:bodyPr/>
          <a:lstStyle/>
          <a:p>
            <a:r>
              <a:rPr lang="en-US" altLang="en-US" sz="1600" b="1" dirty="0"/>
              <a:t>Non intersecting axes wrist</a:t>
            </a:r>
            <a:endParaRPr lang="en-US" altLang="en-US" sz="1600" dirty="0"/>
          </a:p>
          <a:p>
            <a:pPr lvl="1"/>
            <a:r>
              <a:rPr lang="en-US" altLang="en-US" sz="1600" dirty="0"/>
              <a:t>A closed form inverse kinematic solution may not exist</a:t>
            </a:r>
          </a:p>
          <a:p>
            <a:endParaRPr lang="en-US" altLang="en-US" sz="1600" dirty="0"/>
          </a:p>
          <a:p>
            <a:endParaRPr lang="en-US" altLang="en-US" sz="1600" dirty="0"/>
          </a:p>
          <a:p>
            <a:r>
              <a:rPr lang="en-US" altLang="en-US" sz="1600" b="1" dirty="0"/>
              <a:t>Special Cases</a:t>
            </a:r>
            <a:r>
              <a:rPr lang="en-US" altLang="en-US" sz="1600" dirty="0"/>
              <a:t> (Existing Solution)</a:t>
            </a:r>
          </a:p>
          <a:p>
            <a:pPr lvl="1"/>
            <a:endParaRPr lang="en-US" altLang="en-US" sz="1600" dirty="0"/>
          </a:p>
          <a:p>
            <a:pPr lvl="1"/>
            <a:r>
              <a:rPr lang="en-US" altLang="en-US" sz="1600" dirty="0"/>
              <a:t>Articulated configuration - Joint axes 2,3,4 are parallel</a:t>
            </a:r>
          </a:p>
          <a:p>
            <a:pPr lvl="1"/>
            <a:endParaRPr lang="en-US" altLang="en-US" sz="1600" dirty="0"/>
          </a:p>
          <a:p>
            <a:pPr lvl="1"/>
            <a:r>
              <a:rPr lang="en-US" altLang="en-US" sz="1600" dirty="0"/>
              <a:t>Cartesian configuration - Joint axes 4,5,6 do not intersect   </a:t>
            </a:r>
          </a:p>
          <a:p>
            <a:pPr lvl="1"/>
            <a:endParaRPr lang="en-US" altLang="en-US" dirty="0"/>
          </a:p>
          <a:p>
            <a:endParaRPr lang="en-US" altLang="en-US" dirty="0"/>
          </a:p>
        </p:txBody>
      </p:sp>
      <p:pic>
        <p:nvPicPr>
          <p:cNvPr id="177156" name="Picture 4" descr="E:\Document\UW\ee543\Fig_8.10.tif">
            <a:extLst>
              <a:ext uri="{FF2B5EF4-FFF2-40B4-BE49-F238E27FC236}">
                <a16:creationId xmlns:a16="http://schemas.microsoft.com/office/drawing/2014/main" id="{1D23C662-5393-39A5-A213-2AEA2107F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952" y="2084665"/>
            <a:ext cx="3106738" cy="30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08371C92-C8AB-BB0F-55EB-FEB0955F849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773CC73-64C3-9389-899E-689836C3E594}"/>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79203" name="Rectangle 3">
            <a:extLst>
              <a:ext uri="{FF2B5EF4-FFF2-40B4-BE49-F238E27FC236}">
                <a16:creationId xmlns:a16="http://schemas.microsoft.com/office/drawing/2014/main" id="{4D43733F-E1A7-94FB-0CFA-4E9F0A1FC546}"/>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79204" name="Straight Connector 5">
            <a:extLst>
              <a:ext uri="{FF2B5EF4-FFF2-40B4-BE49-F238E27FC236}">
                <a16:creationId xmlns:a16="http://schemas.microsoft.com/office/drawing/2014/main" id="{55FEE02F-AAC8-B7CF-0E96-B4AD6B06EA6B}"/>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9205" name="Rectangle 1">
            <a:extLst>
              <a:ext uri="{FF2B5EF4-FFF2-40B4-BE49-F238E27FC236}">
                <a16:creationId xmlns:a16="http://schemas.microsoft.com/office/drawing/2014/main" id="{008941D6-D312-2D8D-F19E-35E0208B55B4}"/>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Kuka KR 500 wrist mechanics -  Axis 4, 5 &amp; 6 </a:t>
            </a:r>
            <a:endParaRPr lang="en-US" altLang="en-US" sz="1200" b="1">
              <a:solidFill>
                <a:schemeClr val="bg1"/>
              </a:solidFill>
              <a:latin typeface="Arial Black" panose="020B0A04020102020204" pitchFamily="34" charset="0"/>
            </a:endParaRPr>
          </a:p>
        </p:txBody>
      </p:sp>
      <p:pic>
        <p:nvPicPr>
          <p:cNvPr id="7" name="IbQUc3VW1qo">
            <a:extLst>
              <a:ext uri="{FF2B5EF4-FFF2-40B4-BE49-F238E27FC236}">
                <a16:creationId xmlns:a16="http://schemas.microsoft.com/office/drawing/2014/main" id="{8B0ACB04-E8AE-D166-F68C-85D861CA502B}"/>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46048F8-0694-4E6E-97BB-96AF758AC4B5}"/>
              </a:ext>
            </a:extLst>
          </p:cNvPr>
          <p:cNvSpPr>
            <a:spLocks noGrp="1" noChangeArrowheads="1"/>
          </p:cNvSpPr>
          <p:nvPr>
            <p:ph type="ctrTitle"/>
          </p:nvPr>
        </p:nvSpPr>
        <p:spPr>
          <a:xfrm>
            <a:off x="2209800" y="2286000"/>
            <a:ext cx="7772400" cy="1143000"/>
          </a:xfrm>
        </p:spPr>
        <p:txBody>
          <a:bodyPr/>
          <a:lstStyle/>
          <a:p>
            <a:r>
              <a:rPr lang="en-US" altLang="en-US"/>
              <a:t>Manipulability</a:t>
            </a:r>
            <a:br>
              <a:rPr lang="en-US" altLang="en-US"/>
            </a:br>
            <a:endParaRPr lang="en-US" altLang="en-US"/>
          </a:p>
        </p:txBody>
      </p:sp>
      <p:sp>
        <p:nvSpPr>
          <p:cNvPr id="180227" name="Rectangle 3">
            <a:extLst>
              <a:ext uri="{FF2B5EF4-FFF2-40B4-BE49-F238E27FC236}">
                <a16:creationId xmlns:a16="http://schemas.microsoft.com/office/drawing/2014/main" id="{AD05865C-6F6E-9376-9D75-0672E4D8C153}"/>
              </a:ext>
            </a:extLst>
          </p:cNvPr>
          <p:cNvSpPr>
            <a:spLocks noGrp="1" noChangeArrowheads="1"/>
          </p:cNvSpPr>
          <p:nvPr>
            <p:ph type="subTitle" idx="1"/>
          </p:nvPr>
        </p:nvSpPr>
        <p:spPr/>
        <p:txBody>
          <a:bodyPr/>
          <a:lstStyle/>
          <a:p>
            <a:endParaRPr lang="en-US" altLang="en-US"/>
          </a:p>
        </p:txBody>
      </p:sp>
      <p:pic>
        <p:nvPicPr>
          <p:cNvPr id="180228" name="Picture 2" descr="http://brand.ucla.edu/wp-content/uploads/2013/08/ucla-logotype-main-11.jpg">
            <a:extLst>
              <a:ext uri="{FF2B5EF4-FFF2-40B4-BE49-F238E27FC236}">
                <a16:creationId xmlns:a16="http://schemas.microsoft.com/office/drawing/2014/main" id="{EEA60656-38F2-A240-CD98-6F1DB4914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D085802E-FDE1-82C2-BF4B-664141ED3E42}"/>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EAE59B72-1273-AE09-7260-A344649B5DCA}"/>
              </a:ext>
            </a:extLst>
          </p:cNvPr>
          <p:cNvSpPr>
            <a:spLocks noGrp="1" noChangeArrowheads="1"/>
          </p:cNvSpPr>
          <p:nvPr>
            <p:ph type="title"/>
          </p:nvPr>
        </p:nvSpPr>
        <p:spPr/>
        <p:txBody>
          <a:bodyPr/>
          <a:lstStyle/>
          <a:p>
            <a:r>
              <a:rPr lang="en-US" altLang="en-US"/>
              <a:t>Manipulability – Human Arm Posture - Writing</a:t>
            </a:r>
          </a:p>
        </p:txBody>
      </p:sp>
      <p:sp>
        <p:nvSpPr>
          <p:cNvPr id="182275" name="Rectangle 3">
            <a:extLst>
              <a:ext uri="{FF2B5EF4-FFF2-40B4-BE49-F238E27FC236}">
                <a16:creationId xmlns:a16="http://schemas.microsoft.com/office/drawing/2014/main" id="{36F0BE34-711C-BB8E-D480-7CC86F2FFEAD}"/>
              </a:ext>
            </a:extLst>
          </p:cNvPr>
          <p:cNvSpPr>
            <a:spLocks noGrp="1" noChangeArrowheads="1"/>
          </p:cNvSpPr>
          <p:nvPr>
            <p:ph type="body" idx="1"/>
          </p:nvPr>
        </p:nvSpPr>
        <p:spPr>
          <a:xfrm>
            <a:off x="937684" y="1371600"/>
            <a:ext cx="5158316" cy="4724400"/>
          </a:xfrm>
        </p:spPr>
        <p:txBody>
          <a:bodyPr/>
          <a:lstStyle/>
          <a:p>
            <a:pPr>
              <a:lnSpc>
                <a:spcPct val="90000"/>
              </a:lnSpc>
            </a:pPr>
            <a:r>
              <a:rPr lang="en-US" altLang="en-US" dirty="0"/>
              <a:t>Arm posture during writing</a:t>
            </a:r>
          </a:p>
          <a:p>
            <a:pPr lvl="1">
              <a:lnSpc>
                <a:spcPct val="90000"/>
              </a:lnSpc>
            </a:pPr>
            <a:r>
              <a:rPr lang="en-US" altLang="en-US" dirty="0"/>
              <a:t>Elbow joint angle – 90 Deg</a:t>
            </a:r>
          </a:p>
          <a:p>
            <a:pPr>
              <a:lnSpc>
                <a:spcPct val="90000"/>
              </a:lnSpc>
              <a:buFontTx/>
              <a:buNone/>
            </a:pPr>
            <a:endParaRPr lang="en-US" altLang="en-US" dirty="0"/>
          </a:p>
          <a:p>
            <a:pPr>
              <a:lnSpc>
                <a:spcPct val="90000"/>
              </a:lnSpc>
            </a:pPr>
            <a:r>
              <a:rPr lang="en-US" altLang="en-US" dirty="0"/>
              <a:t>Human arm model (writing)</a:t>
            </a:r>
          </a:p>
          <a:p>
            <a:pPr lvl="1">
              <a:lnSpc>
                <a:spcPct val="90000"/>
              </a:lnSpc>
            </a:pPr>
            <a:r>
              <a:rPr lang="en-US" altLang="en-US" dirty="0"/>
              <a:t>2 DOF</a:t>
            </a:r>
          </a:p>
          <a:p>
            <a:pPr lvl="1">
              <a:lnSpc>
                <a:spcPct val="90000"/>
              </a:lnSpc>
            </a:pPr>
            <a:r>
              <a:rPr lang="en-US" altLang="en-US" dirty="0"/>
              <a:t> Two links (equal length)</a:t>
            </a:r>
          </a:p>
          <a:p>
            <a:pPr lvl="1">
              <a:lnSpc>
                <a:spcPct val="90000"/>
              </a:lnSpc>
            </a:pPr>
            <a:endParaRPr lang="en-US" altLang="en-US" dirty="0"/>
          </a:p>
          <a:p>
            <a:pPr>
              <a:lnSpc>
                <a:spcPct val="90000"/>
              </a:lnSpc>
            </a:pPr>
            <a:r>
              <a:rPr lang="en-US" altLang="en-US" dirty="0"/>
              <a:t>Manipulability is maximized when the Elbow joint angle is set to 90 Deg </a:t>
            </a:r>
          </a:p>
          <a:p>
            <a:pPr lvl="1">
              <a:lnSpc>
                <a:spcPct val="90000"/>
              </a:lnSpc>
            </a:pPr>
            <a:r>
              <a:rPr lang="en-US" altLang="en-US" dirty="0"/>
              <a:t>Maximizing joint angles (shoulder /elbow) to end effector (hand) velocity transformation  </a:t>
            </a:r>
          </a:p>
        </p:txBody>
      </p:sp>
      <p:pic>
        <p:nvPicPr>
          <p:cNvPr id="182276" name="Picture 4">
            <a:extLst>
              <a:ext uri="{FF2B5EF4-FFF2-40B4-BE49-F238E27FC236}">
                <a16:creationId xmlns:a16="http://schemas.microsoft.com/office/drawing/2014/main" id="{0F893506-1E1D-5B2C-394F-13D690DE0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1" y="1492251"/>
            <a:ext cx="2990850" cy="413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2">
            <a:extLst>
              <a:ext uri="{FF2B5EF4-FFF2-40B4-BE49-F238E27FC236}">
                <a16:creationId xmlns:a16="http://schemas.microsoft.com/office/drawing/2014/main" id="{FBAD443D-09C7-E6EA-86A7-2700BB1F9F5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4FCFC1A-CF32-60F7-B8EB-74A7237772AC}"/>
              </a:ext>
            </a:extLst>
          </p:cNvPr>
          <p:cNvSpPr>
            <a:spLocks noGrp="1" noChangeArrowheads="1"/>
          </p:cNvSpPr>
          <p:nvPr>
            <p:ph type="ctrTitle"/>
          </p:nvPr>
        </p:nvSpPr>
        <p:spPr>
          <a:xfrm>
            <a:off x="2209800" y="2286000"/>
            <a:ext cx="7772400" cy="1143000"/>
          </a:xfrm>
        </p:spPr>
        <p:txBody>
          <a:bodyPr/>
          <a:lstStyle/>
          <a:p>
            <a:r>
              <a:rPr lang="en-US" altLang="en-US"/>
              <a:t>Redundancy</a:t>
            </a:r>
            <a:br>
              <a:rPr lang="en-US" altLang="en-US"/>
            </a:br>
            <a:endParaRPr lang="en-US" altLang="en-US"/>
          </a:p>
        </p:txBody>
      </p:sp>
      <p:sp>
        <p:nvSpPr>
          <p:cNvPr id="183299" name="Rectangle 3">
            <a:extLst>
              <a:ext uri="{FF2B5EF4-FFF2-40B4-BE49-F238E27FC236}">
                <a16:creationId xmlns:a16="http://schemas.microsoft.com/office/drawing/2014/main" id="{0A916207-100B-17F2-3B31-BA6F810BFA13}"/>
              </a:ext>
            </a:extLst>
          </p:cNvPr>
          <p:cNvSpPr>
            <a:spLocks noGrp="1" noChangeArrowheads="1"/>
          </p:cNvSpPr>
          <p:nvPr>
            <p:ph type="subTitle" idx="1"/>
          </p:nvPr>
        </p:nvSpPr>
        <p:spPr/>
        <p:txBody>
          <a:bodyPr/>
          <a:lstStyle/>
          <a:p>
            <a:endParaRPr lang="en-US" altLang="en-US"/>
          </a:p>
        </p:txBody>
      </p:sp>
      <p:pic>
        <p:nvPicPr>
          <p:cNvPr id="183300" name="Picture 2" descr="http://brand.ucla.edu/wp-content/uploads/2013/08/ucla-logotype-main-11.jpg">
            <a:extLst>
              <a:ext uri="{FF2B5EF4-FFF2-40B4-BE49-F238E27FC236}">
                <a16:creationId xmlns:a16="http://schemas.microsoft.com/office/drawing/2014/main" id="{566B3796-EFED-20E8-810D-A22038AA8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D0AE7947-9C92-0824-3CF8-73AC1594B122}"/>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976C7AFB-68E8-84B1-F6A4-DC892034F5EB}"/>
              </a:ext>
            </a:extLst>
          </p:cNvPr>
          <p:cNvSpPr>
            <a:spLocks noGrp="1" noChangeArrowheads="1"/>
          </p:cNvSpPr>
          <p:nvPr>
            <p:ph type="title"/>
          </p:nvPr>
        </p:nvSpPr>
        <p:spPr/>
        <p:txBody>
          <a:bodyPr/>
          <a:lstStyle/>
          <a:p>
            <a:r>
              <a:rPr lang="en-US" altLang="en-US"/>
              <a:t>Inverse Kinematics</a:t>
            </a:r>
          </a:p>
        </p:txBody>
      </p:sp>
      <p:sp>
        <p:nvSpPr>
          <p:cNvPr id="77827" name="Rectangle 3">
            <a:extLst>
              <a:ext uri="{FF2B5EF4-FFF2-40B4-BE49-F238E27FC236}">
                <a16:creationId xmlns:a16="http://schemas.microsoft.com/office/drawing/2014/main" id="{A1B9BD02-036D-88E0-B38D-F14F40A5339E}"/>
              </a:ext>
            </a:extLst>
          </p:cNvPr>
          <p:cNvSpPr>
            <a:spLocks noGrp="1" noChangeArrowheads="1"/>
          </p:cNvSpPr>
          <p:nvPr>
            <p:ph type="body" idx="1"/>
          </p:nvPr>
        </p:nvSpPr>
        <p:spPr>
          <a:xfrm>
            <a:off x="905435" y="1371600"/>
            <a:ext cx="5190565" cy="4724400"/>
          </a:xfrm>
        </p:spPr>
        <p:txBody>
          <a:bodyPr/>
          <a:lstStyle/>
          <a:p>
            <a:pPr marL="0" indent="0">
              <a:buNone/>
              <a:defRPr/>
            </a:pPr>
            <a:r>
              <a:rPr lang="en-US" sz="1000" b="1" dirty="0"/>
              <a:t>Problem</a:t>
            </a:r>
          </a:p>
          <a:p>
            <a:pPr marL="0" indent="0">
              <a:buNone/>
              <a:defRPr/>
            </a:pPr>
            <a:endParaRPr lang="en-US" sz="1000" b="1" dirty="0"/>
          </a:p>
          <a:p>
            <a:pPr marL="0" indent="0">
              <a:buNone/>
              <a:defRPr/>
            </a:pPr>
            <a:r>
              <a:rPr lang="en-US" sz="1000" b="1" i="1" dirty="0">
                <a:solidFill>
                  <a:srgbClr val="FF3300"/>
                </a:solidFill>
              </a:rPr>
              <a:t>Given:</a:t>
            </a:r>
            <a:r>
              <a:rPr lang="en-US" sz="1000" dirty="0"/>
              <a:t> </a:t>
            </a:r>
            <a:r>
              <a:rPr lang="en-US" sz="1000" i="1" dirty="0"/>
              <a:t>Position and orientation of the end  effector relative to the base frame</a:t>
            </a:r>
            <a:endParaRPr lang="en-US" sz="1000" i="1" dirty="0">
              <a:solidFill>
                <a:srgbClr val="FF3300"/>
              </a:solidFill>
            </a:endParaRPr>
          </a:p>
          <a:p>
            <a:pPr marL="0" indent="0">
              <a:buNone/>
              <a:defRPr/>
            </a:pPr>
            <a:endParaRPr lang="en-US" sz="1000" i="1" dirty="0">
              <a:solidFill>
                <a:srgbClr val="FF3300"/>
              </a:solidFill>
            </a:endParaRPr>
          </a:p>
          <a:p>
            <a:pPr marL="0" indent="0">
              <a:buNone/>
              <a:defRPr/>
            </a:pPr>
            <a:r>
              <a:rPr lang="en-US" sz="1000" b="1" i="1" dirty="0">
                <a:solidFill>
                  <a:srgbClr val="FF3300"/>
                </a:solidFill>
              </a:rPr>
              <a:t>Compute:</a:t>
            </a:r>
            <a:r>
              <a:rPr lang="en-US" sz="1000" i="1" dirty="0">
                <a:solidFill>
                  <a:srgbClr val="FF3300"/>
                </a:solidFill>
              </a:rPr>
              <a:t> </a:t>
            </a:r>
            <a:r>
              <a:rPr lang="en-US" sz="1000" i="1" dirty="0"/>
              <a:t>All possible sets of</a:t>
            </a:r>
            <a:r>
              <a:rPr lang="en-US" sz="1000" i="1" dirty="0">
                <a:solidFill>
                  <a:srgbClr val="FF3300"/>
                </a:solidFill>
              </a:rPr>
              <a:t> </a:t>
            </a:r>
            <a:r>
              <a:rPr lang="en-US" sz="1000" i="1" dirty="0"/>
              <a:t>joint angles and links geometry which could be                 used to attain the given position and orientation of the end </a:t>
            </a:r>
            <a:r>
              <a:rPr lang="en-US" sz="1000" i="1" dirty="0" err="1"/>
              <a:t>effetor</a:t>
            </a:r>
            <a:r>
              <a:rPr lang="en-US" sz="1000" i="1" dirty="0"/>
              <a:t>. </a:t>
            </a:r>
          </a:p>
          <a:p>
            <a:pPr marL="0" indent="0">
              <a:buNone/>
              <a:defRPr/>
            </a:pPr>
            <a:r>
              <a:rPr lang="en-US" sz="1000" i="1" dirty="0"/>
              <a:t> </a:t>
            </a:r>
            <a:endParaRPr lang="en-US" sz="1000" dirty="0"/>
          </a:p>
          <a:p>
            <a:pPr marL="0" indent="0">
              <a:buNone/>
              <a:defRPr/>
            </a:pPr>
            <a:r>
              <a:rPr lang="en-US" sz="1000" b="1" dirty="0"/>
              <a:t>Solution</a:t>
            </a:r>
          </a:p>
          <a:p>
            <a:pPr marL="0" indent="0">
              <a:buNone/>
              <a:defRPr/>
            </a:pPr>
            <a:endParaRPr lang="en-US" sz="1000" dirty="0"/>
          </a:p>
          <a:p>
            <a:pPr marL="0" indent="0">
              <a:buNone/>
              <a:defRPr/>
            </a:pPr>
            <a:r>
              <a:rPr lang="en-US" sz="1000" dirty="0">
                <a:solidFill>
                  <a:srgbClr val="FF0000"/>
                </a:solidFill>
              </a:rPr>
              <a:t>Does a close form solution exist?  </a:t>
            </a:r>
          </a:p>
          <a:p>
            <a:pPr marL="0" indent="0">
              <a:buNone/>
              <a:defRPr/>
            </a:pPr>
            <a:endParaRPr lang="en-US" sz="1000" dirty="0"/>
          </a:p>
          <a:p>
            <a:pPr marL="0" indent="0">
              <a:buNone/>
              <a:defRPr/>
            </a:pPr>
            <a:r>
              <a:rPr lang="en-US" sz="1000" b="1" dirty="0"/>
              <a:t>Close Form Solutions</a:t>
            </a:r>
            <a:r>
              <a:rPr lang="en-US" sz="1000" dirty="0"/>
              <a:t> - There are three approaches for the solution: </a:t>
            </a:r>
          </a:p>
          <a:p>
            <a:pPr marL="228600" indent="-228600">
              <a:defRPr/>
            </a:pPr>
            <a:r>
              <a:rPr lang="en-US" sz="1000" b="1" dirty="0"/>
              <a:t>Analytical Approach </a:t>
            </a:r>
            <a:r>
              <a:rPr lang="en-US" sz="1000" dirty="0"/>
              <a:t>- Kinematic Equations - Linear Transformation (4x4 matrix) which is a function of the joint positions (angles &amp; displacements) and specifies the EE configuration in the base frame. This linear transformation defines 12 non linear equations A subset of these equations are used for obtaining the invers kinematics </a:t>
            </a:r>
          </a:p>
          <a:p>
            <a:pPr marL="228600" indent="-228600">
              <a:defRPr/>
            </a:pPr>
            <a:r>
              <a:rPr lang="en-US" sz="1000" b="1" dirty="0"/>
              <a:t>Geometric Approach </a:t>
            </a:r>
            <a:r>
              <a:rPr lang="en-US" sz="1000" dirty="0"/>
              <a:t>– Projecting the arm configurations on specific planes and using geometrical consideration  to obtain the invers kinematics </a:t>
            </a:r>
          </a:p>
          <a:p>
            <a:pPr marL="228600" indent="-228600">
              <a:defRPr/>
            </a:pPr>
            <a:r>
              <a:rPr lang="en-US" sz="1000" b="1" dirty="0"/>
              <a:t>Hybrid Approach  </a:t>
            </a:r>
            <a:r>
              <a:rPr lang="en-US" sz="1000" dirty="0"/>
              <a:t>- Synthesizing the analytical and the geometrical approaches </a:t>
            </a:r>
          </a:p>
          <a:p>
            <a:pPr marL="228600" indent="-228600">
              <a:buNone/>
              <a:defRPr/>
            </a:pPr>
            <a:r>
              <a:rPr lang="en-US" sz="1400" dirty="0"/>
              <a:t>  </a:t>
            </a:r>
          </a:p>
          <a:p>
            <a:pPr marL="0" indent="0">
              <a:buNone/>
              <a:defRPr/>
            </a:pPr>
            <a:r>
              <a:rPr lang="en-US" sz="1000" b="1" dirty="0"/>
              <a:t>Non Close Form Solution </a:t>
            </a:r>
          </a:p>
          <a:p>
            <a:pPr>
              <a:defRPr/>
            </a:pPr>
            <a:r>
              <a:rPr lang="en-US" sz="1000" dirty="0"/>
              <a:t>Numerical Solution</a:t>
            </a:r>
          </a:p>
          <a:p>
            <a:pPr marL="0" indent="0">
              <a:buNone/>
              <a:defRPr/>
            </a:pPr>
            <a:endParaRPr lang="en-US" sz="1600" dirty="0"/>
          </a:p>
          <a:p>
            <a:pPr marL="0" indent="0">
              <a:buNone/>
              <a:defRPr/>
            </a:pPr>
            <a:endParaRPr lang="en-US" dirty="0"/>
          </a:p>
        </p:txBody>
      </p:sp>
      <p:pic>
        <p:nvPicPr>
          <p:cNvPr id="37892" name="Picture 4" descr="I:\EE534\Fig_1.07.tif">
            <a:extLst>
              <a:ext uri="{FF2B5EF4-FFF2-40B4-BE49-F238E27FC236}">
                <a16:creationId xmlns:a16="http://schemas.microsoft.com/office/drawing/2014/main" id="{13432321-2367-FAD9-6018-8C92E8029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334" y="1371600"/>
            <a:ext cx="4686046" cy="465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90726C34-2D3E-5235-31DA-AF74ACF21AF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9F5A6D61-233F-1C89-2170-A82594C46CAD}"/>
              </a:ext>
            </a:extLst>
          </p:cNvPr>
          <p:cNvSpPr>
            <a:spLocks noGrp="1" noChangeArrowheads="1"/>
          </p:cNvSpPr>
          <p:nvPr>
            <p:ph type="title"/>
          </p:nvPr>
        </p:nvSpPr>
        <p:spPr/>
        <p:txBody>
          <a:bodyPr/>
          <a:lstStyle/>
          <a:p>
            <a:r>
              <a:rPr lang="en-US" altLang="en-US"/>
              <a:t>Redundant Manipulators</a:t>
            </a:r>
          </a:p>
        </p:txBody>
      </p:sp>
      <mc:AlternateContent xmlns:mc="http://schemas.openxmlformats.org/markup-compatibility/2006">
        <mc:Choice xmlns:a14="http://schemas.microsoft.com/office/drawing/2010/main" Requires="a14">
          <p:sp>
            <p:nvSpPr>
              <p:cNvPr id="185347" name="Rectangle 3">
                <a:extLst>
                  <a:ext uri="{FF2B5EF4-FFF2-40B4-BE49-F238E27FC236}">
                    <a16:creationId xmlns:a16="http://schemas.microsoft.com/office/drawing/2014/main" id="{0A7F2620-5447-B601-6163-28962AB1BED9}"/>
                  </a:ext>
                </a:extLst>
              </p:cNvPr>
              <p:cNvSpPr>
                <a:spLocks noGrp="1" noChangeArrowheads="1"/>
              </p:cNvSpPr>
              <p:nvPr>
                <p:ph type="body" idx="1"/>
              </p:nvPr>
            </p:nvSpPr>
            <p:spPr/>
            <p:txBody>
              <a:bodyPr/>
              <a:lstStyle/>
              <a:p>
                <a:r>
                  <a:rPr lang="en-US" altLang="en-US" sz="1600" dirty="0"/>
                  <a:t>Task Definition - Position (3 DOF -   </a:t>
                </a:r>
                <a14:m>
                  <m:oMath xmlns:m="http://schemas.openxmlformats.org/officeDocument/2006/math">
                    <m:r>
                      <a:rPr lang="en-US" sz="1800" i="1" smtClean="0">
                        <a:solidFill>
                          <a:srgbClr val="000000"/>
                        </a:solidFill>
                        <a:latin typeface="Cambria Math" panose="02040503050406030204" pitchFamily="18" charset="0"/>
                      </a:rPr>
                      <m:t>𝑥</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𝑦</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𝑧</m:t>
                    </m:r>
                  </m:oMath>
                </a14:m>
                <a:r>
                  <a:rPr lang="en-US" altLang="en-US" sz="1600" dirty="0"/>
                  <a:t>) and orient the end effector (3 DOF </a:t>
                </a:r>
                <a14:m>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𝑝𝑖𝑡𝑐h</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𝑟𝑜𝑙𝑙</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𝑦𝑎𝑤</m:t>
                        </m:r>
                      </m:sub>
                    </m:sSub>
                  </m:oMath>
                </a14:m>
                <a:r>
                  <a:rPr lang="en-US" altLang="en-US" sz="1600" dirty="0"/>
                  <a:t>) ) in is a 3D space (6 DOF) </a:t>
                </a:r>
              </a:p>
              <a:p>
                <a:endParaRPr lang="en-US" altLang="en-US" sz="1600" dirty="0"/>
              </a:p>
              <a:p>
                <a:r>
                  <a:rPr lang="en-US" altLang="en-US" sz="1600" dirty="0"/>
                  <a:t>No. of DOF (6 DOF) = No. of DOF of the task (6 DOF)</a:t>
                </a:r>
              </a:p>
              <a:p>
                <a:pPr lvl="1"/>
                <a:r>
                  <a:rPr lang="en-US" altLang="en-US" sz="1600" dirty="0"/>
                  <a:t>Limited number of multiple solutions  </a:t>
                </a:r>
              </a:p>
              <a:p>
                <a:endParaRPr lang="en-US" altLang="en-US" sz="1600" dirty="0"/>
              </a:p>
              <a:p>
                <a:r>
                  <a:rPr lang="en-US" altLang="en-US" sz="1600" dirty="0"/>
                  <a:t>No. of DOF  (e.g. 7 DOF) &gt; No. of DOF of the task (6 DOF)</a:t>
                </a:r>
              </a:p>
              <a:p>
                <a:pPr lvl="1"/>
                <a:r>
                  <a:rPr lang="en-US" altLang="en-US" sz="1600" dirty="0"/>
                  <a:t>Number of solution: </a:t>
                </a:r>
                <a14:m>
                  <m:oMath xmlns:m="http://schemas.openxmlformats.org/officeDocument/2006/math">
                    <m:r>
                      <a:rPr lang="en-US" sz="1800" i="1" smtClean="0">
                        <a:solidFill>
                          <a:srgbClr val="000000"/>
                        </a:solidFill>
                        <a:latin typeface="Cambria Math" panose="02040503050406030204" pitchFamily="18" charset="0"/>
                      </a:rPr>
                      <m:t>∞</m:t>
                    </m:r>
                  </m:oMath>
                </a14:m>
                <a:r>
                  <a:rPr lang="en-US" altLang="en-US" sz="1800" dirty="0"/>
                  <a:t> </a:t>
                </a:r>
                <a:r>
                  <a:rPr lang="en-US" altLang="en-US" sz="1600" dirty="0"/>
                  <a:t>(adding more equations)</a:t>
                </a:r>
              </a:p>
              <a:p>
                <a:pPr lvl="1"/>
                <a:r>
                  <a:rPr lang="en-US" altLang="en-US" sz="1600" dirty="0"/>
                  <a:t>Self Motion - The robot can be moved without moving the end effector from the goal</a:t>
                </a:r>
              </a:p>
              <a:p>
                <a:endParaRPr lang="en-US" altLang="en-US" sz="1600" dirty="0"/>
              </a:p>
            </p:txBody>
          </p:sp>
        </mc:Choice>
        <mc:Fallback>
          <p:sp>
            <p:nvSpPr>
              <p:cNvPr id="185347" name="Rectangle 3">
                <a:extLst>
                  <a:ext uri="{FF2B5EF4-FFF2-40B4-BE49-F238E27FC236}">
                    <a16:creationId xmlns:a16="http://schemas.microsoft.com/office/drawing/2014/main" id="{0A7F2620-5447-B601-6163-28962AB1BED9}"/>
                  </a:ext>
                </a:extLst>
              </p:cNvPr>
              <p:cNvSpPr>
                <a:spLocks noGrp="1" noRot="1" noChangeAspect="1" noMove="1" noResize="1" noEditPoints="1" noAdjustHandles="1" noChangeArrowheads="1" noChangeShapeType="1" noTextEdit="1"/>
              </p:cNvSpPr>
              <p:nvPr>
                <p:ph type="body" idx="1"/>
              </p:nvPr>
            </p:nvSpPr>
            <p:spPr>
              <a:blipFill>
                <a:blip r:embed="rId3"/>
                <a:stretch>
                  <a:fillRect l="-235" t="-2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5349" name="Object 5">
                <a:extLst>
                  <a:ext uri="{FF2B5EF4-FFF2-40B4-BE49-F238E27FC236}">
                    <a16:creationId xmlns:a16="http://schemas.microsoft.com/office/drawing/2014/main" id="{51686C84-9364-E990-EF7D-DF8A4C74EFCA}"/>
                  </a:ext>
                </a:extLst>
              </p:cNvPr>
              <p:cNvSpPr txBox="1"/>
              <p:nvPr/>
            </p:nvSpPr>
            <p:spPr bwMode="auto">
              <a:xfrm>
                <a:off x="5307151" y="4179820"/>
                <a:ext cx="373062" cy="309563"/>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m:t>
                      </m:r>
                    </m:oMath>
                  </m:oMathPara>
                </a14:m>
                <a:endParaRPr lang="en-US" dirty="0"/>
              </a:p>
            </p:txBody>
          </p:sp>
        </mc:Choice>
        <mc:Fallback>
          <p:sp>
            <p:nvSpPr>
              <p:cNvPr id="185349" name="Object 5">
                <a:extLst>
                  <a:ext uri="{FF2B5EF4-FFF2-40B4-BE49-F238E27FC236}">
                    <a16:creationId xmlns:a16="http://schemas.microsoft.com/office/drawing/2014/main" id="{51686C84-9364-E990-EF7D-DF8A4C74EFCA}"/>
                  </a:ext>
                </a:extLst>
              </p:cNvPr>
              <p:cNvSpPr txBox="1">
                <a:spLocks noRot="1" noChangeAspect="1" noMove="1" noResize="1" noEditPoints="1" noAdjustHandles="1" noChangeArrowheads="1" noChangeShapeType="1" noTextEdit="1"/>
              </p:cNvSpPr>
              <p:nvPr/>
            </p:nvSpPr>
            <p:spPr bwMode="auto">
              <a:xfrm>
                <a:off x="5307151" y="4179820"/>
                <a:ext cx="373062" cy="309563"/>
              </a:xfrm>
              <a:prstGeom prst="rect">
                <a:avLst/>
              </a:prstGeom>
              <a:blipFill>
                <a:blip r:embed="rId4"/>
                <a:stretch>
                  <a:fillRect/>
                </a:stretch>
              </a:blipFill>
              <a:ln>
                <a:noFill/>
              </a:ln>
              <a:effectLst/>
            </p:spPr>
            <p:txBody>
              <a:bodyPr/>
              <a:lstStyle/>
              <a:p>
                <a:r>
                  <a:rPr lang="en-US">
                    <a:noFill/>
                  </a:rPr>
                  <a:t> </a:t>
                </a:r>
              </a:p>
            </p:txBody>
          </p:sp>
        </mc:Fallback>
      </mc:AlternateContent>
      <p:sp>
        <p:nvSpPr>
          <p:cNvPr id="11" name="Footer Placeholder 2">
            <a:extLst>
              <a:ext uri="{FF2B5EF4-FFF2-40B4-BE49-F238E27FC236}">
                <a16:creationId xmlns:a16="http://schemas.microsoft.com/office/drawing/2014/main" id="{57258F59-13CE-A182-E102-20BA2740940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2FD2898-B569-BCDF-8368-F63B122AB662}"/>
              </a:ext>
            </a:extLst>
          </p:cNvPr>
          <p:cNvSpPr>
            <a:spLocks noGrp="1" noChangeArrowheads="1"/>
          </p:cNvSpPr>
          <p:nvPr>
            <p:ph type="title"/>
          </p:nvPr>
        </p:nvSpPr>
        <p:spPr/>
        <p:txBody>
          <a:bodyPr/>
          <a:lstStyle/>
          <a:p>
            <a:r>
              <a:rPr lang="en-US" altLang="en-US"/>
              <a:t>Redundant Manipulators – Human Arm </a:t>
            </a:r>
          </a:p>
        </p:txBody>
      </p:sp>
      <p:sp>
        <p:nvSpPr>
          <p:cNvPr id="187395" name="Rectangle 3">
            <a:extLst>
              <a:ext uri="{FF2B5EF4-FFF2-40B4-BE49-F238E27FC236}">
                <a16:creationId xmlns:a16="http://schemas.microsoft.com/office/drawing/2014/main" id="{3FD5E7AA-B3FD-7F8E-EA02-0CB0FADEB71C}"/>
              </a:ext>
            </a:extLst>
          </p:cNvPr>
          <p:cNvSpPr>
            <a:spLocks noGrp="1" noChangeArrowheads="1"/>
          </p:cNvSpPr>
          <p:nvPr>
            <p:ph type="body" idx="1"/>
          </p:nvPr>
        </p:nvSpPr>
        <p:spPr/>
        <p:txBody>
          <a:bodyPr/>
          <a:lstStyle/>
          <a:p>
            <a:pPr>
              <a:buFontTx/>
              <a:buNone/>
            </a:pPr>
            <a:endParaRPr lang="en-US" altLang="en-US"/>
          </a:p>
        </p:txBody>
      </p:sp>
      <p:pic>
        <p:nvPicPr>
          <p:cNvPr id="187396" name="Picture 4">
            <a:extLst>
              <a:ext uri="{FF2B5EF4-FFF2-40B4-BE49-F238E27FC236}">
                <a16:creationId xmlns:a16="http://schemas.microsoft.com/office/drawing/2014/main" id="{46575C49-1C18-03F0-F657-37364BD4C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9" y="2081213"/>
            <a:ext cx="506412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397" name="Picture 2" descr="http://brand.ucla.edu/wp-content/uploads/2013/08/ucla-logotype-main-11.jpg">
            <a:extLst>
              <a:ext uri="{FF2B5EF4-FFF2-40B4-BE49-F238E27FC236}">
                <a16:creationId xmlns:a16="http://schemas.microsoft.com/office/drawing/2014/main" id="{56647BBE-843D-8FB7-7578-6BD27273E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64772236-33A5-6A32-7D1D-993F707F037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856D34-98AF-E2A6-42CA-CD2D1C9C633D}"/>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88419" name="Rectangle 3">
            <a:extLst>
              <a:ext uri="{FF2B5EF4-FFF2-40B4-BE49-F238E27FC236}">
                <a16:creationId xmlns:a16="http://schemas.microsoft.com/office/drawing/2014/main" id="{82916C38-92DF-F57A-6F58-DB1C477BA8AD}"/>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88420" name="Straight Connector 5">
            <a:extLst>
              <a:ext uri="{FF2B5EF4-FFF2-40B4-BE49-F238E27FC236}">
                <a16:creationId xmlns:a16="http://schemas.microsoft.com/office/drawing/2014/main" id="{C2ECAD6B-4F0F-6C16-95C6-A7B8F1C2A2E0}"/>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8421" name="Rectangle 1">
            <a:extLst>
              <a:ext uri="{FF2B5EF4-FFF2-40B4-BE49-F238E27FC236}">
                <a16:creationId xmlns:a16="http://schemas.microsoft.com/office/drawing/2014/main" id="{82CE1E99-AA78-B79D-2B6D-1ACBB01FA248}"/>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Collision avoidance: tests with a 7-dof redundant robot and a static obstacle</a:t>
            </a:r>
            <a:endParaRPr lang="en-US" altLang="en-US" sz="1200" b="1">
              <a:solidFill>
                <a:schemeClr val="bg1"/>
              </a:solidFill>
              <a:latin typeface="Arial Black" panose="020B0A04020102020204" pitchFamily="34" charset="0"/>
            </a:endParaRPr>
          </a:p>
        </p:txBody>
      </p:sp>
      <p:pic>
        <p:nvPicPr>
          <p:cNvPr id="8" name="VHfx4unIASM">
            <a:extLst>
              <a:ext uri="{FF2B5EF4-FFF2-40B4-BE49-F238E27FC236}">
                <a16:creationId xmlns:a16="http://schemas.microsoft.com/office/drawing/2014/main" id="{59B5F73A-6635-95EA-E711-4416A09DE258}"/>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7176" y="85883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8C37EA-0CCF-843F-21F8-947C689C4058}"/>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89443" name="Rectangle 3">
            <a:extLst>
              <a:ext uri="{FF2B5EF4-FFF2-40B4-BE49-F238E27FC236}">
                <a16:creationId xmlns:a16="http://schemas.microsoft.com/office/drawing/2014/main" id="{CEAE65E2-95C0-A050-2CFB-0979889D613A}"/>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89444" name="Straight Connector 5">
            <a:extLst>
              <a:ext uri="{FF2B5EF4-FFF2-40B4-BE49-F238E27FC236}">
                <a16:creationId xmlns:a16="http://schemas.microsoft.com/office/drawing/2014/main" id="{CD82A33E-07FB-6604-1BDE-2C97E811DD35}"/>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445" name="Rectangle 1">
            <a:extLst>
              <a:ext uri="{FF2B5EF4-FFF2-40B4-BE49-F238E27FC236}">
                <a16:creationId xmlns:a16="http://schemas.microsoft.com/office/drawing/2014/main" id="{C00CD538-6E21-AA12-92BE-4E1EA4783079}"/>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KUKA - Kinematic Redundancy</a:t>
            </a:r>
            <a:endParaRPr lang="en-US" altLang="en-US" sz="1200" b="1">
              <a:solidFill>
                <a:schemeClr val="bg1"/>
              </a:solidFill>
              <a:latin typeface="Arial Black" panose="020B0A04020102020204" pitchFamily="34" charset="0"/>
            </a:endParaRPr>
          </a:p>
        </p:txBody>
      </p:sp>
      <p:pic>
        <p:nvPicPr>
          <p:cNvPr id="3" name="sZYBC8Lrmdo">
            <a:extLst>
              <a:ext uri="{FF2B5EF4-FFF2-40B4-BE49-F238E27FC236}">
                <a16:creationId xmlns:a16="http://schemas.microsoft.com/office/drawing/2014/main" id="{9DFDC661-BE16-6C26-DD29-869957D3CEA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58926" y="877888"/>
            <a:ext cx="9109075"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13E0E8EA-F2FE-E987-ED50-98AC97EDB634}"/>
              </a:ext>
            </a:extLst>
          </p:cNvPr>
          <p:cNvSpPr>
            <a:spLocks noGrp="1" noChangeArrowheads="1"/>
          </p:cNvSpPr>
          <p:nvPr>
            <p:ph type="ctrTitle"/>
          </p:nvPr>
        </p:nvSpPr>
        <p:spPr>
          <a:xfrm>
            <a:off x="2209800" y="2286000"/>
            <a:ext cx="7772400" cy="1143000"/>
          </a:xfrm>
        </p:spPr>
        <p:txBody>
          <a:bodyPr/>
          <a:lstStyle/>
          <a:p>
            <a:r>
              <a:rPr lang="en-US" altLang="en-US"/>
              <a:t>Design</a:t>
            </a:r>
            <a:br>
              <a:rPr lang="en-US" altLang="en-US"/>
            </a:br>
            <a:endParaRPr lang="en-US" altLang="en-US"/>
          </a:p>
        </p:txBody>
      </p:sp>
      <p:sp>
        <p:nvSpPr>
          <p:cNvPr id="190467" name="Rectangle 3">
            <a:extLst>
              <a:ext uri="{FF2B5EF4-FFF2-40B4-BE49-F238E27FC236}">
                <a16:creationId xmlns:a16="http://schemas.microsoft.com/office/drawing/2014/main" id="{D6F29281-401E-5BCE-47B5-DE43A5FBE19B}"/>
              </a:ext>
            </a:extLst>
          </p:cNvPr>
          <p:cNvSpPr>
            <a:spLocks noGrp="1" noChangeArrowheads="1"/>
          </p:cNvSpPr>
          <p:nvPr>
            <p:ph type="subTitle" idx="1"/>
          </p:nvPr>
        </p:nvSpPr>
        <p:spPr/>
        <p:txBody>
          <a:bodyPr/>
          <a:lstStyle/>
          <a:p>
            <a:endParaRPr lang="en-US" altLang="en-US"/>
          </a:p>
        </p:txBody>
      </p:sp>
      <p:pic>
        <p:nvPicPr>
          <p:cNvPr id="190468" name="Picture 2" descr="http://brand.ucla.edu/wp-content/uploads/2013/08/ucla-logotype-main-11.jpg">
            <a:extLst>
              <a:ext uri="{FF2B5EF4-FFF2-40B4-BE49-F238E27FC236}">
                <a16:creationId xmlns:a16="http://schemas.microsoft.com/office/drawing/2014/main" id="{598E73EF-521A-26D6-438F-C4C035A67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5E4DC37A-7A9E-630E-2C8C-511386F40D94}"/>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D4523B68-C8DA-DFA1-996D-7081BD6E1A8C}"/>
              </a:ext>
            </a:extLst>
          </p:cNvPr>
          <p:cNvSpPr>
            <a:spLocks noGrp="1" noChangeArrowheads="1"/>
          </p:cNvSpPr>
          <p:nvPr>
            <p:ph type="title"/>
          </p:nvPr>
        </p:nvSpPr>
        <p:spPr/>
        <p:txBody>
          <a:bodyPr/>
          <a:lstStyle/>
          <a:p>
            <a:r>
              <a:rPr lang="en-US" altLang="en-US"/>
              <a:t>Manipulator Mechanical Design</a:t>
            </a:r>
          </a:p>
        </p:txBody>
      </p:sp>
      <p:sp>
        <p:nvSpPr>
          <p:cNvPr id="21507" name="Rectangle 3">
            <a:extLst>
              <a:ext uri="{FF2B5EF4-FFF2-40B4-BE49-F238E27FC236}">
                <a16:creationId xmlns:a16="http://schemas.microsoft.com/office/drawing/2014/main" id="{66443FB5-F568-1DDC-FE88-DD62FECC9778}"/>
              </a:ext>
            </a:extLst>
          </p:cNvPr>
          <p:cNvSpPr>
            <a:spLocks noGrp="1" noChangeArrowheads="1"/>
          </p:cNvSpPr>
          <p:nvPr>
            <p:ph type="body" idx="1"/>
          </p:nvPr>
        </p:nvSpPr>
        <p:spPr/>
        <p:txBody>
          <a:bodyPr/>
          <a:lstStyle/>
          <a:p>
            <a:pPr>
              <a:defRPr/>
            </a:pPr>
            <a:r>
              <a:rPr lang="en-US" altLang="en-US" sz="1800" b="1" dirty="0"/>
              <a:t>Particular structure of a manipulator influences the kinematic and dynamic analysis</a:t>
            </a:r>
          </a:p>
          <a:p>
            <a:pPr>
              <a:defRPr/>
            </a:pPr>
            <a:endParaRPr lang="en-US" altLang="en-US" sz="1800" b="1" dirty="0"/>
          </a:p>
          <a:p>
            <a:pPr>
              <a:defRPr/>
            </a:pPr>
            <a:r>
              <a:rPr lang="en-US" altLang="en-US" sz="1800" b="1" dirty="0"/>
              <a:t>The tasks that a manipulator can perform will also very greatly with a particular design (load capacity, workspace, speed, repeatability)</a:t>
            </a:r>
          </a:p>
          <a:p>
            <a:pPr>
              <a:defRPr/>
            </a:pPr>
            <a:endParaRPr lang="en-US" altLang="en-US" sz="1800" b="1" dirty="0"/>
          </a:p>
          <a:p>
            <a:pPr>
              <a:defRPr/>
            </a:pPr>
            <a:endParaRPr lang="en-US" altLang="en-US" sz="1800" b="1" dirty="0"/>
          </a:p>
          <a:p>
            <a:pPr>
              <a:defRPr/>
            </a:pPr>
            <a:endParaRPr lang="en-US" altLang="en-US" sz="1800" b="1" dirty="0"/>
          </a:p>
          <a:p>
            <a:pPr marL="0" indent="0">
              <a:buNone/>
              <a:defRPr/>
            </a:pPr>
            <a:endParaRPr lang="en-US" altLang="en-US" sz="1800" b="1" dirty="0"/>
          </a:p>
          <a:p>
            <a:pPr>
              <a:defRPr/>
            </a:pPr>
            <a:endParaRPr lang="en-US" altLang="en-US" sz="1800" b="1" dirty="0"/>
          </a:p>
          <a:p>
            <a:pPr>
              <a:defRPr/>
            </a:pPr>
            <a:r>
              <a:rPr lang="en-US" altLang="en-US" sz="1800" b="1" dirty="0"/>
              <a:t>The elements of a robotic system fall roughly into four categories</a:t>
            </a:r>
          </a:p>
          <a:p>
            <a:pPr lvl="1">
              <a:defRPr/>
            </a:pPr>
            <a:r>
              <a:rPr lang="en-US" altLang="en-US" sz="1800" dirty="0"/>
              <a:t>The manipulator mechanism, actuation, and proprioceptive sensors</a:t>
            </a:r>
          </a:p>
          <a:p>
            <a:pPr lvl="1">
              <a:defRPr/>
            </a:pPr>
            <a:r>
              <a:rPr lang="en-US" altLang="en-US" sz="1800" dirty="0"/>
              <a:t>The end-effector or end of the arm tooling</a:t>
            </a:r>
          </a:p>
          <a:p>
            <a:pPr lvl="1">
              <a:defRPr/>
            </a:pPr>
            <a:r>
              <a:rPr lang="en-US" altLang="en-US" sz="1800" dirty="0"/>
              <a:t>External sensors (e.g. vision system) or effectors (e.g. part feeders)</a:t>
            </a:r>
          </a:p>
          <a:p>
            <a:pPr lvl="1">
              <a:defRPr/>
            </a:pPr>
            <a:r>
              <a:rPr lang="en-US" altLang="en-US" sz="1800" dirty="0"/>
              <a:t>The Controller </a:t>
            </a:r>
            <a:endParaRPr lang="en-US" altLang="en-US" sz="1800" b="1" dirty="0"/>
          </a:p>
          <a:p>
            <a:pPr>
              <a:defRPr/>
            </a:pPr>
            <a:endParaRPr lang="en-US" altLang="en-US" b="1" i="1" dirty="0"/>
          </a:p>
        </p:txBody>
      </p:sp>
      <p:sp>
        <p:nvSpPr>
          <p:cNvPr id="192516" name="Oval 4">
            <a:extLst>
              <a:ext uri="{FF2B5EF4-FFF2-40B4-BE49-F238E27FC236}">
                <a16:creationId xmlns:a16="http://schemas.microsoft.com/office/drawing/2014/main" id="{71D04112-01E8-EDBA-F7B0-214EFA5B4AE8}"/>
              </a:ext>
            </a:extLst>
          </p:cNvPr>
          <p:cNvSpPr>
            <a:spLocks noChangeArrowheads="1"/>
          </p:cNvSpPr>
          <p:nvPr/>
        </p:nvSpPr>
        <p:spPr bwMode="auto">
          <a:xfrm>
            <a:off x="5494339" y="3010320"/>
            <a:ext cx="1089025" cy="1050925"/>
          </a:xfrm>
          <a:prstGeom prst="ellipse">
            <a:avLst/>
          </a:prstGeom>
          <a:solidFill>
            <a:srgbClr val="C0C0C0"/>
          </a:solidFill>
          <a:ln w="9525">
            <a:solidFill>
              <a:schemeClr val="tx1"/>
            </a:solidFill>
            <a:round/>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ROBOT</a:t>
            </a:r>
            <a:endParaRPr lang="en-US" altLang="en-US" sz="2400">
              <a:latin typeface="Times New Roman" panose="02020603050405020304" pitchFamily="18" charset="0"/>
            </a:endParaRPr>
          </a:p>
        </p:txBody>
      </p:sp>
      <p:sp>
        <p:nvSpPr>
          <p:cNvPr id="192517" name="Oval 5">
            <a:extLst>
              <a:ext uri="{FF2B5EF4-FFF2-40B4-BE49-F238E27FC236}">
                <a16:creationId xmlns:a16="http://schemas.microsoft.com/office/drawing/2014/main" id="{47BFE75F-B805-BC79-C943-816778932487}"/>
              </a:ext>
            </a:extLst>
          </p:cNvPr>
          <p:cNvSpPr>
            <a:spLocks noChangeArrowheads="1"/>
          </p:cNvSpPr>
          <p:nvPr/>
        </p:nvSpPr>
        <p:spPr bwMode="auto">
          <a:xfrm>
            <a:off x="3798889" y="3002383"/>
            <a:ext cx="1089025" cy="1050925"/>
          </a:xfrm>
          <a:prstGeom prst="ellipse">
            <a:avLst/>
          </a:prstGeom>
          <a:solidFill>
            <a:srgbClr val="FFFF00"/>
          </a:solidFill>
          <a:ln w="9525">
            <a:solidFill>
              <a:schemeClr val="tx1"/>
            </a:solidFill>
            <a:round/>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dirty="0"/>
              <a:t>Equations</a:t>
            </a:r>
            <a:endParaRPr lang="en-US" altLang="en-US" sz="2400" dirty="0">
              <a:latin typeface="Times New Roman" panose="02020603050405020304" pitchFamily="18" charset="0"/>
            </a:endParaRPr>
          </a:p>
        </p:txBody>
      </p:sp>
      <p:sp>
        <p:nvSpPr>
          <p:cNvPr id="192518" name="Oval 6">
            <a:extLst>
              <a:ext uri="{FF2B5EF4-FFF2-40B4-BE49-F238E27FC236}">
                <a16:creationId xmlns:a16="http://schemas.microsoft.com/office/drawing/2014/main" id="{D3079158-646F-97C0-E025-0AD34FB1B56B}"/>
              </a:ext>
            </a:extLst>
          </p:cNvPr>
          <p:cNvSpPr>
            <a:spLocks noChangeArrowheads="1"/>
          </p:cNvSpPr>
          <p:nvPr/>
        </p:nvSpPr>
        <p:spPr bwMode="auto">
          <a:xfrm>
            <a:off x="7197726" y="3019845"/>
            <a:ext cx="1089025" cy="1050925"/>
          </a:xfrm>
          <a:prstGeom prst="ellipse">
            <a:avLst/>
          </a:prstGeom>
          <a:solidFill>
            <a:srgbClr val="00FF00"/>
          </a:solidFill>
          <a:ln w="9525">
            <a:solidFill>
              <a:schemeClr val="tx1"/>
            </a:solidFill>
            <a:round/>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b="1"/>
              <a:t>Task</a:t>
            </a:r>
            <a:endParaRPr lang="en-US" altLang="en-US" sz="2400">
              <a:latin typeface="Times New Roman" panose="02020603050405020304" pitchFamily="18" charset="0"/>
            </a:endParaRPr>
          </a:p>
        </p:txBody>
      </p:sp>
      <p:sp>
        <p:nvSpPr>
          <p:cNvPr id="192519" name="AutoShape 7">
            <a:extLst>
              <a:ext uri="{FF2B5EF4-FFF2-40B4-BE49-F238E27FC236}">
                <a16:creationId xmlns:a16="http://schemas.microsoft.com/office/drawing/2014/main" id="{9F0252CA-34C3-29FC-C0EB-A192EC4E0693}"/>
              </a:ext>
            </a:extLst>
          </p:cNvPr>
          <p:cNvSpPr>
            <a:spLocks noChangeArrowheads="1"/>
          </p:cNvSpPr>
          <p:nvPr/>
        </p:nvSpPr>
        <p:spPr bwMode="auto">
          <a:xfrm>
            <a:off x="6594476" y="3184944"/>
            <a:ext cx="593725" cy="655638"/>
          </a:xfrm>
          <a:prstGeom prst="rightArrow">
            <a:avLst>
              <a:gd name="adj1" fmla="val 50120"/>
              <a:gd name="adj2" fmla="val 41713"/>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92520" name="AutoShape 8">
            <a:extLst>
              <a:ext uri="{FF2B5EF4-FFF2-40B4-BE49-F238E27FC236}">
                <a16:creationId xmlns:a16="http://schemas.microsoft.com/office/drawing/2014/main" id="{F37A7406-3BC7-E361-214B-7A577DD7F5E2}"/>
              </a:ext>
            </a:extLst>
          </p:cNvPr>
          <p:cNvSpPr>
            <a:spLocks noChangeArrowheads="1"/>
          </p:cNvSpPr>
          <p:nvPr/>
        </p:nvSpPr>
        <p:spPr bwMode="auto">
          <a:xfrm rot="10817458">
            <a:off x="4891089" y="3202408"/>
            <a:ext cx="593725" cy="655637"/>
          </a:xfrm>
          <a:prstGeom prst="rightArrow">
            <a:avLst>
              <a:gd name="adj1" fmla="val 50120"/>
              <a:gd name="adj2" fmla="val 41713"/>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pic>
        <p:nvPicPr>
          <p:cNvPr id="192521" name="Picture 2" descr="http://brand.ucla.edu/wp-content/uploads/2013/08/ucla-logotype-main-11.jpg">
            <a:extLst>
              <a:ext uri="{FF2B5EF4-FFF2-40B4-BE49-F238E27FC236}">
                <a16:creationId xmlns:a16="http://schemas.microsoft.com/office/drawing/2014/main" id="{71A40AC3-1C0B-B057-BB73-27E88AC06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2">
            <a:extLst>
              <a:ext uri="{FF2B5EF4-FFF2-40B4-BE49-F238E27FC236}">
                <a16:creationId xmlns:a16="http://schemas.microsoft.com/office/drawing/2014/main" id="{523839B6-16A5-AE52-0C0F-0DA261D8DBF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F77B07E4-61E8-334E-E68A-F71B45E3E9CA}"/>
              </a:ext>
            </a:extLst>
          </p:cNvPr>
          <p:cNvSpPr>
            <a:spLocks noGrp="1" noChangeArrowheads="1"/>
          </p:cNvSpPr>
          <p:nvPr>
            <p:ph type="title"/>
          </p:nvPr>
        </p:nvSpPr>
        <p:spPr/>
        <p:txBody>
          <a:bodyPr/>
          <a:lstStyle/>
          <a:p>
            <a:r>
              <a:rPr lang="en-US" altLang="en-US"/>
              <a:t>Manipulator Mechanical Design - Task Requirements</a:t>
            </a:r>
          </a:p>
        </p:txBody>
      </p:sp>
      <p:sp>
        <p:nvSpPr>
          <p:cNvPr id="194563" name="Rectangle 3">
            <a:extLst>
              <a:ext uri="{FF2B5EF4-FFF2-40B4-BE49-F238E27FC236}">
                <a16:creationId xmlns:a16="http://schemas.microsoft.com/office/drawing/2014/main" id="{CD826092-E7B5-85D4-0D4E-5860679EB26C}"/>
              </a:ext>
            </a:extLst>
          </p:cNvPr>
          <p:cNvSpPr>
            <a:spLocks noGrp="1" noChangeArrowheads="1"/>
          </p:cNvSpPr>
          <p:nvPr>
            <p:ph type="body" idx="1"/>
          </p:nvPr>
        </p:nvSpPr>
        <p:spPr>
          <a:xfrm>
            <a:off x="937684" y="3313114"/>
            <a:ext cx="10339916" cy="2782887"/>
          </a:xfrm>
        </p:spPr>
        <p:txBody>
          <a:bodyPr/>
          <a:lstStyle/>
          <a:p>
            <a:endParaRPr lang="en-US" altLang="en-US" sz="1600" b="1" dirty="0"/>
          </a:p>
          <a:p>
            <a:r>
              <a:rPr lang="en-US" altLang="en-US" sz="1600" b="1" dirty="0"/>
              <a:t>Task - Design Criteria</a:t>
            </a:r>
            <a:endParaRPr lang="en-US" altLang="en-US" sz="1600" dirty="0"/>
          </a:p>
          <a:p>
            <a:pPr lvl="1"/>
            <a:r>
              <a:rPr lang="en-US" altLang="en-US" sz="1600" dirty="0"/>
              <a:t>Number of degrees of freedom</a:t>
            </a:r>
          </a:p>
          <a:p>
            <a:pPr lvl="1"/>
            <a:r>
              <a:rPr lang="en-US" altLang="en-US" sz="1600" dirty="0"/>
              <a:t>Workspace</a:t>
            </a:r>
          </a:p>
          <a:p>
            <a:pPr lvl="1"/>
            <a:r>
              <a:rPr lang="en-US" altLang="en-US" sz="1600" dirty="0"/>
              <a:t>Load capacity</a:t>
            </a:r>
          </a:p>
          <a:p>
            <a:pPr lvl="1"/>
            <a:r>
              <a:rPr lang="en-US" altLang="en-US" sz="1600" dirty="0"/>
              <a:t>Speed</a:t>
            </a:r>
          </a:p>
          <a:p>
            <a:pPr lvl="1"/>
            <a:r>
              <a:rPr lang="en-US" altLang="en-US" sz="1600" dirty="0"/>
              <a:t>Repeatability accuracy</a:t>
            </a:r>
          </a:p>
        </p:txBody>
      </p:sp>
      <p:sp>
        <p:nvSpPr>
          <p:cNvPr id="194564" name="Rectangle 4">
            <a:extLst>
              <a:ext uri="{FF2B5EF4-FFF2-40B4-BE49-F238E27FC236}">
                <a16:creationId xmlns:a16="http://schemas.microsoft.com/office/drawing/2014/main" id="{9BC674F2-468A-C3A7-C802-B9C423D2832F}"/>
              </a:ext>
            </a:extLst>
          </p:cNvPr>
          <p:cNvSpPr>
            <a:spLocks noChangeArrowheads="1"/>
          </p:cNvSpPr>
          <p:nvPr/>
        </p:nvSpPr>
        <p:spPr bwMode="auto">
          <a:xfrm>
            <a:off x="3162852" y="1806576"/>
            <a:ext cx="1864000" cy="1249363"/>
          </a:xfrm>
          <a:prstGeom prst="rect">
            <a:avLst/>
          </a:prstGeom>
          <a:solidFill>
            <a:srgbClr val="00FFFF"/>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t>Robot</a:t>
            </a:r>
          </a:p>
        </p:txBody>
      </p:sp>
      <p:sp>
        <p:nvSpPr>
          <p:cNvPr id="194565" name="Rectangle 8">
            <a:extLst>
              <a:ext uri="{FF2B5EF4-FFF2-40B4-BE49-F238E27FC236}">
                <a16:creationId xmlns:a16="http://schemas.microsoft.com/office/drawing/2014/main" id="{67BB7714-4991-0ADB-83C1-FF0DDA159FF1}"/>
              </a:ext>
            </a:extLst>
          </p:cNvPr>
          <p:cNvSpPr>
            <a:spLocks noChangeArrowheads="1"/>
          </p:cNvSpPr>
          <p:nvPr/>
        </p:nvSpPr>
        <p:spPr bwMode="auto">
          <a:xfrm>
            <a:off x="6416124" y="1805782"/>
            <a:ext cx="1864000" cy="1250950"/>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dirty="0"/>
              <a:t>Task </a:t>
            </a:r>
          </a:p>
        </p:txBody>
      </p:sp>
      <p:sp>
        <p:nvSpPr>
          <p:cNvPr id="11" name="Footer Placeholder 2">
            <a:extLst>
              <a:ext uri="{FF2B5EF4-FFF2-40B4-BE49-F238E27FC236}">
                <a16:creationId xmlns:a16="http://schemas.microsoft.com/office/drawing/2014/main" id="{1C235228-C171-ED59-069E-687A98A9E15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Arrow: Up-Down 1">
            <a:extLst>
              <a:ext uri="{FF2B5EF4-FFF2-40B4-BE49-F238E27FC236}">
                <a16:creationId xmlns:a16="http://schemas.microsoft.com/office/drawing/2014/main" id="{8CA0FC08-00E8-63E0-D28E-696C3D45D586}"/>
              </a:ext>
            </a:extLst>
          </p:cNvPr>
          <p:cNvSpPr/>
          <p:nvPr/>
        </p:nvSpPr>
        <p:spPr bwMode="auto">
          <a:xfrm rot="16200000">
            <a:off x="5386870" y="1750114"/>
            <a:ext cx="669235" cy="1389270"/>
          </a:xfrm>
          <a:prstGeom prst="up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94C99FD8-6E50-A8BF-E3C1-68143F0E6709}"/>
              </a:ext>
            </a:extLst>
          </p:cNvPr>
          <p:cNvSpPr>
            <a:spLocks noGrp="1" noChangeArrowheads="1"/>
          </p:cNvSpPr>
          <p:nvPr>
            <p:ph type="title"/>
          </p:nvPr>
        </p:nvSpPr>
        <p:spPr/>
        <p:txBody>
          <a:bodyPr/>
          <a:lstStyle/>
          <a:p>
            <a:r>
              <a:rPr lang="en-US" altLang="en-US"/>
              <a:t>Task Requirements - Number of DOF</a:t>
            </a:r>
          </a:p>
        </p:txBody>
      </p:sp>
      <p:sp>
        <p:nvSpPr>
          <p:cNvPr id="196611" name="Rectangle 3">
            <a:extLst>
              <a:ext uri="{FF2B5EF4-FFF2-40B4-BE49-F238E27FC236}">
                <a16:creationId xmlns:a16="http://schemas.microsoft.com/office/drawing/2014/main" id="{F593C18C-31B8-0D34-E811-C075DD21E4B2}"/>
              </a:ext>
            </a:extLst>
          </p:cNvPr>
          <p:cNvSpPr>
            <a:spLocks noGrp="1" noChangeArrowheads="1"/>
          </p:cNvSpPr>
          <p:nvPr>
            <p:ph type="body" idx="1"/>
          </p:nvPr>
        </p:nvSpPr>
        <p:spPr>
          <a:xfrm>
            <a:off x="937684" y="1371601"/>
            <a:ext cx="10339915" cy="519113"/>
          </a:xfrm>
        </p:spPr>
        <p:txBody>
          <a:bodyPr/>
          <a:lstStyle/>
          <a:p>
            <a:r>
              <a:rPr lang="en-US" altLang="en-US" sz="1400" dirty="0"/>
              <a:t>The number of DOF in a manipulator should match the number of DOF required by the task. </a:t>
            </a:r>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a:p>
            <a:endParaRPr lang="en-US" altLang="en-US" sz="1400" dirty="0"/>
          </a:p>
        </p:txBody>
      </p:sp>
      <p:sp>
        <p:nvSpPr>
          <p:cNvPr id="196612" name="Rectangle 4">
            <a:extLst>
              <a:ext uri="{FF2B5EF4-FFF2-40B4-BE49-F238E27FC236}">
                <a16:creationId xmlns:a16="http://schemas.microsoft.com/office/drawing/2014/main" id="{41A88B2D-FD00-B635-7D69-6FBCBDC53C49}"/>
              </a:ext>
            </a:extLst>
          </p:cNvPr>
          <p:cNvSpPr>
            <a:spLocks noChangeArrowheads="1"/>
          </p:cNvSpPr>
          <p:nvPr/>
        </p:nvSpPr>
        <p:spPr bwMode="auto">
          <a:xfrm>
            <a:off x="3321050" y="2771775"/>
            <a:ext cx="2052638" cy="1411288"/>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Robot</a:t>
            </a:r>
          </a:p>
          <a:p>
            <a:pPr algn="ctr">
              <a:spcBef>
                <a:spcPct val="0"/>
              </a:spcBef>
              <a:buFontTx/>
              <a:buNone/>
            </a:pPr>
            <a:r>
              <a:rPr lang="en-US" altLang="en-US" sz="1800" b="1"/>
              <a:t>DOF</a:t>
            </a:r>
          </a:p>
        </p:txBody>
      </p:sp>
      <p:sp>
        <p:nvSpPr>
          <p:cNvPr id="196613" name="AutoShape 5">
            <a:extLst>
              <a:ext uri="{FF2B5EF4-FFF2-40B4-BE49-F238E27FC236}">
                <a16:creationId xmlns:a16="http://schemas.microsoft.com/office/drawing/2014/main" id="{24C9F385-C3BC-079D-3A89-CBD57A03607D}"/>
              </a:ext>
            </a:extLst>
          </p:cNvPr>
          <p:cNvSpPr>
            <a:spLocks noChangeArrowheads="1"/>
          </p:cNvSpPr>
          <p:nvPr/>
        </p:nvSpPr>
        <p:spPr bwMode="auto">
          <a:xfrm>
            <a:off x="5365750" y="3200401"/>
            <a:ext cx="1144588" cy="555625"/>
          </a:xfrm>
          <a:prstGeom prst="leftRightArrow">
            <a:avLst>
              <a:gd name="adj1" fmla="val 49713"/>
              <a:gd name="adj2" fmla="val 71242"/>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96614" name="Rectangle 6">
            <a:extLst>
              <a:ext uri="{FF2B5EF4-FFF2-40B4-BE49-F238E27FC236}">
                <a16:creationId xmlns:a16="http://schemas.microsoft.com/office/drawing/2014/main" id="{C6892926-3D54-BD8C-6C02-14F21DFB4389}"/>
              </a:ext>
            </a:extLst>
          </p:cNvPr>
          <p:cNvSpPr>
            <a:spLocks noChangeArrowheads="1"/>
          </p:cNvSpPr>
          <p:nvPr/>
        </p:nvSpPr>
        <p:spPr bwMode="auto">
          <a:xfrm>
            <a:off x="6507164" y="2827339"/>
            <a:ext cx="2052637" cy="1349375"/>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Task</a:t>
            </a:r>
          </a:p>
          <a:p>
            <a:pPr algn="ctr">
              <a:spcBef>
                <a:spcPct val="0"/>
              </a:spcBef>
              <a:buFontTx/>
              <a:buNone/>
            </a:pPr>
            <a:r>
              <a:rPr lang="en-US" altLang="en-US" sz="1800" b="1"/>
              <a:t>DOF</a:t>
            </a:r>
          </a:p>
        </p:txBody>
      </p:sp>
      <p:sp>
        <p:nvSpPr>
          <p:cNvPr id="11" name="Footer Placeholder 2">
            <a:extLst>
              <a:ext uri="{FF2B5EF4-FFF2-40B4-BE49-F238E27FC236}">
                <a16:creationId xmlns:a16="http://schemas.microsoft.com/office/drawing/2014/main" id="{AEE3144E-8FC8-21BA-7FBD-E0E549C9290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BAB32E37-C9CC-F2B4-97E0-D8B5A62086D2}"/>
              </a:ext>
            </a:extLst>
          </p:cNvPr>
          <p:cNvSpPr>
            <a:spLocks noGrp="1" noChangeArrowheads="1"/>
          </p:cNvSpPr>
          <p:nvPr>
            <p:ph type="title"/>
          </p:nvPr>
        </p:nvSpPr>
        <p:spPr/>
        <p:txBody>
          <a:bodyPr/>
          <a:lstStyle/>
          <a:p>
            <a:r>
              <a:rPr lang="en-US" altLang="en-US"/>
              <a:t>Task Requirements </a:t>
            </a:r>
          </a:p>
        </p:txBody>
      </p:sp>
      <mc:AlternateContent xmlns:mc="http://schemas.openxmlformats.org/markup-compatibility/2006">
        <mc:Choice xmlns:a14="http://schemas.microsoft.com/office/drawing/2010/main" Requires="a14">
          <p:sp>
            <p:nvSpPr>
              <p:cNvPr id="198659" name="Rectangle 3">
                <a:extLst>
                  <a:ext uri="{FF2B5EF4-FFF2-40B4-BE49-F238E27FC236}">
                    <a16:creationId xmlns:a16="http://schemas.microsoft.com/office/drawing/2014/main" id="{78EA7EA0-6C0F-7B24-F7FD-065A220F1820}"/>
                  </a:ext>
                </a:extLst>
              </p:cNvPr>
              <p:cNvSpPr>
                <a:spLocks noGrp="1" noChangeArrowheads="1"/>
              </p:cNvSpPr>
              <p:nvPr>
                <p:ph type="body" idx="1"/>
              </p:nvPr>
            </p:nvSpPr>
            <p:spPr/>
            <p:txBody>
              <a:bodyPr/>
              <a:lstStyle/>
              <a:p>
                <a:r>
                  <a:rPr lang="en-US" altLang="en-US" sz="1600" b="1" dirty="0"/>
                  <a:t>Not all the tasks required 6 DOF for example: </a:t>
                </a:r>
              </a:p>
              <a:p>
                <a:pPr lvl="1"/>
                <a:r>
                  <a:rPr lang="en-US" altLang="en-US" sz="1600" dirty="0"/>
                  <a:t>End effector with an axis of symmetry - Orientation around the axis of symmetry is a free variable, </a:t>
                </a:r>
              </a:p>
              <a:p>
                <a:pPr lvl="1"/>
                <a:r>
                  <a:rPr lang="en-US" altLang="en-US" sz="1600" dirty="0"/>
                  <a:t>Placing of components on a circuit board - 4 DOF (</a:t>
                </a:r>
                <a14:m>
                  <m:oMath xmlns:m="http://schemas.openxmlformats.org/officeDocument/2006/math">
                    <m:r>
                      <a:rPr lang="en-US" sz="1800" i="1" smtClean="0">
                        <a:solidFill>
                          <a:srgbClr val="000000"/>
                        </a:solidFill>
                        <a:latin typeface="Cambria Math" panose="02040503050406030204" pitchFamily="18" charset="0"/>
                      </a:rPr>
                      <m:t>𝑥</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𝑦</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𝑧</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𝜃</m:t>
                    </m:r>
                  </m:oMath>
                </a14:m>
                <a:r>
                  <a:rPr lang="en-US" altLang="en-US" sz="1600" dirty="0"/>
                  <a:t>)</a:t>
                </a:r>
              </a:p>
              <a:p>
                <a:endParaRPr lang="en-US" altLang="en-US" sz="1600" b="1" dirty="0"/>
              </a:p>
              <a:p>
                <a:r>
                  <a:rPr lang="en-US" altLang="en-US" sz="1600" b="1" dirty="0"/>
                  <a:t>Dividing the total number of DOF between a  robot and an active positioning platform </a:t>
                </a:r>
              </a:p>
              <a:p>
                <a:endParaRPr lang="en-US" altLang="en-US" b="1" dirty="0"/>
              </a:p>
              <a:p>
                <a:endParaRPr lang="en-US" altLang="en-US" b="1" dirty="0"/>
              </a:p>
              <a:p>
                <a:endParaRPr lang="en-US" altLang="en-US" dirty="0"/>
              </a:p>
            </p:txBody>
          </p:sp>
        </mc:Choice>
        <mc:Fallback>
          <p:sp>
            <p:nvSpPr>
              <p:cNvPr id="198659" name="Rectangle 3">
                <a:extLst>
                  <a:ext uri="{FF2B5EF4-FFF2-40B4-BE49-F238E27FC236}">
                    <a16:creationId xmlns:a16="http://schemas.microsoft.com/office/drawing/2014/main" id="{78EA7EA0-6C0F-7B24-F7FD-065A220F1820}"/>
                  </a:ext>
                </a:extLst>
              </p:cNvPr>
              <p:cNvSpPr>
                <a:spLocks noGrp="1" noRot="1" noChangeAspect="1" noMove="1" noResize="1" noEditPoints="1" noAdjustHandles="1" noChangeArrowheads="1" noChangeShapeType="1" noTextEdit="1"/>
              </p:cNvSpPr>
              <p:nvPr>
                <p:ph type="body" idx="1"/>
              </p:nvPr>
            </p:nvSpPr>
            <p:spPr>
              <a:blipFill>
                <a:blip r:embed="rId3"/>
                <a:stretch>
                  <a:fillRect l="-235" t="-387"/>
                </a:stretch>
              </a:blipFill>
            </p:spPr>
            <p:txBody>
              <a:bodyPr/>
              <a:lstStyle/>
              <a:p>
                <a:r>
                  <a:rPr lang="en-US">
                    <a:noFill/>
                  </a:rPr>
                  <a:t> </a:t>
                </a:r>
              </a:p>
            </p:txBody>
          </p:sp>
        </mc:Fallback>
      </mc:AlternateContent>
      <p:pic>
        <p:nvPicPr>
          <p:cNvPr id="198661" name="Picture 5" descr="E:\Document\UW\ee543\Fig_8.01.tif">
            <a:extLst>
              <a:ext uri="{FF2B5EF4-FFF2-40B4-BE49-F238E27FC236}">
                <a16:creationId xmlns:a16="http://schemas.microsoft.com/office/drawing/2014/main" id="{30BAC806-6E14-85F1-8A84-DE12D69DA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786982"/>
            <a:ext cx="4046537"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6" descr="E:\Document\UW\ee543\Fig_8.02.tif">
            <a:extLst>
              <a:ext uri="{FF2B5EF4-FFF2-40B4-BE49-F238E27FC236}">
                <a16:creationId xmlns:a16="http://schemas.microsoft.com/office/drawing/2014/main" id="{8AE5DA59-7B39-CBA0-FFE3-806775B97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5" y="3687763"/>
            <a:ext cx="38131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2" descr="http://brand.ucla.edu/wp-content/uploads/2013/08/ucla-logotype-main-11.jpg">
            <a:extLst>
              <a:ext uri="{FF2B5EF4-FFF2-40B4-BE49-F238E27FC236}">
                <a16:creationId xmlns:a16="http://schemas.microsoft.com/office/drawing/2014/main" id="{747D7381-F859-09B1-B654-2C1C0EBDE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41CCF085-6BAA-D6A8-1D48-7F5406A36AA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075212-5592-F301-2775-E9479A28258E}"/>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00707" name="Rectangle 3">
            <a:extLst>
              <a:ext uri="{FF2B5EF4-FFF2-40B4-BE49-F238E27FC236}">
                <a16:creationId xmlns:a16="http://schemas.microsoft.com/office/drawing/2014/main" id="{0BBD4348-C9F8-116C-7809-FB20E4147FC6}"/>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200708" name="Straight Connector 5">
            <a:extLst>
              <a:ext uri="{FF2B5EF4-FFF2-40B4-BE49-F238E27FC236}">
                <a16:creationId xmlns:a16="http://schemas.microsoft.com/office/drawing/2014/main" id="{F786437E-F3CB-6AE8-9F41-0D2BC23FEEE8}"/>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709" name="Rectangle 1">
            <a:extLst>
              <a:ext uri="{FF2B5EF4-FFF2-40B4-BE49-F238E27FC236}">
                <a16:creationId xmlns:a16="http://schemas.microsoft.com/office/drawing/2014/main" id="{1EF2BB35-EEF4-DD45-36DE-B310695B652A}"/>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Arial Black" panose="020B0A04020102020204" pitchFamily="34" charset="0"/>
              </a:rPr>
              <a:t>PCB Assembly </a:t>
            </a:r>
            <a:endParaRPr lang="en-US" altLang="en-US" sz="1200" b="1" dirty="0">
              <a:solidFill>
                <a:schemeClr val="bg1"/>
              </a:solidFill>
              <a:latin typeface="Arial Black" panose="020B0A04020102020204" pitchFamily="34" charset="0"/>
            </a:endParaRPr>
          </a:p>
        </p:txBody>
      </p:sp>
      <p:pic>
        <p:nvPicPr>
          <p:cNvPr id="3" name="Online Media 2" title="Circuit Board Assembly with a FANUC SCARA Robot [2020]">
            <a:hlinkClick r:id="" action="ppaction://media"/>
            <a:extLst>
              <a:ext uri="{FF2B5EF4-FFF2-40B4-BE49-F238E27FC236}">
                <a16:creationId xmlns:a16="http://schemas.microsoft.com/office/drawing/2014/main" id="{7BC96A4A-1E79-86DD-8C1E-062D834D6518}"/>
              </a:ext>
            </a:extLst>
          </p:cNvPr>
          <p:cNvPicPr>
            <a:picLocks noRot="1" noChangeAspect="1"/>
          </p:cNvPicPr>
          <p:nvPr>
            <a:videoFile r:link="rId1"/>
          </p:nvPr>
        </p:nvPicPr>
        <p:blipFill>
          <a:blip r:embed="rId3"/>
          <a:stretch>
            <a:fillRect/>
          </a:stretch>
        </p:blipFill>
        <p:spPr>
          <a:xfrm>
            <a:off x="1254539" y="526078"/>
            <a:ext cx="9554817" cy="5398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2B498BE-D7AC-E62E-E834-F13AD5D79DCA}"/>
              </a:ext>
            </a:extLst>
          </p:cNvPr>
          <p:cNvSpPr>
            <a:spLocks noGrp="1" noChangeArrowheads="1"/>
          </p:cNvSpPr>
          <p:nvPr>
            <p:ph type="title"/>
          </p:nvPr>
        </p:nvSpPr>
        <p:spPr/>
        <p:txBody>
          <a:bodyPr/>
          <a:lstStyle/>
          <a:p>
            <a:r>
              <a:rPr lang="en-US" altLang="en-US"/>
              <a:t>Velocity Transformation</a:t>
            </a:r>
          </a:p>
        </p:txBody>
      </p:sp>
      <mc:AlternateContent xmlns:mc="http://schemas.openxmlformats.org/markup-compatibility/2006" xmlns:a14="http://schemas.microsoft.com/office/drawing/2010/main">
        <mc:Choice Requires="a14">
          <p:sp>
            <p:nvSpPr>
              <p:cNvPr id="78851" name="Rectangle 3">
                <a:extLst>
                  <a:ext uri="{FF2B5EF4-FFF2-40B4-BE49-F238E27FC236}">
                    <a16:creationId xmlns:a16="http://schemas.microsoft.com/office/drawing/2014/main" id="{9A82DA00-B4D8-C42F-E4AB-DEF81B9D9FD2}"/>
                  </a:ext>
                </a:extLst>
              </p:cNvPr>
              <p:cNvSpPr>
                <a:spLocks noGrp="1" noChangeArrowheads="1"/>
              </p:cNvSpPr>
              <p:nvPr>
                <p:ph type="body" idx="1"/>
              </p:nvPr>
            </p:nvSpPr>
            <p:spPr>
              <a:xfrm>
                <a:off x="937684" y="1371600"/>
                <a:ext cx="5158316" cy="4724400"/>
              </a:xfrm>
            </p:spPr>
            <p:txBody>
              <a:bodyPr/>
              <a:lstStyle/>
              <a:p>
                <a:pPr marL="0" indent="0">
                  <a:buNone/>
                  <a:defRPr/>
                </a:pPr>
                <a:r>
                  <a:rPr lang="en-US" sz="1000" b="1" dirty="0"/>
                  <a:t>Problem</a:t>
                </a:r>
                <a:endParaRPr lang="en-US" sz="1000" dirty="0">
                  <a:solidFill>
                    <a:srgbClr val="FF3300"/>
                  </a:solidFill>
                </a:endParaRPr>
              </a:p>
              <a:p>
                <a:pPr marL="0" indent="0">
                  <a:buNone/>
                  <a:defRPr/>
                </a:pPr>
                <a:endParaRPr lang="en-US" sz="1000" i="1" dirty="0">
                  <a:solidFill>
                    <a:srgbClr val="FF3300"/>
                  </a:solidFill>
                </a:endParaRPr>
              </a:p>
              <a:p>
                <a:pPr marL="0" indent="0">
                  <a:buNone/>
                  <a:defRPr/>
                </a:pPr>
                <a:r>
                  <a:rPr lang="en-US" sz="1000" i="1" dirty="0">
                    <a:solidFill>
                      <a:srgbClr val="FF3300"/>
                    </a:solidFill>
                  </a:rPr>
                  <a:t>Given:</a:t>
                </a:r>
                <a:r>
                  <a:rPr lang="en-US" sz="1000" dirty="0"/>
                  <a:t> </a:t>
                </a:r>
                <a:r>
                  <a:rPr lang="en-US" sz="1000" i="1" dirty="0"/>
                  <a:t>Joint angles and velocities and links  geometry along  with the  transformation matrixes between the  joints.</a:t>
                </a:r>
              </a:p>
              <a:p>
                <a:pPr marL="0" indent="0">
                  <a:buNone/>
                  <a:defRPr/>
                </a:pPr>
                <a:endParaRPr lang="en-US" sz="1000" dirty="0"/>
              </a:p>
              <a:p>
                <a:pPr marL="0" indent="0">
                  <a:buNone/>
                  <a:defRPr/>
                </a:pPr>
                <a:r>
                  <a:rPr lang="en-US" sz="1000" i="1" dirty="0">
                    <a:solidFill>
                      <a:srgbClr val="FF3300"/>
                    </a:solidFill>
                  </a:rPr>
                  <a:t>Compute:</a:t>
                </a:r>
                <a:r>
                  <a:rPr lang="en-US" sz="1000" i="1" dirty="0"/>
                  <a:t> The Jacobian matrix that maps between the joint velocities </a:t>
                </a:r>
                <a14:m>
                  <m:oMath xmlns:m="http://schemas.openxmlformats.org/officeDocument/2006/math">
                    <m:acc>
                      <m:accPr>
                        <m:chr m:val="̇"/>
                        <m:ctrlPr>
                          <a:rPr lang="en-US" sz="1000" i="1">
                            <a:solidFill>
                              <a:srgbClr val="000000"/>
                            </a:solidFill>
                            <a:latin typeface="Cambria Math" panose="02040503050406030204" pitchFamily="18" charset="0"/>
                          </a:rPr>
                        </m:ctrlPr>
                      </m:accPr>
                      <m:e>
                        <m:r>
                          <m:rPr>
                            <m:sty m:val="p"/>
                          </m:rPr>
                          <a:rPr lang="en-US" sz="1000" i="1">
                            <a:solidFill>
                              <a:srgbClr val="000000"/>
                            </a:solidFill>
                            <a:latin typeface="Cambria Math" panose="02040503050406030204" pitchFamily="18" charset="0"/>
                          </a:rPr>
                          <m:t>Θ</m:t>
                        </m:r>
                      </m:e>
                    </m:acc>
                  </m:oMath>
                </a14:m>
                <a:r>
                  <a:rPr lang="en-US" sz="1000" i="1" dirty="0"/>
                  <a:t> in the joint space       to the end effector  velocities </a:t>
                </a:r>
                <a14:m>
                  <m:oMath xmlns:m="http://schemas.openxmlformats.org/officeDocument/2006/math">
                    <m:r>
                      <a:rPr lang="en-US" sz="1000" i="1">
                        <a:solidFill>
                          <a:srgbClr val="000000"/>
                        </a:solidFill>
                        <a:latin typeface="Cambria Math" panose="02040503050406030204" pitchFamily="18" charset="0"/>
                      </a:rPr>
                      <m:t>𝜈</m:t>
                    </m:r>
                  </m:oMath>
                </a14:m>
                <a:r>
                  <a:rPr lang="en-US" sz="1000" i="1" dirty="0"/>
                  <a:t> in the Cartesian  space  or the end effector  space   </a:t>
                </a:r>
                <a:endParaRPr lang="en-US" sz="1000" dirty="0"/>
              </a:p>
              <a:p>
                <a:pPr marL="0" indent="0" algn="just">
                  <a:buNone/>
                  <a:defRPr/>
                </a:pPr>
                <a:endParaRPr lang="en-US" sz="1000" dirty="0"/>
              </a:p>
              <a:p>
                <a:pPr marL="0" indent="0" algn="just">
                  <a:buNone/>
                  <a:defRPr/>
                </a:pPr>
                <a:endParaRPr lang="en-US" sz="1000" dirty="0"/>
              </a:p>
              <a:p>
                <a:pPr marL="0" indent="0" algn="just">
                  <a:buNone/>
                  <a:defRPr/>
                </a:pPr>
                <a:endParaRPr lang="en-US" sz="1000" dirty="0"/>
              </a:p>
              <a:p>
                <a:pPr marL="0" indent="0" algn="just">
                  <a:buNone/>
                  <a:defRPr/>
                </a:pPr>
                <a:endParaRPr lang="en-US" sz="1000" b="1" dirty="0"/>
              </a:p>
              <a:p>
                <a:pPr marL="0" indent="0" algn="just">
                  <a:buNone/>
                  <a:defRPr/>
                </a:pPr>
                <a:endParaRPr lang="en-US" sz="1000" b="1" dirty="0"/>
              </a:p>
              <a:p>
                <a:pPr marL="0" indent="0" algn="just">
                  <a:buNone/>
                  <a:defRPr/>
                </a:pPr>
                <a:endParaRPr lang="en-US" sz="1000" b="1" dirty="0"/>
              </a:p>
              <a:p>
                <a:pPr marL="0" indent="0" algn="just">
                  <a:buNone/>
                  <a:defRPr/>
                </a:pPr>
                <a:r>
                  <a:rPr lang="en-US" sz="1000" b="1" dirty="0"/>
                  <a:t>Solution</a:t>
                </a:r>
                <a:r>
                  <a:rPr lang="en-US" sz="1000" dirty="0"/>
                  <a:t> – There are two approaches to the solution: </a:t>
                </a:r>
              </a:p>
              <a:p>
                <a:pPr marL="228600" indent="-228600" algn="just">
                  <a:defRPr/>
                </a:pPr>
                <a:r>
                  <a:rPr lang="en-US" sz="1000" b="1" dirty="0"/>
                  <a:t>Velocity Propagation </a:t>
                </a:r>
                <a:r>
                  <a:rPr lang="en-US" sz="1000" dirty="0"/>
                  <a:t>- A velocity propagation approach is taken in which velocities are propagated stating form the stationary base all the way to the end effector. The </a:t>
                </a:r>
                <a:r>
                  <a:rPr lang="en-US" sz="1000" dirty="0" err="1"/>
                  <a:t>Jacobian</a:t>
                </a:r>
                <a:r>
                  <a:rPr lang="en-US" sz="1000" dirty="0"/>
                  <a:t> is then extracted from the velocities of the end effector as a function of the joint velocities. </a:t>
                </a:r>
              </a:p>
              <a:p>
                <a:pPr marL="228600" indent="-228600" algn="just">
                  <a:defRPr/>
                </a:pPr>
                <a:r>
                  <a:rPr lang="en-US" sz="1000" b="1" dirty="0"/>
                  <a:t>Time derivative of the end effector position and ordinations </a:t>
                </a:r>
                <a:r>
                  <a:rPr lang="en-US" sz="1000" dirty="0"/>
                  <a:t>– The time derivative of the explicit positional and orientation is taken given the forward kinematics. The </a:t>
                </a:r>
                <a:r>
                  <a:rPr lang="en-US" sz="1000" dirty="0" err="1"/>
                  <a:t>Jacobian</a:t>
                </a:r>
                <a:r>
                  <a:rPr lang="en-US" sz="1000" dirty="0"/>
                  <a:t> is then extracted from the velocities of the end effector as a function of the joint velocities.     </a:t>
                </a:r>
              </a:p>
              <a:p>
                <a:pPr marL="0" indent="0" algn="just">
                  <a:buNone/>
                  <a:defRPr/>
                </a:pPr>
                <a:r>
                  <a:rPr lang="en-US" sz="1000" b="1" dirty="0"/>
                  <a:t>Notes:</a:t>
                </a:r>
              </a:p>
              <a:p>
                <a:pPr marL="0" indent="0" algn="just">
                  <a:buNone/>
                  <a:defRPr/>
                </a:pPr>
                <a:r>
                  <a:rPr lang="en-US" sz="1000" b="1" dirty="0"/>
                  <a:t>Spatial Description – </a:t>
                </a:r>
                <a:r>
                  <a:rPr lang="en-US" sz="1000" dirty="0"/>
                  <a:t>The matrix is a function of the joint angle.   </a:t>
                </a:r>
              </a:p>
              <a:p>
                <a:pPr marL="0" indent="0" algn="just">
                  <a:buNone/>
                  <a:defRPr/>
                </a:pPr>
                <a:r>
                  <a:rPr lang="en-US" sz="1000" b="1" dirty="0"/>
                  <a:t>Singularities</a:t>
                </a:r>
                <a:r>
                  <a:rPr lang="en-US" sz="1000" dirty="0"/>
                  <a:t> - At certain points, called </a:t>
                </a:r>
                <a:r>
                  <a:rPr lang="en-US" sz="1000" b="1" i="1" dirty="0">
                    <a:solidFill>
                      <a:srgbClr val="FF3300"/>
                    </a:solidFill>
                  </a:rPr>
                  <a:t>singularities</a:t>
                </a:r>
                <a:r>
                  <a:rPr lang="en-US" sz="1000" dirty="0"/>
                  <a:t>, this mapping is not invert-able and the Jacobian Matrix J loosing its rank and therefore this mathematical expression is no longer valid.    </a:t>
                </a:r>
              </a:p>
              <a:p>
                <a:pPr marL="0" indent="0">
                  <a:buNone/>
                  <a:defRPr/>
                </a:pPr>
                <a:endParaRPr lang="en-US" dirty="0"/>
              </a:p>
              <a:p>
                <a:pPr marL="0" indent="0">
                  <a:buNone/>
                  <a:defRPr/>
                </a:pPr>
                <a:endParaRPr lang="en-US" dirty="0"/>
              </a:p>
              <a:p>
                <a:pPr marL="0" indent="0">
                  <a:buNone/>
                  <a:defRPr/>
                </a:pPr>
                <a:endParaRPr lang="en-US" dirty="0"/>
              </a:p>
              <a:p>
                <a:pPr marL="0" indent="0">
                  <a:buNone/>
                  <a:defRPr/>
                </a:pPr>
                <a:endParaRPr lang="en-US" dirty="0"/>
              </a:p>
              <a:p>
                <a:pPr marL="0" indent="0">
                  <a:buNone/>
                  <a:defRPr/>
                </a:pPr>
                <a:endParaRPr lang="en-US" dirty="0"/>
              </a:p>
              <a:p>
                <a:pPr marL="0" indent="0">
                  <a:buNone/>
                  <a:defRPr/>
                </a:pPr>
                <a:endParaRPr lang="en-US" dirty="0"/>
              </a:p>
            </p:txBody>
          </p:sp>
        </mc:Choice>
        <mc:Fallback xmlns="">
          <p:sp>
            <p:nvSpPr>
              <p:cNvPr id="78851" name="Rectangle 3">
                <a:extLst>
                  <a:ext uri="{FF2B5EF4-FFF2-40B4-BE49-F238E27FC236}">
                    <a16:creationId xmlns:a16="http://schemas.microsoft.com/office/drawing/2014/main" id="{9A82DA00-B4D8-C42F-E4AB-DEF81B9D9FD2}"/>
                  </a:ext>
                </a:extLst>
              </p:cNvPr>
              <p:cNvSpPr>
                <a:spLocks noGrp="1" noRot="1" noChangeAspect="1" noMove="1" noResize="1" noEditPoints="1" noAdjustHandles="1" noChangeArrowheads="1" noChangeShapeType="1" noTextEdit="1"/>
              </p:cNvSpPr>
              <p:nvPr>
                <p:ph type="body" idx="1"/>
              </p:nvPr>
            </p:nvSpPr>
            <p:spPr>
              <a:xfrm>
                <a:off x="937684" y="1371600"/>
                <a:ext cx="5158316" cy="4724400"/>
              </a:xfrm>
              <a:blipFill>
                <a:blip r:embed="rId3"/>
                <a:stretch>
                  <a:fillRect r="-41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940" name="Object 0">
                <a:extLst>
                  <a:ext uri="{FF2B5EF4-FFF2-40B4-BE49-F238E27FC236}">
                    <a16:creationId xmlns:a16="http://schemas.microsoft.com/office/drawing/2014/main" id="{AF1570D1-E18B-E0E0-ECEB-93E078B5BCBC}"/>
                  </a:ext>
                </a:extLst>
              </p:cNvPr>
              <p:cNvSpPr txBox="1">
                <a:spLocks/>
              </p:cNvSpPr>
              <p:nvPr/>
            </p:nvSpPr>
            <p:spPr bwMode="auto">
              <a:xfrm>
                <a:off x="2608769" y="3089993"/>
                <a:ext cx="1408724" cy="591092"/>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1800" i="1">
                              <a:solidFill>
                                <a:srgbClr val="000000"/>
                              </a:solidFill>
                              <a:latin typeface="Cambria Math" panose="02040503050406030204" pitchFamily="18" charset="0"/>
                            </a:rPr>
                          </m:ctrlPr>
                        </m:accPr>
                        <m:e>
                          <m:r>
                            <m:rPr>
                              <m:sty m:val="p"/>
                            </m:rPr>
                            <a:rPr lang="en-US" sz="1800" i="1">
                              <a:solidFill>
                                <a:srgbClr val="000000"/>
                              </a:solidFill>
                              <a:latin typeface="Cambria Math" panose="02040503050406030204" pitchFamily="18" charset="0"/>
                            </a:rPr>
                            <m:t>Θ</m:t>
                          </m:r>
                        </m:e>
                      </m:acc>
                      <m:r>
                        <a:rPr lang="en-US" sz="1800" i="1">
                          <a:solidFill>
                            <a:srgbClr val="000000"/>
                          </a:solidFill>
                          <a:latin typeface="Cambria Math" panose="02040503050406030204" pitchFamily="18" charset="0"/>
                        </a:rPr>
                        <m:t>=</m:t>
                      </m:r>
                      <m:sSup>
                        <m:sSupPr>
                          <m:ctrlPr>
                            <a:rPr lang="en-US" sz="1800" i="1">
                              <a:solidFill>
                                <a:srgbClr val="000000"/>
                              </a:solidFill>
                              <a:latin typeface="Cambria Math" panose="02040503050406030204" pitchFamily="18" charset="0"/>
                            </a:rPr>
                          </m:ctrlPr>
                        </m:sSupPr>
                        <m:e>
                          <m:r>
                            <a:rPr lang="en-US" sz="1800" i="1">
                              <a:solidFill>
                                <a:srgbClr val="000000"/>
                              </a:solidFill>
                              <a:latin typeface="Cambria Math" panose="02040503050406030204" pitchFamily="18" charset="0"/>
                            </a:rPr>
                            <m:t>𝐉</m:t>
                          </m:r>
                        </m:e>
                        <m:sup>
                          <m:r>
                            <a:rPr lang="en-US" sz="1800" i="1">
                              <a:solidFill>
                                <a:srgbClr val="000000"/>
                              </a:solidFill>
                              <a:latin typeface="Cambria Math" panose="02040503050406030204" pitchFamily="18" charset="0"/>
                            </a:rPr>
                            <m:t>−1</m:t>
                          </m:r>
                        </m:sup>
                      </m:sSup>
                      <m:r>
                        <a:rPr lang="en-US" sz="1800" i="1">
                          <a:solidFill>
                            <a:srgbClr val="000000"/>
                          </a:solidFill>
                          <a:latin typeface="Cambria Math" panose="02040503050406030204" pitchFamily="18" charset="0"/>
                        </a:rPr>
                        <m:t>(</m:t>
                      </m:r>
                      <m:r>
                        <m:rPr>
                          <m:sty m:val="p"/>
                        </m:rPr>
                        <a:rPr lang="en-US" sz="1800" i="1">
                          <a:solidFill>
                            <a:srgbClr val="000000"/>
                          </a:solidFill>
                          <a:latin typeface="Cambria Math" panose="02040503050406030204" pitchFamily="18" charset="0"/>
                        </a:rPr>
                        <m:t>Θ</m:t>
                      </m:r>
                      <m:r>
                        <a:rPr lang="en-US" sz="1800" i="1">
                          <a:solidFill>
                            <a:srgbClr val="000000"/>
                          </a:solidFill>
                          <a:latin typeface="Cambria Math" panose="02040503050406030204" pitchFamily="18" charset="0"/>
                        </a:rPr>
                        <m:t>)</m:t>
                      </m:r>
                      <m:r>
                        <a:rPr lang="en-US" sz="1800" i="1">
                          <a:solidFill>
                            <a:srgbClr val="000000"/>
                          </a:solidFill>
                          <a:latin typeface="Cambria Math" panose="02040503050406030204" pitchFamily="18" charset="0"/>
                        </a:rPr>
                        <m:t>𝜈</m:t>
                      </m:r>
                    </m:oMath>
                  </m:oMathPara>
                </a14:m>
                <a:endParaRPr lang="en-US" sz="1800" dirty="0"/>
              </a:p>
            </p:txBody>
          </p:sp>
        </mc:Choice>
        <mc:Fallback xmlns="">
          <p:sp>
            <p:nvSpPr>
              <p:cNvPr id="39940" name="Object 0">
                <a:extLst>
                  <a:ext uri="{FF2B5EF4-FFF2-40B4-BE49-F238E27FC236}">
                    <a16:creationId xmlns:a16="http://schemas.microsoft.com/office/drawing/2014/main" id="{AF1570D1-E18B-E0E0-ECEB-93E078B5BCBC}"/>
                  </a:ext>
                </a:extLst>
              </p:cNvPr>
              <p:cNvSpPr txBox="1">
                <a:spLocks noRot="1" noChangeAspect="1" noMove="1" noResize="1" noEditPoints="1" noAdjustHandles="1" noChangeArrowheads="1" noChangeShapeType="1" noTextEdit="1"/>
              </p:cNvSpPr>
              <p:nvPr/>
            </p:nvSpPr>
            <p:spPr bwMode="auto">
              <a:xfrm>
                <a:off x="2608769" y="3089993"/>
                <a:ext cx="1408724" cy="59109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941" name="Object 1">
                <a:extLst>
                  <a:ext uri="{FF2B5EF4-FFF2-40B4-BE49-F238E27FC236}">
                    <a16:creationId xmlns:a16="http://schemas.microsoft.com/office/drawing/2014/main" id="{C512200F-7695-701C-BAED-F90399D859B9}"/>
                  </a:ext>
                </a:extLst>
              </p:cNvPr>
              <p:cNvSpPr txBox="1">
                <a:spLocks noChangeAspect="1"/>
              </p:cNvSpPr>
              <p:nvPr/>
            </p:nvSpPr>
            <p:spPr bwMode="auto">
              <a:xfrm>
                <a:off x="2608774" y="2650730"/>
                <a:ext cx="1545202" cy="533400"/>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r>
                        <a:rPr lang="en-US" sz="1800" i="1" smtClean="0">
                          <a:solidFill>
                            <a:srgbClr val="000000"/>
                          </a:solidFill>
                          <a:latin typeface="Cambria Math" panose="02040503050406030204" pitchFamily="18" charset="0"/>
                        </a:rPr>
                        <m:t>𝜈</m:t>
                      </m:r>
                      <m:r>
                        <a:rPr lang="en-US" sz="1800" i="1" smtClean="0">
                          <a:solidFill>
                            <a:srgbClr val="000000"/>
                          </a:solidFill>
                          <a:latin typeface="Cambria Math" panose="02040503050406030204" pitchFamily="18" charset="0"/>
                        </a:rPr>
                        <m:t>=</m:t>
                      </m:r>
                      <m:sSup>
                        <m:sSupPr>
                          <m:ctrlPr>
                            <a:rPr lang="en-US" sz="1800" i="1" smtClean="0">
                              <a:solidFill>
                                <a:srgbClr val="000000"/>
                              </a:solidFill>
                              <a:latin typeface="Cambria Math" panose="02040503050406030204" pitchFamily="18" charset="0"/>
                            </a:rPr>
                          </m:ctrlPr>
                        </m:sSupPr>
                        <m:e>
                          <m:r>
                            <a:rPr lang="en-US" sz="1800" i="1">
                              <a:solidFill>
                                <a:srgbClr val="000000"/>
                              </a:solidFill>
                              <a:latin typeface="Cambria Math" panose="02040503050406030204" pitchFamily="18" charset="0"/>
                            </a:rPr>
                            <m:t>𝐉</m:t>
                          </m:r>
                        </m:e>
                        <m:sup>
                          <m:r>
                            <a:rPr lang="en-US" sz="1800" b="0" i="1" smtClean="0">
                              <a:solidFill>
                                <a:srgbClr val="000000"/>
                              </a:solidFill>
                              <a:latin typeface="Cambria Math" panose="02040503050406030204" pitchFamily="18" charset="0"/>
                            </a:rPr>
                            <m:t> </m:t>
                          </m:r>
                        </m:sup>
                      </m:sSup>
                      <m:r>
                        <a:rPr lang="en-US" sz="1800" i="1">
                          <a:solidFill>
                            <a:srgbClr val="000000"/>
                          </a:solidFill>
                          <a:latin typeface="Cambria Math" panose="02040503050406030204" pitchFamily="18" charset="0"/>
                        </a:rPr>
                        <m:t>(</m:t>
                      </m:r>
                      <m:r>
                        <m:rPr>
                          <m:sty m:val="p"/>
                        </m:rPr>
                        <a:rPr lang="en-US" sz="1800" i="1">
                          <a:solidFill>
                            <a:srgbClr val="000000"/>
                          </a:solidFill>
                          <a:latin typeface="Cambria Math" panose="02040503050406030204" pitchFamily="18" charset="0"/>
                        </a:rPr>
                        <m:t>Θ</m:t>
                      </m:r>
                      <m:r>
                        <a:rPr lang="en-US" sz="1800" i="1">
                          <a:solidFill>
                            <a:srgbClr val="000000"/>
                          </a:solidFill>
                          <a:latin typeface="Cambria Math" panose="02040503050406030204" pitchFamily="18" charset="0"/>
                        </a:rPr>
                        <m:t>)</m:t>
                      </m:r>
                      <m:acc>
                        <m:accPr>
                          <m:chr m:val="̇"/>
                          <m:ctrlPr>
                            <a:rPr lang="en-US" sz="1800" i="1">
                              <a:solidFill>
                                <a:srgbClr val="000000"/>
                              </a:solidFill>
                              <a:latin typeface="Cambria Math" panose="02040503050406030204" pitchFamily="18" charset="0"/>
                            </a:rPr>
                          </m:ctrlPr>
                        </m:accPr>
                        <m:e>
                          <m:r>
                            <m:rPr>
                              <m:sty m:val="p"/>
                            </m:rPr>
                            <a:rPr lang="en-US" sz="1800" i="1">
                              <a:solidFill>
                                <a:srgbClr val="000000"/>
                              </a:solidFill>
                              <a:latin typeface="Cambria Math" panose="02040503050406030204" pitchFamily="18" charset="0"/>
                            </a:rPr>
                            <m:t>Θ</m:t>
                          </m:r>
                        </m:e>
                      </m:acc>
                    </m:oMath>
                  </m:oMathPara>
                </a14:m>
                <a:endParaRPr lang="en-US" sz="1800" dirty="0"/>
              </a:p>
            </p:txBody>
          </p:sp>
        </mc:Choice>
        <mc:Fallback xmlns="">
          <p:sp>
            <p:nvSpPr>
              <p:cNvPr id="39941" name="Object 1">
                <a:extLst>
                  <a:ext uri="{FF2B5EF4-FFF2-40B4-BE49-F238E27FC236}">
                    <a16:creationId xmlns:a16="http://schemas.microsoft.com/office/drawing/2014/main" id="{C512200F-7695-701C-BAED-F90399D859B9}"/>
                  </a:ext>
                </a:extLst>
              </p:cNvPr>
              <p:cNvSpPr txBox="1">
                <a:spLocks noRot="1" noChangeAspect="1" noMove="1" noResize="1" noEditPoints="1" noAdjustHandles="1" noChangeArrowheads="1" noChangeShapeType="1" noTextEdit="1"/>
              </p:cNvSpPr>
              <p:nvPr/>
            </p:nvSpPr>
            <p:spPr bwMode="auto">
              <a:xfrm>
                <a:off x="2608774" y="2650730"/>
                <a:ext cx="1545202" cy="533400"/>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942" name="Object 2">
                <a:extLst>
                  <a:ext uri="{FF2B5EF4-FFF2-40B4-BE49-F238E27FC236}">
                    <a16:creationId xmlns:a16="http://schemas.microsoft.com/office/drawing/2014/main" id="{B92703BC-E5BA-442A-E761-9DC91EA7C3C2}"/>
                  </a:ext>
                </a:extLst>
              </p:cNvPr>
              <p:cNvSpPr txBox="1"/>
              <p:nvPr/>
            </p:nvSpPr>
            <p:spPr bwMode="auto">
              <a:xfrm>
                <a:off x="10340788" y="1334645"/>
                <a:ext cx="1599686" cy="2094355"/>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2200" i="1" smtClean="0">
                              <a:solidFill>
                                <a:srgbClr val="000000"/>
                              </a:solidFill>
                              <a:latin typeface="Cambria Math" panose="02040503050406030204" pitchFamily="18" charset="0"/>
                            </a:rPr>
                          </m:ctrlPr>
                        </m:accPr>
                        <m:e>
                          <m:r>
                            <m:rPr>
                              <m:sty m:val="p"/>
                            </m:rPr>
                            <a:rPr lang="en-US" sz="2200" i="0" smtClean="0">
                              <a:solidFill>
                                <a:srgbClr val="000000"/>
                              </a:solidFill>
                              <a:latin typeface="Cambria Math" panose="02040503050406030204" pitchFamily="18" charset="0"/>
                            </a:rPr>
                            <m:t>Θ</m:t>
                          </m:r>
                        </m:e>
                      </m:acc>
                      <m:r>
                        <a:rPr lang="en-US" sz="2200" b="0" i="1" smtClean="0">
                          <a:solidFill>
                            <a:srgbClr val="000000"/>
                          </a:solidFill>
                          <a:latin typeface="Cambria Math" panose="02040503050406030204" pitchFamily="18" charset="0"/>
                        </a:rPr>
                        <m:t>=</m:t>
                      </m:r>
                      <m:d>
                        <m:dPr>
                          <m:begChr m:val="{"/>
                          <m:endChr m:val="}"/>
                          <m:ctrlPr>
                            <a:rPr lang="en-US" sz="2200" b="0" i="1" smtClean="0">
                              <a:solidFill>
                                <a:srgbClr val="000000"/>
                              </a:solidFill>
                              <a:latin typeface="Cambria Math" panose="02040503050406030204" pitchFamily="18" charset="0"/>
                            </a:rPr>
                          </m:ctrlPr>
                        </m:dPr>
                        <m:e>
                          <m:m>
                            <m:mPr>
                              <m:mcs>
                                <m:mc>
                                  <m:mcPr>
                                    <m:count m:val="1"/>
                                    <m:mcJc m:val="center"/>
                                  </m:mcPr>
                                </m:mc>
                              </m:mcs>
                              <m:ctrlPr>
                                <a:rPr lang="en-US" sz="2200" i="1">
                                  <a:solidFill>
                                    <a:srgbClr val="000000"/>
                                  </a:solidFill>
                                  <a:latin typeface="Cambria Math" panose="02040503050406030204" pitchFamily="18" charset="0"/>
                                </a:rPr>
                              </m:ctrlPr>
                            </m:mPr>
                            <m:mr>
                              <m:e>
                                <m:sSub>
                                  <m:sSubPr>
                                    <m:ctrlPr>
                                      <a:rPr lang="en-US" sz="2200" i="1">
                                        <a:solidFill>
                                          <a:srgbClr val="000000"/>
                                        </a:solidFill>
                                        <a:latin typeface="Cambria Math" panose="02040503050406030204" pitchFamily="18" charset="0"/>
                                        <a:ea typeface="Cambria Math" panose="02040503050406030204" pitchFamily="18" charset="0"/>
                                      </a:rPr>
                                    </m:ctrlPr>
                                  </m:sSubPr>
                                  <m:e>
                                    <m:acc>
                                      <m:accPr>
                                        <m:chr m:val="̇"/>
                                        <m:ctrlPr>
                                          <a:rPr lang="en-US" sz="2200" i="1">
                                            <a:solidFill>
                                              <a:srgbClr val="000000"/>
                                            </a:solidFill>
                                            <a:latin typeface="Cambria Math" panose="02040503050406030204" pitchFamily="18" charset="0"/>
                                            <a:ea typeface="Cambria Math" panose="02040503050406030204" pitchFamily="18" charset="0"/>
                                          </a:rPr>
                                        </m:ctrlPr>
                                      </m:accPr>
                                      <m:e>
                                        <m:r>
                                          <m:rPr>
                                            <m:brk m:alnAt="7"/>
                                          </m:rPr>
                                          <a:rPr lang="en-US" sz="2200" i="1">
                                            <a:solidFill>
                                              <a:srgbClr val="000000"/>
                                            </a:solidFill>
                                            <a:latin typeface="Cambria Math" panose="02040503050406030204" pitchFamily="18" charset="0"/>
                                            <a:ea typeface="Cambria Math" panose="02040503050406030204" pitchFamily="18" charset="0"/>
                                          </a:rPr>
                                          <m:t>𝜃</m:t>
                                        </m:r>
                                      </m:e>
                                    </m:acc>
                                  </m:e>
                                  <m:sub>
                                    <m:r>
                                      <a:rPr lang="en-US" sz="2200" i="1">
                                        <a:solidFill>
                                          <a:srgbClr val="000000"/>
                                        </a:solidFill>
                                        <a:latin typeface="Cambria Math" panose="02040503050406030204" pitchFamily="18" charset="0"/>
                                      </a:rPr>
                                      <m:t>1</m:t>
                                    </m:r>
                                  </m:sub>
                                </m:sSub>
                              </m:e>
                            </m:mr>
                            <m:mr>
                              <m:e>
                                <m:sSub>
                                  <m:sSubPr>
                                    <m:ctrlPr>
                                      <a:rPr lang="en-US" sz="2200" i="1">
                                        <a:solidFill>
                                          <a:srgbClr val="000000"/>
                                        </a:solidFill>
                                        <a:latin typeface="Cambria Math" panose="02040503050406030204" pitchFamily="18" charset="0"/>
                                        <a:ea typeface="Cambria Math" panose="02040503050406030204" pitchFamily="18" charset="0"/>
                                      </a:rPr>
                                    </m:ctrlPr>
                                  </m:sSubPr>
                                  <m:e>
                                    <m:acc>
                                      <m:accPr>
                                        <m:chr m:val="̇"/>
                                        <m:ctrlPr>
                                          <a:rPr lang="en-US" sz="2200" i="1">
                                            <a:solidFill>
                                              <a:srgbClr val="000000"/>
                                            </a:solidFill>
                                            <a:latin typeface="Cambria Math" panose="02040503050406030204" pitchFamily="18" charset="0"/>
                                            <a:ea typeface="Cambria Math" panose="02040503050406030204" pitchFamily="18" charset="0"/>
                                          </a:rPr>
                                        </m:ctrlPr>
                                      </m:accPr>
                                      <m:e>
                                        <m:r>
                                          <m:rPr>
                                            <m:brk m:alnAt="7"/>
                                          </m:rPr>
                                          <a:rPr lang="en-US" sz="2200" i="1">
                                            <a:solidFill>
                                              <a:srgbClr val="000000"/>
                                            </a:solidFill>
                                            <a:latin typeface="Cambria Math" panose="02040503050406030204" pitchFamily="18" charset="0"/>
                                            <a:ea typeface="Cambria Math" panose="02040503050406030204" pitchFamily="18" charset="0"/>
                                          </a:rPr>
                                          <m:t>𝜃</m:t>
                                        </m:r>
                                      </m:e>
                                    </m:acc>
                                  </m:e>
                                  <m:sub>
                                    <m:r>
                                      <a:rPr lang="en-US" sz="2200" i="1">
                                        <a:solidFill>
                                          <a:srgbClr val="000000"/>
                                        </a:solidFill>
                                        <a:latin typeface="Cambria Math" panose="02040503050406030204" pitchFamily="18" charset="0"/>
                                        <a:ea typeface="Cambria Math" panose="02040503050406030204" pitchFamily="18" charset="0"/>
                                      </a:rPr>
                                      <m:t>2</m:t>
                                    </m:r>
                                  </m:sub>
                                </m:sSub>
                              </m:e>
                            </m:mr>
                            <m:mr>
                              <m:e>
                                <m:sSub>
                                  <m:sSubPr>
                                    <m:ctrlPr>
                                      <a:rPr lang="en-US" sz="2200" i="1">
                                        <a:solidFill>
                                          <a:srgbClr val="000000"/>
                                        </a:solidFill>
                                        <a:latin typeface="Cambria Math" panose="02040503050406030204" pitchFamily="18" charset="0"/>
                                        <a:ea typeface="Cambria Math" panose="02040503050406030204" pitchFamily="18" charset="0"/>
                                      </a:rPr>
                                    </m:ctrlPr>
                                  </m:sSubPr>
                                  <m:e>
                                    <m:acc>
                                      <m:accPr>
                                        <m:chr m:val="̇"/>
                                        <m:ctrlPr>
                                          <a:rPr lang="en-US" sz="2200" i="1">
                                            <a:solidFill>
                                              <a:srgbClr val="000000"/>
                                            </a:solidFill>
                                            <a:latin typeface="Cambria Math" panose="02040503050406030204" pitchFamily="18" charset="0"/>
                                            <a:ea typeface="Cambria Math" panose="02040503050406030204" pitchFamily="18" charset="0"/>
                                          </a:rPr>
                                        </m:ctrlPr>
                                      </m:accPr>
                                      <m:e>
                                        <m:r>
                                          <m:rPr>
                                            <m:brk m:alnAt="7"/>
                                          </m:rPr>
                                          <a:rPr lang="en-US" sz="2200" i="1">
                                            <a:solidFill>
                                              <a:srgbClr val="000000"/>
                                            </a:solidFill>
                                            <a:latin typeface="Cambria Math" panose="02040503050406030204" pitchFamily="18" charset="0"/>
                                            <a:ea typeface="Cambria Math" panose="02040503050406030204" pitchFamily="18" charset="0"/>
                                          </a:rPr>
                                          <m:t>𝜃</m:t>
                                        </m:r>
                                      </m:e>
                                    </m:acc>
                                  </m:e>
                                  <m:sub>
                                    <m:r>
                                      <a:rPr lang="en-US" sz="2200" i="1">
                                        <a:solidFill>
                                          <a:srgbClr val="000000"/>
                                        </a:solidFill>
                                        <a:latin typeface="Cambria Math" panose="02040503050406030204" pitchFamily="18" charset="0"/>
                                        <a:ea typeface="Cambria Math" panose="02040503050406030204" pitchFamily="18" charset="0"/>
                                      </a:rPr>
                                      <m:t>3</m:t>
                                    </m:r>
                                  </m:sub>
                                </m:sSub>
                              </m:e>
                            </m:mr>
                            <m:mr>
                              <m:e>
                                <m:sSub>
                                  <m:sSubPr>
                                    <m:ctrlPr>
                                      <a:rPr lang="en-US" sz="2200" i="1">
                                        <a:solidFill>
                                          <a:srgbClr val="000000"/>
                                        </a:solidFill>
                                        <a:latin typeface="Cambria Math" panose="02040503050406030204" pitchFamily="18" charset="0"/>
                                        <a:ea typeface="Cambria Math" panose="02040503050406030204" pitchFamily="18" charset="0"/>
                                      </a:rPr>
                                    </m:ctrlPr>
                                  </m:sSubPr>
                                  <m:e>
                                    <m:r>
                                      <a:rPr lang="en-US" sz="2200" i="1">
                                        <a:solidFill>
                                          <a:srgbClr val="000000"/>
                                        </a:solidFill>
                                        <a:latin typeface="Cambria Math" panose="02040503050406030204" pitchFamily="18" charset="0"/>
                                      </a:rPr>
                                      <m:t>𝑑</m:t>
                                    </m:r>
                                  </m:e>
                                  <m:sub>
                                    <m:r>
                                      <a:rPr lang="en-US" sz="2200" i="1">
                                        <a:solidFill>
                                          <a:srgbClr val="000000"/>
                                        </a:solidFill>
                                        <a:latin typeface="Cambria Math" panose="02040503050406030204" pitchFamily="18" charset="0"/>
                                      </a:rPr>
                                      <m:t>4</m:t>
                                    </m:r>
                                  </m:sub>
                                </m:sSub>
                              </m:e>
                            </m:mr>
                            <m:mr>
                              <m:e>
                                <m:sSub>
                                  <m:sSubPr>
                                    <m:ctrlPr>
                                      <a:rPr lang="en-US" sz="2200" i="1">
                                        <a:solidFill>
                                          <a:srgbClr val="000000"/>
                                        </a:solidFill>
                                        <a:latin typeface="Cambria Math" panose="02040503050406030204" pitchFamily="18" charset="0"/>
                                        <a:ea typeface="Cambria Math" panose="02040503050406030204" pitchFamily="18" charset="0"/>
                                      </a:rPr>
                                    </m:ctrlPr>
                                  </m:sSubPr>
                                  <m:e>
                                    <m:acc>
                                      <m:accPr>
                                        <m:chr m:val="̇"/>
                                        <m:ctrlPr>
                                          <a:rPr lang="en-US" sz="2200" i="1">
                                            <a:solidFill>
                                              <a:srgbClr val="000000"/>
                                            </a:solidFill>
                                            <a:latin typeface="Cambria Math" panose="02040503050406030204" pitchFamily="18" charset="0"/>
                                            <a:ea typeface="Cambria Math" panose="02040503050406030204" pitchFamily="18" charset="0"/>
                                          </a:rPr>
                                        </m:ctrlPr>
                                      </m:accPr>
                                      <m:e>
                                        <m:r>
                                          <m:rPr>
                                            <m:brk m:alnAt="7"/>
                                          </m:rPr>
                                          <a:rPr lang="en-US" sz="2200" i="1">
                                            <a:solidFill>
                                              <a:srgbClr val="000000"/>
                                            </a:solidFill>
                                            <a:latin typeface="Cambria Math" panose="02040503050406030204" pitchFamily="18" charset="0"/>
                                            <a:ea typeface="Cambria Math" panose="02040503050406030204" pitchFamily="18" charset="0"/>
                                          </a:rPr>
                                          <m:t>𝜃</m:t>
                                        </m:r>
                                      </m:e>
                                    </m:acc>
                                  </m:e>
                                  <m:sub>
                                    <m:r>
                                      <a:rPr lang="en-US" sz="2200" i="1">
                                        <a:solidFill>
                                          <a:srgbClr val="000000"/>
                                        </a:solidFill>
                                        <a:latin typeface="Cambria Math" panose="02040503050406030204" pitchFamily="18" charset="0"/>
                                      </a:rPr>
                                      <m:t>5</m:t>
                                    </m:r>
                                  </m:sub>
                                </m:sSub>
                              </m:e>
                            </m:mr>
                            <m:mr>
                              <m:e>
                                <m:sSub>
                                  <m:sSubPr>
                                    <m:ctrlPr>
                                      <a:rPr lang="en-US" sz="2200" i="1">
                                        <a:solidFill>
                                          <a:srgbClr val="000000"/>
                                        </a:solidFill>
                                        <a:latin typeface="Cambria Math" panose="02040503050406030204" pitchFamily="18" charset="0"/>
                                        <a:ea typeface="Cambria Math" panose="02040503050406030204" pitchFamily="18" charset="0"/>
                                      </a:rPr>
                                    </m:ctrlPr>
                                  </m:sSubPr>
                                  <m:e>
                                    <m:acc>
                                      <m:accPr>
                                        <m:chr m:val="̇"/>
                                        <m:ctrlPr>
                                          <a:rPr lang="en-US" sz="2200" i="1">
                                            <a:solidFill>
                                              <a:srgbClr val="000000"/>
                                            </a:solidFill>
                                            <a:latin typeface="Cambria Math" panose="02040503050406030204" pitchFamily="18" charset="0"/>
                                            <a:ea typeface="Cambria Math" panose="02040503050406030204" pitchFamily="18" charset="0"/>
                                          </a:rPr>
                                        </m:ctrlPr>
                                      </m:accPr>
                                      <m:e>
                                        <m:r>
                                          <m:rPr>
                                            <m:brk m:alnAt="7"/>
                                          </m:rPr>
                                          <a:rPr lang="en-US" sz="2200" i="1">
                                            <a:solidFill>
                                              <a:srgbClr val="000000"/>
                                            </a:solidFill>
                                            <a:latin typeface="Cambria Math" panose="02040503050406030204" pitchFamily="18" charset="0"/>
                                            <a:ea typeface="Cambria Math" panose="02040503050406030204" pitchFamily="18" charset="0"/>
                                          </a:rPr>
                                          <m:t>𝜃</m:t>
                                        </m:r>
                                      </m:e>
                                    </m:acc>
                                  </m:e>
                                  <m:sub>
                                    <m:r>
                                      <a:rPr lang="en-US" sz="2200" i="1">
                                        <a:solidFill>
                                          <a:srgbClr val="000000"/>
                                        </a:solidFill>
                                        <a:latin typeface="Cambria Math" panose="02040503050406030204" pitchFamily="18" charset="0"/>
                                      </a:rPr>
                                      <m:t>6</m:t>
                                    </m:r>
                                  </m:sub>
                                </m:sSub>
                              </m:e>
                            </m:mr>
                          </m:m>
                        </m:e>
                      </m:d>
                    </m:oMath>
                  </m:oMathPara>
                </a14:m>
                <a:endParaRPr lang="en-US" sz="2200" dirty="0"/>
              </a:p>
            </p:txBody>
          </p:sp>
        </mc:Choice>
        <mc:Fallback xmlns="">
          <p:sp>
            <p:nvSpPr>
              <p:cNvPr id="39942" name="Object 2">
                <a:extLst>
                  <a:ext uri="{FF2B5EF4-FFF2-40B4-BE49-F238E27FC236}">
                    <a16:creationId xmlns:a16="http://schemas.microsoft.com/office/drawing/2014/main" id="{B92703BC-E5BA-442A-E761-9DC91EA7C3C2}"/>
                  </a:ext>
                </a:extLst>
              </p:cNvPr>
              <p:cNvSpPr txBox="1">
                <a:spLocks noRot="1" noChangeAspect="1" noMove="1" noResize="1" noEditPoints="1" noAdjustHandles="1" noChangeArrowheads="1" noChangeShapeType="1" noTextEdit="1"/>
              </p:cNvSpPr>
              <p:nvPr/>
            </p:nvSpPr>
            <p:spPr bwMode="auto">
              <a:xfrm>
                <a:off x="10340788" y="1334645"/>
                <a:ext cx="1599686" cy="2094355"/>
              </a:xfrm>
              <a:prstGeom prst="rect">
                <a:avLst/>
              </a:prstGeom>
              <a:blipFill>
                <a:blip r:embed="rId6"/>
                <a:stretch>
                  <a:fillRect b="-104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943" name="Object 3">
                <a:extLst>
                  <a:ext uri="{FF2B5EF4-FFF2-40B4-BE49-F238E27FC236}">
                    <a16:creationId xmlns:a16="http://schemas.microsoft.com/office/drawing/2014/main" id="{12E7C666-10DA-6CD0-769C-F5C92A1AD244}"/>
                  </a:ext>
                </a:extLst>
              </p:cNvPr>
              <p:cNvSpPr txBox="1"/>
              <p:nvPr/>
            </p:nvSpPr>
            <p:spPr bwMode="auto">
              <a:xfrm>
                <a:off x="10340788" y="3733800"/>
                <a:ext cx="1519518" cy="1749611"/>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2200" i="1" smtClean="0">
                          <a:solidFill>
                            <a:srgbClr val="000000"/>
                          </a:solidFill>
                          <a:latin typeface="Cambria Math" panose="02040503050406030204" pitchFamily="18" charset="0"/>
                        </a:rPr>
                        <m:t>𝜈</m:t>
                      </m:r>
                      <m:r>
                        <a:rPr lang="en-US" sz="2200" i="1">
                          <a:solidFill>
                            <a:srgbClr val="000000"/>
                          </a:solidFill>
                          <a:latin typeface="Cambria Math" panose="02040503050406030204" pitchFamily="18" charset="0"/>
                        </a:rPr>
                        <m:t>=</m:t>
                      </m:r>
                      <m:d>
                        <m:dPr>
                          <m:begChr m:val="{"/>
                          <m:endChr m:val="}"/>
                          <m:ctrlPr>
                            <a:rPr lang="en-US" sz="2200" i="1" smtClean="0">
                              <a:solidFill>
                                <a:srgbClr val="000000"/>
                              </a:solidFill>
                              <a:latin typeface="Cambria Math" panose="02040503050406030204" pitchFamily="18" charset="0"/>
                            </a:rPr>
                          </m:ctrlPr>
                        </m:dPr>
                        <m:e>
                          <m:m>
                            <m:mPr>
                              <m:mcs>
                                <m:mc>
                                  <m:mcPr>
                                    <m:count m:val="1"/>
                                    <m:mcJc m:val="center"/>
                                  </m:mcPr>
                                </m:mc>
                              </m:mcs>
                              <m:ctrlPr>
                                <a:rPr lang="en-US" sz="2200" i="1">
                                  <a:solidFill>
                                    <a:srgbClr val="000000"/>
                                  </a:solidFill>
                                  <a:latin typeface="Cambria Math" panose="02040503050406030204" pitchFamily="18" charset="0"/>
                                </a:rPr>
                              </m:ctrlPr>
                            </m:mPr>
                            <m:mr>
                              <m:e>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𝑣</m:t>
                                    </m:r>
                                  </m:e>
                                  <m:sub>
                                    <m:r>
                                      <m:rPr>
                                        <m:brk m:alnAt="7"/>
                                      </m:rPr>
                                      <a:rPr lang="en-US" sz="2200" b="0" i="1" smtClean="0">
                                        <a:solidFill>
                                          <a:srgbClr val="000000"/>
                                        </a:solidFill>
                                        <a:latin typeface="Cambria Math" panose="02040503050406030204" pitchFamily="18" charset="0"/>
                                      </a:rPr>
                                      <m:t>𝑥</m:t>
                                    </m:r>
                                  </m:sub>
                                </m:sSub>
                              </m:e>
                            </m:mr>
                            <m:mr>
                              <m:e>
                                <m:sSub>
                                  <m:sSubPr>
                                    <m:ctrlPr>
                                      <a:rPr lang="en-US" sz="2200" b="0" i="1" smtClean="0">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𝑣</m:t>
                                    </m:r>
                                  </m:e>
                                  <m:sub>
                                    <m:r>
                                      <a:rPr lang="en-US" sz="2200" b="0" i="1" smtClean="0">
                                        <a:solidFill>
                                          <a:srgbClr val="000000"/>
                                        </a:solidFill>
                                        <a:latin typeface="Cambria Math" panose="02040503050406030204" pitchFamily="18" charset="0"/>
                                      </a:rPr>
                                      <m:t>𝑦</m:t>
                                    </m:r>
                                  </m:sub>
                                </m:sSub>
                              </m:e>
                            </m:mr>
                            <m:mr>
                              <m:e>
                                <m:sSub>
                                  <m:sSubPr>
                                    <m:ctrlPr>
                                      <a:rPr lang="en-US" sz="2200" b="0" i="1" smtClean="0">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𝑣</m:t>
                                    </m:r>
                                  </m:e>
                                  <m:sub>
                                    <m:r>
                                      <a:rPr lang="en-US" sz="2200" b="0" i="1" smtClean="0">
                                        <a:solidFill>
                                          <a:srgbClr val="000000"/>
                                        </a:solidFill>
                                        <a:latin typeface="Cambria Math" panose="02040503050406030204" pitchFamily="18" charset="0"/>
                                      </a:rPr>
                                      <m:t>𝑧</m:t>
                                    </m:r>
                                  </m:sub>
                                </m:sSub>
                              </m:e>
                            </m:mr>
                            <m:mr>
                              <m:e>
                                <m:sSub>
                                  <m:sSubPr>
                                    <m:ctrlPr>
                                      <a:rPr lang="en-US" sz="2200" b="0" i="1" smtClean="0">
                                        <a:solidFill>
                                          <a:srgbClr val="000000"/>
                                        </a:solidFill>
                                        <a:latin typeface="Cambria Math" panose="02040503050406030204" pitchFamily="18" charset="0"/>
                                        <a:ea typeface="Cambria Math" panose="02040503050406030204" pitchFamily="18" charset="0"/>
                                      </a:rPr>
                                    </m:ctrlPr>
                                  </m:sSubPr>
                                  <m:e>
                                    <m:r>
                                      <a:rPr lang="en-US" sz="2200" i="1" smtClean="0">
                                        <a:solidFill>
                                          <a:srgbClr val="000000"/>
                                        </a:solidFill>
                                        <a:latin typeface="Cambria Math" panose="02040503050406030204" pitchFamily="18" charset="0"/>
                                        <a:ea typeface="Cambria Math" panose="02040503050406030204" pitchFamily="18" charset="0"/>
                                      </a:rPr>
                                      <m:t>𝜔</m:t>
                                    </m:r>
                                  </m:e>
                                  <m:sub>
                                    <m:r>
                                      <a:rPr lang="en-US" sz="2200" b="0" i="1" smtClean="0">
                                        <a:solidFill>
                                          <a:srgbClr val="000000"/>
                                        </a:solidFill>
                                        <a:latin typeface="Cambria Math" panose="02040503050406030204" pitchFamily="18" charset="0"/>
                                        <a:ea typeface="Cambria Math" panose="02040503050406030204" pitchFamily="18" charset="0"/>
                                      </a:rPr>
                                      <m:t>𝑥</m:t>
                                    </m:r>
                                  </m:sub>
                                </m:sSub>
                              </m:e>
                            </m:mr>
                            <m:mr>
                              <m:e>
                                <m:sSub>
                                  <m:sSubPr>
                                    <m:ctrlPr>
                                      <a:rPr lang="en-US" sz="2200" b="0" i="1" smtClean="0">
                                        <a:solidFill>
                                          <a:srgbClr val="000000"/>
                                        </a:solidFill>
                                        <a:latin typeface="Cambria Math" panose="02040503050406030204" pitchFamily="18" charset="0"/>
                                        <a:ea typeface="Cambria Math" panose="02040503050406030204" pitchFamily="18" charset="0"/>
                                      </a:rPr>
                                    </m:ctrlPr>
                                  </m:sSubPr>
                                  <m:e>
                                    <m:r>
                                      <a:rPr lang="en-US" sz="2200" i="1">
                                        <a:solidFill>
                                          <a:srgbClr val="000000"/>
                                        </a:solidFill>
                                        <a:latin typeface="Cambria Math" panose="02040503050406030204" pitchFamily="18" charset="0"/>
                                        <a:ea typeface="Cambria Math" panose="02040503050406030204" pitchFamily="18" charset="0"/>
                                      </a:rPr>
                                      <m:t>𝜔</m:t>
                                    </m:r>
                                  </m:e>
                                  <m:sub>
                                    <m:r>
                                      <a:rPr lang="en-US" sz="2200" b="0" i="1" smtClean="0">
                                        <a:solidFill>
                                          <a:srgbClr val="000000"/>
                                        </a:solidFill>
                                        <a:latin typeface="Cambria Math" panose="02040503050406030204" pitchFamily="18" charset="0"/>
                                        <a:ea typeface="Cambria Math" panose="02040503050406030204" pitchFamily="18" charset="0"/>
                                      </a:rPr>
                                      <m:t>𝑦</m:t>
                                    </m:r>
                                  </m:sub>
                                </m:sSub>
                              </m:e>
                            </m:mr>
                            <m:mr>
                              <m:e>
                                <m:sSub>
                                  <m:sSubPr>
                                    <m:ctrlPr>
                                      <a:rPr lang="en-US" sz="2200" b="0" i="1" smtClean="0">
                                        <a:solidFill>
                                          <a:srgbClr val="000000"/>
                                        </a:solidFill>
                                        <a:latin typeface="Cambria Math" panose="02040503050406030204" pitchFamily="18" charset="0"/>
                                        <a:ea typeface="Cambria Math" panose="02040503050406030204" pitchFamily="18" charset="0"/>
                                      </a:rPr>
                                    </m:ctrlPr>
                                  </m:sSubPr>
                                  <m:e>
                                    <m:r>
                                      <a:rPr lang="en-US" sz="2200" i="1">
                                        <a:solidFill>
                                          <a:srgbClr val="000000"/>
                                        </a:solidFill>
                                        <a:latin typeface="Cambria Math" panose="02040503050406030204" pitchFamily="18" charset="0"/>
                                        <a:ea typeface="Cambria Math" panose="02040503050406030204" pitchFamily="18" charset="0"/>
                                      </a:rPr>
                                      <m:t>𝜔</m:t>
                                    </m:r>
                                  </m:e>
                                  <m:sub>
                                    <m:r>
                                      <a:rPr lang="en-US" sz="2200" b="0" i="1" smtClean="0">
                                        <a:solidFill>
                                          <a:srgbClr val="000000"/>
                                        </a:solidFill>
                                        <a:latin typeface="Cambria Math" panose="02040503050406030204" pitchFamily="18" charset="0"/>
                                        <a:ea typeface="Cambria Math" panose="02040503050406030204" pitchFamily="18" charset="0"/>
                                      </a:rPr>
                                      <m:t>𝑧</m:t>
                                    </m:r>
                                  </m:sub>
                                </m:sSub>
                              </m:e>
                            </m:mr>
                          </m:m>
                        </m:e>
                      </m:d>
                    </m:oMath>
                  </m:oMathPara>
                </a14:m>
                <a:endParaRPr lang="en-US" sz="2200" dirty="0"/>
              </a:p>
            </p:txBody>
          </p:sp>
        </mc:Choice>
        <mc:Fallback xmlns="">
          <p:sp>
            <p:nvSpPr>
              <p:cNvPr id="39943" name="Object 3">
                <a:extLst>
                  <a:ext uri="{FF2B5EF4-FFF2-40B4-BE49-F238E27FC236}">
                    <a16:creationId xmlns:a16="http://schemas.microsoft.com/office/drawing/2014/main" id="{12E7C666-10DA-6CD0-769C-F5C92A1AD244}"/>
                  </a:ext>
                </a:extLst>
              </p:cNvPr>
              <p:cNvSpPr txBox="1">
                <a:spLocks noRot="1" noChangeAspect="1" noMove="1" noResize="1" noEditPoints="1" noAdjustHandles="1" noChangeArrowheads="1" noChangeShapeType="1" noTextEdit="1"/>
              </p:cNvSpPr>
              <p:nvPr/>
            </p:nvSpPr>
            <p:spPr bwMode="auto">
              <a:xfrm>
                <a:off x="10340788" y="3733800"/>
                <a:ext cx="1519518" cy="1749611"/>
              </a:xfrm>
              <a:prstGeom prst="rect">
                <a:avLst/>
              </a:prstGeom>
              <a:blipFill>
                <a:blip r:embed="rId7"/>
                <a:stretch>
                  <a:fillRect b="-9059"/>
                </a:stretch>
              </a:blipFill>
              <a:ln>
                <a:noFill/>
              </a:ln>
            </p:spPr>
            <p:txBody>
              <a:bodyPr/>
              <a:lstStyle/>
              <a:p>
                <a:r>
                  <a:rPr lang="en-US">
                    <a:noFill/>
                  </a:rPr>
                  <a:t> </a:t>
                </a:r>
              </a:p>
            </p:txBody>
          </p:sp>
        </mc:Fallback>
      </mc:AlternateContent>
      <p:pic>
        <p:nvPicPr>
          <p:cNvPr id="39944" name="Picture 8" descr="I:\EE534\Fig_1.08.tif">
            <a:extLst>
              <a:ext uri="{FF2B5EF4-FFF2-40B4-BE49-F238E27FC236}">
                <a16:creationId xmlns:a16="http://schemas.microsoft.com/office/drawing/2014/main" id="{46449DE3-E0DF-EA92-460E-15D83D8907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2701" y="1587500"/>
            <a:ext cx="38258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075212-5592-F301-2775-E9479A28258E}"/>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00707" name="Rectangle 3">
            <a:extLst>
              <a:ext uri="{FF2B5EF4-FFF2-40B4-BE49-F238E27FC236}">
                <a16:creationId xmlns:a16="http://schemas.microsoft.com/office/drawing/2014/main" id="{0BBD4348-C9F8-116C-7809-FB20E4147FC6}"/>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200708" name="Straight Connector 5">
            <a:extLst>
              <a:ext uri="{FF2B5EF4-FFF2-40B4-BE49-F238E27FC236}">
                <a16:creationId xmlns:a16="http://schemas.microsoft.com/office/drawing/2014/main" id="{F786437E-F3CB-6AE8-9F41-0D2BC23FEEE8}"/>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0709" name="Rectangle 1">
            <a:extLst>
              <a:ext uri="{FF2B5EF4-FFF2-40B4-BE49-F238E27FC236}">
                <a16:creationId xmlns:a16="http://schemas.microsoft.com/office/drawing/2014/main" id="{1EF2BB35-EEF4-DD45-36DE-B310695B652A}"/>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Arial Black" panose="020B0A04020102020204" pitchFamily="34" charset="0"/>
              </a:rPr>
              <a:t>Robotic Welding </a:t>
            </a:r>
            <a:endParaRPr lang="en-US" altLang="en-US" sz="1200" b="1" dirty="0">
              <a:solidFill>
                <a:schemeClr val="bg1"/>
              </a:solidFill>
              <a:latin typeface="Arial Black" panose="020B0A04020102020204" pitchFamily="34" charset="0"/>
            </a:endParaRPr>
          </a:p>
        </p:txBody>
      </p:sp>
      <p:pic>
        <p:nvPicPr>
          <p:cNvPr id="3" name="Online Media 2" title="Welding with a FANUC Robot - Industrial versus Collaborative Robot">
            <a:hlinkClick r:id="" action="ppaction://media"/>
            <a:extLst>
              <a:ext uri="{FF2B5EF4-FFF2-40B4-BE49-F238E27FC236}">
                <a16:creationId xmlns:a16="http://schemas.microsoft.com/office/drawing/2014/main" id="{721D415E-0CE5-9553-2D6F-59BA1D4A7CD9}"/>
              </a:ext>
            </a:extLst>
          </p:cNvPr>
          <p:cNvPicPr>
            <a:picLocks noRot="1" noChangeAspect="1"/>
          </p:cNvPicPr>
          <p:nvPr>
            <a:videoFile r:link="rId1"/>
          </p:nvPr>
        </p:nvPicPr>
        <p:blipFill>
          <a:blip r:embed="rId3"/>
          <a:stretch>
            <a:fillRect/>
          </a:stretch>
        </p:blipFill>
        <p:spPr>
          <a:xfrm>
            <a:off x="936487" y="279400"/>
            <a:ext cx="10160000" cy="5740400"/>
          </a:xfrm>
          <a:prstGeom prst="rect">
            <a:avLst/>
          </a:prstGeom>
        </p:spPr>
      </p:pic>
    </p:spTree>
    <p:extLst>
      <p:ext uri="{BB962C8B-B14F-4D97-AF65-F5344CB8AC3E}">
        <p14:creationId xmlns:p14="http://schemas.microsoft.com/office/powerpoint/2010/main" val="278434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FC71110-FB94-72D1-ABBA-D4A7531BBA97}"/>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01731" name="Rectangle 3">
            <a:extLst>
              <a:ext uri="{FF2B5EF4-FFF2-40B4-BE49-F238E27FC236}">
                <a16:creationId xmlns:a16="http://schemas.microsoft.com/office/drawing/2014/main" id="{829029D3-5FC1-1784-245B-71AD1953F8DA}"/>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201732" name="Straight Connector 5">
            <a:extLst>
              <a:ext uri="{FF2B5EF4-FFF2-40B4-BE49-F238E27FC236}">
                <a16:creationId xmlns:a16="http://schemas.microsoft.com/office/drawing/2014/main" id="{36E75279-EF01-EC97-B793-A683DDFA5F86}"/>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1733" name="Rectangle 1">
            <a:extLst>
              <a:ext uri="{FF2B5EF4-FFF2-40B4-BE49-F238E27FC236}">
                <a16:creationId xmlns:a16="http://schemas.microsoft.com/office/drawing/2014/main" id="{1359D6BE-314F-960E-6F35-53C51C895883}"/>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Arial Black" panose="020B0A04020102020204" pitchFamily="34" charset="0"/>
              </a:rPr>
              <a:t>Painting Robots</a:t>
            </a:r>
            <a:endParaRPr lang="en-US" altLang="en-US" sz="1200" b="1" dirty="0">
              <a:solidFill>
                <a:schemeClr val="bg1"/>
              </a:solidFill>
              <a:latin typeface="Arial Black" panose="020B0A04020102020204" pitchFamily="34" charset="0"/>
            </a:endParaRPr>
          </a:p>
        </p:txBody>
      </p:sp>
      <p:pic>
        <p:nvPicPr>
          <p:cNvPr id="3" name="Online Media 2" title="How is a new car painted at the factory ? // BMW Paint Shop">
            <a:hlinkClick r:id="" action="ppaction://media"/>
            <a:extLst>
              <a:ext uri="{FF2B5EF4-FFF2-40B4-BE49-F238E27FC236}">
                <a16:creationId xmlns:a16="http://schemas.microsoft.com/office/drawing/2014/main" id="{C04847DE-CF28-AEF0-2F66-177284B22887}"/>
              </a:ext>
            </a:extLst>
          </p:cNvPr>
          <p:cNvPicPr>
            <a:picLocks noRot="1" noChangeAspect="1"/>
          </p:cNvPicPr>
          <p:nvPr>
            <a:videoFile r:link="rId1"/>
          </p:nvPr>
        </p:nvPicPr>
        <p:blipFill>
          <a:blip r:embed="rId3"/>
          <a:stretch>
            <a:fillRect/>
          </a:stretch>
        </p:blipFill>
        <p:spPr>
          <a:xfrm>
            <a:off x="976243" y="254000"/>
            <a:ext cx="10160000" cy="57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C3DF171-EEDB-FF9F-9713-04996F2F737C}"/>
              </a:ext>
            </a:extLst>
          </p:cNvPr>
          <p:cNvSpPr>
            <a:spLocks noGrp="1" noChangeArrowheads="1"/>
          </p:cNvSpPr>
          <p:nvPr>
            <p:ph type="title"/>
          </p:nvPr>
        </p:nvSpPr>
        <p:spPr/>
        <p:txBody>
          <a:bodyPr/>
          <a:lstStyle/>
          <a:p>
            <a:r>
              <a:rPr lang="en-US" altLang="en-US"/>
              <a:t>Task Requirements</a:t>
            </a:r>
          </a:p>
        </p:txBody>
      </p:sp>
      <p:sp>
        <p:nvSpPr>
          <p:cNvPr id="202755" name="Rectangle 3">
            <a:extLst>
              <a:ext uri="{FF2B5EF4-FFF2-40B4-BE49-F238E27FC236}">
                <a16:creationId xmlns:a16="http://schemas.microsoft.com/office/drawing/2014/main" id="{92AADD4C-4C7B-F535-DCB9-217E26BDA81A}"/>
              </a:ext>
            </a:extLst>
          </p:cNvPr>
          <p:cNvSpPr>
            <a:spLocks noGrp="1" noChangeArrowheads="1"/>
          </p:cNvSpPr>
          <p:nvPr>
            <p:ph type="body" idx="1"/>
          </p:nvPr>
        </p:nvSpPr>
        <p:spPr/>
        <p:txBody>
          <a:bodyPr/>
          <a:lstStyle/>
          <a:p>
            <a:r>
              <a:rPr lang="en-US" altLang="en-US" sz="1600" b="1"/>
              <a:t>Workspace (Work volume, Work envelope)</a:t>
            </a:r>
          </a:p>
          <a:p>
            <a:pPr lvl="1"/>
            <a:r>
              <a:rPr lang="en-US" altLang="en-US" sz="1600"/>
              <a:t>Placing the target (object) in the work space of the manipulator</a:t>
            </a:r>
          </a:p>
          <a:p>
            <a:pPr lvl="1"/>
            <a:r>
              <a:rPr lang="en-US" altLang="en-US" sz="1600"/>
              <a:t>Singularities</a:t>
            </a:r>
          </a:p>
          <a:p>
            <a:pPr lvl="1"/>
            <a:r>
              <a:rPr lang="en-US" altLang="en-US" sz="1600"/>
              <a:t>Collisions</a:t>
            </a:r>
          </a:p>
          <a:p>
            <a:r>
              <a:rPr lang="en-US" altLang="en-US" sz="1600" b="1"/>
              <a:t>Load Capacity  </a:t>
            </a:r>
          </a:p>
          <a:p>
            <a:pPr lvl="1"/>
            <a:r>
              <a:rPr lang="en-US" altLang="en-US" sz="1600"/>
              <a:t>Size of the structural members</a:t>
            </a:r>
          </a:p>
          <a:p>
            <a:pPr lvl="1"/>
            <a:r>
              <a:rPr lang="en-US" altLang="en-US" sz="1600"/>
              <a:t>power transmission system</a:t>
            </a:r>
          </a:p>
          <a:p>
            <a:pPr lvl="1"/>
            <a:r>
              <a:rPr lang="en-US" altLang="en-US" sz="1600"/>
              <a:t>Actuators</a:t>
            </a:r>
            <a:endParaRPr lang="en-US" altLang="en-US" sz="1600" b="1"/>
          </a:p>
          <a:p>
            <a:r>
              <a:rPr lang="en-US" altLang="en-US" sz="1600" b="1"/>
              <a:t>Speed</a:t>
            </a:r>
          </a:p>
          <a:p>
            <a:pPr lvl="1"/>
            <a:r>
              <a:rPr lang="en-US" altLang="en-US" sz="1600"/>
              <a:t>Robotic solution compete on economic solution</a:t>
            </a:r>
          </a:p>
          <a:p>
            <a:pPr lvl="1"/>
            <a:r>
              <a:rPr lang="en-US" altLang="en-US" sz="1600"/>
              <a:t>Process limitations - Painting, Welding</a:t>
            </a:r>
          </a:p>
          <a:p>
            <a:pPr lvl="1"/>
            <a:r>
              <a:rPr lang="en-US" altLang="en-US" sz="1600"/>
              <a:t>Maximum end effector speed versus cycle time</a:t>
            </a:r>
          </a:p>
          <a:p>
            <a:r>
              <a:rPr lang="en-US" altLang="en-US" sz="1600" b="1"/>
              <a:t>Repeatability &amp; Accuracy</a:t>
            </a:r>
          </a:p>
          <a:p>
            <a:pPr lvl="1"/>
            <a:r>
              <a:rPr lang="en-US" altLang="en-US" sz="1600"/>
              <a:t>Matching robot accuracy to the task (painting - spray spot 8 +/-2 “)</a:t>
            </a:r>
          </a:p>
          <a:p>
            <a:pPr lvl="1"/>
            <a:r>
              <a:rPr lang="en-US" altLang="en-US" sz="1600"/>
              <a:t>Accuracy function of design and manufacturing (Tolerances) </a:t>
            </a:r>
            <a:endParaRPr lang="en-US" altLang="en-US" sz="1600" b="1"/>
          </a:p>
          <a:p>
            <a:pPr lvl="1"/>
            <a:endParaRPr lang="en-US" altLang="en-US" sz="1600" b="1"/>
          </a:p>
        </p:txBody>
      </p:sp>
      <p:pic>
        <p:nvPicPr>
          <p:cNvPr id="202756" name="Picture 2" descr="http://brand.ucla.edu/wp-content/uploads/2013/08/ucla-logotype-main-11.jpg">
            <a:extLst>
              <a:ext uri="{FF2B5EF4-FFF2-40B4-BE49-F238E27FC236}">
                <a16:creationId xmlns:a16="http://schemas.microsoft.com/office/drawing/2014/main" id="{531F2ABD-096E-F5F6-2917-3E3A33ABE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A08CA3FB-9B29-0096-8167-F280C33D40D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F800B5F-902B-A018-3238-BFBEB95423FB}"/>
              </a:ext>
            </a:extLst>
          </p:cNvPr>
          <p:cNvSpPr>
            <a:spLocks noGrp="1" noChangeArrowheads="1"/>
          </p:cNvSpPr>
          <p:nvPr>
            <p:ph type="title"/>
          </p:nvPr>
        </p:nvSpPr>
        <p:spPr/>
        <p:txBody>
          <a:bodyPr/>
          <a:lstStyle/>
          <a:p>
            <a:r>
              <a:rPr lang="en-US" altLang="en-US"/>
              <a:t>Kinematic Configuration</a:t>
            </a:r>
          </a:p>
        </p:txBody>
      </p:sp>
      <p:sp>
        <p:nvSpPr>
          <p:cNvPr id="204803" name="Rectangle 3">
            <a:extLst>
              <a:ext uri="{FF2B5EF4-FFF2-40B4-BE49-F238E27FC236}">
                <a16:creationId xmlns:a16="http://schemas.microsoft.com/office/drawing/2014/main" id="{C7C2B8FF-A370-7CB8-7BED-684C584E0F10}"/>
              </a:ext>
            </a:extLst>
          </p:cNvPr>
          <p:cNvSpPr>
            <a:spLocks noGrp="1" noChangeArrowheads="1"/>
          </p:cNvSpPr>
          <p:nvPr>
            <p:ph type="body" idx="1"/>
          </p:nvPr>
        </p:nvSpPr>
        <p:spPr/>
        <p:txBody>
          <a:bodyPr/>
          <a:lstStyle/>
          <a:p>
            <a:r>
              <a:rPr lang="en-US" altLang="en-US" sz="1600" b="1"/>
              <a:t>Joints &amp; DOF</a:t>
            </a:r>
            <a:r>
              <a:rPr lang="en-US" altLang="en-US" sz="1600"/>
              <a:t> - </a:t>
            </a:r>
          </a:p>
          <a:p>
            <a:pPr lvl="1"/>
            <a:r>
              <a:rPr lang="en-US" altLang="en-US" sz="1600"/>
              <a:t>For a serial kinematic linkages, the number of joints equal the required number of DOF</a:t>
            </a:r>
          </a:p>
          <a:p>
            <a:endParaRPr lang="en-US" altLang="en-US" sz="1600"/>
          </a:p>
          <a:p>
            <a:r>
              <a:rPr lang="en-US" altLang="en-US" sz="1600" b="1"/>
              <a:t>Overall Structure</a:t>
            </a:r>
          </a:p>
          <a:p>
            <a:pPr lvl="1"/>
            <a:r>
              <a:rPr lang="en-US" altLang="en-US" sz="1600"/>
              <a:t>Positioning structure (link twist 0  or +/- 90 Deg, 0 off sets)</a:t>
            </a:r>
          </a:p>
          <a:p>
            <a:pPr lvl="1"/>
            <a:r>
              <a:rPr lang="en-US" altLang="en-US" sz="1600"/>
              <a:t>Orientation structure</a:t>
            </a:r>
          </a:p>
          <a:p>
            <a:endParaRPr lang="en-US" altLang="en-US" sz="1600"/>
          </a:p>
          <a:p>
            <a:r>
              <a:rPr lang="en-US" altLang="en-US" sz="1600" b="1"/>
              <a:t>Wrist</a:t>
            </a:r>
            <a:endParaRPr lang="en-US" altLang="en-US" sz="1600"/>
          </a:p>
          <a:p>
            <a:pPr lvl="1"/>
            <a:r>
              <a:rPr lang="en-US" altLang="en-US" sz="1600"/>
              <a:t>The last </a:t>
            </a:r>
            <a:r>
              <a:rPr lang="en-US" altLang="en-US" sz="1600" i="1">
                <a:latin typeface="Times New Roman" panose="02020603050405020304" pitchFamily="18" charset="0"/>
              </a:rPr>
              <a:t>n-3 </a:t>
            </a:r>
            <a:r>
              <a:rPr lang="en-US" altLang="en-US" sz="1600" i="1"/>
              <a:t>joints orient the end effector</a:t>
            </a:r>
          </a:p>
          <a:p>
            <a:pPr lvl="1"/>
            <a:r>
              <a:rPr lang="en-US" altLang="en-US" sz="1600" i="1"/>
              <a:t>The rotation axes intersect at one point.</a:t>
            </a:r>
            <a:endParaRPr lang="en-US" altLang="en-US" sz="1600"/>
          </a:p>
          <a:p>
            <a:endParaRPr lang="en-US" altLang="en-US"/>
          </a:p>
        </p:txBody>
      </p:sp>
      <p:pic>
        <p:nvPicPr>
          <p:cNvPr id="204804" name="Picture 2" descr="http://brand.ucla.edu/wp-content/uploads/2013/08/ucla-logotype-main-11.jpg">
            <a:extLst>
              <a:ext uri="{FF2B5EF4-FFF2-40B4-BE49-F238E27FC236}">
                <a16:creationId xmlns:a16="http://schemas.microsoft.com/office/drawing/2014/main" id="{CF790A3B-AAA9-D369-B559-0FC03F2C3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192ACA3C-55BF-74B2-FCA5-FE5A4DFB6DB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7A9CB05-DF7A-B8A4-FCC1-370235855C28}"/>
              </a:ext>
            </a:extLst>
          </p:cNvPr>
          <p:cNvSpPr>
            <a:spLocks noGrp="1" noChangeArrowheads="1"/>
          </p:cNvSpPr>
          <p:nvPr>
            <p:ph type="title"/>
          </p:nvPr>
        </p:nvSpPr>
        <p:spPr/>
        <p:txBody>
          <a:bodyPr/>
          <a:lstStyle/>
          <a:p>
            <a:r>
              <a:rPr lang="en-US" altLang="en-US"/>
              <a:t>Kinematic Configuration - Wrist</a:t>
            </a:r>
          </a:p>
        </p:txBody>
      </p:sp>
      <p:sp>
        <p:nvSpPr>
          <p:cNvPr id="206851" name="Rectangle 3">
            <a:extLst>
              <a:ext uri="{FF2B5EF4-FFF2-40B4-BE49-F238E27FC236}">
                <a16:creationId xmlns:a16="http://schemas.microsoft.com/office/drawing/2014/main" id="{CFD6A41C-DE76-EE24-588E-B3A613A53607}"/>
              </a:ext>
            </a:extLst>
          </p:cNvPr>
          <p:cNvSpPr>
            <a:spLocks noGrp="1" noChangeArrowheads="1"/>
          </p:cNvSpPr>
          <p:nvPr>
            <p:ph type="body" idx="1"/>
          </p:nvPr>
        </p:nvSpPr>
        <p:spPr/>
        <p:txBody>
          <a:bodyPr/>
          <a:lstStyle/>
          <a:p>
            <a:r>
              <a:rPr lang="en-US" altLang="en-US" sz="1600" b="1"/>
              <a:t>Joints</a:t>
            </a:r>
          </a:p>
          <a:p>
            <a:pPr lvl="1"/>
            <a:r>
              <a:rPr lang="en-US" altLang="en-US" sz="1600"/>
              <a:t>Three (or two) joints with orthogonal axes  </a:t>
            </a:r>
          </a:p>
          <a:p>
            <a:endParaRPr lang="en-US" altLang="en-US" sz="1600" b="1"/>
          </a:p>
          <a:p>
            <a:r>
              <a:rPr lang="en-US" altLang="en-US" sz="1600" b="1"/>
              <a:t>Workspace</a:t>
            </a:r>
            <a:r>
              <a:rPr lang="en-US" altLang="en-US" sz="1600"/>
              <a:t> </a:t>
            </a:r>
          </a:p>
          <a:p>
            <a:pPr lvl="1"/>
            <a:r>
              <a:rPr lang="en-US" altLang="en-US" sz="1600"/>
              <a:t>Theoretically - Any orientation could be achieved (Assuming no joint limits)</a:t>
            </a:r>
          </a:p>
          <a:p>
            <a:pPr lvl="1"/>
            <a:r>
              <a:rPr lang="en-US" altLang="en-US" sz="1600"/>
              <a:t>Practically - Severe joint angle limitations  </a:t>
            </a:r>
          </a:p>
          <a:p>
            <a:pPr lvl="1"/>
            <a:endParaRPr lang="en-US" altLang="en-US" sz="1600"/>
          </a:p>
          <a:p>
            <a:r>
              <a:rPr lang="en-US" altLang="en-US" sz="1600" b="1"/>
              <a:t>Kinematics </a:t>
            </a:r>
          </a:p>
          <a:p>
            <a:pPr lvl="1"/>
            <a:r>
              <a:rPr lang="en-US" altLang="en-US" sz="1600"/>
              <a:t>Closed form kinematic equations </a:t>
            </a:r>
          </a:p>
        </p:txBody>
      </p:sp>
      <p:pic>
        <p:nvPicPr>
          <p:cNvPr id="206852" name="Picture 2" descr="http://brand.ucla.edu/wp-content/uploads/2013/08/ucla-logotype-main-11.jpg">
            <a:extLst>
              <a:ext uri="{FF2B5EF4-FFF2-40B4-BE49-F238E27FC236}">
                <a16:creationId xmlns:a16="http://schemas.microsoft.com/office/drawing/2014/main" id="{016E56EB-C0B5-E3CF-C936-41066B68C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5C480F85-7809-42A0-7402-E1FAD57E920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C0C0DFD-5733-0D91-FC3F-DC0780A63911}"/>
              </a:ext>
            </a:extLst>
          </p:cNvPr>
          <p:cNvSpPr>
            <a:spLocks noGrp="1" noChangeArrowheads="1"/>
          </p:cNvSpPr>
          <p:nvPr>
            <p:ph type="title"/>
          </p:nvPr>
        </p:nvSpPr>
        <p:spPr/>
        <p:txBody>
          <a:bodyPr/>
          <a:lstStyle/>
          <a:p>
            <a:r>
              <a:rPr lang="en-US" altLang="en-US"/>
              <a:t>End Effector (EE)</a:t>
            </a:r>
          </a:p>
        </p:txBody>
      </p:sp>
      <p:sp>
        <p:nvSpPr>
          <p:cNvPr id="208899" name="Rectangle 3">
            <a:extLst>
              <a:ext uri="{FF2B5EF4-FFF2-40B4-BE49-F238E27FC236}">
                <a16:creationId xmlns:a16="http://schemas.microsoft.com/office/drawing/2014/main" id="{B7A1724D-EF03-60AA-50F5-7272492762DE}"/>
              </a:ext>
            </a:extLst>
          </p:cNvPr>
          <p:cNvSpPr>
            <a:spLocks noGrp="1" noChangeArrowheads="1"/>
          </p:cNvSpPr>
          <p:nvPr>
            <p:ph type="body" idx="1"/>
          </p:nvPr>
        </p:nvSpPr>
        <p:spPr/>
        <p:txBody>
          <a:bodyPr/>
          <a:lstStyle/>
          <a:p>
            <a:pPr marL="0" indent="0">
              <a:buNone/>
            </a:pPr>
            <a:r>
              <a:rPr lang="en-US" altLang="en-US" sz="1600"/>
              <a:t>At the free end of the chain of links which make up the manipulator is the end effector. Depending on the intended application of the robot the end effector may be a gripper welding torch, electromagnet or other tool. </a:t>
            </a:r>
          </a:p>
        </p:txBody>
      </p:sp>
      <p:pic>
        <p:nvPicPr>
          <p:cNvPr id="208900" name="Picture 4" descr="F:\Users\JR\Projects\EE543\WWW\NASA_hand.jpg">
            <a:extLst>
              <a:ext uri="{FF2B5EF4-FFF2-40B4-BE49-F238E27FC236}">
                <a16:creationId xmlns:a16="http://schemas.microsoft.com/office/drawing/2014/main" id="{E0C360E3-B25D-C03F-0CCB-3AFA4C571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900" y="2306638"/>
            <a:ext cx="1970088"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Text Box 5">
            <a:extLst>
              <a:ext uri="{FF2B5EF4-FFF2-40B4-BE49-F238E27FC236}">
                <a16:creationId xmlns:a16="http://schemas.microsoft.com/office/drawing/2014/main" id="{519AC9AC-6ABA-A707-08A1-B90F10EAD751}"/>
              </a:ext>
            </a:extLst>
          </p:cNvPr>
          <p:cNvSpPr txBox="1">
            <a:spLocks noChangeArrowheads="1"/>
          </p:cNvSpPr>
          <p:nvPr/>
        </p:nvSpPr>
        <p:spPr bwMode="auto">
          <a:xfrm>
            <a:off x="2390776" y="3827464"/>
            <a:ext cx="21558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b="1"/>
              <a:t>ROBONAUT - Hand (NASA)</a:t>
            </a:r>
            <a:endParaRPr lang="en-US" altLang="en-US" sz="1600" b="1">
              <a:latin typeface="Times New Roman" panose="02020603050405020304" pitchFamily="18" charset="0"/>
            </a:endParaRPr>
          </a:p>
        </p:txBody>
      </p:sp>
      <p:pic>
        <p:nvPicPr>
          <p:cNvPr id="208902" name="Picture 6" descr="F:\Users\JR\Projects\EE543\WWW\jpl_hand.jpg">
            <a:extLst>
              <a:ext uri="{FF2B5EF4-FFF2-40B4-BE49-F238E27FC236}">
                <a16:creationId xmlns:a16="http://schemas.microsoft.com/office/drawing/2014/main" id="{85000164-4441-EFB7-1BA4-2D95E671A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2293939"/>
            <a:ext cx="14859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3" name="Text Box 7">
            <a:extLst>
              <a:ext uri="{FF2B5EF4-FFF2-40B4-BE49-F238E27FC236}">
                <a16:creationId xmlns:a16="http://schemas.microsoft.com/office/drawing/2014/main" id="{A385542E-3503-AEF8-114D-5255E6193983}"/>
              </a:ext>
            </a:extLst>
          </p:cNvPr>
          <p:cNvSpPr txBox="1">
            <a:spLocks noChangeArrowheads="1"/>
          </p:cNvSpPr>
          <p:nvPr/>
        </p:nvSpPr>
        <p:spPr bwMode="auto">
          <a:xfrm>
            <a:off x="4941889" y="3840164"/>
            <a:ext cx="25669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b="1"/>
              <a:t>Stanford / JPL- Hand (Salsilbury)</a:t>
            </a:r>
            <a:endParaRPr lang="en-US" altLang="en-US" sz="1600" b="1">
              <a:latin typeface="Times New Roman" panose="02020603050405020304" pitchFamily="18" charset="0"/>
            </a:endParaRPr>
          </a:p>
        </p:txBody>
      </p:sp>
      <p:pic>
        <p:nvPicPr>
          <p:cNvPr id="208904" name="Picture 8" descr="F:\Users\JR\Projects\EE543\WWW\utah_MIT.jpg">
            <a:extLst>
              <a:ext uri="{FF2B5EF4-FFF2-40B4-BE49-F238E27FC236}">
                <a16:creationId xmlns:a16="http://schemas.microsoft.com/office/drawing/2014/main" id="{C9D0FD4D-FC2A-DA0E-F119-A87C1C166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2564" y="2316163"/>
            <a:ext cx="2312987"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5" name="Text Box 9">
            <a:extLst>
              <a:ext uri="{FF2B5EF4-FFF2-40B4-BE49-F238E27FC236}">
                <a16:creationId xmlns:a16="http://schemas.microsoft.com/office/drawing/2014/main" id="{A835DD68-388F-EC81-6621-D8865E31E450}"/>
              </a:ext>
            </a:extLst>
          </p:cNvPr>
          <p:cNvSpPr txBox="1">
            <a:spLocks noChangeArrowheads="1"/>
          </p:cNvSpPr>
          <p:nvPr/>
        </p:nvSpPr>
        <p:spPr bwMode="auto">
          <a:xfrm>
            <a:off x="8329614" y="3789364"/>
            <a:ext cx="1381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b="1"/>
              <a:t>Utha / MIT Hand </a:t>
            </a:r>
            <a:endParaRPr lang="en-US" altLang="en-US" sz="1600" b="1">
              <a:latin typeface="Times New Roman" panose="02020603050405020304" pitchFamily="18" charset="0"/>
            </a:endParaRPr>
          </a:p>
        </p:txBody>
      </p:sp>
      <p:pic>
        <p:nvPicPr>
          <p:cNvPr id="208906" name="Picture 12" descr="F:\Users\JR\Projects\EE543\WWW\welding.jpg">
            <a:extLst>
              <a:ext uri="{FF2B5EF4-FFF2-40B4-BE49-F238E27FC236}">
                <a16:creationId xmlns:a16="http://schemas.microsoft.com/office/drawing/2014/main" id="{CB96AE8B-7F3C-1315-BCE3-DF8D0E9DC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7050" y="4279901"/>
            <a:ext cx="22113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7" name="Text Box 13">
            <a:extLst>
              <a:ext uri="{FF2B5EF4-FFF2-40B4-BE49-F238E27FC236}">
                <a16:creationId xmlns:a16="http://schemas.microsoft.com/office/drawing/2014/main" id="{B371B728-088C-554C-5142-C318D56ED321}"/>
              </a:ext>
            </a:extLst>
          </p:cNvPr>
          <p:cNvSpPr txBox="1">
            <a:spLocks noChangeArrowheads="1"/>
          </p:cNvSpPr>
          <p:nvPr/>
        </p:nvSpPr>
        <p:spPr bwMode="auto">
          <a:xfrm>
            <a:off x="2378076" y="5737225"/>
            <a:ext cx="3565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NIST - Advanced Welding Manufacturing System</a:t>
            </a:r>
            <a:r>
              <a:rPr lang="en-US" altLang="en-US" sz="2400">
                <a:latin typeface="Times New Roman" panose="02020603050405020304" pitchFamily="18" charset="0"/>
              </a:rPr>
              <a:t> </a:t>
            </a:r>
          </a:p>
          <a:p>
            <a:pPr algn="r">
              <a:spcBef>
                <a:spcPct val="0"/>
              </a:spcBef>
              <a:buFontTx/>
              <a:buNone/>
            </a:pPr>
            <a:endParaRPr lang="en-US" altLang="en-US" sz="1600" b="1">
              <a:latin typeface="Times New Roman" panose="02020603050405020304" pitchFamily="18" charset="0"/>
            </a:endParaRPr>
          </a:p>
        </p:txBody>
      </p:sp>
      <p:pic>
        <p:nvPicPr>
          <p:cNvPr id="208908" name="Picture 14" descr="F:\Users\JR\Projects\EE543\WWW\aerocase11f2.jpg">
            <a:extLst>
              <a:ext uri="{FF2B5EF4-FFF2-40B4-BE49-F238E27FC236}">
                <a16:creationId xmlns:a16="http://schemas.microsoft.com/office/drawing/2014/main" id="{05AE3CD9-46EA-3B14-E582-53C47E306D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6125" y="4286251"/>
            <a:ext cx="17145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9" name="Picture 2" descr="http://brand.ucla.edu/wp-content/uploads/2013/08/ucla-logotype-main-11.jpg">
            <a:extLst>
              <a:ext uri="{FF2B5EF4-FFF2-40B4-BE49-F238E27FC236}">
                <a16:creationId xmlns:a16="http://schemas.microsoft.com/office/drawing/2014/main" id="{E417A9F8-D35D-2EA8-64F3-0D04FA804D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2">
            <a:extLst>
              <a:ext uri="{FF2B5EF4-FFF2-40B4-BE49-F238E27FC236}">
                <a16:creationId xmlns:a16="http://schemas.microsoft.com/office/drawing/2014/main" id="{4CBAAA41-CF80-9C81-5F3B-17982D82C01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64FE8FE7-5CD7-6E4D-A655-96B593E54F4B}"/>
              </a:ext>
            </a:extLst>
          </p:cNvPr>
          <p:cNvSpPr>
            <a:spLocks noGrp="1" noChangeArrowheads="1"/>
          </p:cNvSpPr>
          <p:nvPr>
            <p:ph type="title"/>
          </p:nvPr>
        </p:nvSpPr>
        <p:spPr/>
        <p:txBody>
          <a:bodyPr/>
          <a:lstStyle/>
          <a:p>
            <a:r>
              <a:rPr lang="en-US" altLang="en-US"/>
              <a:t>Actuation</a:t>
            </a:r>
          </a:p>
        </p:txBody>
      </p:sp>
      <p:sp>
        <p:nvSpPr>
          <p:cNvPr id="210947" name="Rectangle 4">
            <a:extLst>
              <a:ext uri="{FF2B5EF4-FFF2-40B4-BE49-F238E27FC236}">
                <a16:creationId xmlns:a16="http://schemas.microsoft.com/office/drawing/2014/main" id="{DE25313F-B2E0-2805-BF5A-A8535A85AEDB}"/>
              </a:ext>
            </a:extLst>
          </p:cNvPr>
          <p:cNvSpPr>
            <a:spLocks noChangeArrowheads="1"/>
          </p:cNvSpPr>
          <p:nvPr/>
        </p:nvSpPr>
        <p:spPr bwMode="auto">
          <a:xfrm>
            <a:off x="5622926" y="1576388"/>
            <a:ext cx="1660525" cy="1008062"/>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Actuator</a:t>
            </a:r>
            <a:endParaRPr lang="en-US" altLang="en-US" sz="2400">
              <a:latin typeface="Times New Roman" panose="02020603050405020304" pitchFamily="18" charset="0"/>
            </a:endParaRPr>
          </a:p>
        </p:txBody>
      </p:sp>
      <p:sp>
        <p:nvSpPr>
          <p:cNvPr id="210948" name="Rectangle 6">
            <a:extLst>
              <a:ext uri="{FF2B5EF4-FFF2-40B4-BE49-F238E27FC236}">
                <a16:creationId xmlns:a16="http://schemas.microsoft.com/office/drawing/2014/main" id="{56EF6B14-5C35-FD1A-777B-5E7A4D9A8AED}"/>
              </a:ext>
            </a:extLst>
          </p:cNvPr>
          <p:cNvSpPr>
            <a:spLocks noChangeArrowheads="1"/>
          </p:cNvSpPr>
          <p:nvPr/>
        </p:nvSpPr>
        <p:spPr bwMode="auto">
          <a:xfrm>
            <a:off x="3679826" y="3100388"/>
            <a:ext cx="1660525" cy="1008062"/>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Electric</a:t>
            </a:r>
            <a:endParaRPr lang="en-US" altLang="en-US" sz="2400">
              <a:latin typeface="Times New Roman" panose="02020603050405020304" pitchFamily="18" charset="0"/>
            </a:endParaRPr>
          </a:p>
        </p:txBody>
      </p:sp>
      <p:sp>
        <p:nvSpPr>
          <p:cNvPr id="210949" name="Rectangle 7">
            <a:extLst>
              <a:ext uri="{FF2B5EF4-FFF2-40B4-BE49-F238E27FC236}">
                <a16:creationId xmlns:a16="http://schemas.microsoft.com/office/drawing/2014/main" id="{7718C121-E697-7714-91AA-1592BA5AAD5A}"/>
              </a:ext>
            </a:extLst>
          </p:cNvPr>
          <p:cNvSpPr>
            <a:spLocks noChangeArrowheads="1"/>
          </p:cNvSpPr>
          <p:nvPr/>
        </p:nvSpPr>
        <p:spPr bwMode="auto">
          <a:xfrm>
            <a:off x="5622926" y="3090863"/>
            <a:ext cx="1660525" cy="1008062"/>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Hydraulic</a:t>
            </a:r>
            <a:endParaRPr lang="en-US" altLang="en-US" sz="2400">
              <a:latin typeface="Times New Roman" panose="02020603050405020304" pitchFamily="18" charset="0"/>
            </a:endParaRPr>
          </a:p>
        </p:txBody>
      </p:sp>
      <p:sp>
        <p:nvSpPr>
          <p:cNvPr id="210950" name="Rectangle 8">
            <a:extLst>
              <a:ext uri="{FF2B5EF4-FFF2-40B4-BE49-F238E27FC236}">
                <a16:creationId xmlns:a16="http://schemas.microsoft.com/office/drawing/2014/main" id="{E7FD8E8C-E227-B1F4-705E-A0D93CDDF4F6}"/>
              </a:ext>
            </a:extLst>
          </p:cNvPr>
          <p:cNvSpPr>
            <a:spLocks noChangeArrowheads="1"/>
          </p:cNvSpPr>
          <p:nvPr/>
        </p:nvSpPr>
        <p:spPr bwMode="auto">
          <a:xfrm>
            <a:off x="7642226" y="3109913"/>
            <a:ext cx="1660525" cy="1008062"/>
          </a:xfrm>
          <a:prstGeom prst="rect">
            <a:avLst/>
          </a:prstGeom>
          <a:solidFill>
            <a:srgbClr val="00CCFF"/>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Pneumatic</a:t>
            </a:r>
            <a:endParaRPr lang="en-US" altLang="en-US" sz="2400">
              <a:latin typeface="Times New Roman" panose="02020603050405020304" pitchFamily="18" charset="0"/>
            </a:endParaRPr>
          </a:p>
        </p:txBody>
      </p:sp>
      <p:cxnSp>
        <p:nvCxnSpPr>
          <p:cNvPr id="210951" name="AutoShape 9">
            <a:extLst>
              <a:ext uri="{FF2B5EF4-FFF2-40B4-BE49-F238E27FC236}">
                <a16:creationId xmlns:a16="http://schemas.microsoft.com/office/drawing/2014/main" id="{40E1FD04-632F-3215-350C-389122D0D4F1}"/>
              </a:ext>
            </a:extLst>
          </p:cNvPr>
          <p:cNvCxnSpPr>
            <a:cxnSpLocks noChangeShapeType="1"/>
            <a:stCxn id="210947" idx="2"/>
            <a:endCxn id="210948" idx="0"/>
          </p:cNvCxnSpPr>
          <p:nvPr/>
        </p:nvCxnSpPr>
        <p:spPr bwMode="auto">
          <a:xfrm rot="5400000">
            <a:off x="5223669" y="1870869"/>
            <a:ext cx="515938" cy="1943100"/>
          </a:xfrm>
          <a:prstGeom prst="bentConnector3">
            <a:avLst>
              <a:gd name="adj1" fmla="val 49847"/>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10952" name="AutoShape 10">
            <a:extLst>
              <a:ext uri="{FF2B5EF4-FFF2-40B4-BE49-F238E27FC236}">
                <a16:creationId xmlns:a16="http://schemas.microsoft.com/office/drawing/2014/main" id="{C68EB893-C4B3-A318-D344-737116C7C887}"/>
              </a:ext>
            </a:extLst>
          </p:cNvPr>
          <p:cNvCxnSpPr>
            <a:cxnSpLocks noChangeShapeType="1"/>
            <a:stCxn id="210947" idx="2"/>
            <a:endCxn id="210949" idx="0"/>
          </p:cNvCxnSpPr>
          <p:nvPr/>
        </p:nvCxnSpPr>
        <p:spPr bwMode="auto">
          <a:xfrm rot="5400000">
            <a:off x="6199982" y="2837657"/>
            <a:ext cx="506413"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0953" name="AutoShape 12">
            <a:extLst>
              <a:ext uri="{FF2B5EF4-FFF2-40B4-BE49-F238E27FC236}">
                <a16:creationId xmlns:a16="http://schemas.microsoft.com/office/drawing/2014/main" id="{D8883253-52C6-5E7A-7406-56BC80C1C81B}"/>
              </a:ext>
            </a:extLst>
          </p:cNvPr>
          <p:cNvCxnSpPr>
            <a:cxnSpLocks noChangeShapeType="1"/>
            <a:stCxn id="210947" idx="2"/>
            <a:endCxn id="210950" idx="0"/>
          </p:cNvCxnSpPr>
          <p:nvPr/>
        </p:nvCxnSpPr>
        <p:spPr bwMode="auto">
          <a:xfrm rot="16200000" flipH="1">
            <a:off x="7200107" y="1837532"/>
            <a:ext cx="525463" cy="2019300"/>
          </a:xfrm>
          <a:prstGeom prst="bentConnector3">
            <a:avLst>
              <a:gd name="adj1" fmla="val 4773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10954" name="Rectangle 13">
            <a:extLst>
              <a:ext uri="{FF2B5EF4-FFF2-40B4-BE49-F238E27FC236}">
                <a16:creationId xmlns:a16="http://schemas.microsoft.com/office/drawing/2014/main" id="{0C0A2A70-B7AB-0C53-4EB1-019FB0ED412E}"/>
              </a:ext>
            </a:extLst>
          </p:cNvPr>
          <p:cNvSpPr>
            <a:spLocks noChangeArrowheads="1"/>
          </p:cNvSpPr>
          <p:nvPr/>
        </p:nvSpPr>
        <p:spPr bwMode="auto">
          <a:xfrm>
            <a:off x="3717925" y="4310064"/>
            <a:ext cx="717550" cy="655637"/>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AC</a:t>
            </a:r>
            <a:endParaRPr lang="en-US" altLang="en-US" sz="2400">
              <a:latin typeface="Times New Roman" panose="02020603050405020304" pitchFamily="18" charset="0"/>
            </a:endParaRPr>
          </a:p>
        </p:txBody>
      </p:sp>
      <p:sp>
        <p:nvSpPr>
          <p:cNvPr id="210955" name="Rectangle 14">
            <a:extLst>
              <a:ext uri="{FF2B5EF4-FFF2-40B4-BE49-F238E27FC236}">
                <a16:creationId xmlns:a16="http://schemas.microsoft.com/office/drawing/2014/main" id="{60F72AE6-B4C4-CD35-BFA3-570CE8207DA1}"/>
              </a:ext>
            </a:extLst>
          </p:cNvPr>
          <p:cNvSpPr>
            <a:spLocks noChangeArrowheads="1"/>
          </p:cNvSpPr>
          <p:nvPr/>
        </p:nvSpPr>
        <p:spPr bwMode="auto">
          <a:xfrm>
            <a:off x="4679950" y="4319589"/>
            <a:ext cx="717550" cy="655637"/>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DC</a:t>
            </a:r>
            <a:endParaRPr lang="en-US" altLang="en-US" sz="2400">
              <a:latin typeface="Times New Roman" panose="02020603050405020304" pitchFamily="18" charset="0"/>
            </a:endParaRPr>
          </a:p>
        </p:txBody>
      </p:sp>
      <p:cxnSp>
        <p:nvCxnSpPr>
          <p:cNvPr id="210956" name="AutoShape 15">
            <a:extLst>
              <a:ext uri="{FF2B5EF4-FFF2-40B4-BE49-F238E27FC236}">
                <a16:creationId xmlns:a16="http://schemas.microsoft.com/office/drawing/2014/main" id="{9ED024AD-1323-909E-1752-B91A00674541}"/>
              </a:ext>
            </a:extLst>
          </p:cNvPr>
          <p:cNvCxnSpPr>
            <a:cxnSpLocks noChangeShapeType="1"/>
            <a:stCxn id="210948" idx="2"/>
            <a:endCxn id="210954" idx="0"/>
          </p:cNvCxnSpPr>
          <p:nvPr/>
        </p:nvCxnSpPr>
        <p:spPr bwMode="auto">
          <a:xfrm rot="5400000">
            <a:off x="4192588" y="3992563"/>
            <a:ext cx="201613" cy="433388"/>
          </a:xfrm>
          <a:prstGeom prst="bentConnector3">
            <a:avLst>
              <a:gd name="adj1" fmla="val 49606"/>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10957" name="AutoShape 16">
            <a:extLst>
              <a:ext uri="{FF2B5EF4-FFF2-40B4-BE49-F238E27FC236}">
                <a16:creationId xmlns:a16="http://schemas.microsoft.com/office/drawing/2014/main" id="{3C73A0FF-A6FA-6A57-AE48-9B0D1A0E76FD}"/>
              </a:ext>
            </a:extLst>
          </p:cNvPr>
          <p:cNvCxnSpPr>
            <a:cxnSpLocks noChangeShapeType="1"/>
            <a:stCxn id="210948" idx="2"/>
            <a:endCxn id="210955" idx="0"/>
          </p:cNvCxnSpPr>
          <p:nvPr/>
        </p:nvCxnSpPr>
        <p:spPr bwMode="auto">
          <a:xfrm rot="16200000" flipH="1">
            <a:off x="4668838" y="3949701"/>
            <a:ext cx="211138" cy="528637"/>
          </a:xfrm>
          <a:prstGeom prst="bentConnector3">
            <a:avLst>
              <a:gd name="adj1" fmla="val 49625"/>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10958" name="Rectangle 17">
            <a:extLst>
              <a:ext uri="{FF2B5EF4-FFF2-40B4-BE49-F238E27FC236}">
                <a16:creationId xmlns:a16="http://schemas.microsoft.com/office/drawing/2014/main" id="{0F49E799-A8CB-182E-D983-ECBC8659BD54}"/>
              </a:ext>
            </a:extLst>
          </p:cNvPr>
          <p:cNvSpPr>
            <a:spLocks noChangeArrowheads="1"/>
          </p:cNvSpPr>
          <p:nvPr/>
        </p:nvSpPr>
        <p:spPr bwMode="auto">
          <a:xfrm>
            <a:off x="2889251" y="5376864"/>
            <a:ext cx="1279525" cy="655637"/>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Brushed</a:t>
            </a:r>
            <a:endParaRPr lang="en-US" altLang="en-US" sz="2400">
              <a:latin typeface="Times New Roman" panose="02020603050405020304" pitchFamily="18" charset="0"/>
            </a:endParaRPr>
          </a:p>
        </p:txBody>
      </p:sp>
      <p:sp>
        <p:nvSpPr>
          <p:cNvPr id="210959" name="Rectangle 19">
            <a:extLst>
              <a:ext uri="{FF2B5EF4-FFF2-40B4-BE49-F238E27FC236}">
                <a16:creationId xmlns:a16="http://schemas.microsoft.com/office/drawing/2014/main" id="{70E2D135-4E6A-8C3C-4711-50925AE5CFAB}"/>
              </a:ext>
            </a:extLst>
          </p:cNvPr>
          <p:cNvSpPr>
            <a:spLocks noChangeArrowheads="1"/>
          </p:cNvSpPr>
          <p:nvPr/>
        </p:nvSpPr>
        <p:spPr bwMode="auto">
          <a:xfrm>
            <a:off x="4403726" y="5367339"/>
            <a:ext cx="1279525" cy="655637"/>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Brushless</a:t>
            </a:r>
            <a:endParaRPr lang="en-US" altLang="en-US" sz="2400">
              <a:latin typeface="Times New Roman" panose="02020603050405020304" pitchFamily="18" charset="0"/>
            </a:endParaRPr>
          </a:p>
        </p:txBody>
      </p:sp>
      <p:sp>
        <p:nvSpPr>
          <p:cNvPr id="210960" name="Rectangle 20">
            <a:extLst>
              <a:ext uri="{FF2B5EF4-FFF2-40B4-BE49-F238E27FC236}">
                <a16:creationId xmlns:a16="http://schemas.microsoft.com/office/drawing/2014/main" id="{8217163D-3CDB-E946-E65F-9081A72656CB}"/>
              </a:ext>
            </a:extLst>
          </p:cNvPr>
          <p:cNvSpPr>
            <a:spLocks noChangeArrowheads="1"/>
          </p:cNvSpPr>
          <p:nvPr/>
        </p:nvSpPr>
        <p:spPr bwMode="auto">
          <a:xfrm>
            <a:off x="5937251" y="5367339"/>
            <a:ext cx="1279525" cy="655637"/>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Step</a:t>
            </a:r>
            <a:endParaRPr lang="en-US" altLang="en-US" sz="2400">
              <a:latin typeface="Times New Roman" panose="02020603050405020304" pitchFamily="18" charset="0"/>
            </a:endParaRPr>
          </a:p>
        </p:txBody>
      </p:sp>
      <p:cxnSp>
        <p:nvCxnSpPr>
          <p:cNvPr id="210961" name="AutoShape 21">
            <a:extLst>
              <a:ext uri="{FF2B5EF4-FFF2-40B4-BE49-F238E27FC236}">
                <a16:creationId xmlns:a16="http://schemas.microsoft.com/office/drawing/2014/main" id="{D36308DF-8A02-45F8-CB8D-FB8044259B75}"/>
              </a:ext>
            </a:extLst>
          </p:cNvPr>
          <p:cNvCxnSpPr>
            <a:cxnSpLocks noChangeShapeType="1"/>
            <a:stCxn id="210955" idx="2"/>
            <a:endCxn id="210959" idx="0"/>
          </p:cNvCxnSpPr>
          <p:nvPr/>
        </p:nvCxnSpPr>
        <p:spPr bwMode="auto">
          <a:xfrm rot="16200000" flipH="1">
            <a:off x="4845051" y="5168901"/>
            <a:ext cx="392113" cy="4763"/>
          </a:xfrm>
          <a:prstGeom prst="bentConnector3">
            <a:avLst>
              <a:gd name="adj1" fmla="val 49796"/>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10962" name="AutoShape 22">
            <a:extLst>
              <a:ext uri="{FF2B5EF4-FFF2-40B4-BE49-F238E27FC236}">
                <a16:creationId xmlns:a16="http://schemas.microsoft.com/office/drawing/2014/main" id="{FE9CE628-1D6F-36D1-25CF-E9A376DE4173}"/>
              </a:ext>
            </a:extLst>
          </p:cNvPr>
          <p:cNvCxnSpPr>
            <a:cxnSpLocks noChangeShapeType="1"/>
            <a:stCxn id="210955" idx="2"/>
            <a:endCxn id="210958" idx="0"/>
          </p:cNvCxnSpPr>
          <p:nvPr/>
        </p:nvCxnSpPr>
        <p:spPr bwMode="auto">
          <a:xfrm rot="5400000">
            <a:off x="4083050" y="4421188"/>
            <a:ext cx="401638" cy="1509712"/>
          </a:xfrm>
          <a:prstGeom prst="bentConnector3">
            <a:avLst>
              <a:gd name="adj1" fmla="val 49801"/>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10963" name="AutoShape 23">
            <a:extLst>
              <a:ext uri="{FF2B5EF4-FFF2-40B4-BE49-F238E27FC236}">
                <a16:creationId xmlns:a16="http://schemas.microsoft.com/office/drawing/2014/main" id="{BE9F00C7-C2CA-2A3A-F609-F385117F39B8}"/>
              </a:ext>
            </a:extLst>
          </p:cNvPr>
          <p:cNvCxnSpPr>
            <a:cxnSpLocks noChangeShapeType="1"/>
            <a:stCxn id="210955" idx="2"/>
            <a:endCxn id="210960" idx="0"/>
          </p:cNvCxnSpPr>
          <p:nvPr/>
        </p:nvCxnSpPr>
        <p:spPr bwMode="auto">
          <a:xfrm rot="16200000" flipH="1">
            <a:off x="5611813" y="4402138"/>
            <a:ext cx="392113" cy="1538288"/>
          </a:xfrm>
          <a:prstGeom prst="bentConnector3">
            <a:avLst>
              <a:gd name="adj1" fmla="val 49796"/>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pic>
        <p:nvPicPr>
          <p:cNvPr id="210964" name="Picture 2" descr="http://brand.ucla.edu/wp-content/uploads/2013/08/ucla-logotype-main-11.jpg">
            <a:extLst>
              <a:ext uri="{FF2B5EF4-FFF2-40B4-BE49-F238E27FC236}">
                <a16:creationId xmlns:a16="http://schemas.microsoft.com/office/drawing/2014/main" id="{2392208A-38CB-95E5-6BEE-617AAED44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ooter Placeholder 2">
            <a:extLst>
              <a:ext uri="{FF2B5EF4-FFF2-40B4-BE49-F238E27FC236}">
                <a16:creationId xmlns:a16="http://schemas.microsoft.com/office/drawing/2014/main" id="{318144B8-FFD5-639F-81FB-DF4ABB73538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AE8079AF-260F-F392-4CF2-836AB1CA4354}"/>
              </a:ext>
            </a:extLst>
          </p:cNvPr>
          <p:cNvSpPr>
            <a:spLocks noGrp="1" noChangeArrowheads="1"/>
          </p:cNvSpPr>
          <p:nvPr>
            <p:ph type="title"/>
          </p:nvPr>
        </p:nvSpPr>
        <p:spPr/>
        <p:txBody>
          <a:bodyPr/>
          <a:lstStyle/>
          <a:p>
            <a:r>
              <a:rPr lang="en-US" altLang="en-US"/>
              <a:t>Actuation – Power to Weight Ratio </a:t>
            </a:r>
          </a:p>
        </p:txBody>
      </p:sp>
      <p:pic>
        <p:nvPicPr>
          <p:cNvPr id="212995" name="Picture 2">
            <a:extLst>
              <a:ext uri="{FF2B5EF4-FFF2-40B4-BE49-F238E27FC236}">
                <a16:creationId xmlns:a16="http://schemas.microsoft.com/office/drawing/2014/main" id="{3A36AF41-E229-2053-A5D2-922BB6FB9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44700"/>
            <a:ext cx="79263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2" descr="http://brand.ucla.edu/wp-content/uploads/2013/08/ucla-logotype-main-11.jpg">
            <a:extLst>
              <a:ext uri="{FF2B5EF4-FFF2-40B4-BE49-F238E27FC236}">
                <a16:creationId xmlns:a16="http://schemas.microsoft.com/office/drawing/2014/main" id="{F90197CD-0B25-159C-3074-B29C299B1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3F89E54E-B3AE-BF59-0E1F-DAE61813FE4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36F3CFCD-CB5F-717B-011C-9FBA7235ABD4}"/>
              </a:ext>
            </a:extLst>
          </p:cNvPr>
          <p:cNvSpPr>
            <a:spLocks noGrp="1" noChangeArrowheads="1"/>
          </p:cNvSpPr>
          <p:nvPr>
            <p:ph type="title"/>
          </p:nvPr>
        </p:nvSpPr>
        <p:spPr/>
        <p:txBody>
          <a:bodyPr/>
          <a:lstStyle/>
          <a:p>
            <a:r>
              <a:rPr lang="en-US" altLang="en-US"/>
              <a:t>Actuation Schemes</a:t>
            </a:r>
          </a:p>
        </p:txBody>
      </p:sp>
      <p:sp>
        <p:nvSpPr>
          <p:cNvPr id="215043" name="Rectangle 3">
            <a:extLst>
              <a:ext uri="{FF2B5EF4-FFF2-40B4-BE49-F238E27FC236}">
                <a16:creationId xmlns:a16="http://schemas.microsoft.com/office/drawing/2014/main" id="{D525A403-47C2-43B6-748A-157BF71E7865}"/>
              </a:ext>
            </a:extLst>
          </p:cNvPr>
          <p:cNvSpPr>
            <a:spLocks noGrp="1" noChangeArrowheads="1"/>
          </p:cNvSpPr>
          <p:nvPr>
            <p:ph type="body" idx="1"/>
          </p:nvPr>
        </p:nvSpPr>
        <p:spPr/>
        <p:txBody>
          <a:bodyPr/>
          <a:lstStyle/>
          <a:p>
            <a:r>
              <a:rPr lang="en-US" altLang="en-US"/>
              <a:t>Direct Drive</a:t>
            </a:r>
          </a:p>
          <a:p>
            <a:endParaRPr lang="en-US" altLang="en-US"/>
          </a:p>
          <a:p>
            <a:endParaRPr lang="en-US" altLang="en-US"/>
          </a:p>
          <a:p>
            <a:endParaRPr lang="en-US" altLang="en-US"/>
          </a:p>
          <a:p>
            <a:endParaRPr lang="en-US" altLang="en-US"/>
          </a:p>
          <a:p>
            <a:endParaRPr lang="en-US" altLang="en-US"/>
          </a:p>
          <a:p>
            <a:endParaRPr lang="en-US" altLang="en-US"/>
          </a:p>
          <a:p>
            <a:endParaRPr lang="en-US" altLang="en-US"/>
          </a:p>
          <a:p>
            <a:r>
              <a:rPr lang="en-US" altLang="en-US"/>
              <a:t>Non Direct Drive</a:t>
            </a:r>
          </a:p>
        </p:txBody>
      </p:sp>
      <p:sp>
        <p:nvSpPr>
          <p:cNvPr id="215044" name="Rectangle 4">
            <a:extLst>
              <a:ext uri="{FF2B5EF4-FFF2-40B4-BE49-F238E27FC236}">
                <a16:creationId xmlns:a16="http://schemas.microsoft.com/office/drawing/2014/main" id="{C2BE5BA2-73ED-9C6A-9D3A-B9EED9067F5D}"/>
              </a:ext>
            </a:extLst>
          </p:cNvPr>
          <p:cNvSpPr>
            <a:spLocks noChangeArrowheads="1"/>
          </p:cNvSpPr>
          <p:nvPr/>
        </p:nvSpPr>
        <p:spPr bwMode="auto">
          <a:xfrm>
            <a:off x="4117976" y="2347913"/>
            <a:ext cx="1660525" cy="1008062"/>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Actuator</a:t>
            </a:r>
            <a:endParaRPr lang="en-US" altLang="en-US" sz="2400">
              <a:latin typeface="Times New Roman" panose="02020603050405020304" pitchFamily="18" charset="0"/>
            </a:endParaRPr>
          </a:p>
        </p:txBody>
      </p:sp>
      <p:sp>
        <p:nvSpPr>
          <p:cNvPr id="215045" name="Rectangle 5">
            <a:extLst>
              <a:ext uri="{FF2B5EF4-FFF2-40B4-BE49-F238E27FC236}">
                <a16:creationId xmlns:a16="http://schemas.microsoft.com/office/drawing/2014/main" id="{36220BA4-A9F1-E378-EFCC-128D6FFD699C}"/>
              </a:ext>
            </a:extLst>
          </p:cNvPr>
          <p:cNvSpPr>
            <a:spLocks noChangeArrowheads="1"/>
          </p:cNvSpPr>
          <p:nvPr/>
        </p:nvSpPr>
        <p:spPr bwMode="auto">
          <a:xfrm>
            <a:off x="6408739" y="2344738"/>
            <a:ext cx="1660525" cy="1008062"/>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Link</a:t>
            </a:r>
          </a:p>
          <a:p>
            <a:pPr algn="ctr">
              <a:spcBef>
                <a:spcPct val="0"/>
              </a:spcBef>
              <a:buFontTx/>
              <a:buNone/>
            </a:pPr>
            <a:r>
              <a:rPr lang="en-US" altLang="en-US" sz="1800" b="1"/>
              <a:t>(Load)</a:t>
            </a:r>
            <a:endParaRPr lang="en-US" altLang="en-US" sz="1800">
              <a:latin typeface="Times New Roman" panose="02020603050405020304" pitchFamily="18" charset="0"/>
            </a:endParaRPr>
          </a:p>
        </p:txBody>
      </p:sp>
      <p:sp>
        <p:nvSpPr>
          <p:cNvPr id="215046" name="AutoShape 6">
            <a:extLst>
              <a:ext uri="{FF2B5EF4-FFF2-40B4-BE49-F238E27FC236}">
                <a16:creationId xmlns:a16="http://schemas.microsoft.com/office/drawing/2014/main" id="{46D69F44-D100-D8FA-8BC5-68A5575D2654}"/>
              </a:ext>
            </a:extLst>
          </p:cNvPr>
          <p:cNvSpPr>
            <a:spLocks noChangeArrowheads="1"/>
          </p:cNvSpPr>
          <p:nvPr/>
        </p:nvSpPr>
        <p:spPr bwMode="auto">
          <a:xfrm>
            <a:off x="5788025" y="2581276"/>
            <a:ext cx="609600" cy="587375"/>
          </a:xfrm>
          <a:prstGeom prst="rightArrow">
            <a:avLst>
              <a:gd name="adj1" fmla="val 45944"/>
              <a:gd name="adj2" fmla="val 42974"/>
            </a:avLst>
          </a:prstGeom>
          <a:solidFill>
            <a:srgbClr val="00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15047" name="Rectangle 7">
            <a:extLst>
              <a:ext uri="{FF2B5EF4-FFF2-40B4-BE49-F238E27FC236}">
                <a16:creationId xmlns:a16="http://schemas.microsoft.com/office/drawing/2014/main" id="{ECFD5C54-0F1D-B941-2490-F26AD811C844}"/>
              </a:ext>
            </a:extLst>
          </p:cNvPr>
          <p:cNvSpPr>
            <a:spLocks noChangeArrowheads="1"/>
          </p:cNvSpPr>
          <p:nvPr/>
        </p:nvSpPr>
        <p:spPr bwMode="auto">
          <a:xfrm>
            <a:off x="3217864" y="4738688"/>
            <a:ext cx="1660525" cy="1008062"/>
          </a:xfrm>
          <a:prstGeom prst="rect">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Actuator</a:t>
            </a:r>
            <a:endParaRPr lang="en-US" altLang="en-US" sz="2400">
              <a:latin typeface="Times New Roman" panose="02020603050405020304" pitchFamily="18" charset="0"/>
            </a:endParaRPr>
          </a:p>
        </p:txBody>
      </p:sp>
      <p:sp>
        <p:nvSpPr>
          <p:cNvPr id="215048" name="Rectangle 8">
            <a:extLst>
              <a:ext uri="{FF2B5EF4-FFF2-40B4-BE49-F238E27FC236}">
                <a16:creationId xmlns:a16="http://schemas.microsoft.com/office/drawing/2014/main" id="{4D9E17FC-27FD-C403-DAB8-93D7E5F62F81}"/>
              </a:ext>
            </a:extLst>
          </p:cNvPr>
          <p:cNvSpPr>
            <a:spLocks noChangeArrowheads="1"/>
          </p:cNvSpPr>
          <p:nvPr/>
        </p:nvSpPr>
        <p:spPr bwMode="auto">
          <a:xfrm>
            <a:off x="7800976" y="4722813"/>
            <a:ext cx="1660525" cy="1008062"/>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Link</a:t>
            </a:r>
          </a:p>
          <a:p>
            <a:pPr algn="ctr">
              <a:spcBef>
                <a:spcPct val="0"/>
              </a:spcBef>
              <a:buFontTx/>
              <a:buNone/>
            </a:pPr>
            <a:r>
              <a:rPr lang="en-US" altLang="en-US" sz="1800" b="1"/>
              <a:t>(Load)</a:t>
            </a:r>
            <a:endParaRPr lang="en-US" altLang="en-US" sz="1800">
              <a:latin typeface="Times New Roman" panose="02020603050405020304" pitchFamily="18" charset="0"/>
            </a:endParaRPr>
          </a:p>
        </p:txBody>
      </p:sp>
      <p:sp>
        <p:nvSpPr>
          <p:cNvPr id="215049" name="AutoShape 9">
            <a:extLst>
              <a:ext uri="{FF2B5EF4-FFF2-40B4-BE49-F238E27FC236}">
                <a16:creationId xmlns:a16="http://schemas.microsoft.com/office/drawing/2014/main" id="{5662C791-3A29-C68F-DEF0-B07F88DA4216}"/>
              </a:ext>
            </a:extLst>
          </p:cNvPr>
          <p:cNvSpPr>
            <a:spLocks noChangeArrowheads="1"/>
          </p:cNvSpPr>
          <p:nvPr/>
        </p:nvSpPr>
        <p:spPr bwMode="auto">
          <a:xfrm>
            <a:off x="4886325" y="4949826"/>
            <a:ext cx="609600" cy="587375"/>
          </a:xfrm>
          <a:prstGeom prst="rightArrow">
            <a:avLst>
              <a:gd name="adj1" fmla="val 45944"/>
              <a:gd name="adj2" fmla="val 42974"/>
            </a:avLst>
          </a:prstGeom>
          <a:solidFill>
            <a:srgbClr val="00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15050" name="Rectangle 10">
            <a:extLst>
              <a:ext uri="{FF2B5EF4-FFF2-40B4-BE49-F238E27FC236}">
                <a16:creationId xmlns:a16="http://schemas.microsoft.com/office/drawing/2014/main" id="{E14DD240-A39C-F67E-BB6D-9AF4FF82CF73}"/>
              </a:ext>
            </a:extLst>
          </p:cNvPr>
          <p:cNvSpPr>
            <a:spLocks noChangeArrowheads="1"/>
          </p:cNvSpPr>
          <p:nvPr/>
        </p:nvSpPr>
        <p:spPr bwMode="auto">
          <a:xfrm>
            <a:off x="5507039" y="4746626"/>
            <a:ext cx="1660525" cy="1008063"/>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Transmission</a:t>
            </a:r>
          </a:p>
          <a:p>
            <a:pPr algn="ctr">
              <a:spcBef>
                <a:spcPct val="0"/>
              </a:spcBef>
              <a:buFontTx/>
              <a:buNone/>
            </a:pPr>
            <a:r>
              <a:rPr lang="en-US" altLang="en-US" sz="1800" b="1"/>
              <a:t>(Reduction)</a:t>
            </a:r>
            <a:endParaRPr lang="en-US" altLang="en-US" sz="2400">
              <a:latin typeface="Times New Roman" panose="02020603050405020304" pitchFamily="18" charset="0"/>
            </a:endParaRPr>
          </a:p>
        </p:txBody>
      </p:sp>
      <p:sp>
        <p:nvSpPr>
          <p:cNvPr id="215051" name="AutoShape 11">
            <a:extLst>
              <a:ext uri="{FF2B5EF4-FFF2-40B4-BE49-F238E27FC236}">
                <a16:creationId xmlns:a16="http://schemas.microsoft.com/office/drawing/2014/main" id="{1497E05A-B300-8901-0031-949B6B8AB68C}"/>
              </a:ext>
            </a:extLst>
          </p:cNvPr>
          <p:cNvSpPr>
            <a:spLocks noChangeArrowheads="1"/>
          </p:cNvSpPr>
          <p:nvPr/>
        </p:nvSpPr>
        <p:spPr bwMode="auto">
          <a:xfrm>
            <a:off x="7186613" y="4979989"/>
            <a:ext cx="609600" cy="587375"/>
          </a:xfrm>
          <a:prstGeom prst="rightArrow">
            <a:avLst>
              <a:gd name="adj1" fmla="val 45944"/>
              <a:gd name="adj2" fmla="val 42974"/>
            </a:avLst>
          </a:prstGeom>
          <a:solidFill>
            <a:srgbClr val="00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pic>
        <p:nvPicPr>
          <p:cNvPr id="215052" name="Picture 2" descr="http://brand.ucla.edu/wp-content/uploads/2013/08/ucla-logotype-main-11.jpg">
            <a:extLst>
              <a:ext uri="{FF2B5EF4-FFF2-40B4-BE49-F238E27FC236}">
                <a16:creationId xmlns:a16="http://schemas.microsoft.com/office/drawing/2014/main" id="{466E9EF4-0295-4CA9-A93A-249972181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2">
            <a:extLst>
              <a:ext uri="{FF2B5EF4-FFF2-40B4-BE49-F238E27FC236}">
                <a16:creationId xmlns:a16="http://schemas.microsoft.com/office/drawing/2014/main" id="{128E4289-BD76-47B9-AB7D-57FC76858BC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E415AF52-97C9-E0E7-8DD2-E1FD80DC3BAE}"/>
              </a:ext>
            </a:extLst>
          </p:cNvPr>
          <p:cNvSpPr>
            <a:spLocks noGrp="1" noChangeArrowheads="1"/>
          </p:cNvSpPr>
          <p:nvPr>
            <p:ph type="title"/>
          </p:nvPr>
        </p:nvSpPr>
        <p:spPr/>
        <p:txBody>
          <a:bodyPr/>
          <a:lstStyle/>
          <a:p>
            <a:r>
              <a:rPr lang="en-US" altLang="en-US"/>
              <a:t>Reduction &amp; Transmission Systems</a:t>
            </a:r>
          </a:p>
        </p:txBody>
      </p:sp>
      <p:sp>
        <p:nvSpPr>
          <p:cNvPr id="217091" name="Rectangle 3">
            <a:extLst>
              <a:ext uri="{FF2B5EF4-FFF2-40B4-BE49-F238E27FC236}">
                <a16:creationId xmlns:a16="http://schemas.microsoft.com/office/drawing/2014/main" id="{7837C638-968A-2AFC-82B5-B544B09F0941}"/>
              </a:ext>
            </a:extLst>
          </p:cNvPr>
          <p:cNvSpPr>
            <a:spLocks noChangeArrowheads="1"/>
          </p:cNvSpPr>
          <p:nvPr/>
        </p:nvSpPr>
        <p:spPr bwMode="auto">
          <a:xfrm>
            <a:off x="5318126" y="1531938"/>
            <a:ext cx="1660525" cy="1008062"/>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Transmission</a:t>
            </a:r>
            <a:endParaRPr lang="en-US" altLang="en-US" sz="2400">
              <a:latin typeface="Times New Roman" panose="02020603050405020304" pitchFamily="18" charset="0"/>
            </a:endParaRPr>
          </a:p>
        </p:txBody>
      </p:sp>
      <p:sp>
        <p:nvSpPr>
          <p:cNvPr id="217092" name="Rectangle 4">
            <a:extLst>
              <a:ext uri="{FF2B5EF4-FFF2-40B4-BE49-F238E27FC236}">
                <a16:creationId xmlns:a16="http://schemas.microsoft.com/office/drawing/2014/main" id="{984EF936-AEC6-A328-6B37-4BCA0FD4F4DD}"/>
              </a:ext>
            </a:extLst>
          </p:cNvPr>
          <p:cNvSpPr>
            <a:spLocks noChangeArrowheads="1"/>
          </p:cNvSpPr>
          <p:nvPr/>
        </p:nvSpPr>
        <p:spPr bwMode="auto">
          <a:xfrm>
            <a:off x="2546350" y="3132138"/>
            <a:ext cx="1333500" cy="684212"/>
          </a:xfrm>
          <a:prstGeom prst="rect">
            <a:avLst/>
          </a:prstGeom>
          <a:solidFill>
            <a:srgbClr val="FF99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Gears</a:t>
            </a:r>
            <a:endParaRPr lang="en-US" altLang="en-US" sz="2400">
              <a:latin typeface="Times New Roman" panose="02020603050405020304" pitchFamily="18" charset="0"/>
            </a:endParaRPr>
          </a:p>
        </p:txBody>
      </p:sp>
      <p:sp>
        <p:nvSpPr>
          <p:cNvPr id="217093" name="Rectangle 5">
            <a:extLst>
              <a:ext uri="{FF2B5EF4-FFF2-40B4-BE49-F238E27FC236}">
                <a16:creationId xmlns:a16="http://schemas.microsoft.com/office/drawing/2014/main" id="{AAE3255B-FA69-9956-4C0B-ABB1E83B12F7}"/>
              </a:ext>
            </a:extLst>
          </p:cNvPr>
          <p:cNvSpPr>
            <a:spLocks noChangeArrowheads="1"/>
          </p:cNvSpPr>
          <p:nvPr/>
        </p:nvSpPr>
        <p:spPr bwMode="auto">
          <a:xfrm>
            <a:off x="4025900" y="3128964"/>
            <a:ext cx="1320800" cy="674687"/>
          </a:xfrm>
          <a:prstGeom prst="rect">
            <a:avLst/>
          </a:prstGeom>
          <a:solidFill>
            <a:srgbClr val="C0C0C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Cable</a:t>
            </a:r>
            <a:endParaRPr lang="en-US" altLang="en-US" sz="2400">
              <a:latin typeface="Times New Roman" panose="02020603050405020304" pitchFamily="18" charset="0"/>
            </a:endParaRPr>
          </a:p>
        </p:txBody>
      </p:sp>
      <p:sp>
        <p:nvSpPr>
          <p:cNvPr id="217094" name="Rectangle 6">
            <a:extLst>
              <a:ext uri="{FF2B5EF4-FFF2-40B4-BE49-F238E27FC236}">
                <a16:creationId xmlns:a16="http://schemas.microsoft.com/office/drawing/2014/main" id="{04FDAFC8-FB90-661B-D5D6-C67390172BAA}"/>
              </a:ext>
            </a:extLst>
          </p:cNvPr>
          <p:cNvSpPr>
            <a:spLocks noChangeArrowheads="1"/>
          </p:cNvSpPr>
          <p:nvPr/>
        </p:nvSpPr>
        <p:spPr bwMode="auto">
          <a:xfrm>
            <a:off x="5499100" y="3128964"/>
            <a:ext cx="1301750" cy="674687"/>
          </a:xfrm>
          <a:prstGeom prst="rect">
            <a:avLst/>
          </a:prstGeom>
          <a:solidFill>
            <a:srgbClr val="00CCFF"/>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Belt</a:t>
            </a:r>
            <a:endParaRPr lang="en-US" altLang="en-US" sz="2400">
              <a:latin typeface="Times New Roman" panose="02020603050405020304" pitchFamily="18" charset="0"/>
            </a:endParaRPr>
          </a:p>
        </p:txBody>
      </p:sp>
      <p:cxnSp>
        <p:nvCxnSpPr>
          <p:cNvPr id="217095" name="AutoShape 7">
            <a:extLst>
              <a:ext uri="{FF2B5EF4-FFF2-40B4-BE49-F238E27FC236}">
                <a16:creationId xmlns:a16="http://schemas.microsoft.com/office/drawing/2014/main" id="{4BC17AE8-56DE-0C1A-9FC6-28D393D78C1E}"/>
              </a:ext>
            </a:extLst>
          </p:cNvPr>
          <p:cNvCxnSpPr>
            <a:cxnSpLocks noChangeShapeType="1"/>
            <a:stCxn id="217091" idx="2"/>
            <a:endCxn id="217092" idx="0"/>
          </p:cNvCxnSpPr>
          <p:nvPr/>
        </p:nvCxnSpPr>
        <p:spPr bwMode="auto">
          <a:xfrm rot="5400000">
            <a:off x="4384675" y="1368425"/>
            <a:ext cx="592138" cy="2935288"/>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17096" name="AutoShape 8">
            <a:extLst>
              <a:ext uri="{FF2B5EF4-FFF2-40B4-BE49-F238E27FC236}">
                <a16:creationId xmlns:a16="http://schemas.microsoft.com/office/drawing/2014/main" id="{8F1FD5ED-A604-1C49-A94B-BBAA655C9A89}"/>
              </a:ext>
            </a:extLst>
          </p:cNvPr>
          <p:cNvCxnSpPr>
            <a:cxnSpLocks noChangeShapeType="1"/>
            <a:stCxn id="217091" idx="2"/>
            <a:endCxn id="217093" idx="0"/>
          </p:cNvCxnSpPr>
          <p:nvPr/>
        </p:nvCxnSpPr>
        <p:spPr bwMode="auto">
          <a:xfrm rot="5400000">
            <a:off x="5122863" y="2103438"/>
            <a:ext cx="588963" cy="1462088"/>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17097" name="AutoShape 9">
            <a:extLst>
              <a:ext uri="{FF2B5EF4-FFF2-40B4-BE49-F238E27FC236}">
                <a16:creationId xmlns:a16="http://schemas.microsoft.com/office/drawing/2014/main" id="{56A37FC0-476A-787E-EB44-9FD4783A9A84}"/>
              </a:ext>
            </a:extLst>
          </p:cNvPr>
          <p:cNvCxnSpPr>
            <a:cxnSpLocks noChangeShapeType="1"/>
            <a:stCxn id="217091" idx="2"/>
            <a:endCxn id="217094" idx="0"/>
          </p:cNvCxnSpPr>
          <p:nvPr/>
        </p:nvCxnSpPr>
        <p:spPr bwMode="auto">
          <a:xfrm rot="16200000" flipH="1">
            <a:off x="5854701" y="2833689"/>
            <a:ext cx="588963" cy="1587"/>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217098" name="Rectangle 20">
            <a:extLst>
              <a:ext uri="{FF2B5EF4-FFF2-40B4-BE49-F238E27FC236}">
                <a16:creationId xmlns:a16="http://schemas.microsoft.com/office/drawing/2014/main" id="{401C01FA-4C35-512C-D775-96A51C78B96A}"/>
              </a:ext>
            </a:extLst>
          </p:cNvPr>
          <p:cNvSpPr>
            <a:spLocks noChangeArrowheads="1"/>
          </p:cNvSpPr>
          <p:nvPr/>
        </p:nvSpPr>
        <p:spPr bwMode="auto">
          <a:xfrm>
            <a:off x="6988176" y="3122614"/>
            <a:ext cx="1292225" cy="668337"/>
          </a:xfrm>
          <a:prstGeom prst="rect">
            <a:avLst/>
          </a:prstGeom>
          <a:solidFill>
            <a:srgbClr val="00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Chain</a:t>
            </a:r>
            <a:endParaRPr lang="en-US" altLang="en-US" sz="2400">
              <a:latin typeface="Times New Roman" panose="02020603050405020304" pitchFamily="18" charset="0"/>
            </a:endParaRPr>
          </a:p>
        </p:txBody>
      </p:sp>
      <p:cxnSp>
        <p:nvCxnSpPr>
          <p:cNvPr id="217099" name="AutoShape 21">
            <a:extLst>
              <a:ext uri="{FF2B5EF4-FFF2-40B4-BE49-F238E27FC236}">
                <a16:creationId xmlns:a16="http://schemas.microsoft.com/office/drawing/2014/main" id="{7250C699-94E7-EB22-F850-F0B99310A0A0}"/>
              </a:ext>
            </a:extLst>
          </p:cNvPr>
          <p:cNvCxnSpPr>
            <a:cxnSpLocks noChangeShapeType="1"/>
            <a:stCxn id="217091" idx="2"/>
            <a:endCxn id="217098" idx="0"/>
          </p:cNvCxnSpPr>
          <p:nvPr/>
        </p:nvCxnSpPr>
        <p:spPr bwMode="auto">
          <a:xfrm rot="16200000" flipH="1">
            <a:off x="6600032" y="2088357"/>
            <a:ext cx="582613" cy="1485900"/>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sp>
        <p:nvSpPr>
          <p:cNvPr id="15" name="Rectangle 20">
            <a:extLst>
              <a:ext uri="{FF2B5EF4-FFF2-40B4-BE49-F238E27FC236}">
                <a16:creationId xmlns:a16="http://schemas.microsoft.com/office/drawing/2014/main" id="{294CDEE3-B37C-172B-0B74-5D167292CCDA}"/>
              </a:ext>
            </a:extLst>
          </p:cNvPr>
          <p:cNvSpPr>
            <a:spLocks noChangeArrowheads="1"/>
          </p:cNvSpPr>
          <p:nvPr/>
        </p:nvSpPr>
        <p:spPr bwMode="auto">
          <a:xfrm>
            <a:off x="8569326" y="3128964"/>
            <a:ext cx="1311275" cy="668337"/>
          </a:xfrm>
          <a:prstGeom prst="rect">
            <a:avLst/>
          </a:prstGeom>
          <a:solidFill>
            <a:schemeClr val="accent6">
              <a:lumMod val="40000"/>
              <a:lumOff val="60000"/>
            </a:schemeClr>
          </a:solidFill>
          <a:ln w="9525">
            <a:solidFill>
              <a:schemeClr val="tx1"/>
            </a:solidFill>
            <a:miter lim="800000"/>
            <a:headEnd/>
            <a:tailEnd/>
          </a:ln>
        </p:spPr>
        <p:txBody>
          <a:bodyPr wrap="none" anchor="ctr"/>
          <a:lstStyle/>
          <a:p>
            <a:pPr algn="ctr">
              <a:defRPr/>
            </a:pPr>
            <a:r>
              <a:rPr lang="en-US" sz="1800" b="1" dirty="0">
                <a:latin typeface="Arial" charset="0"/>
              </a:rPr>
              <a:t>Screw</a:t>
            </a:r>
            <a:endParaRPr lang="en-US" dirty="0"/>
          </a:p>
        </p:txBody>
      </p:sp>
      <p:cxnSp>
        <p:nvCxnSpPr>
          <p:cNvPr id="217101" name="Elbow Connector 60">
            <a:extLst>
              <a:ext uri="{FF2B5EF4-FFF2-40B4-BE49-F238E27FC236}">
                <a16:creationId xmlns:a16="http://schemas.microsoft.com/office/drawing/2014/main" id="{3065D2AF-5DA3-AA18-A4A5-4683321BDCF2}"/>
              </a:ext>
            </a:extLst>
          </p:cNvPr>
          <p:cNvCxnSpPr>
            <a:cxnSpLocks noChangeShapeType="1"/>
            <a:stCxn id="217091" idx="2"/>
            <a:endCxn id="15" idx="0"/>
          </p:cNvCxnSpPr>
          <p:nvPr/>
        </p:nvCxnSpPr>
        <p:spPr bwMode="auto">
          <a:xfrm rot="16200000" flipH="1">
            <a:off x="7392195" y="1296195"/>
            <a:ext cx="588963" cy="3076575"/>
          </a:xfrm>
          <a:prstGeom prst="bentConnector3">
            <a:avLst>
              <a:gd name="adj1" fmla="val 50000"/>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217102" name="Picture 14">
            <a:extLst>
              <a:ext uri="{FF2B5EF4-FFF2-40B4-BE49-F238E27FC236}">
                <a16:creationId xmlns:a16="http://schemas.microsoft.com/office/drawing/2014/main" id="{D2557620-DD39-AEF4-537B-5F7294F89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326" y="4013201"/>
            <a:ext cx="20669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3" name="Picture 3">
            <a:extLst>
              <a:ext uri="{FF2B5EF4-FFF2-40B4-BE49-F238E27FC236}">
                <a16:creationId xmlns:a16="http://schemas.microsoft.com/office/drawing/2014/main" id="{EEC465FF-198C-2EC5-F134-C70769102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464" y="4000501"/>
            <a:ext cx="17811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104" name="Picture 2" descr="http://brand.ucla.edu/wp-content/uploads/2013/08/ucla-logotype-main-11.jpg">
            <a:extLst>
              <a:ext uri="{FF2B5EF4-FFF2-40B4-BE49-F238E27FC236}">
                <a16:creationId xmlns:a16="http://schemas.microsoft.com/office/drawing/2014/main" id="{564C3BD0-883C-E36C-1D76-25528C6940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2">
            <a:extLst>
              <a:ext uri="{FF2B5EF4-FFF2-40B4-BE49-F238E27FC236}">
                <a16:creationId xmlns:a16="http://schemas.microsoft.com/office/drawing/2014/main" id="{FA652CC3-1984-7667-365F-B55668D20A7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B9A28C3-8877-40D5-1F4F-3D7ABCCED77E}"/>
              </a:ext>
            </a:extLst>
          </p:cNvPr>
          <p:cNvSpPr>
            <a:spLocks noGrp="1" noChangeArrowheads="1"/>
          </p:cNvSpPr>
          <p:nvPr>
            <p:ph type="title"/>
          </p:nvPr>
        </p:nvSpPr>
        <p:spPr/>
        <p:txBody>
          <a:bodyPr/>
          <a:lstStyle/>
          <a:p>
            <a:r>
              <a:rPr lang="en-US" altLang="en-US"/>
              <a:t>Force Transformation</a:t>
            </a:r>
          </a:p>
        </p:txBody>
      </p:sp>
      <mc:AlternateContent xmlns:mc="http://schemas.openxmlformats.org/markup-compatibility/2006" xmlns:a14="http://schemas.microsoft.com/office/drawing/2010/main">
        <mc:Choice Requires="a14">
          <p:sp>
            <p:nvSpPr>
              <p:cNvPr id="79875" name="Rectangle 3">
                <a:extLst>
                  <a:ext uri="{FF2B5EF4-FFF2-40B4-BE49-F238E27FC236}">
                    <a16:creationId xmlns:a16="http://schemas.microsoft.com/office/drawing/2014/main" id="{0C6CE139-3824-9E15-AE3E-638F3DFCACB1}"/>
                  </a:ext>
                </a:extLst>
              </p:cNvPr>
              <p:cNvSpPr>
                <a:spLocks noGrp="1" noChangeArrowheads="1"/>
              </p:cNvSpPr>
              <p:nvPr>
                <p:ph type="body" idx="1"/>
              </p:nvPr>
            </p:nvSpPr>
            <p:spPr>
              <a:xfrm>
                <a:off x="937684" y="1371600"/>
                <a:ext cx="5158316" cy="4724400"/>
              </a:xfrm>
            </p:spPr>
            <p:txBody>
              <a:bodyPr/>
              <a:lstStyle/>
              <a:p>
                <a:pPr marL="0" indent="0">
                  <a:buNone/>
                  <a:defRPr/>
                </a:pPr>
                <a:r>
                  <a:rPr lang="en-US" altLang="en-US" sz="1000" b="1" dirty="0"/>
                  <a:t>Problem</a:t>
                </a:r>
                <a:endParaRPr lang="en-US" sz="1000" i="1" dirty="0">
                  <a:solidFill>
                    <a:srgbClr val="FF3300"/>
                  </a:solidFill>
                </a:endParaRPr>
              </a:p>
              <a:p>
                <a:pPr marL="0" indent="0">
                  <a:buNone/>
                  <a:defRPr/>
                </a:pPr>
                <a:endParaRPr lang="en-US" sz="1000" i="1" dirty="0">
                  <a:solidFill>
                    <a:srgbClr val="FF3300"/>
                  </a:solidFill>
                </a:endParaRPr>
              </a:p>
              <a:p>
                <a:pPr marL="0" indent="0">
                  <a:buNone/>
                  <a:defRPr/>
                </a:pPr>
                <a:r>
                  <a:rPr lang="en-US" sz="1000" i="1" dirty="0">
                    <a:solidFill>
                      <a:srgbClr val="FF3300"/>
                    </a:solidFill>
                  </a:rPr>
                  <a:t>Given:</a:t>
                </a:r>
                <a:r>
                  <a:rPr lang="en-US" sz="1000" dirty="0"/>
                  <a:t>      </a:t>
                </a:r>
                <a:r>
                  <a:rPr lang="en-US" sz="1000" i="1" dirty="0"/>
                  <a:t>Joint angles, links  geometry,  transformation matrixes  between the  joints, along with the external loads (forces and moments) typically applied on the end effector</a:t>
                </a:r>
                <a:endParaRPr lang="en-US" sz="1000" dirty="0"/>
              </a:p>
              <a:p>
                <a:pPr marL="0" indent="0">
                  <a:buNone/>
                  <a:defRPr/>
                </a:pPr>
                <a:endParaRPr lang="en-US" sz="1000" i="1" dirty="0">
                  <a:solidFill>
                    <a:srgbClr val="FF3300"/>
                  </a:solidFill>
                </a:endParaRPr>
              </a:p>
              <a:p>
                <a:pPr marL="0" indent="0">
                  <a:buNone/>
                  <a:defRPr/>
                </a:pPr>
                <a:r>
                  <a:rPr lang="en-US" sz="1000" i="1" dirty="0">
                    <a:solidFill>
                      <a:srgbClr val="FF3300"/>
                    </a:solidFill>
                  </a:rPr>
                  <a:t>Compute:</a:t>
                </a:r>
                <a:r>
                  <a:rPr lang="en-US" sz="1000" i="1" dirty="0"/>
                  <a:t> The transpose Jacobian matrix that maps between the external loads (forces and moments) typically applied  at the end  effector space</a:t>
                </a:r>
                <a14:m>
                  <m:oMath xmlns:m="http://schemas.openxmlformats.org/officeDocument/2006/math">
                    <m:r>
                      <a:rPr lang="en-US" sz="1000" i="1">
                        <a:solidFill>
                          <a:srgbClr val="000000"/>
                        </a:solidFill>
                        <a:latin typeface="Cambria Math" panose="02040503050406030204" pitchFamily="18" charset="0"/>
                        <a:ea typeface="Cambria Math" panose="02040503050406030204" pitchFamily="18" charset="0"/>
                      </a:rPr>
                      <m:t>ℱ</m:t>
                    </m:r>
                  </m:oMath>
                </a14:m>
                <a:r>
                  <a:rPr lang="en-US" sz="1000" dirty="0"/>
                  <a:t> joint torques at the  </a:t>
                </a:r>
                <a:r>
                  <a:rPr lang="en-US" sz="1000" i="1" dirty="0"/>
                  <a:t>joint space </a:t>
                </a:r>
                <a14:m>
                  <m:oMath xmlns:m="http://schemas.openxmlformats.org/officeDocument/2006/math">
                    <m:r>
                      <a:rPr lang="en-US" sz="1050" i="1" smtClean="0">
                        <a:solidFill>
                          <a:srgbClr val="000000"/>
                        </a:solidFill>
                        <a:latin typeface="Cambria Math" panose="02040503050406030204" pitchFamily="18" charset="0"/>
                      </a:rPr>
                      <m:t>𝛕</m:t>
                    </m:r>
                  </m:oMath>
                </a14:m>
                <a:endParaRPr lang="en-US" sz="1050" dirty="0"/>
              </a:p>
              <a:p>
                <a:pPr marL="0" indent="0">
                  <a:buNone/>
                  <a:defRPr/>
                </a:pPr>
                <a:r>
                  <a:rPr lang="en-US" sz="1000" i="1" dirty="0"/>
                  <a:t>        </a:t>
                </a:r>
              </a:p>
              <a:p>
                <a:pPr marL="0" indent="0">
                  <a:buNone/>
                  <a:defRPr/>
                </a:pPr>
                <a:r>
                  <a:rPr lang="en-US" sz="1000" i="1" dirty="0"/>
                  <a:t>                 </a:t>
                </a:r>
                <a:endParaRPr lang="en-US" sz="1400" dirty="0"/>
              </a:p>
              <a:p>
                <a:pPr marL="0" indent="0" algn="just">
                  <a:buNone/>
                  <a:defRPr/>
                </a:pPr>
                <a:endParaRPr lang="en-US" sz="1400" dirty="0"/>
              </a:p>
              <a:p>
                <a:pPr marL="0" indent="0" algn="just">
                  <a:buNone/>
                  <a:defRPr/>
                </a:pPr>
                <a:endParaRPr lang="en-US" sz="1400" dirty="0"/>
              </a:p>
              <a:p>
                <a:pPr marL="0" indent="0" algn="just">
                  <a:buNone/>
                  <a:defRPr/>
                </a:pPr>
                <a:r>
                  <a:rPr lang="en-US" sz="1000" b="1" dirty="0"/>
                  <a:t>Solution</a:t>
                </a:r>
                <a:endParaRPr lang="en-US" sz="1000" dirty="0"/>
              </a:p>
              <a:p>
                <a:pPr marL="228600" indent="-228600" algn="just">
                  <a:defRPr/>
                </a:pPr>
                <a:r>
                  <a:rPr lang="en-US" sz="1000" b="1" dirty="0"/>
                  <a:t>Force/Moment Propagation </a:t>
                </a:r>
                <a:r>
                  <a:rPr lang="en-US" sz="1000" dirty="0"/>
                  <a:t>- A force/moment propagation approach is taken in which forces and moments are propagated stating form the end effector where they can be measured by a F/T sensor attached between the gripper and the arm all the way to the base of the arm. The </a:t>
                </a:r>
                <a:r>
                  <a:rPr lang="en-US" sz="1000" dirty="0" err="1"/>
                  <a:t>Jacobian</a:t>
                </a:r>
                <a:r>
                  <a:rPr lang="en-US" sz="1000" dirty="0"/>
                  <a:t> transposed is then extracted from the joint torques as a function of the force/moment applied on the end effector</a:t>
                </a:r>
              </a:p>
              <a:p>
                <a:pPr marL="228600" indent="-228600" algn="just">
                  <a:defRPr/>
                </a:pPr>
                <a:endParaRPr lang="en-US" sz="1000" dirty="0"/>
              </a:p>
              <a:p>
                <a:pPr marL="0" indent="0" algn="just">
                  <a:buNone/>
                  <a:defRPr/>
                </a:pPr>
                <a:r>
                  <a:rPr lang="en-US" sz="1000" b="1" dirty="0"/>
                  <a:t>Note </a:t>
                </a:r>
              </a:p>
              <a:p>
                <a:pPr marL="228600" indent="-228600" algn="just">
                  <a:defRPr/>
                </a:pPr>
                <a:r>
                  <a:rPr lang="en-US" sz="1000" b="1" dirty="0"/>
                  <a:t>Conditions:</a:t>
                </a:r>
                <a:r>
                  <a:rPr lang="en-US" sz="1000" dirty="0"/>
                  <a:t> Static or quasi static conditions </a:t>
                </a:r>
                <a:endParaRPr lang="en-US" sz="1400" dirty="0"/>
              </a:p>
              <a:p>
                <a:pPr marL="0" indent="0" algn="just">
                  <a:buNone/>
                  <a:defRPr/>
                </a:pPr>
                <a:endParaRPr lang="en-US" sz="1400" dirty="0"/>
              </a:p>
              <a:p>
                <a:pPr marL="0" indent="0">
                  <a:buNone/>
                  <a:defRPr/>
                </a:pPr>
                <a:endParaRPr lang="en-US" dirty="0"/>
              </a:p>
              <a:p>
                <a:pPr marL="0" indent="0">
                  <a:buNone/>
                  <a:defRPr/>
                </a:pPr>
                <a:endParaRPr lang="en-US" dirty="0"/>
              </a:p>
              <a:p>
                <a:pPr marL="0" indent="0">
                  <a:buNone/>
                  <a:defRPr/>
                </a:pPr>
                <a:endParaRPr lang="en-US" dirty="0"/>
              </a:p>
              <a:p>
                <a:pPr marL="0" indent="0">
                  <a:buNone/>
                  <a:defRPr/>
                </a:pPr>
                <a:endParaRPr lang="en-US" dirty="0"/>
              </a:p>
              <a:p>
                <a:pPr marL="0" indent="0">
                  <a:buNone/>
                  <a:defRPr/>
                </a:pPr>
                <a:r>
                  <a:rPr lang="en-US" dirty="0"/>
                  <a:t> </a:t>
                </a:r>
              </a:p>
            </p:txBody>
          </p:sp>
        </mc:Choice>
        <mc:Fallback xmlns="">
          <p:sp>
            <p:nvSpPr>
              <p:cNvPr id="79875" name="Rectangle 3">
                <a:extLst>
                  <a:ext uri="{FF2B5EF4-FFF2-40B4-BE49-F238E27FC236}">
                    <a16:creationId xmlns:a16="http://schemas.microsoft.com/office/drawing/2014/main" id="{0C6CE139-3824-9E15-AE3E-638F3DFCACB1}"/>
                  </a:ext>
                </a:extLst>
              </p:cNvPr>
              <p:cNvSpPr>
                <a:spLocks noGrp="1" noRot="1" noChangeAspect="1" noMove="1" noResize="1" noEditPoints="1" noAdjustHandles="1" noChangeArrowheads="1" noChangeShapeType="1" noTextEdit="1"/>
              </p:cNvSpPr>
              <p:nvPr>
                <p:ph type="body" idx="1"/>
              </p:nvPr>
            </p:nvSpPr>
            <p:spPr>
              <a:xfrm>
                <a:off x="937684" y="1371600"/>
                <a:ext cx="5158316" cy="4724400"/>
              </a:xfr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988" name="Object 4">
                <a:extLst>
                  <a:ext uri="{FF2B5EF4-FFF2-40B4-BE49-F238E27FC236}">
                    <a16:creationId xmlns:a16="http://schemas.microsoft.com/office/drawing/2014/main" id="{B2CE3568-27F2-5899-E371-EF137BCE7B1A}"/>
                  </a:ext>
                </a:extLst>
              </p:cNvPr>
              <p:cNvSpPr txBox="1">
                <a:spLocks noChangeAspect="1"/>
              </p:cNvSpPr>
              <p:nvPr/>
            </p:nvSpPr>
            <p:spPr bwMode="auto">
              <a:xfrm>
                <a:off x="2735302" y="2974199"/>
                <a:ext cx="1408724" cy="59109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m:rPr>
                          <m:sty m:val="p"/>
                        </m:rPr>
                        <a:rPr lang="en-US" i="1">
                          <a:solidFill>
                            <a:srgbClr val="000000"/>
                          </a:solidFill>
                          <a:latin typeface="Cambria Math" panose="02040503050406030204" pitchFamily="18" charset="0"/>
                        </a:rPr>
                        <m:t>τ</m:t>
                      </m:r>
                      <m:r>
                        <a:rPr lang="en-US" i="1">
                          <a:solidFill>
                            <a:srgbClr val="000000"/>
                          </a:solidFill>
                          <a:latin typeface="Cambria Math" panose="02040503050406030204" pitchFamily="18" charset="0"/>
                        </a:rPr>
                        <m:t>=</m:t>
                      </m:r>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𝐉</m:t>
                          </m:r>
                        </m:e>
                        <m:sup>
                          <m:r>
                            <a:rPr lang="en-US" i="1">
                              <a:solidFill>
                                <a:srgbClr val="000000"/>
                              </a:solidFill>
                              <a:latin typeface="Cambria Math" panose="02040503050406030204" pitchFamily="18" charset="0"/>
                            </a:rPr>
                            <m:t>𝑇</m:t>
                          </m:r>
                        </m:sup>
                      </m:sSup>
                      <m:r>
                        <a:rPr lang="en-US" i="1" smtClean="0">
                          <a:solidFill>
                            <a:srgbClr val="000000"/>
                          </a:solidFill>
                          <a:latin typeface="Cambria Math" panose="02040503050406030204" pitchFamily="18" charset="0"/>
                          <a:ea typeface="Cambria Math" panose="02040503050406030204" pitchFamily="18" charset="0"/>
                        </a:rPr>
                        <m:t>ℱ</m:t>
                      </m:r>
                    </m:oMath>
                  </m:oMathPara>
                </a14:m>
                <a:endParaRPr lang="en-US" dirty="0"/>
              </a:p>
            </p:txBody>
          </p:sp>
        </mc:Choice>
        <mc:Fallback xmlns="">
          <p:sp>
            <p:nvSpPr>
              <p:cNvPr id="41988" name="Object 4">
                <a:extLst>
                  <a:ext uri="{FF2B5EF4-FFF2-40B4-BE49-F238E27FC236}">
                    <a16:creationId xmlns:a16="http://schemas.microsoft.com/office/drawing/2014/main" id="{B2CE3568-27F2-5899-E371-EF137BCE7B1A}"/>
                  </a:ext>
                </a:extLst>
              </p:cNvPr>
              <p:cNvSpPr txBox="1">
                <a:spLocks noRot="1" noChangeAspect="1" noMove="1" noResize="1" noEditPoints="1" noAdjustHandles="1" noChangeArrowheads="1" noChangeShapeType="1" noTextEdit="1"/>
              </p:cNvSpPr>
              <p:nvPr/>
            </p:nvSpPr>
            <p:spPr bwMode="auto">
              <a:xfrm>
                <a:off x="2735302" y="2974199"/>
                <a:ext cx="1408724" cy="591092"/>
              </a:xfrm>
              <a:prstGeom prst="rect">
                <a:avLst/>
              </a:prstGeom>
              <a:blipFill>
                <a:blip r:embed="rId4"/>
                <a:stretch>
                  <a:fillRect/>
                </a:stretch>
              </a:blipFill>
              <a:ln>
                <a:noFill/>
              </a:ln>
              <a:effectLst/>
            </p:spPr>
            <p:txBody>
              <a:bodyPr/>
              <a:lstStyle/>
              <a:p>
                <a:r>
                  <a:rPr lang="en-US">
                    <a:noFill/>
                  </a:rPr>
                  <a:t> </a:t>
                </a:r>
              </a:p>
            </p:txBody>
          </p:sp>
        </mc:Fallback>
      </mc:AlternateContent>
      <p:pic>
        <p:nvPicPr>
          <p:cNvPr id="41991" name="Picture 8" descr="I:\EE534\Fig_1.09.tif">
            <a:extLst>
              <a:ext uri="{FF2B5EF4-FFF2-40B4-BE49-F238E27FC236}">
                <a16:creationId xmlns:a16="http://schemas.microsoft.com/office/drawing/2014/main" id="{B11A450B-6D91-DBD6-BA2F-066EEB9F2B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668" y="1484639"/>
            <a:ext cx="4113691" cy="399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a:extLst>
              <a:ext uri="{FF2B5EF4-FFF2-40B4-BE49-F238E27FC236}">
                <a16:creationId xmlns:a16="http://schemas.microsoft.com/office/drawing/2014/main" id="{6AD8248A-E020-9FD7-5949-6041A6A5D53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8" name="Object 2">
                <a:extLst>
                  <a:ext uri="{FF2B5EF4-FFF2-40B4-BE49-F238E27FC236}">
                    <a16:creationId xmlns:a16="http://schemas.microsoft.com/office/drawing/2014/main" id="{87710D9C-9EB6-7DCA-F91F-ACC122F4F998}"/>
                  </a:ext>
                </a:extLst>
              </p:cNvPr>
              <p:cNvSpPr txBox="1"/>
              <p:nvPr/>
            </p:nvSpPr>
            <p:spPr bwMode="auto">
              <a:xfrm>
                <a:off x="10403798" y="1371600"/>
                <a:ext cx="1393498" cy="2094355"/>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acc>
                        <m:accPr>
                          <m:chr m:val="̇"/>
                          <m:ctrlPr>
                            <a:rPr lang="en-US" i="1" smtClean="0">
                              <a:solidFill>
                                <a:srgbClr val="000000"/>
                              </a:solidFill>
                              <a:latin typeface="Cambria Math" panose="02040503050406030204" pitchFamily="18" charset="0"/>
                            </a:rPr>
                          </m:ctrlPr>
                        </m:accPr>
                        <m:e>
                          <m:r>
                            <m:rPr>
                              <m:sty m:val="p"/>
                            </m:rPr>
                            <a:rPr lang="en-US" i="0" smtClean="0">
                              <a:solidFill>
                                <a:srgbClr val="000000"/>
                              </a:solidFill>
                              <a:latin typeface="Cambria Math" panose="02040503050406030204" pitchFamily="18" charset="0"/>
                            </a:rPr>
                            <m:t>Θ</m:t>
                          </m:r>
                        </m:e>
                      </m:acc>
                      <m:r>
                        <a:rPr lang="en-US" b="0" i="1" smtClean="0">
                          <a:solidFill>
                            <a:srgbClr val="000000"/>
                          </a:solidFill>
                          <a:latin typeface="Cambria Math" panose="02040503050406030204" pitchFamily="18" charset="0"/>
                        </a:rPr>
                        <m:t>=</m:t>
                      </m:r>
                      <m:d>
                        <m:dPr>
                          <m:begChr m:val="{"/>
                          <m:endChr m:val="}"/>
                          <m:ctrlPr>
                            <a:rPr lang="en-US" b="0" i="1" smtClean="0">
                              <a:solidFill>
                                <a:srgbClr val="000000"/>
                              </a:solidFill>
                              <a:latin typeface="Cambria Math" panose="02040503050406030204" pitchFamily="18" charset="0"/>
                            </a:rPr>
                          </m:ctrlPr>
                        </m:dPr>
                        <m:e>
                          <m:m>
                            <m:mPr>
                              <m:mcs>
                                <m:mc>
                                  <m:mcPr>
                                    <m:count m:val="1"/>
                                    <m:mcJc m:val="center"/>
                                  </m:mcPr>
                                </m:mc>
                              </m:mcs>
                              <m:ctrlPr>
                                <a:rPr lang="en-US" i="1">
                                  <a:solidFill>
                                    <a:srgbClr val="000000"/>
                                  </a:solidFill>
                                  <a:latin typeface="Cambria Math" panose="02040503050406030204" pitchFamily="18" charset="0"/>
                                </a:rPr>
                              </m:ctrlPr>
                            </m:mPr>
                            <m:mr>
                              <m:e>
                                <m:sSub>
                                  <m:sSubPr>
                                    <m:ctrlPr>
                                      <a:rPr lang="en-US" i="1" smtClean="0">
                                        <a:solidFill>
                                          <a:srgbClr val="000000"/>
                                        </a:solidFill>
                                        <a:latin typeface="Cambria Math" panose="02040503050406030204" pitchFamily="18" charset="0"/>
                                      </a:rPr>
                                    </m:ctrlPr>
                                  </m:sSubPr>
                                  <m:e>
                                    <m:r>
                                      <a:rPr lang="en-US" i="1" smtClean="0">
                                        <a:solidFill>
                                          <a:srgbClr val="000000"/>
                                        </a:solidFill>
                                        <a:latin typeface="Cambria Math" panose="02040503050406030204" pitchFamily="18" charset="0"/>
                                        <a:ea typeface="Cambria Math" panose="02040503050406030204" pitchFamily="18" charset="0"/>
                                      </a:rPr>
                                      <m:t>𝜏</m:t>
                                    </m:r>
                                  </m:e>
                                  <m:sub>
                                    <m:r>
                                      <a:rPr lang="en-US" b="0" i="1" smtClean="0">
                                        <a:solidFill>
                                          <a:srgbClr val="000000"/>
                                        </a:solidFill>
                                        <a:latin typeface="Cambria Math" panose="02040503050406030204" pitchFamily="18" charset="0"/>
                                      </a:rPr>
                                      <m:t>1</m:t>
                                    </m:r>
                                  </m:sub>
                                </m:sSub>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𝜏</m:t>
                                    </m:r>
                                  </m:e>
                                  <m:sub>
                                    <m:r>
                                      <a:rPr lang="en-US" b="0" i="1" smtClean="0">
                                        <a:solidFill>
                                          <a:srgbClr val="000000"/>
                                        </a:solidFill>
                                        <a:latin typeface="Cambria Math" panose="02040503050406030204" pitchFamily="18" charset="0"/>
                                      </a:rPr>
                                      <m:t>2</m:t>
                                    </m:r>
                                  </m:sub>
                                </m:sSub>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𝜏</m:t>
                                    </m:r>
                                  </m:e>
                                  <m:sub>
                                    <m:r>
                                      <a:rPr lang="en-US" b="0" i="1" smtClean="0">
                                        <a:solidFill>
                                          <a:srgbClr val="000000"/>
                                        </a:solidFill>
                                        <a:latin typeface="Cambria Math" panose="02040503050406030204" pitchFamily="18" charset="0"/>
                                      </a:rPr>
                                      <m:t>3</m:t>
                                    </m:r>
                                  </m:sub>
                                </m:sSub>
                              </m:e>
                            </m:mr>
                            <m:mr>
                              <m:e>
                                <m:sSub>
                                  <m:sSubPr>
                                    <m:ctrlPr>
                                      <a:rPr lang="en-US" i="1">
                                        <a:solidFill>
                                          <a:srgbClr val="000000"/>
                                        </a:solidFill>
                                        <a:latin typeface="Cambria Math" panose="02040503050406030204" pitchFamily="18" charset="0"/>
                                        <a:ea typeface="Cambria Math" panose="02040503050406030204" pitchFamily="18" charset="0"/>
                                      </a:rPr>
                                    </m:ctrlPr>
                                  </m:sSubPr>
                                  <m:e>
                                    <m:r>
                                      <a:rPr lang="en-US" b="0" i="1" smtClean="0">
                                        <a:solidFill>
                                          <a:srgbClr val="000000"/>
                                        </a:solidFill>
                                        <a:latin typeface="Cambria Math" panose="02040503050406030204" pitchFamily="18" charset="0"/>
                                      </a:rPr>
                                      <m:t>𝑓</m:t>
                                    </m:r>
                                  </m:e>
                                  <m:sub>
                                    <m:r>
                                      <a:rPr lang="en-US" i="1">
                                        <a:solidFill>
                                          <a:srgbClr val="000000"/>
                                        </a:solidFill>
                                        <a:latin typeface="Cambria Math" panose="02040503050406030204" pitchFamily="18" charset="0"/>
                                      </a:rPr>
                                      <m:t>4</m:t>
                                    </m:r>
                                  </m:sub>
                                </m:sSub>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𝜏</m:t>
                                    </m:r>
                                  </m:e>
                                  <m:sub>
                                    <m:r>
                                      <a:rPr lang="en-US" b="0" i="1" smtClean="0">
                                        <a:solidFill>
                                          <a:srgbClr val="000000"/>
                                        </a:solidFill>
                                        <a:latin typeface="Cambria Math" panose="02040503050406030204" pitchFamily="18" charset="0"/>
                                      </a:rPr>
                                      <m:t>5</m:t>
                                    </m:r>
                                  </m:sub>
                                </m:sSub>
                              </m:e>
                            </m:mr>
                            <m:m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𝜏</m:t>
                                    </m:r>
                                  </m:e>
                                  <m:sub>
                                    <m:r>
                                      <a:rPr lang="en-US" b="0" i="1" smtClean="0">
                                        <a:solidFill>
                                          <a:srgbClr val="000000"/>
                                        </a:solidFill>
                                        <a:latin typeface="Cambria Math" panose="02040503050406030204" pitchFamily="18" charset="0"/>
                                      </a:rPr>
                                      <m:t>6</m:t>
                                    </m:r>
                                  </m:sub>
                                </m:sSub>
                              </m:e>
                            </m:mr>
                          </m:m>
                        </m:e>
                      </m:d>
                    </m:oMath>
                  </m:oMathPara>
                </a14:m>
                <a:endParaRPr lang="en-US" dirty="0"/>
              </a:p>
            </p:txBody>
          </p:sp>
        </mc:Choice>
        <mc:Fallback xmlns="">
          <p:sp>
            <p:nvSpPr>
              <p:cNvPr id="8" name="Object 2">
                <a:extLst>
                  <a:ext uri="{FF2B5EF4-FFF2-40B4-BE49-F238E27FC236}">
                    <a16:creationId xmlns:a16="http://schemas.microsoft.com/office/drawing/2014/main" id="{87710D9C-9EB6-7DCA-F91F-ACC122F4F998}"/>
                  </a:ext>
                </a:extLst>
              </p:cNvPr>
              <p:cNvSpPr txBox="1">
                <a:spLocks noRot="1" noChangeAspect="1" noMove="1" noResize="1" noEditPoints="1" noAdjustHandles="1" noChangeArrowheads="1" noChangeShapeType="1" noTextEdit="1"/>
              </p:cNvSpPr>
              <p:nvPr/>
            </p:nvSpPr>
            <p:spPr bwMode="auto">
              <a:xfrm>
                <a:off x="10403798" y="1371600"/>
                <a:ext cx="1393498" cy="2094355"/>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3">
                <a:extLst>
                  <a:ext uri="{FF2B5EF4-FFF2-40B4-BE49-F238E27FC236}">
                    <a16:creationId xmlns:a16="http://schemas.microsoft.com/office/drawing/2014/main" id="{F070DCB3-BBE6-E18F-5770-F303DD32FAA5}"/>
                  </a:ext>
                </a:extLst>
              </p:cNvPr>
              <p:cNvSpPr txBox="1"/>
              <p:nvPr/>
            </p:nvSpPr>
            <p:spPr bwMode="auto">
              <a:xfrm>
                <a:off x="10356359" y="3348318"/>
                <a:ext cx="1519518" cy="1749611"/>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a:rPr lang="en-US" sz="2200" i="1" smtClean="0">
                          <a:solidFill>
                            <a:srgbClr val="000000"/>
                          </a:solidFill>
                          <a:latin typeface="Cambria Math" panose="02040503050406030204" pitchFamily="18" charset="0"/>
                          <a:ea typeface="Cambria Math" panose="02040503050406030204" pitchFamily="18" charset="0"/>
                        </a:rPr>
                        <m:t>ℱ</m:t>
                      </m:r>
                      <m:r>
                        <a:rPr lang="en-US" sz="2200" i="1">
                          <a:solidFill>
                            <a:srgbClr val="000000"/>
                          </a:solidFill>
                          <a:latin typeface="Cambria Math" panose="02040503050406030204" pitchFamily="18" charset="0"/>
                        </a:rPr>
                        <m:t>=</m:t>
                      </m:r>
                      <m:d>
                        <m:dPr>
                          <m:begChr m:val="{"/>
                          <m:endChr m:val="}"/>
                          <m:ctrlPr>
                            <a:rPr lang="en-US" sz="2200" i="1" smtClean="0">
                              <a:solidFill>
                                <a:srgbClr val="000000"/>
                              </a:solidFill>
                              <a:latin typeface="Cambria Math" panose="02040503050406030204" pitchFamily="18" charset="0"/>
                            </a:rPr>
                          </m:ctrlPr>
                        </m:dPr>
                        <m:e>
                          <m:m>
                            <m:mPr>
                              <m:mcs>
                                <m:mc>
                                  <m:mcPr>
                                    <m:count m:val="1"/>
                                    <m:mcJc m:val="center"/>
                                  </m:mcPr>
                                </m:mc>
                              </m:mcs>
                              <m:ctrlPr>
                                <a:rPr lang="en-US" sz="2200" i="1">
                                  <a:solidFill>
                                    <a:srgbClr val="000000"/>
                                  </a:solidFill>
                                  <a:latin typeface="Cambria Math" panose="02040503050406030204" pitchFamily="18" charset="0"/>
                                </a:rPr>
                              </m:ctrlPr>
                            </m:mPr>
                            <m:mr>
                              <m:e>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𝑓</m:t>
                                    </m:r>
                                  </m:e>
                                  <m:sub>
                                    <m:r>
                                      <m:rPr>
                                        <m:brk m:alnAt="7"/>
                                      </m:rPr>
                                      <a:rPr lang="en-US" sz="2200" b="0" i="1" smtClean="0">
                                        <a:solidFill>
                                          <a:srgbClr val="000000"/>
                                        </a:solidFill>
                                        <a:latin typeface="Cambria Math" panose="02040503050406030204" pitchFamily="18" charset="0"/>
                                      </a:rPr>
                                      <m:t>𝑥</m:t>
                                    </m:r>
                                  </m:sub>
                                </m:sSub>
                              </m:e>
                            </m:mr>
                            <m:mr>
                              <m:e>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𝑓</m:t>
                                    </m:r>
                                  </m:e>
                                  <m:sub>
                                    <m:r>
                                      <a:rPr lang="en-US" sz="2200" b="0" i="1" smtClean="0">
                                        <a:solidFill>
                                          <a:srgbClr val="000000"/>
                                        </a:solidFill>
                                        <a:latin typeface="Cambria Math" panose="02040503050406030204" pitchFamily="18" charset="0"/>
                                      </a:rPr>
                                      <m:t>𝑦</m:t>
                                    </m:r>
                                  </m:sub>
                                </m:sSub>
                              </m:e>
                            </m:mr>
                            <m:mr>
                              <m:e>
                                <m:sSub>
                                  <m:sSubPr>
                                    <m:ctrlPr>
                                      <a:rPr lang="en-US" sz="2200" b="0" i="1" smtClean="0">
                                        <a:solidFill>
                                          <a:srgbClr val="000000"/>
                                        </a:solidFill>
                                        <a:latin typeface="Cambria Math" panose="02040503050406030204" pitchFamily="18" charset="0"/>
                                      </a:rPr>
                                    </m:ctrlPr>
                                  </m:sSubPr>
                                  <m:e>
                                    <m:r>
                                      <a:rPr lang="en-US" sz="2200" b="0" i="1" smtClean="0">
                                        <a:solidFill>
                                          <a:srgbClr val="000000"/>
                                        </a:solidFill>
                                        <a:latin typeface="Cambria Math" panose="02040503050406030204" pitchFamily="18" charset="0"/>
                                      </a:rPr>
                                      <m:t>𝑓</m:t>
                                    </m:r>
                                  </m:e>
                                  <m:sub>
                                    <m:r>
                                      <a:rPr lang="en-US" sz="2200" b="0" i="1" smtClean="0">
                                        <a:solidFill>
                                          <a:srgbClr val="000000"/>
                                        </a:solidFill>
                                        <a:latin typeface="Cambria Math" panose="02040503050406030204" pitchFamily="18" charset="0"/>
                                      </a:rPr>
                                      <m:t>𝑧</m:t>
                                    </m:r>
                                  </m:sub>
                                </m:sSub>
                              </m:e>
                            </m:mr>
                            <m:mr>
                              <m:e>
                                <m:sSub>
                                  <m:sSubPr>
                                    <m:ctrlPr>
                                      <a:rPr lang="en-US" sz="2200" b="0" i="1" smtClean="0">
                                        <a:solidFill>
                                          <a:srgbClr val="000000"/>
                                        </a:solidFill>
                                        <a:latin typeface="Cambria Math" panose="02040503050406030204" pitchFamily="18" charset="0"/>
                                        <a:ea typeface="Cambria Math" panose="02040503050406030204" pitchFamily="18" charset="0"/>
                                      </a:rPr>
                                    </m:ctrlPr>
                                  </m:sSubPr>
                                  <m:e>
                                    <m:r>
                                      <a:rPr lang="en-US" sz="2200" i="1" smtClean="0">
                                        <a:solidFill>
                                          <a:srgbClr val="000000"/>
                                        </a:solidFill>
                                        <a:latin typeface="Cambria Math" panose="02040503050406030204" pitchFamily="18" charset="0"/>
                                        <a:ea typeface="Cambria Math" panose="02040503050406030204" pitchFamily="18" charset="0"/>
                                      </a:rPr>
                                      <m:t>𝜏</m:t>
                                    </m:r>
                                    <m:r>
                                      <m:rPr>
                                        <m:nor/>
                                      </m:rPr>
                                      <a:rPr lang="en-US" sz="2200" dirty="0"/>
                                      <m:t> </m:t>
                                    </m:r>
                                  </m:e>
                                  <m:sub>
                                    <m:r>
                                      <a:rPr lang="en-US" sz="2200" b="0" i="1" smtClean="0">
                                        <a:solidFill>
                                          <a:srgbClr val="000000"/>
                                        </a:solidFill>
                                        <a:latin typeface="Cambria Math" panose="02040503050406030204" pitchFamily="18" charset="0"/>
                                        <a:ea typeface="Cambria Math" panose="02040503050406030204" pitchFamily="18" charset="0"/>
                                      </a:rPr>
                                      <m:t>𝑥</m:t>
                                    </m:r>
                                  </m:sub>
                                </m:sSub>
                              </m:e>
                            </m:mr>
                            <m:mr>
                              <m:e>
                                <m:sSub>
                                  <m:sSubPr>
                                    <m:ctrlPr>
                                      <a:rPr lang="en-US" sz="2200" b="0" i="1" smtClean="0">
                                        <a:solidFill>
                                          <a:srgbClr val="000000"/>
                                        </a:solidFill>
                                        <a:latin typeface="Cambria Math" panose="02040503050406030204" pitchFamily="18" charset="0"/>
                                        <a:ea typeface="Cambria Math" panose="02040503050406030204" pitchFamily="18" charset="0"/>
                                      </a:rPr>
                                    </m:ctrlPr>
                                  </m:sSubPr>
                                  <m:e>
                                    <m:r>
                                      <a:rPr lang="en-US" sz="2200" i="1">
                                        <a:solidFill>
                                          <a:srgbClr val="000000"/>
                                        </a:solidFill>
                                        <a:latin typeface="Cambria Math" panose="02040503050406030204" pitchFamily="18" charset="0"/>
                                        <a:ea typeface="Cambria Math" panose="02040503050406030204" pitchFamily="18" charset="0"/>
                                      </a:rPr>
                                      <m:t>𝜏</m:t>
                                    </m:r>
                                  </m:e>
                                  <m:sub>
                                    <m:r>
                                      <a:rPr lang="en-US" sz="2200" b="0" i="1" smtClean="0">
                                        <a:solidFill>
                                          <a:srgbClr val="000000"/>
                                        </a:solidFill>
                                        <a:latin typeface="Cambria Math" panose="02040503050406030204" pitchFamily="18" charset="0"/>
                                        <a:ea typeface="Cambria Math" panose="02040503050406030204" pitchFamily="18" charset="0"/>
                                      </a:rPr>
                                      <m:t>𝑦</m:t>
                                    </m:r>
                                  </m:sub>
                                </m:sSub>
                              </m:e>
                            </m:mr>
                            <m:mr>
                              <m:e>
                                <m:sSub>
                                  <m:sSubPr>
                                    <m:ctrlPr>
                                      <a:rPr lang="en-US" sz="2200" b="0" i="1" smtClean="0">
                                        <a:solidFill>
                                          <a:srgbClr val="000000"/>
                                        </a:solidFill>
                                        <a:latin typeface="Cambria Math" panose="02040503050406030204" pitchFamily="18" charset="0"/>
                                        <a:ea typeface="Cambria Math" panose="02040503050406030204" pitchFamily="18" charset="0"/>
                                      </a:rPr>
                                    </m:ctrlPr>
                                  </m:sSubPr>
                                  <m:e>
                                    <m:r>
                                      <a:rPr lang="en-US" sz="2200" i="1">
                                        <a:solidFill>
                                          <a:srgbClr val="000000"/>
                                        </a:solidFill>
                                        <a:latin typeface="Cambria Math" panose="02040503050406030204" pitchFamily="18" charset="0"/>
                                        <a:ea typeface="Cambria Math" panose="02040503050406030204" pitchFamily="18" charset="0"/>
                                      </a:rPr>
                                      <m:t>𝜏</m:t>
                                    </m:r>
                                  </m:e>
                                  <m:sub>
                                    <m:r>
                                      <a:rPr lang="en-US" sz="2200" b="0" i="1" smtClean="0">
                                        <a:solidFill>
                                          <a:srgbClr val="000000"/>
                                        </a:solidFill>
                                        <a:latin typeface="Cambria Math" panose="02040503050406030204" pitchFamily="18" charset="0"/>
                                        <a:ea typeface="Cambria Math" panose="02040503050406030204" pitchFamily="18" charset="0"/>
                                      </a:rPr>
                                      <m:t>𝑧</m:t>
                                    </m:r>
                                  </m:sub>
                                </m:sSub>
                              </m:e>
                            </m:mr>
                          </m:m>
                        </m:e>
                      </m:d>
                    </m:oMath>
                  </m:oMathPara>
                </a14:m>
                <a:endParaRPr lang="en-US" sz="2200" dirty="0"/>
              </a:p>
            </p:txBody>
          </p:sp>
        </mc:Choice>
        <mc:Fallback xmlns="">
          <p:sp>
            <p:nvSpPr>
              <p:cNvPr id="9" name="Object 3">
                <a:extLst>
                  <a:ext uri="{FF2B5EF4-FFF2-40B4-BE49-F238E27FC236}">
                    <a16:creationId xmlns:a16="http://schemas.microsoft.com/office/drawing/2014/main" id="{F070DCB3-BBE6-E18F-5770-F303DD32FAA5}"/>
                  </a:ext>
                </a:extLst>
              </p:cNvPr>
              <p:cNvSpPr txBox="1">
                <a:spLocks noRot="1" noChangeAspect="1" noMove="1" noResize="1" noEditPoints="1" noAdjustHandles="1" noChangeArrowheads="1" noChangeShapeType="1" noTextEdit="1"/>
              </p:cNvSpPr>
              <p:nvPr/>
            </p:nvSpPr>
            <p:spPr bwMode="auto">
              <a:xfrm>
                <a:off x="10356359" y="3348318"/>
                <a:ext cx="1519518" cy="1749611"/>
              </a:xfrm>
              <a:prstGeom prst="rect">
                <a:avLst/>
              </a:prstGeom>
              <a:blipFill>
                <a:blip r:embed="rId7"/>
                <a:stretch>
                  <a:fillRect b="-174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989" name="Object 6">
                <a:extLst>
                  <a:ext uri="{FF2B5EF4-FFF2-40B4-BE49-F238E27FC236}">
                    <a16:creationId xmlns:a16="http://schemas.microsoft.com/office/drawing/2014/main" id="{8CA7FB63-D387-6DD3-7938-7C1F9A5233ED}"/>
                  </a:ext>
                </a:extLst>
              </p:cNvPr>
              <p:cNvSpPr txBox="1"/>
              <p:nvPr/>
            </p:nvSpPr>
            <p:spPr bwMode="auto">
              <a:xfrm>
                <a:off x="9148250" y="2125103"/>
                <a:ext cx="443985" cy="425355"/>
              </a:xfrm>
              <a:prstGeom prst="rect">
                <a:avLst/>
              </a:prstGeom>
              <a:solidFill>
                <a:schemeClr val="bg1"/>
              </a:solid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𝛕</m:t>
                      </m:r>
                    </m:oMath>
                  </m:oMathPara>
                </a14:m>
                <a:endParaRPr lang="en-US" dirty="0"/>
              </a:p>
            </p:txBody>
          </p:sp>
        </mc:Choice>
        <mc:Fallback xmlns="">
          <p:sp>
            <p:nvSpPr>
              <p:cNvPr id="41989" name="Object 6">
                <a:extLst>
                  <a:ext uri="{FF2B5EF4-FFF2-40B4-BE49-F238E27FC236}">
                    <a16:creationId xmlns:a16="http://schemas.microsoft.com/office/drawing/2014/main" id="{8CA7FB63-D387-6DD3-7938-7C1F9A5233ED}"/>
                  </a:ext>
                </a:extLst>
              </p:cNvPr>
              <p:cNvSpPr txBox="1">
                <a:spLocks noRot="1" noChangeAspect="1" noMove="1" noResize="1" noEditPoints="1" noAdjustHandles="1" noChangeArrowheads="1" noChangeShapeType="1" noTextEdit="1"/>
              </p:cNvSpPr>
              <p:nvPr/>
            </p:nvSpPr>
            <p:spPr bwMode="auto">
              <a:xfrm>
                <a:off x="9148250" y="2125103"/>
                <a:ext cx="443985" cy="425355"/>
              </a:xfrm>
              <a:prstGeom prst="rect">
                <a:avLst/>
              </a:prstGeom>
              <a:blipFill>
                <a:blip r:embed="rId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990" name="Object 7">
                <a:extLst>
                  <a:ext uri="{FF2B5EF4-FFF2-40B4-BE49-F238E27FC236}">
                    <a16:creationId xmlns:a16="http://schemas.microsoft.com/office/drawing/2014/main" id="{8694E697-D7E7-9287-DE53-F0DCBEFFB056}"/>
                  </a:ext>
                </a:extLst>
              </p:cNvPr>
              <p:cNvSpPr txBox="1"/>
              <p:nvPr/>
            </p:nvSpPr>
            <p:spPr bwMode="auto">
              <a:xfrm>
                <a:off x="8901409" y="1612159"/>
                <a:ext cx="493681" cy="420869"/>
              </a:xfrm>
              <a:prstGeom prst="rect">
                <a:avLst/>
              </a:prstGeom>
              <a:solidFill>
                <a:schemeClr val="bg1"/>
              </a:solid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b="1" i="1" smtClean="0">
                          <a:solidFill>
                            <a:srgbClr val="000000"/>
                          </a:solidFill>
                          <a:latin typeface="Cambria Math" panose="02040503050406030204" pitchFamily="18" charset="0"/>
                          <a:ea typeface="Cambria Math" panose="02040503050406030204" pitchFamily="18" charset="0"/>
                        </a:rPr>
                        <m:t>𝒇</m:t>
                      </m:r>
                    </m:oMath>
                  </m:oMathPara>
                </a14:m>
                <a:endParaRPr lang="en-US" b="1" dirty="0"/>
              </a:p>
            </p:txBody>
          </p:sp>
        </mc:Choice>
        <mc:Fallback xmlns="">
          <p:sp>
            <p:nvSpPr>
              <p:cNvPr id="41990" name="Object 7">
                <a:extLst>
                  <a:ext uri="{FF2B5EF4-FFF2-40B4-BE49-F238E27FC236}">
                    <a16:creationId xmlns:a16="http://schemas.microsoft.com/office/drawing/2014/main" id="{8694E697-D7E7-9287-DE53-F0DCBEFFB056}"/>
                  </a:ext>
                </a:extLst>
              </p:cNvPr>
              <p:cNvSpPr txBox="1">
                <a:spLocks noRot="1" noChangeAspect="1" noMove="1" noResize="1" noEditPoints="1" noAdjustHandles="1" noChangeArrowheads="1" noChangeShapeType="1" noTextEdit="1"/>
              </p:cNvSpPr>
              <p:nvPr/>
            </p:nvSpPr>
            <p:spPr bwMode="auto">
              <a:xfrm>
                <a:off x="8901409" y="1612159"/>
                <a:ext cx="493681" cy="420869"/>
              </a:xfrm>
              <a:prstGeom prst="rect">
                <a:avLst/>
              </a:prstGeom>
              <a:blipFill>
                <a:blip r:embed="rId9"/>
                <a:stretch>
                  <a:fillRect l="-4938" b="-8571"/>
                </a:stretch>
              </a:blipFill>
              <a:ln>
                <a:noFill/>
              </a:ln>
            </p:spPr>
            <p:txBody>
              <a:bodyPr/>
              <a:lstStyle/>
              <a:p>
                <a:r>
                  <a:rPr lang="en-US">
                    <a:noFill/>
                  </a:rPr>
                  <a:t> </a:t>
                </a:r>
              </a:p>
            </p:txBody>
          </p:sp>
        </mc:Fallback>
      </mc:AlternateContent>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E2788A9-D30D-0C1C-7BD4-503FB9979EFF}"/>
              </a:ext>
            </a:extLst>
          </p:cNvPr>
          <p:cNvSpPr>
            <a:spLocks noGrp="1" noChangeArrowheads="1"/>
          </p:cNvSpPr>
          <p:nvPr>
            <p:ph type="title"/>
          </p:nvPr>
        </p:nvSpPr>
        <p:spPr/>
        <p:txBody>
          <a:bodyPr/>
          <a:lstStyle/>
          <a:p>
            <a:r>
              <a:rPr lang="en-US" altLang="en-US"/>
              <a:t>Types of Gears</a:t>
            </a:r>
          </a:p>
        </p:txBody>
      </p:sp>
      <p:pic>
        <p:nvPicPr>
          <p:cNvPr id="219139" name="Picture 3">
            <a:extLst>
              <a:ext uri="{FF2B5EF4-FFF2-40B4-BE49-F238E27FC236}">
                <a16:creationId xmlns:a16="http://schemas.microsoft.com/office/drawing/2014/main" id="{8CBBC1BF-5491-2D46-8EC2-C185AF92E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539" y="3824289"/>
            <a:ext cx="17621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5">
            <a:extLst>
              <a:ext uri="{FF2B5EF4-FFF2-40B4-BE49-F238E27FC236}">
                <a16:creationId xmlns:a16="http://schemas.microsoft.com/office/drawing/2014/main" id="{35E031F4-405F-94A8-D104-5EB4C6909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4" y="4005264"/>
            <a:ext cx="17621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Text Box 6">
            <a:extLst>
              <a:ext uri="{FF2B5EF4-FFF2-40B4-BE49-F238E27FC236}">
                <a16:creationId xmlns:a16="http://schemas.microsoft.com/office/drawing/2014/main" id="{BC3237A0-8FEE-70F8-9359-43493129F2D4}"/>
              </a:ext>
            </a:extLst>
          </p:cNvPr>
          <p:cNvSpPr txBox="1">
            <a:spLocks noChangeArrowheads="1"/>
          </p:cNvSpPr>
          <p:nvPr/>
        </p:nvSpPr>
        <p:spPr bwMode="auto">
          <a:xfrm>
            <a:off x="3070225" y="3525838"/>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Super Gears</a:t>
            </a:r>
          </a:p>
        </p:txBody>
      </p:sp>
      <p:sp>
        <p:nvSpPr>
          <p:cNvPr id="219142" name="Text Box 11">
            <a:extLst>
              <a:ext uri="{FF2B5EF4-FFF2-40B4-BE49-F238E27FC236}">
                <a16:creationId xmlns:a16="http://schemas.microsoft.com/office/drawing/2014/main" id="{60E7A66B-A2F0-5A0E-0713-C7F4FAC8E31A}"/>
              </a:ext>
            </a:extLst>
          </p:cNvPr>
          <p:cNvSpPr txBox="1">
            <a:spLocks noChangeArrowheads="1"/>
          </p:cNvSpPr>
          <p:nvPr/>
        </p:nvSpPr>
        <p:spPr bwMode="auto">
          <a:xfrm>
            <a:off x="8032750" y="5716588"/>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Worm Gears</a:t>
            </a:r>
          </a:p>
        </p:txBody>
      </p:sp>
      <p:sp>
        <p:nvSpPr>
          <p:cNvPr id="219143" name="Text Box 12">
            <a:extLst>
              <a:ext uri="{FF2B5EF4-FFF2-40B4-BE49-F238E27FC236}">
                <a16:creationId xmlns:a16="http://schemas.microsoft.com/office/drawing/2014/main" id="{26ED46D4-E812-9D36-1886-F641B4E68309}"/>
              </a:ext>
            </a:extLst>
          </p:cNvPr>
          <p:cNvSpPr txBox="1">
            <a:spLocks noChangeArrowheads="1"/>
          </p:cNvSpPr>
          <p:nvPr/>
        </p:nvSpPr>
        <p:spPr bwMode="auto">
          <a:xfrm>
            <a:off x="5537201" y="5745163"/>
            <a:ext cx="1268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Hypoid Gears</a:t>
            </a:r>
          </a:p>
        </p:txBody>
      </p:sp>
      <p:sp>
        <p:nvSpPr>
          <p:cNvPr id="219144" name="Text Box 13">
            <a:extLst>
              <a:ext uri="{FF2B5EF4-FFF2-40B4-BE49-F238E27FC236}">
                <a16:creationId xmlns:a16="http://schemas.microsoft.com/office/drawing/2014/main" id="{6C41AECE-C0F8-CFBF-4F27-A0E55F7D4FBA}"/>
              </a:ext>
            </a:extLst>
          </p:cNvPr>
          <p:cNvSpPr txBox="1">
            <a:spLocks noChangeArrowheads="1"/>
          </p:cNvSpPr>
          <p:nvPr/>
        </p:nvSpPr>
        <p:spPr bwMode="auto">
          <a:xfrm>
            <a:off x="5489576" y="3468688"/>
            <a:ext cx="1249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Helical Gears</a:t>
            </a:r>
          </a:p>
        </p:txBody>
      </p:sp>
      <p:sp>
        <p:nvSpPr>
          <p:cNvPr id="219145" name="Text Box 14">
            <a:extLst>
              <a:ext uri="{FF2B5EF4-FFF2-40B4-BE49-F238E27FC236}">
                <a16:creationId xmlns:a16="http://schemas.microsoft.com/office/drawing/2014/main" id="{2BF26901-1C46-AA5A-8F0C-2D4BE9E98CFF}"/>
              </a:ext>
            </a:extLst>
          </p:cNvPr>
          <p:cNvSpPr txBox="1">
            <a:spLocks noChangeArrowheads="1"/>
          </p:cNvSpPr>
          <p:nvPr/>
        </p:nvSpPr>
        <p:spPr bwMode="auto">
          <a:xfrm>
            <a:off x="3260726" y="5773738"/>
            <a:ext cx="116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Bevel Gears</a:t>
            </a:r>
          </a:p>
        </p:txBody>
      </p:sp>
      <p:pic>
        <p:nvPicPr>
          <p:cNvPr id="219146" name="Picture 15">
            <a:extLst>
              <a:ext uri="{FF2B5EF4-FFF2-40B4-BE49-F238E27FC236}">
                <a16:creationId xmlns:a16="http://schemas.microsoft.com/office/drawing/2014/main" id="{BC27BA80-2C2C-6D76-55F9-8CEC1C5E2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214" y="1662114"/>
            <a:ext cx="17621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7" name="Picture 16">
            <a:extLst>
              <a:ext uri="{FF2B5EF4-FFF2-40B4-BE49-F238E27FC236}">
                <a16:creationId xmlns:a16="http://schemas.microsoft.com/office/drawing/2014/main" id="{53B62CEF-7A07-65E9-2A32-726AD47FDF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5889" y="3871914"/>
            <a:ext cx="17621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8" name="Picture 17">
            <a:extLst>
              <a:ext uri="{FF2B5EF4-FFF2-40B4-BE49-F238E27FC236}">
                <a16:creationId xmlns:a16="http://schemas.microsoft.com/office/drawing/2014/main" id="{A2F09D70-0103-EBF7-BA2D-77B6A9406D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5114" y="1700214"/>
            <a:ext cx="17621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9" name="Picture 18">
            <a:extLst>
              <a:ext uri="{FF2B5EF4-FFF2-40B4-BE49-F238E27FC236}">
                <a16:creationId xmlns:a16="http://schemas.microsoft.com/office/drawing/2014/main" id="{C6076F46-1666-8D97-825F-A020F845F2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2826" y="1614488"/>
            <a:ext cx="247332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50" name="Text Box 19">
            <a:extLst>
              <a:ext uri="{FF2B5EF4-FFF2-40B4-BE49-F238E27FC236}">
                <a16:creationId xmlns:a16="http://schemas.microsoft.com/office/drawing/2014/main" id="{9DE9B708-6177-8E00-2D47-370CEFD45E09}"/>
              </a:ext>
            </a:extLst>
          </p:cNvPr>
          <p:cNvSpPr txBox="1">
            <a:spLocks noChangeArrowheads="1"/>
          </p:cNvSpPr>
          <p:nvPr/>
        </p:nvSpPr>
        <p:spPr bwMode="auto">
          <a:xfrm>
            <a:off x="7575551" y="3411538"/>
            <a:ext cx="1831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Rack &amp; Pinion Gears</a:t>
            </a:r>
          </a:p>
        </p:txBody>
      </p:sp>
      <p:pic>
        <p:nvPicPr>
          <p:cNvPr id="219151" name="Picture 2" descr="http://brand.ucla.edu/wp-content/uploads/2013/08/ucla-logotype-main-11.jpg">
            <a:extLst>
              <a:ext uri="{FF2B5EF4-FFF2-40B4-BE49-F238E27FC236}">
                <a16:creationId xmlns:a16="http://schemas.microsoft.com/office/drawing/2014/main" id="{13BA5A40-AE9F-008C-6581-7EFA67765B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ooter Placeholder 2">
            <a:extLst>
              <a:ext uri="{FF2B5EF4-FFF2-40B4-BE49-F238E27FC236}">
                <a16:creationId xmlns:a16="http://schemas.microsoft.com/office/drawing/2014/main" id="{773FE7F0-4D92-C042-F83E-EF4AEDD8901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1E3146BA-A9D6-3450-E5EB-007F72CD7C33}"/>
              </a:ext>
            </a:extLst>
          </p:cNvPr>
          <p:cNvSpPr>
            <a:spLocks noGrp="1" noChangeArrowheads="1"/>
          </p:cNvSpPr>
          <p:nvPr>
            <p:ph type="title"/>
          </p:nvPr>
        </p:nvSpPr>
        <p:spPr/>
        <p:txBody>
          <a:bodyPr/>
          <a:lstStyle/>
          <a:p>
            <a:r>
              <a:rPr lang="en-US" altLang="en-US"/>
              <a:t>Gearbox / Gearhead</a:t>
            </a:r>
          </a:p>
        </p:txBody>
      </p:sp>
      <p:sp>
        <p:nvSpPr>
          <p:cNvPr id="221187" name="Text Box 9">
            <a:extLst>
              <a:ext uri="{FF2B5EF4-FFF2-40B4-BE49-F238E27FC236}">
                <a16:creationId xmlns:a16="http://schemas.microsoft.com/office/drawing/2014/main" id="{6208AE41-4A17-74BD-53E2-5A0FC6FCC770}"/>
              </a:ext>
            </a:extLst>
          </p:cNvPr>
          <p:cNvSpPr txBox="1">
            <a:spLocks noChangeArrowheads="1"/>
          </p:cNvSpPr>
          <p:nvPr/>
        </p:nvSpPr>
        <p:spPr bwMode="auto">
          <a:xfrm>
            <a:off x="5927726" y="5668963"/>
            <a:ext cx="1406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Harmonic Drive</a:t>
            </a:r>
          </a:p>
        </p:txBody>
      </p:sp>
      <p:pic>
        <p:nvPicPr>
          <p:cNvPr id="221188" name="Picture 10">
            <a:extLst>
              <a:ext uri="{FF2B5EF4-FFF2-40B4-BE49-F238E27FC236}">
                <a16:creationId xmlns:a16="http://schemas.microsoft.com/office/drawing/2014/main" id="{D14AE342-407C-89D1-16FF-98C321C65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5" y="1600201"/>
            <a:ext cx="44767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9" name="Picture 8">
            <a:extLst>
              <a:ext uri="{FF2B5EF4-FFF2-40B4-BE49-F238E27FC236}">
                <a16:creationId xmlns:a16="http://schemas.microsoft.com/office/drawing/2014/main" id="{CC0AFD9E-C820-E3A9-1530-A76D171D1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114" y="3443289"/>
            <a:ext cx="20859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2" descr="http://brand.ucla.edu/wp-content/uploads/2013/08/ucla-logotype-main-11.jpg">
            <a:extLst>
              <a:ext uri="{FF2B5EF4-FFF2-40B4-BE49-F238E27FC236}">
                <a16:creationId xmlns:a16="http://schemas.microsoft.com/office/drawing/2014/main" id="{8FD1DBBF-CEC9-1594-99CE-241EEF96A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A9E7CE7B-81AD-BE41-BE12-BACFECC5E51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A784C627-E25A-6C4C-7C80-66B1686CA954}"/>
              </a:ext>
            </a:extLst>
          </p:cNvPr>
          <p:cNvSpPr>
            <a:spLocks noGrp="1" noChangeArrowheads="1"/>
          </p:cNvSpPr>
          <p:nvPr>
            <p:ph type="title"/>
          </p:nvPr>
        </p:nvSpPr>
        <p:spPr/>
        <p:txBody>
          <a:bodyPr/>
          <a:lstStyle/>
          <a:p>
            <a:r>
              <a:rPr lang="en-US" altLang="en-US"/>
              <a:t>Reduction &amp; Transmission Systems</a:t>
            </a:r>
          </a:p>
        </p:txBody>
      </p:sp>
      <p:sp>
        <p:nvSpPr>
          <p:cNvPr id="223235" name="AutoShape 4">
            <a:extLst>
              <a:ext uri="{FF2B5EF4-FFF2-40B4-BE49-F238E27FC236}">
                <a16:creationId xmlns:a16="http://schemas.microsoft.com/office/drawing/2014/main" id="{AF17BD33-F378-089F-D1E8-EB1EDE6BAF9A}"/>
              </a:ext>
            </a:extLst>
          </p:cNvPr>
          <p:cNvSpPr>
            <a:spLocks noChangeArrowheads="1"/>
          </p:cNvSpPr>
          <p:nvPr/>
        </p:nvSpPr>
        <p:spPr bwMode="auto">
          <a:xfrm>
            <a:off x="4786313" y="1946276"/>
            <a:ext cx="609600" cy="587375"/>
          </a:xfrm>
          <a:prstGeom prst="rightArrow">
            <a:avLst>
              <a:gd name="adj1" fmla="val 45944"/>
              <a:gd name="adj2" fmla="val 42974"/>
            </a:avLst>
          </a:prstGeom>
          <a:solidFill>
            <a:srgbClr val="00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3236" name="Rectangle 5">
            <a:extLst>
              <a:ext uri="{FF2B5EF4-FFF2-40B4-BE49-F238E27FC236}">
                <a16:creationId xmlns:a16="http://schemas.microsoft.com/office/drawing/2014/main" id="{81D0CFD9-864B-A1FE-1205-AB3DB8D30128}"/>
              </a:ext>
            </a:extLst>
          </p:cNvPr>
          <p:cNvSpPr>
            <a:spLocks noChangeArrowheads="1"/>
          </p:cNvSpPr>
          <p:nvPr/>
        </p:nvSpPr>
        <p:spPr bwMode="auto">
          <a:xfrm>
            <a:off x="5407026" y="1743076"/>
            <a:ext cx="1660525" cy="1008063"/>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Transmission</a:t>
            </a:r>
          </a:p>
          <a:p>
            <a:pPr algn="ctr">
              <a:spcBef>
                <a:spcPct val="0"/>
              </a:spcBef>
              <a:buFontTx/>
              <a:buNone/>
            </a:pPr>
            <a:r>
              <a:rPr lang="en-US" altLang="en-US" sz="1800" b="1"/>
              <a:t>(Reduction)</a:t>
            </a:r>
            <a:endParaRPr lang="en-US" altLang="en-US" sz="2400">
              <a:latin typeface="Times New Roman" panose="02020603050405020304" pitchFamily="18" charset="0"/>
            </a:endParaRPr>
          </a:p>
        </p:txBody>
      </p:sp>
      <p:sp>
        <p:nvSpPr>
          <p:cNvPr id="223237" name="AutoShape 6">
            <a:extLst>
              <a:ext uri="{FF2B5EF4-FFF2-40B4-BE49-F238E27FC236}">
                <a16:creationId xmlns:a16="http://schemas.microsoft.com/office/drawing/2014/main" id="{A321872A-2677-0F9E-E23A-CCF6F7B2A12B}"/>
              </a:ext>
            </a:extLst>
          </p:cNvPr>
          <p:cNvSpPr>
            <a:spLocks noChangeArrowheads="1"/>
          </p:cNvSpPr>
          <p:nvPr/>
        </p:nvSpPr>
        <p:spPr bwMode="auto">
          <a:xfrm>
            <a:off x="7086600" y="1976439"/>
            <a:ext cx="609600" cy="587375"/>
          </a:xfrm>
          <a:prstGeom prst="rightArrow">
            <a:avLst>
              <a:gd name="adj1" fmla="val 45944"/>
              <a:gd name="adj2" fmla="val 42974"/>
            </a:avLst>
          </a:prstGeom>
          <a:solidFill>
            <a:srgbClr val="00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3238" name="Text Box 7">
            <a:extLst>
              <a:ext uri="{FF2B5EF4-FFF2-40B4-BE49-F238E27FC236}">
                <a16:creationId xmlns:a16="http://schemas.microsoft.com/office/drawing/2014/main" id="{256D8194-CDBE-7EA0-B22A-07B5C04DDA59}"/>
              </a:ext>
            </a:extLst>
          </p:cNvPr>
          <p:cNvSpPr txBox="1">
            <a:spLocks noChangeArrowheads="1"/>
          </p:cNvSpPr>
          <p:nvPr/>
        </p:nvSpPr>
        <p:spPr bwMode="auto">
          <a:xfrm>
            <a:off x="3802063" y="2012951"/>
            <a:ext cx="74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t>Input</a:t>
            </a:r>
            <a:endParaRPr lang="en-US" altLang="en-US" sz="1800">
              <a:latin typeface="Times New Roman" panose="02020603050405020304" pitchFamily="18" charset="0"/>
            </a:endParaRPr>
          </a:p>
        </p:txBody>
      </p:sp>
      <p:sp>
        <p:nvSpPr>
          <p:cNvPr id="223239" name="Text Box 10">
            <a:extLst>
              <a:ext uri="{FF2B5EF4-FFF2-40B4-BE49-F238E27FC236}">
                <a16:creationId xmlns:a16="http://schemas.microsoft.com/office/drawing/2014/main" id="{96FCBBCE-D58F-CA94-1CE8-86C9540A6911}"/>
              </a:ext>
            </a:extLst>
          </p:cNvPr>
          <p:cNvSpPr txBox="1">
            <a:spLocks noChangeArrowheads="1"/>
          </p:cNvSpPr>
          <p:nvPr/>
        </p:nvSpPr>
        <p:spPr bwMode="auto">
          <a:xfrm>
            <a:off x="7853363" y="2089151"/>
            <a:ext cx="933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t>Output</a:t>
            </a:r>
            <a:endParaRPr lang="en-US" altLang="en-US" sz="180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23240" name="Object 11">
                <a:extLst>
                  <a:ext uri="{FF2B5EF4-FFF2-40B4-BE49-F238E27FC236}">
                    <a16:creationId xmlns:a16="http://schemas.microsoft.com/office/drawing/2014/main" id="{D7748FCB-633C-DACE-5294-56A6C6186106}"/>
                  </a:ext>
                </a:extLst>
              </p:cNvPr>
              <p:cNvSpPr txBox="1"/>
              <p:nvPr/>
            </p:nvSpPr>
            <p:spPr bwMode="auto">
              <a:xfrm>
                <a:off x="5557838" y="3048001"/>
                <a:ext cx="1084262" cy="354013"/>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𝑖𝑛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𝑜𝑢𝑡</m:t>
                          </m:r>
                        </m:sub>
                      </m:sSub>
                    </m:oMath>
                  </m:oMathPara>
                </a14:m>
                <a:endParaRPr lang="en-US"/>
              </a:p>
            </p:txBody>
          </p:sp>
        </mc:Choice>
        <mc:Fallback xmlns="">
          <p:sp>
            <p:nvSpPr>
              <p:cNvPr id="223240" name="Object 11">
                <a:extLst>
                  <a:ext uri="{FF2B5EF4-FFF2-40B4-BE49-F238E27FC236}">
                    <a16:creationId xmlns:a16="http://schemas.microsoft.com/office/drawing/2014/main" id="{D7748FCB-633C-DACE-5294-56A6C6186106}"/>
                  </a:ext>
                </a:extLst>
              </p:cNvPr>
              <p:cNvSpPr txBox="1">
                <a:spLocks noRot="1" noChangeAspect="1" noMove="1" noResize="1" noEditPoints="1" noAdjustHandles="1" noChangeArrowheads="1" noChangeShapeType="1" noTextEdit="1"/>
              </p:cNvSpPr>
              <p:nvPr/>
            </p:nvSpPr>
            <p:spPr bwMode="auto">
              <a:xfrm>
                <a:off x="5557838" y="3048001"/>
                <a:ext cx="1084262" cy="354013"/>
              </a:xfrm>
              <a:prstGeom prst="rect">
                <a:avLst/>
              </a:prstGeom>
              <a:blipFill>
                <a:blip r:embed="rId3"/>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241" name="Object 12">
                <a:extLst>
                  <a:ext uri="{FF2B5EF4-FFF2-40B4-BE49-F238E27FC236}">
                    <a16:creationId xmlns:a16="http://schemas.microsoft.com/office/drawing/2014/main" id="{5D358B84-41D4-0481-EE79-1E539AA69420}"/>
                  </a:ext>
                </a:extLst>
              </p:cNvPr>
              <p:cNvSpPr txBox="1"/>
              <p:nvPr/>
            </p:nvSpPr>
            <p:spPr bwMode="auto">
              <a:xfrm>
                <a:off x="5557838" y="3603626"/>
                <a:ext cx="1674812" cy="354013"/>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𝑇</m:t>
                          </m:r>
                        </m:e>
                        <m:sub>
                          <m:r>
                            <a:rPr lang="en-US" i="1">
                              <a:solidFill>
                                <a:srgbClr val="000000"/>
                              </a:solidFill>
                              <a:latin typeface="Cambria Math" panose="02040503050406030204" pitchFamily="18" charset="0"/>
                            </a:rPr>
                            <m:t>𝑖𝑛</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𝑖𝑛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𝑇</m:t>
                          </m:r>
                        </m:e>
                        <m:sub>
                          <m:r>
                            <a:rPr lang="en-US" i="1">
                              <a:solidFill>
                                <a:srgbClr val="000000"/>
                              </a:solidFill>
                              <a:latin typeface="Cambria Math" panose="02040503050406030204" pitchFamily="18" charset="0"/>
                            </a:rPr>
                            <m:t>𝑜𝑢𝑡</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𝑜𝑢𝑡</m:t>
                          </m:r>
                        </m:sub>
                      </m:sSub>
                    </m:oMath>
                  </m:oMathPara>
                </a14:m>
                <a:endParaRPr lang="en-US"/>
              </a:p>
            </p:txBody>
          </p:sp>
        </mc:Choice>
        <mc:Fallback xmlns="">
          <p:sp>
            <p:nvSpPr>
              <p:cNvPr id="223241" name="Object 12">
                <a:extLst>
                  <a:ext uri="{FF2B5EF4-FFF2-40B4-BE49-F238E27FC236}">
                    <a16:creationId xmlns:a16="http://schemas.microsoft.com/office/drawing/2014/main" id="{5D358B84-41D4-0481-EE79-1E539AA69420}"/>
                  </a:ext>
                </a:extLst>
              </p:cNvPr>
              <p:cNvSpPr txBox="1">
                <a:spLocks noRot="1" noChangeAspect="1" noMove="1" noResize="1" noEditPoints="1" noAdjustHandles="1" noChangeArrowheads="1" noChangeShapeType="1" noTextEdit="1"/>
              </p:cNvSpPr>
              <p:nvPr/>
            </p:nvSpPr>
            <p:spPr bwMode="auto">
              <a:xfrm>
                <a:off x="5557838" y="3603626"/>
                <a:ext cx="1674812" cy="354013"/>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242" name="Object 13">
                <a:extLst>
                  <a:ext uri="{FF2B5EF4-FFF2-40B4-BE49-F238E27FC236}">
                    <a16:creationId xmlns:a16="http://schemas.microsoft.com/office/drawing/2014/main" id="{C3AB6426-DA54-C9D1-7884-5AE7064B79C7}"/>
                  </a:ext>
                </a:extLst>
              </p:cNvPr>
              <p:cNvSpPr txBox="1"/>
              <p:nvPr/>
            </p:nvSpPr>
            <p:spPr bwMode="auto">
              <a:xfrm>
                <a:off x="5529264" y="4048126"/>
                <a:ext cx="3271837" cy="665163"/>
              </a:xfrm>
              <a:prstGeom prst="rect">
                <a:avLst/>
              </a:prstGeom>
              <a:noFill/>
              <a:ln>
                <a:noFill/>
              </a:ln>
              <a:effectLst/>
            </p:spPr>
            <p:txBody>
              <a:bodyPr>
                <a:normAutofit fontScale="62500" lnSpcReduction="20000"/>
              </a:bodyPr>
              <a:lstStyle/>
              <a:p>
                <a:pPr/>
                <a14:m>
                  <m:oMathPara xmlns:m="http://schemas.openxmlformats.org/officeDocument/2006/math">
                    <m:oMathParaPr>
                      <m:jc m:val="left"/>
                    </m:oMathParaPr>
                    <m:oMath xmlns:m="http://schemas.openxmlformats.org/officeDocument/2006/math">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𝑇</m:t>
                              </m:r>
                            </m:e>
                            <m:sub>
                              <m:r>
                                <a:rPr lang="en-US" i="1">
                                  <a:solidFill>
                                    <a:srgbClr val="000000"/>
                                  </a:solidFill>
                                  <a:latin typeface="Cambria Math" panose="02040503050406030204" pitchFamily="18" charset="0"/>
                                </a:rPr>
                                <m:t>𝑜𝑢𝑡</m:t>
                              </m:r>
                            </m:sub>
                          </m:sSub>
                        </m:num>
                        <m:den>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𝑇</m:t>
                              </m:r>
                            </m:e>
                            <m:sub>
                              <m:r>
                                <a:rPr lang="en-US" i="1">
                                  <a:solidFill>
                                    <a:srgbClr val="000000"/>
                                  </a:solidFill>
                                  <a:latin typeface="Cambria Math" panose="02040503050406030204" pitchFamily="18" charset="0"/>
                                </a:rPr>
                                <m:t>𝑖𝑛</m:t>
                              </m:r>
                            </m:sub>
                          </m:sSub>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𝑖𝑛</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𝑜𝑢𝑡</m:t>
                              </m:r>
                            </m:sub>
                          </m:sSub>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m:rPr>
                          <m:nor/>
                        </m:rP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𝑛</m:t>
                      </m:r>
                      <m:r>
                        <a:rPr lang="en-US" i="1">
                          <a:solidFill>
                            <a:srgbClr val="000000"/>
                          </a:solidFill>
                          <a:latin typeface="Cambria Math" panose="02040503050406030204" pitchFamily="18" charset="0"/>
                        </a:rPr>
                        <m:t>&gt;1)</m:t>
                      </m:r>
                    </m:oMath>
                  </m:oMathPara>
                </a14:m>
                <a:endParaRPr lang="en-US"/>
              </a:p>
            </p:txBody>
          </p:sp>
        </mc:Choice>
        <mc:Fallback xmlns="">
          <p:sp>
            <p:nvSpPr>
              <p:cNvPr id="223242" name="Object 13">
                <a:extLst>
                  <a:ext uri="{FF2B5EF4-FFF2-40B4-BE49-F238E27FC236}">
                    <a16:creationId xmlns:a16="http://schemas.microsoft.com/office/drawing/2014/main" id="{C3AB6426-DA54-C9D1-7884-5AE7064B79C7}"/>
                  </a:ext>
                </a:extLst>
              </p:cNvPr>
              <p:cNvSpPr txBox="1">
                <a:spLocks noRot="1" noChangeAspect="1" noMove="1" noResize="1" noEditPoints="1" noAdjustHandles="1" noChangeArrowheads="1" noChangeShapeType="1" noTextEdit="1"/>
              </p:cNvSpPr>
              <p:nvPr/>
            </p:nvSpPr>
            <p:spPr bwMode="auto">
              <a:xfrm>
                <a:off x="5529264" y="4048126"/>
                <a:ext cx="3271837" cy="665163"/>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243" name="Object 14">
                <a:extLst>
                  <a:ext uri="{FF2B5EF4-FFF2-40B4-BE49-F238E27FC236}">
                    <a16:creationId xmlns:a16="http://schemas.microsoft.com/office/drawing/2014/main" id="{333BFBF0-C14A-0B5F-4BD3-C7BF7B7A718D}"/>
                  </a:ext>
                </a:extLst>
              </p:cNvPr>
              <p:cNvSpPr txBox="1"/>
              <p:nvPr/>
            </p:nvSpPr>
            <p:spPr bwMode="auto">
              <a:xfrm>
                <a:off x="5661026" y="5010151"/>
                <a:ext cx="1260475" cy="314325"/>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𝜇</m:t>
                      </m:r>
                      <m:r>
                        <a:rPr lang="en-US" i="1">
                          <a:solidFill>
                            <a:srgbClr val="000000"/>
                          </a:solidFill>
                          <a:latin typeface="Cambria Math" panose="02040503050406030204" pitchFamily="18" charset="0"/>
                        </a:rPr>
                        <m:t> ≈0.5−0.9</m:t>
                      </m:r>
                    </m:oMath>
                  </m:oMathPara>
                </a14:m>
                <a:endParaRPr lang="en-US"/>
              </a:p>
            </p:txBody>
          </p:sp>
        </mc:Choice>
        <mc:Fallback xmlns="">
          <p:sp>
            <p:nvSpPr>
              <p:cNvPr id="223243" name="Object 14">
                <a:extLst>
                  <a:ext uri="{FF2B5EF4-FFF2-40B4-BE49-F238E27FC236}">
                    <a16:creationId xmlns:a16="http://schemas.microsoft.com/office/drawing/2014/main" id="{333BFBF0-C14A-0B5F-4BD3-C7BF7B7A718D}"/>
                  </a:ext>
                </a:extLst>
              </p:cNvPr>
              <p:cNvSpPr txBox="1">
                <a:spLocks noRot="1" noChangeAspect="1" noMove="1" noResize="1" noEditPoints="1" noAdjustHandles="1" noChangeArrowheads="1" noChangeShapeType="1" noTextEdit="1"/>
              </p:cNvSpPr>
              <p:nvPr/>
            </p:nvSpPr>
            <p:spPr bwMode="auto">
              <a:xfrm>
                <a:off x="5661026" y="5010151"/>
                <a:ext cx="1260475" cy="314325"/>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3244" name="Object 15">
                <a:extLst>
                  <a:ext uri="{FF2B5EF4-FFF2-40B4-BE49-F238E27FC236}">
                    <a16:creationId xmlns:a16="http://schemas.microsoft.com/office/drawing/2014/main" id="{21CFBF60-61F4-8862-811D-2A3DFE0B44AA}"/>
                  </a:ext>
                </a:extLst>
              </p:cNvPr>
              <p:cNvSpPr txBox="1"/>
              <p:nvPr/>
            </p:nvSpPr>
            <p:spPr bwMode="auto">
              <a:xfrm>
                <a:off x="5726113" y="5499101"/>
                <a:ext cx="728662" cy="354013"/>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𝜔</m:t>
                          </m:r>
                        </m:e>
                        <m:sub>
                          <m:r>
                            <a:rPr lang="en-US" i="1">
                              <a:solidFill>
                                <a:srgbClr val="000000"/>
                              </a:solidFill>
                              <a:latin typeface="Cambria Math" panose="02040503050406030204" pitchFamily="18" charset="0"/>
                            </a:rPr>
                            <m:t>𝑖𝑛</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𝑇</m:t>
                          </m:r>
                        </m:e>
                        <m:sub>
                          <m:r>
                            <a:rPr lang="en-US" i="1">
                              <a:solidFill>
                                <a:srgbClr val="000000"/>
                              </a:solidFill>
                              <a:latin typeface="Cambria Math" panose="02040503050406030204" pitchFamily="18" charset="0"/>
                            </a:rPr>
                            <m:t>𝑜𝑢𝑡</m:t>
                          </m:r>
                        </m:sub>
                      </m:sSub>
                    </m:oMath>
                  </m:oMathPara>
                </a14:m>
                <a:endParaRPr lang="en-US"/>
              </a:p>
            </p:txBody>
          </p:sp>
        </mc:Choice>
        <mc:Fallback xmlns="">
          <p:sp>
            <p:nvSpPr>
              <p:cNvPr id="223244" name="Object 15">
                <a:extLst>
                  <a:ext uri="{FF2B5EF4-FFF2-40B4-BE49-F238E27FC236}">
                    <a16:creationId xmlns:a16="http://schemas.microsoft.com/office/drawing/2014/main" id="{21CFBF60-61F4-8862-811D-2A3DFE0B44AA}"/>
                  </a:ext>
                </a:extLst>
              </p:cNvPr>
              <p:cNvSpPr txBox="1">
                <a:spLocks noRot="1" noChangeAspect="1" noMove="1" noResize="1" noEditPoints="1" noAdjustHandles="1" noChangeArrowheads="1" noChangeShapeType="1" noTextEdit="1"/>
              </p:cNvSpPr>
              <p:nvPr/>
            </p:nvSpPr>
            <p:spPr bwMode="auto">
              <a:xfrm>
                <a:off x="5726113" y="5499101"/>
                <a:ext cx="728662" cy="354013"/>
              </a:xfrm>
              <a:prstGeom prst="rect">
                <a:avLst/>
              </a:prstGeom>
              <a:blipFill>
                <a:blip r:embed="rId7"/>
                <a:stretch>
                  <a:fillRect/>
                </a:stretch>
              </a:blipFill>
              <a:ln>
                <a:noFill/>
              </a:ln>
              <a:effectLst/>
            </p:spPr>
            <p:txBody>
              <a:bodyPr/>
              <a:lstStyle/>
              <a:p>
                <a:r>
                  <a:rPr lang="en-US">
                    <a:noFill/>
                  </a:rPr>
                  <a:t> </a:t>
                </a:r>
              </a:p>
            </p:txBody>
          </p:sp>
        </mc:Fallback>
      </mc:AlternateContent>
      <p:sp>
        <p:nvSpPr>
          <p:cNvPr id="223245" name="Text Box 16">
            <a:extLst>
              <a:ext uri="{FF2B5EF4-FFF2-40B4-BE49-F238E27FC236}">
                <a16:creationId xmlns:a16="http://schemas.microsoft.com/office/drawing/2014/main" id="{958F0D83-6BB5-68D4-3FA7-EE433D3C92BB}"/>
              </a:ext>
            </a:extLst>
          </p:cNvPr>
          <p:cNvSpPr txBox="1">
            <a:spLocks noChangeArrowheads="1"/>
          </p:cNvSpPr>
          <p:nvPr/>
        </p:nvSpPr>
        <p:spPr bwMode="auto">
          <a:xfrm>
            <a:off x="4098925" y="5535613"/>
            <a:ext cx="1435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Limiting Factors</a:t>
            </a:r>
          </a:p>
        </p:txBody>
      </p:sp>
      <p:pic>
        <p:nvPicPr>
          <p:cNvPr id="223246" name="Picture 2" descr="http://brand.ucla.edu/wp-content/uploads/2013/08/ucla-logotype-main-11.jpg">
            <a:extLst>
              <a:ext uri="{FF2B5EF4-FFF2-40B4-BE49-F238E27FC236}">
                <a16:creationId xmlns:a16="http://schemas.microsoft.com/office/drawing/2014/main" id="{2E13CAF8-299E-B925-151E-AD42B3A005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ooter Placeholder 2">
            <a:extLst>
              <a:ext uri="{FF2B5EF4-FFF2-40B4-BE49-F238E27FC236}">
                <a16:creationId xmlns:a16="http://schemas.microsoft.com/office/drawing/2014/main" id="{7B56F106-443C-0B79-6EA8-985CE31765F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1571915B-8E80-0CD8-7CEE-B474C8EEFB1B}"/>
              </a:ext>
            </a:extLst>
          </p:cNvPr>
          <p:cNvSpPr>
            <a:spLocks noGrp="1" noChangeArrowheads="1"/>
          </p:cNvSpPr>
          <p:nvPr>
            <p:ph type="title"/>
          </p:nvPr>
        </p:nvSpPr>
        <p:spPr/>
        <p:txBody>
          <a:bodyPr/>
          <a:lstStyle/>
          <a:p>
            <a:r>
              <a:rPr lang="en-US" altLang="en-US"/>
              <a:t>Sensors – Human Body</a:t>
            </a:r>
          </a:p>
        </p:txBody>
      </p:sp>
      <p:sp>
        <p:nvSpPr>
          <p:cNvPr id="225283" name="Rectangle 4">
            <a:extLst>
              <a:ext uri="{FF2B5EF4-FFF2-40B4-BE49-F238E27FC236}">
                <a16:creationId xmlns:a16="http://schemas.microsoft.com/office/drawing/2014/main" id="{B74471DC-1352-0D7C-F58E-E8DF74C42AC9}"/>
              </a:ext>
            </a:extLst>
          </p:cNvPr>
          <p:cNvSpPr>
            <a:spLocks noChangeArrowheads="1"/>
          </p:cNvSpPr>
          <p:nvPr/>
        </p:nvSpPr>
        <p:spPr bwMode="auto">
          <a:xfrm>
            <a:off x="4048125" y="1924051"/>
            <a:ext cx="1447800" cy="3762375"/>
          </a:xfrm>
          <a:prstGeom prst="rect">
            <a:avLst/>
          </a:prstGeom>
          <a:solidFill>
            <a:srgbClr val="FFCC99"/>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Human</a:t>
            </a:r>
          </a:p>
          <a:p>
            <a:pPr algn="ctr">
              <a:spcBef>
                <a:spcPct val="0"/>
              </a:spcBef>
              <a:buFontTx/>
              <a:buNone/>
            </a:pPr>
            <a:r>
              <a:rPr lang="en-US" altLang="en-US" sz="2400"/>
              <a:t>Body</a:t>
            </a:r>
          </a:p>
        </p:txBody>
      </p:sp>
      <p:sp>
        <p:nvSpPr>
          <p:cNvPr id="225284" name="Rectangle 5">
            <a:extLst>
              <a:ext uri="{FF2B5EF4-FFF2-40B4-BE49-F238E27FC236}">
                <a16:creationId xmlns:a16="http://schemas.microsoft.com/office/drawing/2014/main" id="{63EE67DF-599E-A021-3FA2-40055ADA0F0D}"/>
              </a:ext>
            </a:extLst>
          </p:cNvPr>
          <p:cNvSpPr>
            <a:spLocks noChangeArrowheads="1"/>
          </p:cNvSpPr>
          <p:nvPr/>
        </p:nvSpPr>
        <p:spPr bwMode="auto">
          <a:xfrm>
            <a:off x="8277225" y="1952626"/>
            <a:ext cx="1447800" cy="3762375"/>
          </a:xfrm>
          <a:prstGeom prst="rect">
            <a:avLst/>
          </a:prstGeom>
          <a:solidFill>
            <a:srgbClr val="00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Env.</a:t>
            </a:r>
          </a:p>
        </p:txBody>
      </p:sp>
      <p:sp>
        <p:nvSpPr>
          <p:cNvPr id="225285" name="AutoShape 7">
            <a:extLst>
              <a:ext uri="{FF2B5EF4-FFF2-40B4-BE49-F238E27FC236}">
                <a16:creationId xmlns:a16="http://schemas.microsoft.com/office/drawing/2014/main" id="{6360B0A9-F857-19FB-9736-F56E8EF83AC8}"/>
              </a:ext>
            </a:extLst>
          </p:cNvPr>
          <p:cNvSpPr>
            <a:spLocks noChangeArrowheads="1"/>
          </p:cNvSpPr>
          <p:nvPr/>
        </p:nvSpPr>
        <p:spPr bwMode="auto">
          <a:xfrm>
            <a:off x="2105026" y="3962401"/>
            <a:ext cx="1343025" cy="1343025"/>
          </a:xfrm>
          <a:prstGeom prst="octagon">
            <a:avLst>
              <a:gd name="adj" fmla="val 29287"/>
            </a:avLst>
          </a:prstGeom>
          <a:solidFill>
            <a:srgbClr val="FF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Sensors</a:t>
            </a:r>
          </a:p>
        </p:txBody>
      </p:sp>
      <p:sp>
        <p:nvSpPr>
          <p:cNvPr id="225286" name="AutoShape 8">
            <a:extLst>
              <a:ext uri="{FF2B5EF4-FFF2-40B4-BE49-F238E27FC236}">
                <a16:creationId xmlns:a16="http://schemas.microsoft.com/office/drawing/2014/main" id="{C5EA4122-1966-7A02-1ED8-2E1569F7A096}"/>
              </a:ext>
            </a:extLst>
          </p:cNvPr>
          <p:cNvSpPr>
            <a:spLocks noChangeArrowheads="1"/>
          </p:cNvSpPr>
          <p:nvPr/>
        </p:nvSpPr>
        <p:spPr bwMode="auto">
          <a:xfrm>
            <a:off x="6115050" y="3952876"/>
            <a:ext cx="1543050" cy="1343025"/>
          </a:xfrm>
          <a:prstGeom prst="hexagon">
            <a:avLst>
              <a:gd name="adj" fmla="val 25000"/>
              <a:gd name="vf" fmla="val 115470"/>
            </a:avLst>
          </a:prstGeom>
          <a:solidFill>
            <a:srgbClr val="00FFFF"/>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Sensors</a:t>
            </a:r>
          </a:p>
        </p:txBody>
      </p:sp>
      <p:sp>
        <p:nvSpPr>
          <p:cNvPr id="225287" name="AutoShape 9">
            <a:extLst>
              <a:ext uri="{FF2B5EF4-FFF2-40B4-BE49-F238E27FC236}">
                <a16:creationId xmlns:a16="http://schemas.microsoft.com/office/drawing/2014/main" id="{E07EF5D2-70C9-0B39-B275-162E0266C50E}"/>
              </a:ext>
            </a:extLst>
          </p:cNvPr>
          <p:cNvSpPr>
            <a:spLocks noChangeArrowheads="1"/>
          </p:cNvSpPr>
          <p:nvPr/>
        </p:nvSpPr>
        <p:spPr bwMode="auto">
          <a:xfrm>
            <a:off x="7677150" y="4333876"/>
            <a:ext cx="590550" cy="561975"/>
          </a:xfrm>
          <a:prstGeom prst="leftArrow">
            <a:avLst>
              <a:gd name="adj1" fmla="val 46324"/>
              <a:gd name="adj2" fmla="val 43221"/>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5288" name="AutoShape 10">
            <a:extLst>
              <a:ext uri="{FF2B5EF4-FFF2-40B4-BE49-F238E27FC236}">
                <a16:creationId xmlns:a16="http://schemas.microsoft.com/office/drawing/2014/main" id="{DDFEAC67-EE47-F82E-4DC7-7DBF417235A5}"/>
              </a:ext>
            </a:extLst>
          </p:cNvPr>
          <p:cNvSpPr>
            <a:spLocks noChangeArrowheads="1"/>
          </p:cNvSpPr>
          <p:nvPr/>
        </p:nvSpPr>
        <p:spPr bwMode="auto">
          <a:xfrm>
            <a:off x="5505450" y="4352926"/>
            <a:ext cx="590550" cy="561975"/>
          </a:xfrm>
          <a:prstGeom prst="leftArrow">
            <a:avLst>
              <a:gd name="adj1" fmla="val 46324"/>
              <a:gd name="adj2" fmla="val 43221"/>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5289" name="AutoShape 11">
            <a:extLst>
              <a:ext uri="{FF2B5EF4-FFF2-40B4-BE49-F238E27FC236}">
                <a16:creationId xmlns:a16="http://schemas.microsoft.com/office/drawing/2014/main" id="{C4BC06F5-06EF-1848-6A07-3E72EF411693}"/>
              </a:ext>
            </a:extLst>
          </p:cNvPr>
          <p:cNvSpPr>
            <a:spLocks noChangeArrowheads="1"/>
          </p:cNvSpPr>
          <p:nvPr/>
        </p:nvSpPr>
        <p:spPr bwMode="auto">
          <a:xfrm rot="10800000">
            <a:off x="3457575" y="4352926"/>
            <a:ext cx="590550" cy="561975"/>
          </a:xfrm>
          <a:prstGeom prst="leftArrow">
            <a:avLst>
              <a:gd name="adj1" fmla="val 46324"/>
              <a:gd name="adj2" fmla="val 43221"/>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5290" name="Text Box 12">
            <a:extLst>
              <a:ext uri="{FF2B5EF4-FFF2-40B4-BE49-F238E27FC236}">
                <a16:creationId xmlns:a16="http://schemas.microsoft.com/office/drawing/2014/main" id="{D1AEE2E7-9C27-2068-F4C1-C6CF01F8C17C}"/>
              </a:ext>
            </a:extLst>
          </p:cNvPr>
          <p:cNvSpPr txBox="1">
            <a:spLocks noChangeArrowheads="1"/>
          </p:cNvSpPr>
          <p:nvPr/>
        </p:nvSpPr>
        <p:spPr bwMode="auto">
          <a:xfrm>
            <a:off x="6288088" y="1879600"/>
            <a:ext cx="89376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Sight</a:t>
            </a:r>
          </a:p>
          <a:p>
            <a:pPr algn="ctr">
              <a:spcBef>
                <a:spcPct val="0"/>
              </a:spcBef>
              <a:buFontTx/>
              <a:buNone/>
            </a:pPr>
            <a:r>
              <a:rPr lang="en-US" altLang="en-US" sz="1600"/>
              <a:t>Hearing</a:t>
            </a:r>
          </a:p>
          <a:p>
            <a:pPr algn="ctr">
              <a:spcBef>
                <a:spcPct val="0"/>
              </a:spcBef>
              <a:buFontTx/>
              <a:buNone/>
            </a:pPr>
            <a:r>
              <a:rPr lang="en-US" altLang="en-US" sz="1600"/>
              <a:t>Smell</a:t>
            </a:r>
          </a:p>
          <a:p>
            <a:pPr algn="ctr">
              <a:spcBef>
                <a:spcPct val="0"/>
              </a:spcBef>
              <a:buFontTx/>
              <a:buNone/>
            </a:pPr>
            <a:r>
              <a:rPr lang="en-US" altLang="en-US" sz="1600"/>
              <a:t>Taste</a:t>
            </a:r>
          </a:p>
          <a:p>
            <a:pPr algn="ctr">
              <a:spcBef>
                <a:spcPct val="0"/>
              </a:spcBef>
              <a:buFontTx/>
              <a:buNone/>
            </a:pPr>
            <a:r>
              <a:rPr lang="en-US" altLang="en-US" sz="1600"/>
              <a:t>Touch</a:t>
            </a:r>
          </a:p>
        </p:txBody>
      </p:sp>
      <p:sp>
        <p:nvSpPr>
          <p:cNvPr id="225291" name="Text Box 13">
            <a:extLst>
              <a:ext uri="{FF2B5EF4-FFF2-40B4-BE49-F238E27FC236}">
                <a16:creationId xmlns:a16="http://schemas.microsoft.com/office/drawing/2014/main" id="{AD62700E-50D1-AFEE-FE47-F80E0755C8C9}"/>
              </a:ext>
            </a:extLst>
          </p:cNvPr>
          <p:cNvSpPr txBox="1">
            <a:spLocks noChangeArrowheads="1"/>
          </p:cNvSpPr>
          <p:nvPr/>
        </p:nvSpPr>
        <p:spPr bwMode="auto">
          <a:xfrm>
            <a:off x="1524001" y="1670051"/>
            <a:ext cx="25320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Equilibrioception</a:t>
            </a:r>
          </a:p>
          <a:p>
            <a:pPr algn="ctr">
              <a:spcBef>
                <a:spcPct val="0"/>
              </a:spcBef>
              <a:buFontTx/>
              <a:buNone/>
            </a:pPr>
            <a:r>
              <a:rPr lang="en-US" altLang="en-US" sz="1600"/>
              <a:t>vestibular sense </a:t>
            </a:r>
          </a:p>
          <a:p>
            <a:pPr algn="ctr">
              <a:spcBef>
                <a:spcPct val="0"/>
              </a:spcBef>
              <a:buFontTx/>
              <a:buNone/>
            </a:pPr>
            <a:r>
              <a:rPr lang="en-US" altLang="en-US" sz="1600"/>
              <a:t>(balance Inner Ear)</a:t>
            </a:r>
          </a:p>
          <a:p>
            <a:pPr algn="ctr">
              <a:spcBef>
                <a:spcPct val="0"/>
              </a:spcBef>
              <a:buFontTx/>
              <a:buNone/>
            </a:pPr>
            <a:endParaRPr lang="en-US" altLang="en-US" sz="1600"/>
          </a:p>
          <a:p>
            <a:pPr algn="ctr">
              <a:spcBef>
                <a:spcPct val="0"/>
              </a:spcBef>
              <a:buFontTx/>
              <a:buNone/>
            </a:pPr>
            <a:r>
              <a:rPr lang="en-US" altLang="en-US" sz="1600"/>
              <a:t>Proprioception, kinesthetic sense  </a:t>
            </a:r>
          </a:p>
          <a:p>
            <a:pPr algn="ctr">
              <a:spcBef>
                <a:spcPct val="0"/>
              </a:spcBef>
              <a:buFontTx/>
              <a:buNone/>
            </a:pPr>
            <a:r>
              <a:rPr lang="en-US" altLang="en-US" sz="1600"/>
              <a:t>body awareness</a:t>
            </a:r>
          </a:p>
          <a:p>
            <a:pPr algn="ctr">
              <a:spcBef>
                <a:spcPct val="0"/>
              </a:spcBef>
              <a:buFontTx/>
              <a:buNone/>
            </a:pPr>
            <a:r>
              <a:rPr lang="en-US" altLang="en-US" sz="1600"/>
              <a:t>(Muscle Tendon Joints)</a:t>
            </a:r>
          </a:p>
        </p:txBody>
      </p:sp>
      <p:pic>
        <p:nvPicPr>
          <p:cNvPr id="225292" name="Picture 2" descr="http://brand.ucla.edu/wp-content/uploads/2013/08/ucla-logotype-main-11.jpg">
            <a:extLst>
              <a:ext uri="{FF2B5EF4-FFF2-40B4-BE49-F238E27FC236}">
                <a16:creationId xmlns:a16="http://schemas.microsoft.com/office/drawing/2014/main" id="{80F72549-6FED-7938-5F6E-2F3D0AC98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2">
            <a:extLst>
              <a:ext uri="{FF2B5EF4-FFF2-40B4-BE49-F238E27FC236}">
                <a16:creationId xmlns:a16="http://schemas.microsoft.com/office/drawing/2014/main" id="{66F73C02-2EA3-CB71-6F7E-F4B36A6EA45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77FD44DA-C917-A7FD-61AB-F98B2039CC53}"/>
              </a:ext>
            </a:extLst>
          </p:cNvPr>
          <p:cNvSpPr>
            <a:spLocks noGrp="1" noChangeArrowheads="1"/>
          </p:cNvSpPr>
          <p:nvPr>
            <p:ph type="title"/>
          </p:nvPr>
        </p:nvSpPr>
        <p:spPr/>
        <p:txBody>
          <a:bodyPr/>
          <a:lstStyle/>
          <a:p>
            <a:r>
              <a:rPr lang="en-US" altLang="en-US"/>
              <a:t>Sensors – Robot</a:t>
            </a:r>
          </a:p>
        </p:txBody>
      </p:sp>
      <p:sp>
        <p:nvSpPr>
          <p:cNvPr id="227331" name="Rectangle 3">
            <a:extLst>
              <a:ext uri="{FF2B5EF4-FFF2-40B4-BE49-F238E27FC236}">
                <a16:creationId xmlns:a16="http://schemas.microsoft.com/office/drawing/2014/main" id="{5C3285CD-76E6-3841-2530-EF7E49F406FF}"/>
              </a:ext>
            </a:extLst>
          </p:cNvPr>
          <p:cNvSpPr>
            <a:spLocks noChangeArrowheads="1"/>
          </p:cNvSpPr>
          <p:nvPr/>
        </p:nvSpPr>
        <p:spPr bwMode="auto">
          <a:xfrm>
            <a:off x="4048125" y="1924051"/>
            <a:ext cx="1447800" cy="3762375"/>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Robot</a:t>
            </a:r>
          </a:p>
        </p:txBody>
      </p:sp>
      <p:sp>
        <p:nvSpPr>
          <p:cNvPr id="227332" name="Rectangle 4">
            <a:extLst>
              <a:ext uri="{FF2B5EF4-FFF2-40B4-BE49-F238E27FC236}">
                <a16:creationId xmlns:a16="http://schemas.microsoft.com/office/drawing/2014/main" id="{CE83680B-821F-8664-C416-EDBB11690620}"/>
              </a:ext>
            </a:extLst>
          </p:cNvPr>
          <p:cNvSpPr>
            <a:spLocks noChangeArrowheads="1"/>
          </p:cNvSpPr>
          <p:nvPr/>
        </p:nvSpPr>
        <p:spPr bwMode="auto">
          <a:xfrm>
            <a:off x="8048626" y="1952626"/>
            <a:ext cx="2028825" cy="1362075"/>
          </a:xfrm>
          <a:prstGeom prst="rect">
            <a:avLst/>
          </a:prstGeom>
          <a:solidFill>
            <a:srgbClr val="00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Env.</a:t>
            </a:r>
          </a:p>
          <a:p>
            <a:pPr algn="ctr">
              <a:spcBef>
                <a:spcPct val="0"/>
              </a:spcBef>
              <a:buFontTx/>
              <a:buNone/>
            </a:pPr>
            <a:r>
              <a:rPr lang="en-US" altLang="en-US" sz="2400"/>
              <a:t>Unstructured</a:t>
            </a:r>
          </a:p>
        </p:txBody>
      </p:sp>
      <p:sp>
        <p:nvSpPr>
          <p:cNvPr id="227333" name="AutoShape 5">
            <a:extLst>
              <a:ext uri="{FF2B5EF4-FFF2-40B4-BE49-F238E27FC236}">
                <a16:creationId xmlns:a16="http://schemas.microsoft.com/office/drawing/2014/main" id="{23A6BAA4-C44D-95AF-FF99-3BC6BC70B753}"/>
              </a:ext>
            </a:extLst>
          </p:cNvPr>
          <p:cNvSpPr>
            <a:spLocks noChangeArrowheads="1"/>
          </p:cNvSpPr>
          <p:nvPr/>
        </p:nvSpPr>
        <p:spPr bwMode="auto">
          <a:xfrm>
            <a:off x="2105026" y="3162301"/>
            <a:ext cx="1343025" cy="1343025"/>
          </a:xfrm>
          <a:prstGeom prst="octagon">
            <a:avLst>
              <a:gd name="adj" fmla="val 29287"/>
            </a:avLst>
          </a:prstGeom>
          <a:solidFill>
            <a:srgbClr val="FFFF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Sensors</a:t>
            </a:r>
          </a:p>
        </p:txBody>
      </p:sp>
      <p:sp>
        <p:nvSpPr>
          <p:cNvPr id="227334" name="AutoShape 6">
            <a:extLst>
              <a:ext uri="{FF2B5EF4-FFF2-40B4-BE49-F238E27FC236}">
                <a16:creationId xmlns:a16="http://schemas.microsoft.com/office/drawing/2014/main" id="{CCC6A185-187A-3A2C-DD15-0932562750CA}"/>
              </a:ext>
            </a:extLst>
          </p:cNvPr>
          <p:cNvSpPr>
            <a:spLocks noChangeArrowheads="1"/>
          </p:cNvSpPr>
          <p:nvPr/>
        </p:nvSpPr>
        <p:spPr bwMode="auto">
          <a:xfrm>
            <a:off x="6010275" y="1847851"/>
            <a:ext cx="1524000" cy="1343025"/>
          </a:xfrm>
          <a:prstGeom prst="hexagon">
            <a:avLst>
              <a:gd name="adj" fmla="val 25001"/>
              <a:gd name="vf" fmla="val 115470"/>
            </a:avLst>
          </a:prstGeom>
          <a:solidFill>
            <a:srgbClr val="00FFFF"/>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Sensors</a:t>
            </a:r>
          </a:p>
        </p:txBody>
      </p:sp>
      <p:sp>
        <p:nvSpPr>
          <p:cNvPr id="227335" name="AutoShape 7">
            <a:extLst>
              <a:ext uri="{FF2B5EF4-FFF2-40B4-BE49-F238E27FC236}">
                <a16:creationId xmlns:a16="http://schemas.microsoft.com/office/drawing/2014/main" id="{642E5434-FF1F-AF85-8FF8-A17207D89C7B}"/>
              </a:ext>
            </a:extLst>
          </p:cNvPr>
          <p:cNvSpPr>
            <a:spLocks noChangeArrowheads="1"/>
          </p:cNvSpPr>
          <p:nvPr/>
        </p:nvSpPr>
        <p:spPr bwMode="auto">
          <a:xfrm>
            <a:off x="7572375" y="2247901"/>
            <a:ext cx="476250" cy="561975"/>
          </a:xfrm>
          <a:prstGeom prst="leftArrow">
            <a:avLst>
              <a:gd name="adj1" fmla="val 46324"/>
              <a:gd name="adj2" fmla="val 43222"/>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7336" name="AutoShape 8">
            <a:extLst>
              <a:ext uri="{FF2B5EF4-FFF2-40B4-BE49-F238E27FC236}">
                <a16:creationId xmlns:a16="http://schemas.microsoft.com/office/drawing/2014/main" id="{78EA10FF-99DE-3605-CD89-A1BCC4482091}"/>
              </a:ext>
            </a:extLst>
          </p:cNvPr>
          <p:cNvSpPr>
            <a:spLocks noChangeArrowheads="1"/>
          </p:cNvSpPr>
          <p:nvPr/>
        </p:nvSpPr>
        <p:spPr bwMode="auto">
          <a:xfrm>
            <a:off x="5505451" y="2266951"/>
            <a:ext cx="428625" cy="561975"/>
          </a:xfrm>
          <a:prstGeom prst="leftArrow">
            <a:avLst>
              <a:gd name="adj1" fmla="val 46324"/>
              <a:gd name="adj2" fmla="val 56556"/>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7337" name="AutoShape 9">
            <a:extLst>
              <a:ext uri="{FF2B5EF4-FFF2-40B4-BE49-F238E27FC236}">
                <a16:creationId xmlns:a16="http://schemas.microsoft.com/office/drawing/2014/main" id="{8B9F01E5-9459-DC98-F65E-ECBEC9740513}"/>
              </a:ext>
            </a:extLst>
          </p:cNvPr>
          <p:cNvSpPr>
            <a:spLocks noChangeArrowheads="1"/>
          </p:cNvSpPr>
          <p:nvPr/>
        </p:nvSpPr>
        <p:spPr bwMode="auto">
          <a:xfrm rot="10800000">
            <a:off x="3457575" y="3552826"/>
            <a:ext cx="590550" cy="561975"/>
          </a:xfrm>
          <a:prstGeom prst="leftArrow">
            <a:avLst>
              <a:gd name="adj1" fmla="val 46324"/>
              <a:gd name="adj2" fmla="val 43221"/>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7338" name="Text Box 11">
            <a:extLst>
              <a:ext uri="{FF2B5EF4-FFF2-40B4-BE49-F238E27FC236}">
                <a16:creationId xmlns:a16="http://schemas.microsoft.com/office/drawing/2014/main" id="{EB4D3C66-CDD5-053C-6DDE-1CE636273E9F}"/>
              </a:ext>
            </a:extLst>
          </p:cNvPr>
          <p:cNvSpPr txBox="1">
            <a:spLocks noChangeArrowheads="1"/>
          </p:cNvSpPr>
          <p:nvPr/>
        </p:nvSpPr>
        <p:spPr bwMode="auto">
          <a:xfrm>
            <a:off x="1830389" y="2460626"/>
            <a:ext cx="19700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Kinematics</a:t>
            </a:r>
          </a:p>
          <a:p>
            <a:pPr algn="ctr">
              <a:spcBef>
                <a:spcPct val="0"/>
              </a:spcBef>
              <a:buFontTx/>
              <a:buNone/>
            </a:pPr>
            <a:r>
              <a:rPr lang="en-US" altLang="en-US" sz="1600"/>
              <a:t>(Position)</a:t>
            </a:r>
          </a:p>
        </p:txBody>
      </p:sp>
      <p:sp>
        <p:nvSpPr>
          <p:cNvPr id="227339" name="Rectangle 12">
            <a:extLst>
              <a:ext uri="{FF2B5EF4-FFF2-40B4-BE49-F238E27FC236}">
                <a16:creationId xmlns:a16="http://schemas.microsoft.com/office/drawing/2014/main" id="{6A538D8E-17C9-5A4D-6DAC-B595BAF93B58}"/>
              </a:ext>
            </a:extLst>
          </p:cNvPr>
          <p:cNvSpPr>
            <a:spLocks noChangeArrowheads="1"/>
          </p:cNvSpPr>
          <p:nvPr/>
        </p:nvSpPr>
        <p:spPr bwMode="auto">
          <a:xfrm>
            <a:off x="8058151" y="4200526"/>
            <a:ext cx="2028825" cy="1362075"/>
          </a:xfrm>
          <a:prstGeom prst="rect">
            <a:avLst/>
          </a:prstGeom>
          <a:solidFill>
            <a:srgbClr val="FF00FF"/>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t>Env.</a:t>
            </a:r>
          </a:p>
          <a:p>
            <a:pPr algn="ctr">
              <a:spcBef>
                <a:spcPct val="0"/>
              </a:spcBef>
              <a:buFontTx/>
              <a:buNone/>
            </a:pPr>
            <a:r>
              <a:rPr lang="en-US" altLang="en-US" sz="2400"/>
              <a:t>Structured</a:t>
            </a:r>
          </a:p>
        </p:txBody>
      </p:sp>
      <p:sp>
        <p:nvSpPr>
          <p:cNvPr id="227340" name="AutoShape 13">
            <a:extLst>
              <a:ext uri="{FF2B5EF4-FFF2-40B4-BE49-F238E27FC236}">
                <a16:creationId xmlns:a16="http://schemas.microsoft.com/office/drawing/2014/main" id="{7B06832D-11CE-B898-E2C9-826E9AE6C935}"/>
              </a:ext>
            </a:extLst>
          </p:cNvPr>
          <p:cNvSpPr>
            <a:spLocks noChangeArrowheads="1"/>
          </p:cNvSpPr>
          <p:nvPr/>
        </p:nvSpPr>
        <p:spPr bwMode="auto">
          <a:xfrm>
            <a:off x="5495926" y="4610101"/>
            <a:ext cx="2562225" cy="561975"/>
          </a:xfrm>
          <a:prstGeom prst="leftArrow">
            <a:avLst>
              <a:gd name="adj1" fmla="val 46324"/>
              <a:gd name="adj2" fmla="val 55366"/>
            </a:avLst>
          </a:prstGeom>
          <a:solidFill>
            <a:srgbClr val="FF000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27341" name="Rectangle 14">
            <a:extLst>
              <a:ext uri="{FF2B5EF4-FFF2-40B4-BE49-F238E27FC236}">
                <a16:creationId xmlns:a16="http://schemas.microsoft.com/office/drawing/2014/main" id="{B4A9B6BF-BF88-47FF-F0F7-FC8F96721915}"/>
              </a:ext>
            </a:extLst>
          </p:cNvPr>
          <p:cNvSpPr>
            <a:spLocks noChangeArrowheads="1"/>
          </p:cNvSpPr>
          <p:nvPr/>
        </p:nvSpPr>
        <p:spPr bwMode="auto">
          <a:xfrm>
            <a:off x="4200525" y="2085976"/>
            <a:ext cx="1162050" cy="1152525"/>
          </a:xfrm>
          <a:prstGeom prst="rect">
            <a:avLst/>
          </a:prstGeom>
          <a:solidFill>
            <a:srgbClr val="808080"/>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srgbClr val="FFFFFF"/>
                </a:solidFill>
              </a:rPr>
              <a:t>Mobile </a:t>
            </a:r>
          </a:p>
          <a:p>
            <a:pPr algn="ctr">
              <a:spcBef>
                <a:spcPct val="0"/>
              </a:spcBef>
              <a:buFontTx/>
              <a:buNone/>
            </a:pPr>
            <a:r>
              <a:rPr lang="en-US" altLang="en-US" sz="2400">
                <a:solidFill>
                  <a:srgbClr val="FFFFFF"/>
                </a:solidFill>
              </a:rPr>
              <a:t>Robot</a:t>
            </a:r>
          </a:p>
        </p:txBody>
      </p:sp>
      <p:sp>
        <p:nvSpPr>
          <p:cNvPr id="227342" name="Rectangle 15">
            <a:extLst>
              <a:ext uri="{FF2B5EF4-FFF2-40B4-BE49-F238E27FC236}">
                <a16:creationId xmlns:a16="http://schemas.microsoft.com/office/drawing/2014/main" id="{1924895F-918E-867B-6B02-236CFB123BBA}"/>
              </a:ext>
            </a:extLst>
          </p:cNvPr>
          <p:cNvSpPr>
            <a:spLocks noChangeArrowheads="1"/>
          </p:cNvSpPr>
          <p:nvPr/>
        </p:nvSpPr>
        <p:spPr bwMode="auto">
          <a:xfrm>
            <a:off x="4200525" y="4333876"/>
            <a:ext cx="1162050" cy="1152525"/>
          </a:xfrm>
          <a:prstGeom prst="rect">
            <a:avLst/>
          </a:prstGeom>
          <a:solidFill>
            <a:srgbClr val="333333"/>
          </a:solidFill>
          <a:ln w="9525">
            <a:solidFill>
              <a:schemeClr val="tx1"/>
            </a:solidFill>
            <a:miter lim="800000"/>
            <a:headEnd/>
            <a:tailEnd/>
          </a:ln>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solidFill>
                  <a:srgbClr val="FFFFFF"/>
                </a:solidFill>
              </a:rPr>
              <a:t>Arm</a:t>
            </a:r>
          </a:p>
          <a:p>
            <a:pPr algn="ctr">
              <a:spcBef>
                <a:spcPct val="0"/>
              </a:spcBef>
              <a:buFontTx/>
              <a:buNone/>
            </a:pPr>
            <a:r>
              <a:rPr lang="en-US" altLang="en-US" sz="2400">
                <a:solidFill>
                  <a:srgbClr val="FFFFFF"/>
                </a:solidFill>
              </a:rPr>
              <a:t>(Cell)</a:t>
            </a:r>
          </a:p>
        </p:txBody>
      </p:sp>
      <p:sp>
        <p:nvSpPr>
          <p:cNvPr id="227343" name="Text Box 16">
            <a:extLst>
              <a:ext uri="{FF2B5EF4-FFF2-40B4-BE49-F238E27FC236}">
                <a16:creationId xmlns:a16="http://schemas.microsoft.com/office/drawing/2014/main" id="{6CC178F8-E681-1B7A-41CC-311766382C8D}"/>
              </a:ext>
            </a:extLst>
          </p:cNvPr>
          <p:cNvSpPr txBox="1">
            <a:spLocks noChangeArrowheads="1"/>
          </p:cNvSpPr>
          <p:nvPr/>
        </p:nvSpPr>
        <p:spPr bwMode="auto">
          <a:xfrm>
            <a:off x="6059489" y="3260725"/>
            <a:ext cx="14366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Force/Torque</a:t>
            </a:r>
          </a:p>
          <a:p>
            <a:pPr algn="ctr">
              <a:spcBef>
                <a:spcPct val="0"/>
              </a:spcBef>
              <a:buFontTx/>
              <a:buNone/>
            </a:pPr>
            <a:r>
              <a:rPr lang="en-US" altLang="en-US" sz="1600"/>
              <a:t>Tactile</a:t>
            </a:r>
          </a:p>
          <a:p>
            <a:pPr algn="ctr">
              <a:spcBef>
                <a:spcPct val="0"/>
              </a:spcBef>
              <a:buFontTx/>
              <a:buNone/>
            </a:pPr>
            <a:r>
              <a:rPr lang="en-US" altLang="en-US" sz="1600"/>
              <a:t>Ranging</a:t>
            </a:r>
          </a:p>
          <a:p>
            <a:pPr algn="ctr">
              <a:spcBef>
                <a:spcPct val="0"/>
              </a:spcBef>
              <a:buFontTx/>
              <a:buNone/>
            </a:pPr>
            <a:r>
              <a:rPr lang="en-US" altLang="en-US" sz="1600"/>
              <a:t>Vision</a:t>
            </a:r>
          </a:p>
          <a:p>
            <a:pPr algn="ctr">
              <a:spcBef>
                <a:spcPct val="0"/>
              </a:spcBef>
              <a:buFontTx/>
              <a:buNone/>
            </a:pPr>
            <a:r>
              <a:rPr lang="en-US" altLang="en-US" sz="1600"/>
              <a:t>Sound</a:t>
            </a:r>
          </a:p>
        </p:txBody>
      </p:sp>
      <p:pic>
        <p:nvPicPr>
          <p:cNvPr id="227344" name="Picture 2" descr="http://brand.ucla.edu/wp-content/uploads/2013/08/ucla-logotype-main-11.jpg">
            <a:extLst>
              <a:ext uri="{FF2B5EF4-FFF2-40B4-BE49-F238E27FC236}">
                <a16:creationId xmlns:a16="http://schemas.microsoft.com/office/drawing/2014/main" id="{FC3A5780-47B2-52B1-7BD9-17B330412B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2">
            <a:extLst>
              <a:ext uri="{FF2B5EF4-FFF2-40B4-BE49-F238E27FC236}">
                <a16:creationId xmlns:a16="http://schemas.microsoft.com/office/drawing/2014/main" id="{AAF2887E-6644-9A51-9225-92A6C3C2E28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D49D52F8-E95C-4A31-C9AD-0C3262ABB04A}"/>
              </a:ext>
            </a:extLst>
          </p:cNvPr>
          <p:cNvSpPr>
            <a:spLocks noGrp="1" noChangeArrowheads="1"/>
          </p:cNvSpPr>
          <p:nvPr>
            <p:ph type="title"/>
          </p:nvPr>
        </p:nvSpPr>
        <p:spPr/>
        <p:txBody>
          <a:bodyPr/>
          <a:lstStyle/>
          <a:p>
            <a:r>
              <a:rPr lang="en-US" altLang="en-US"/>
              <a:t>Manipulator Design</a:t>
            </a:r>
          </a:p>
        </p:txBody>
      </p:sp>
      <p:sp>
        <p:nvSpPr>
          <p:cNvPr id="229379" name="Rectangle 3">
            <a:extLst>
              <a:ext uri="{FF2B5EF4-FFF2-40B4-BE49-F238E27FC236}">
                <a16:creationId xmlns:a16="http://schemas.microsoft.com/office/drawing/2014/main" id="{34F184AA-D86A-587A-F17D-F4494EFBB3A4}"/>
              </a:ext>
            </a:extLst>
          </p:cNvPr>
          <p:cNvSpPr>
            <a:spLocks noGrp="1" noChangeArrowheads="1"/>
          </p:cNvSpPr>
          <p:nvPr>
            <p:ph type="body" idx="1"/>
          </p:nvPr>
        </p:nvSpPr>
        <p:spPr>
          <a:xfrm>
            <a:off x="2209801" y="1371600"/>
            <a:ext cx="3743325" cy="4724400"/>
          </a:xfrm>
        </p:spPr>
        <p:txBody>
          <a:bodyPr/>
          <a:lstStyle/>
          <a:p>
            <a:r>
              <a:rPr lang="en-US" altLang="en-US" sz="1600"/>
              <a:t>Requirements</a:t>
            </a:r>
          </a:p>
          <a:p>
            <a:pPr lvl="1"/>
            <a:r>
              <a:rPr lang="en-US" altLang="en-US" sz="1600"/>
              <a:t>Task</a:t>
            </a:r>
          </a:p>
          <a:p>
            <a:pPr lvl="1"/>
            <a:r>
              <a:rPr lang="en-US" altLang="en-US" sz="1600"/>
              <a:t>Load</a:t>
            </a:r>
          </a:p>
          <a:p>
            <a:pPr lvl="1"/>
            <a:r>
              <a:rPr lang="en-US" altLang="en-US" sz="1600"/>
              <a:t>Time (speed /  cycle-time)</a:t>
            </a:r>
          </a:p>
          <a:p>
            <a:pPr lvl="1"/>
            <a:r>
              <a:rPr lang="en-US" altLang="en-US" sz="1600"/>
              <a:t>Environment</a:t>
            </a:r>
          </a:p>
          <a:p>
            <a:pPr lvl="1"/>
            <a:r>
              <a:rPr lang="en-US" altLang="en-US" sz="1600"/>
              <a:t>Cost</a:t>
            </a:r>
          </a:p>
          <a:p>
            <a:r>
              <a:rPr lang="en-US" altLang="en-US" sz="1600"/>
              <a:t>Design</a:t>
            </a:r>
          </a:p>
          <a:p>
            <a:pPr lvl="1"/>
            <a:r>
              <a:rPr lang="en-US" altLang="en-US" sz="1600"/>
              <a:t>No. of DOF</a:t>
            </a:r>
          </a:p>
          <a:p>
            <a:pPr lvl="1"/>
            <a:r>
              <a:rPr lang="en-US" altLang="en-US" sz="1600"/>
              <a:t>Workspace</a:t>
            </a:r>
          </a:p>
          <a:p>
            <a:pPr lvl="1"/>
            <a:r>
              <a:rPr lang="en-US" altLang="en-US" sz="1600"/>
              <a:t>Kinematics configuration</a:t>
            </a:r>
          </a:p>
          <a:p>
            <a:pPr lvl="1"/>
            <a:r>
              <a:rPr lang="en-US" altLang="en-US" sz="1600"/>
              <a:t>Dynamics properties</a:t>
            </a:r>
          </a:p>
          <a:p>
            <a:pPr lvl="1"/>
            <a:r>
              <a:rPr lang="en-US" altLang="en-US" sz="1600"/>
              <a:t>Actuation</a:t>
            </a:r>
          </a:p>
          <a:p>
            <a:pPr lvl="1"/>
            <a:r>
              <a:rPr lang="en-US" altLang="en-US" sz="1600"/>
              <a:t>Sensors</a:t>
            </a:r>
          </a:p>
          <a:p>
            <a:pPr lvl="1"/>
            <a:r>
              <a:rPr lang="en-US" altLang="en-US" sz="1600"/>
              <a:t>Accuracy</a:t>
            </a:r>
          </a:p>
          <a:p>
            <a:pPr lvl="1"/>
            <a:r>
              <a:rPr lang="en-US" altLang="en-US" sz="1600"/>
              <a:t>Reputability </a:t>
            </a:r>
          </a:p>
          <a:p>
            <a:pPr lvl="1"/>
            <a:endParaRPr lang="en-US" altLang="en-US"/>
          </a:p>
          <a:p>
            <a:pPr lvl="1"/>
            <a:endParaRPr lang="en-US" altLang="en-US"/>
          </a:p>
        </p:txBody>
      </p:sp>
      <p:sp>
        <p:nvSpPr>
          <p:cNvPr id="229380" name="Rectangle 4">
            <a:extLst>
              <a:ext uri="{FF2B5EF4-FFF2-40B4-BE49-F238E27FC236}">
                <a16:creationId xmlns:a16="http://schemas.microsoft.com/office/drawing/2014/main" id="{87249EF5-7BFA-40E0-15C5-23E04551DEF1}"/>
              </a:ext>
            </a:extLst>
          </p:cNvPr>
          <p:cNvSpPr>
            <a:spLocks noChangeArrowheads="1"/>
          </p:cNvSpPr>
          <p:nvPr/>
        </p:nvSpPr>
        <p:spPr bwMode="auto">
          <a:xfrm>
            <a:off x="6353176" y="1370013"/>
            <a:ext cx="37433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1600"/>
              <a:t>Analysis </a:t>
            </a:r>
          </a:p>
          <a:p>
            <a:pPr lvl="1"/>
            <a:r>
              <a:rPr lang="en-US" altLang="en-US" sz="1600"/>
              <a:t>Kinematics</a:t>
            </a:r>
          </a:p>
          <a:p>
            <a:pPr lvl="1"/>
            <a:r>
              <a:rPr lang="en-US" altLang="en-US" sz="1600"/>
              <a:t>Link length optimization</a:t>
            </a:r>
          </a:p>
          <a:p>
            <a:pPr lvl="1"/>
            <a:r>
              <a:rPr lang="en-US" altLang="en-US" sz="1600"/>
              <a:t>Singularities</a:t>
            </a:r>
          </a:p>
          <a:p>
            <a:pPr lvl="1"/>
            <a:r>
              <a:rPr lang="en-US" altLang="en-US" sz="1600"/>
              <a:t>Dynamics</a:t>
            </a:r>
          </a:p>
          <a:p>
            <a:pPr lvl="1"/>
            <a:r>
              <a:rPr lang="en-US" altLang="en-US" sz="1600"/>
              <a:t>Actuation optimization</a:t>
            </a:r>
          </a:p>
          <a:p>
            <a:pPr lvl="1"/>
            <a:r>
              <a:rPr lang="en-US" altLang="en-US" sz="1600"/>
              <a:t>Trajectory Analysis</a:t>
            </a:r>
          </a:p>
          <a:p>
            <a:pPr lvl="1"/>
            <a:r>
              <a:rPr lang="en-US" altLang="en-US" sz="1600"/>
              <a:t>Modal Analysis</a:t>
            </a:r>
          </a:p>
          <a:p>
            <a:pPr lvl="1"/>
            <a:r>
              <a:rPr lang="en-US" altLang="en-US" sz="1600"/>
              <a:t>Cost Analysis</a:t>
            </a:r>
          </a:p>
          <a:p>
            <a:pPr lvl="1"/>
            <a:r>
              <a:rPr lang="en-US" altLang="en-US" sz="1600"/>
              <a:t>Control</a:t>
            </a:r>
          </a:p>
          <a:p>
            <a:pPr lvl="2">
              <a:buFontTx/>
              <a:buChar char="–"/>
            </a:pPr>
            <a:r>
              <a:rPr lang="en-US" altLang="en-US" sz="1600"/>
              <a:t>Low level (servo)</a:t>
            </a:r>
          </a:p>
          <a:p>
            <a:pPr lvl="2">
              <a:buFontTx/>
              <a:buChar char="–"/>
            </a:pPr>
            <a:r>
              <a:rPr lang="en-US" altLang="en-US" sz="1600"/>
              <a:t>High level (sensor fusion)</a:t>
            </a:r>
          </a:p>
        </p:txBody>
      </p:sp>
      <p:pic>
        <p:nvPicPr>
          <p:cNvPr id="229381" name="Picture 2" descr="http://brand.ucla.edu/wp-content/uploads/2013/08/ucla-logotype-main-11.jpg">
            <a:extLst>
              <a:ext uri="{FF2B5EF4-FFF2-40B4-BE49-F238E27FC236}">
                <a16:creationId xmlns:a16="http://schemas.microsoft.com/office/drawing/2014/main" id="{B2F500E4-7868-B282-7C77-FEFB78ACC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B6FA7E10-34CD-2A5C-F764-E5D835C7DFE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977E00AE-DC0E-8AA2-8D01-4731EB37C9FC}"/>
              </a:ext>
            </a:extLst>
          </p:cNvPr>
          <p:cNvSpPr>
            <a:spLocks noGrp="1" noChangeArrowheads="1"/>
          </p:cNvSpPr>
          <p:nvPr>
            <p:ph type="ctrTitle"/>
          </p:nvPr>
        </p:nvSpPr>
        <p:spPr>
          <a:xfrm>
            <a:off x="2209800" y="2286000"/>
            <a:ext cx="7772400" cy="1143000"/>
          </a:xfrm>
        </p:spPr>
        <p:txBody>
          <a:bodyPr/>
          <a:lstStyle/>
          <a:p>
            <a:r>
              <a:rPr lang="en-US" altLang="en-US"/>
              <a:t>Applications </a:t>
            </a:r>
            <a:br>
              <a:rPr lang="en-US" altLang="en-US"/>
            </a:br>
            <a:endParaRPr lang="en-US" altLang="en-US"/>
          </a:p>
        </p:txBody>
      </p:sp>
      <p:sp>
        <p:nvSpPr>
          <p:cNvPr id="231427" name="Rectangle 3">
            <a:extLst>
              <a:ext uri="{FF2B5EF4-FFF2-40B4-BE49-F238E27FC236}">
                <a16:creationId xmlns:a16="http://schemas.microsoft.com/office/drawing/2014/main" id="{9ED4344A-2503-0804-4E48-18422D9CE075}"/>
              </a:ext>
            </a:extLst>
          </p:cNvPr>
          <p:cNvSpPr>
            <a:spLocks noGrp="1" noChangeArrowheads="1"/>
          </p:cNvSpPr>
          <p:nvPr>
            <p:ph type="subTitle" idx="1"/>
          </p:nvPr>
        </p:nvSpPr>
        <p:spPr/>
        <p:txBody>
          <a:bodyPr/>
          <a:lstStyle/>
          <a:p>
            <a:r>
              <a:rPr lang="en-US" altLang="en-US"/>
              <a:t>Medical Robotics </a:t>
            </a:r>
          </a:p>
        </p:txBody>
      </p:sp>
      <p:pic>
        <p:nvPicPr>
          <p:cNvPr id="231428" name="Picture 2" descr="http://brand.ucla.edu/wp-content/uploads/2013/08/ucla-logotype-main-11.jpg">
            <a:extLst>
              <a:ext uri="{FF2B5EF4-FFF2-40B4-BE49-F238E27FC236}">
                <a16:creationId xmlns:a16="http://schemas.microsoft.com/office/drawing/2014/main" id="{C889B113-0F28-7393-C80F-4A8AD9CEE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5248D178-2B7E-5118-A3E1-50A03E71F657}"/>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a:extLst>
              <a:ext uri="{FF2B5EF4-FFF2-40B4-BE49-F238E27FC236}">
                <a16:creationId xmlns:a16="http://schemas.microsoft.com/office/drawing/2014/main" id="{9BE2EE8B-94AB-EE40-5F66-BFE0AEF29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01" y="1497014"/>
            <a:ext cx="182721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Picture 3">
            <a:extLst>
              <a:ext uri="{FF2B5EF4-FFF2-40B4-BE49-F238E27FC236}">
                <a16:creationId xmlns:a16="http://schemas.microsoft.com/office/drawing/2014/main" id="{15AC8327-0C63-7D8A-3188-18110CE0D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589" y="1489075"/>
            <a:ext cx="139223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Picture 4">
            <a:extLst>
              <a:ext uri="{FF2B5EF4-FFF2-40B4-BE49-F238E27FC236}">
                <a16:creationId xmlns:a16="http://schemas.microsoft.com/office/drawing/2014/main" id="{78C6C7CB-8C5D-6B99-A238-764127BCF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3839" y="1558925"/>
            <a:ext cx="1133475"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0845A20-7536-2733-B65C-1BB8E88B6008}"/>
              </a:ext>
            </a:extLst>
          </p:cNvPr>
          <p:cNvSpPr txBox="1"/>
          <p:nvPr/>
        </p:nvSpPr>
        <p:spPr>
          <a:xfrm>
            <a:off x="2417763" y="3111501"/>
            <a:ext cx="525462" cy="276225"/>
          </a:xfrm>
          <a:prstGeom prst="rect">
            <a:avLst/>
          </a:prstGeom>
          <a:noFill/>
        </p:spPr>
        <p:txBody>
          <a:bodyPr wrap="none">
            <a:spAutoFit/>
          </a:bodyPr>
          <a:lstStyle/>
          <a:p>
            <a:pPr algn="r">
              <a:defRPr/>
            </a:pPr>
            <a:r>
              <a:rPr lang="en-US" sz="1200" dirty="0" err="1">
                <a:latin typeface="+mn-lt"/>
              </a:rPr>
              <a:t>Exos</a:t>
            </a:r>
            <a:endParaRPr lang="en-US" sz="1200" dirty="0">
              <a:latin typeface="+mn-lt"/>
            </a:endParaRPr>
          </a:p>
        </p:txBody>
      </p:sp>
      <p:sp>
        <p:nvSpPr>
          <p:cNvPr id="13" name="TextBox 12">
            <a:extLst>
              <a:ext uri="{FF2B5EF4-FFF2-40B4-BE49-F238E27FC236}">
                <a16:creationId xmlns:a16="http://schemas.microsoft.com/office/drawing/2014/main" id="{C4EF5444-F3CE-3F13-FCC2-3B98F4F81843}"/>
              </a:ext>
            </a:extLst>
          </p:cNvPr>
          <p:cNvSpPr txBox="1"/>
          <p:nvPr/>
        </p:nvSpPr>
        <p:spPr>
          <a:xfrm>
            <a:off x="4217988" y="3111501"/>
            <a:ext cx="1522412" cy="461963"/>
          </a:xfrm>
          <a:prstGeom prst="rect">
            <a:avLst/>
          </a:prstGeom>
          <a:noFill/>
        </p:spPr>
        <p:txBody>
          <a:bodyPr wrap="none">
            <a:spAutoFit/>
          </a:bodyPr>
          <a:lstStyle/>
          <a:p>
            <a:pPr algn="r">
              <a:defRPr/>
            </a:pPr>
            <a:r>
              <a:rPr lang="en-US" sz="1200" dirty="0">
                <a:solidFill>
                  <a:schemeClr val="accent6"/>
                </a:solidFill>
                <a:latin typeface="+mn-lt"/>
              </a:rPr>
              <a:t>Exo-UL7  </a:t>
            </a:r>
            <a:br>
              <a:rPr lang="en-US" sz="1200" dirty="0">
                <a:solidFill>
                  <a:schemeClr val="accent6"/>
                </a:solidFill>
                <a:latin typeface="+mn-lt"/>
              </a:rPr>
            </a:br>
            <a:r>
              <a:rPr lang="en-US" sz="1200" dirty="0">
                <a:solidFill>
                  <a:schemeClr val="accent6"/>
                </a:solidFill>
                <a:latin typeface="+mn-lt"/>
              </a:rPr>
              <a:t>Bionics Lab - UCLA</a:t>
            </a:r>
          </a:p>
        </p:txBody>
      </p:sp>
      <p:sp>
        <p:nvSpPr>
          <p:cNvPr id="15" name="TextBox 14">
            <a:extLst>
              <a:ext uri="{FF2B5EF4-FFF2-40B4-BE49-F238E27FC236}">
                <a16:creationId xmlns:a16="http://schemas.microsoft.com/office/drawing/2014/main" id="{C0B9994C-21C4-A8C5-8634-FB3B787AB81B}"/>
              </a:ext>
            </a:extLst>
          </p:cNvPr>
          <p:cNvSpPr txBox="1"/>
          <p:nvPr/>
        </p:nvSpPr>
        <p:spPr>
          <a:xfrm>
            <a:off x="2432050" y="5675313"/>
            <a:ext cx="1790700" cy="461962"/>
          </a:xfrm>
          <a:prstGeom prst="rect">
            <a:avLst/>
          </a:prstGeom>
          <a:noFill/>
        </p:spPr>
        <p:txBody>
          <a:bodyPr wrap="none">
            <a:spAutoFit/>
          </a:bodyPr>
          <a:lstStyle/>
          <a:p>
            <a:pPr algn="r">
              <a:defRPr/>
            </a:pPr>
            <a:r>
              <a:rPr lang="en-US" sz="1200" dirty="0" err="1">
                <a:latin typeface="+mn-lt"/>
              </a:rPr>
              <a:t>Percro</a:t>
            </a:r>
            <a:r>
              <a:rPr lang="en-US" sz="1200" dirty="0">
                <a:latin typeface="+mn-lt"/>
              </a:rPr>
              <a:t>  </a:t>
            </a:r>
            <a:br>
              <a:rPr lang="en-US" sz="1200" dirty="0">
                <a:latin typeface="+mn-lt"/>
              </a:rPr>
            </a:br>
            <a:r>
              <a:rPr lang="en-US" sz="1200" dirty="0">
                <a:latin typeface="+mn-lt"/>
              </a:rPr>
              <a:t>University of Pisa - Italy</a:t>
            </a:r>
          </a:p>
        </p:txBody>
      </p:sp>
      <p:sp>
        <p:nvSpPr>
          <p:cNvPr id="16" name="TextBox 15">
            <a:extLst>
              <a:ext uri="{FF2B5EF4-FFF2-40B4-BE49-F238E27FC236}">
                <a16:creationId xmlns:a16="http://schemas.microsoft.com/office/drawing/2014/main" id="{BA6FD917-BA04-EFA9-DBC4-45A85AF3C685}"/>
              </a:ext>
            </a:extLst>
          </p:cNvPr>
          <p:cNvSpPr txBox="1"/>
          <p:nvPr/>
        </p:nvSpPr>
        <p:spPr>
          <a:xfrm>
            <a:off x="6359525" y="3100388"/>
            <a:ext cx="2095500" cy="461962"/>
          </a:xfrm>
          <a:prstGeom prst="rect">
            <a:avLst/>
          </a:prstGeom>
          <a:noFill/>
        </p:spPr>
        <p:txBody>
          <a:bodyPr wrap="none">
            <a:spAutoFit/>
          </a:bodyPr>
          <a:lstStyle/>
          <a:p>
            <a:pPr algn="r">
              <a:defRPr/>
            </a:pPr>
            <a:r>
              <a:rPr lang="en-US" sz="1200" dirty="0" err="1">
                <a:latin typeface="+mn-lt"/>
              </a:rPr>
              <a:t>MGA</a:t>
            </a:r>
            <a:r>
              <a:rPr lang="en-US" sz="1200" dirty="0">
                <a:latin typeface="+mn-lt"/>
              </a:rPr>
              <a:t>  </a:t>
            </a:r>
            <a:br>
              <a:rPr lang="en-US" sz="1200" dirty="0">
                <a:latin typeface="+mn-lt"/>
              </a:rPr>
            </a:br>
            <a:r>
              <a:rPr lang="en-US" sz="1200" dirty="0">
                <a:latin typeface="+mn-lt"/>
              </a:rPr>
              <a:t>Maryland-Georgetown Army</a:t>
            </a:r>
          </a:p>
        </p:txBody>
      </p:sp>
      <p:pic>
        <p:nvPicPr>
          <p:cNvPr id="233481" name="Picture 5">
            <a:extLst>
              <a:ext uri="{FF2B5EF4-FFF2-40B4-BE49-F238E27FC236}">
                <a16:creationId xmlns:a16="http://schemas.microsoft.com/office/drawing/2014/main" id="{FF1AFD4E-337D-E102-0C10-3B67711349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5226" y="1512888"/>
            <a:ext cx="1217613"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AE22CF5-B274-5540-5D76-EF7765060D9F}"/>
              </a:ext>
            </a:extLst>
          </p:cNvPr>
          <p:cNvSpPr txBox="1"/>
          <p:nvPr/>
        </p:nvSpPr>
        <p:spPr>
          <a:xfrm>
            <a:off x="8801101" y="3124201"/>
            <a:ext cx="900113" cy="276225"/>
          </a:xfrm>
          <a:prstGeom prst="rect">
            <a:avLst/>
          </a:prstGeom>
          <a:noFill/>
        </p:spPr>
        <p:txBody>
          <a:bodyPr wrap="none">
            <a:spAutoFit/>
          </a:bodyPr>
          <a:lstStyle/>
          <a:p>
            <a:pPr algn="r">
              <a:defRPr/>
            </a:pPr>
            <a:r>
              <a:rPr lang="en-US" sz="1200" dirty="0">
                <a:latin typeface="+mn-lt"/>
              </a:rPr>
              <a:t>Panasonic</a:t>
            </a:r>
          </a:p>
        </p:txBody>
      </p:sp>
      <p:pic>
        <p:nvPicPr>
          <p:cNvPr id="233483" name="Picture 6">
            <a:extLst>
              <a:ext uri="{FF2B5EF4-FFF2-40B4-BE49-F238E27FC236}">
                <a16:creationId xmlns:a16="http://schemas.microsoft.com/office/drawing/2014/main" id="{83FB2547-A307-E324-862E-56A55BD35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4" y="4040189"/>
            <a:ext cx="2174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84" name="Picture 7">
            <a:extLst>
              <a:ext uri="{FF2B5EF4-FFF2-40B4-BE49-F238E27FC236}">
                <a16:creationId xmlns:a16="http://schemas.microsoft.com/office/drawing/2014/main" id="{763D299B-5CF1-8273-58CC-8FB37D03D0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4938" y="4049713"/>
            <a:ext cx="20193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C255210A-5EE4-8410-BB1F-0DB2B2C7431A}"/>
              </a:ext>
            </a:extLst>
          </p:cNvPr>
          <p:cNvSpPr txBox="1"/>
          <p:nvPr/>
        </p:nvSpPr>
        <p:spPr>
          <a:xfrm>
            <a:off x="5203826" y="5694363"/>
            <a:ext cx="2265363" cy="461962"/>
          </a:xfrm>
          <a:prstGeom prst="rect">
            <a:avLst/>
          </a:prstGeom>
          <a:noFill/>
        </p:spPr>
        <p:txBody>
          <a:bodyPr wrap="none">
            <a:spAutoFit/>
          </a:bodyPr>
          <a:lstStyle/>
          <a:p>
            <a:pPr algn="r">
              <a:defRPr/>
            </a:pPr>
            <a:r>
              <a:rPr lang="en-US" sz="1200" dirty="0" err="1">
                <a:latin typeface="+mn-lt"/>
                <a:hlinkClick r:id="rId9"/>
              </a:rPr>
              <a:t>ARMin</a:t>
            </a:r>
            <a:r>
              <a:rPr lang="en-US" sz="1200" dirty="0">
                <a:latin typeface="+mn-lt"/>
                <a:hlinkClick r:id="rId9"/>
              </a:rPr>
              <a:t>  </a:t>
            </a:r>
            <a:br>
              <a:rPr lang="en-US" sz="1200" dirty="0">
                <a:latin typeface="+mn-lt"/>
                <a:hlinkClick r:id="rId9"/>
              </a:rPr>
            </a:br>
            <a:r>
              <a:rPr lang="en-US" sz="1200" dirty="0">
                <a:latin typeface="+mn-lt"/>
                <a:hlinkClick r:id="rId9"/>
              </a:rPr>
              <a:t>Catholic University </a:t>
            </a:r>
            <a:r>
              <a:rPr lang="en-US" sz="1200" dirty="0">
                <a:solidFill>
                  <a:schemeClr val="bg1"/>
                </a:solidFill>
                <a:latin typeface="+mn-lt"/>
                <a:hlinkClick r:id="rId9"/>
              </a:rPr>
              <a:t>of</a:t>
            </a:r>
            <a:r>
              <a:rPr lang="en-US" sz="1200" dirty="0">
                <a:latin typeface="+mn-lt"/>
                <a:hlinkClick r:id="rId9"/>
              </a:rPr>
              <a:t> America </a:t>
            </a:r>
            <a:endParaRPr lang="en-US" sz="1200" dirty="0">
              <a:latin typeface="+mn-lt"/>
            </a:endParaRPr>
          </a:p>
        </p:txBody>
      </p:sp>
      <p:pic>
        <p:nvPicPr>
          <p:cNvPr id="233486" name="Picture 8">
            <a:extLst>
              <a:ext uri="{FF2B5EF4-FFF2-40B4-BE49-F238E27FC236}">
                <a16:creationId xmlns:a16="http://schemas.microsoft.com/office/drawing/2014/main" id="{BBDFDE75-1EA8-E4DB-2035-B83E1EB700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0951" y="4048126"/>
            <a:ext cx="24495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4A8694A4-B7F9-E786-AE3E-38C83B8D60F7}"/>
              </a:ext>
            </a:extLst>
          </p:cNvPr>
          <p:cNvSpPr txBox="1"/>
          <p:nvPr/>
        </p:nvSpPr>
        <p:spPr>
          <a:xfrm>
            <a:off x="7608888" y="5678488"/>
            <a:ext cx="1943100" cy="461962"/>
          </a:xfrm>
          <a:prstGeom prst="rect">
            <a:avLst/>
          </a:prstGeom>
          <a:noFill/>
        </p:spPr>
        <p:txBody>
          <a:bodyPr wrap="none">
            <a:spAutoFit/>
          </a:bodyPr>
          <a:lstStyle/>
          <a:p>
            <a:pPr algn="r">
              <a:defRPr/>
            </a:pPr>
            <a:r>
              <a:rPr lang="en-US" sz="1200" dirty="0">
                <a:latin typeface="+mn-lt"/>
              </a:rPr>
              <a:t>Human Power Extender   </a:t>
            </a:r>
            <a:br>
              <a:rPr lang="en-US" sz="1200" dirty="0">
                <a:latin typeface="+mn-lt"/>
              </a:rPr>
            </a:br>
            <a:r>
              <a:rPr lang="en-US" sz="1200" dirty="0" err="1">
                <a:latin typeface="+mn-lt"/>
              </a:rPr>
              <a:t>UC</a:t>
            </a:r>
            <a:r>
              <a:rPr lang="en-US" sz="1200" dirty="0">
                <a:latin typeface="+mn-lt"/>
              </a:rPr>
              <a:t> Berkeley</a:t>
            </a:r>
          </a:p>
        </p:txBody>
      </p:sp>
      <p:sp>
        <p:nvSpPr>
          <p:cNvPr id="25" name="Rectangle 2">
            <a:extLst>
              <a:ext uri="{FF2B5EF4-FFF2-40B4-BE49-F238E27FC236}">
                <a16:creationId xmlns:a16="http://schemas.microsoft.com/office/drawing/2014/main" id="{30044955-410A-5376-C3EC-68F133720A06}"/>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Wearable Robot  </a:t>
            </a:r>
          </a:p>
        </p:txBody>
      </p:sp>
      <p:pic>
        <p:nvPicPr>
          <p:cNvPr id="233489" name="Picture 2" descr="http://brand.ucla.edu/wp-content/uploads/2013/08/ucla-logotype-main-11.jpg">
            <a:extLst>
              <a:ext uri="{FF2B5EF4-FFF2-40B4-BE49-F238E27FC236}">
                <a16:creationId xmlns:a16="http://schemas.microsoft.com/office/drawing/2014/main" id="{CCBC2B2C-A931-E12B-316C-42C4C5328E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2">
            <a:extLst>
              <a:ext uri="{FF2B5EF4-FFF2-40B4-BE49-F238E27FC236}">
                <a16:creationId xmlns:a16="http://schemas.microsoft.com/office/drawing/2014/main" id="{6F343B90-CF4E-62F0-9E7C-6080DFB2DE6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a:extLst>
              <a:ext uri="{FF2B5EF4-FFF2-40B4-BE49-F238E27FC236}">
                <a16:creationId xmlns:a16="http://schemas.microsoft.com/office/drawing/2014/main" id="{48302D03-CAF5-3053-E43F-E23974F1B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26" y="1620839"/>
            <a:ext cx="2620963"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929A9D1-4868-CD2B-4F6A-91746CB5DBF1}"/>
              </a:ext>
            </a:extLst>
          </p:cNvPr>
          <p:cNvSpPr txBox="1"/>
          <p:nvPr/>
        </p:nvSpPr>
        <p:spPr>
          <a:xfrm>
            <a:off x="2216150" y="3395663"/>
            <a:ext cx="484188" cy="277812"/>
          </a:xfrm>
          <a:prstGeom prst="rect">
            <a:avLst/>
          </a:prstGeom>
          <a:noFill/>
        </p:spPr>
        <p:txBody>
          <a:bodyPr wrap="none">
            <a:spAutoFit/>
          </a:bodyPr>
          <a:lstStyle/>
          <a:p>
            <a:pPr>
              <a:defRPr/>
            </a:pPr>
            <a:r>
              <a:rPr lang="en-US" sz="1200" dirty="0">
                <a:latin typeface="+mn-lt"/>
                <a:hlinkClick r:id="rId4"/>
              </a:rPr>
              <a:t>HAL</a:t>
            </a:r>
            <a:endParaRPr lang="en-US" sz="1200" dirty="0">
              <a:latin typeface="+mn-lt"/>
            </a:endParaRPr>
          </a:p>
        </p:txBody>
      </p:sp>
      <p:pic>
        <p:nvPicPr>
          <p:cNvPr id="235524" name="Picture 3">
            <a:extLst>
              <a:ext uri="{FF2B5EF4-FFF2-40B4-BE49-F238E27FC236}">
                <a16:creationId xmlns:a16="http://schemas.microsoft.com/office/drawing/2014/main" id="{BDD4AA24-9DEC-387C-FD73-7205DAF118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26" y="1620838"/>
            <a:ext cx="1362075"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E50AA94-E7AE-5DC4-AD02-5D957302539A}"/>
              </a:ext>
            </a:extLst>
          </p:cNvPr>
          <p:cNvSpPr txBox="1"/>
          <p:nvPr/>
        </p:nvSpPr>
        <p:spPr>
          <a:xfrm>
            <a:off x="4987926" y="3357563"/>
            <a:ext cx="492125" cy="277812"/>
          </a:xfrm>
          <a:prstGeom prst="rect">
            <a:avLst/>
          </a:prstGeom>
          <a:noFill/>
        </p:spPr>
        <p:txBody>
          <a:bodyPr wrap="none">
            <a:spAutoFit/>
          </a:bodyPr>
          <a:lstStyle/>
          <a:p>
            <a:pPr>
              <a:defRPr/>
            </a:pPr>
            <a:r>
              <a:rPr lang="en-US" sz="1200" dirty="0">
                <a:latin typeface="+mn-lt"/>
              </a:rPr>
              <a:t>MIT </a:t>
            </a:r>
          </a:p>
        </p:txBody>
      </p:sp>
      <p:pic>
        <p:nvPicPr>
          <p:cNvPr id="235526" name="Picture 4">
            <a:extLst>
              <a:ext uri="{FF2B5EF4-FFF2-40B4-BE49-F238E27FC236}">
                <a16:creationId xmlns:a16="http://schemas.microsoft.com/office/drawing/2014/main" id="{93ED7C78-D3C4-5514-77A9-AD0E63A06C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8451" y="1606550"/>
            <a:ext cx="131286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44BD492-E3E2-4672-DDE0-F09BE0F36C7D}"/>
              </a:ext>
            </a:extLst>
          </p:cNvPr>
          <p:cNvSpPr txBox="1"/>
          <p:nvPr/>
        </p:nvSpPr>
        <p:spPr>
          <a:xfrm>
            <a:off x="6640513" y="5770563"/>
            <a:ext cx="749300" cy="277812"/>
          </a:xfrm>
          <a:prstGeom prst="rect">
            <a:avLst/>
          </a:prstGeom>
          <a:noFill/>
        </p:spPr>
        <p:txBody>
          <a:bodyPr wrap="none">
            <a:spAutoFit/>
          </a:bodyPr>
          <a:lstStyle/>
          <a:p>
            <a:pPr>
              <a:defRPr/>
            </a:pPr>
            <a:r>
              <a:rPr lang="en-US" sz="1200" dirty="0" err="1">
                <a:latin typeface="+mn-lt"/>
                <a:hlinkClick r:id="rId7"/>
              </a:rPr>
              <a:t>Sarcos</a:t>
            </a:r>
            <a:r>
              <a:rPr lang="en-US" sz="1200" dirty="0">
                <a:latin typeface="+mn-lt"/>
              </a:rPr>
              <a:t>  </a:t>
            </a:r>
          </a:p>
        </p:txBody>
      </p:sp>
      <p:sp>
        <p:nvSpPr>
          <p:cNvPr id="13" name="TextBox 12">
            <a:extLst>
              <a:ext uri="{FF2B5EF4-FFF2-40B4-BE49-F238E27FC236}">
                <a16:creationId xmlns:a16="http://schemas.microsoft.com/office/drawing/2014/main" id="{75156524-4DE8-6FF3-28D0-FC052AA6F254}"/>
              </a:ext>
            </a:extLst>
          </p:cNvPr>
          <p:cNvSpPr txBox="1"/>
          <p:nvPr/>
        </p:nvSpPr>
        <p:spPr>
          <a:xfrm>
            <a:off x="2162175" y="5643563"/>
            <a:ext cx="890588" cy="461962"/>
          </a:xfrm>
          <a:prstGeom prst="rect">
            <a:avLst/>
          </a:prstGeom>
          <a:noFill/>
        </p:spPr>
        <p:txBody>
          <a:bodyPr wrap="none">
            <a:spAutoFit/>
          </a:bodyPr>
          <a:lstStyle/>
          <a:p>
            <a:pPr>
              <a:defRPr/>
            </a:pPr>
            <a:r>
              <a:rPr lang="en-US" sz="1200" dirty="0" err="1">
                <a:latin typeface="+mn-lt"/>
              </a:rPr>
              <a:t>Hardyman</a:t>
            </a:r>
            <a:endParaRPr lang="en-US" sz="1200" dirty="0">
              <a:latin typeface="+mn-lt"/>
            </a:endParaRPr>
          </a:p>
          <a:p>
            <a:pPr>
              <a:defRPr/>
            </a:pPr>
            <a:r>
              <a:rPr lang="en-US" sz="1200" dirty="0">
                <a:latin typeface="+mn-lt"/>
              </a:rPr>
              <a:t>GE 1965 </a:t>
            </a:r>
          </a:p>
        </p:txBody>
      </p:sp>
      <p:sp>
        <p:nvSpPr>
          <p:cNvPr id="14" name="TextBox 13">
            <a:extLst>
              <a:ext uri="{FF2B5EF4-FFF2-40B4-BE49-F238E27FC236}">
                <a16:creationId xmlns:a16="http://schemas.microsoft.com/office/drawing/2014/main" id="{ADAD165D-8020-C6E1-2AC4-1762B7B2C683}"/>
              </a:ext>
            </a:extLst>
          </p:cNvPr>
          <p:cNvSpPr txBox="1"/>
          <p:nvPr/>
        </p:nvSpPr>
        <p:spPr>
          <a:xfrm>
            <a:off x="6538913" y="3362326"/>
            <a:ext cx="2222500" cy="461963"/>
          </a:xfrm>
          <a:prstGeom prst="rect">
            <a:avLst/>
          </a:prstGeom>
          <a:noFill/>
        </p:spPr>
        <p:txBody>
          <a:bodyPr wrap="none">
            <a:spAutoFit/>
          </a:bodyPr>
          <a:lstStyle/>
          <a:p>
            <a:pPr>
              <a:defRPr/>
            </a:pPr>
            <a:r>
              <a:rPr lang="en-US" sz="1200" dirty="0" err="1">
                <a:latin typeface="+mn-lt"/>
                <a:hlinkClick r:id="rId8"/>
              </a:rPr>
              <a:t>BLEEX</a:t>
            </a:r>
            <a:endParaRPr lang="en-US" sz="1200" dirty="0">
              <a:latin typeface="+mn-lt"/>
              <a:hlinkClick r:id="rId8"/>
            </a:endParaRPr>
          </a:p>
          <a:p>
            <a:pPr>
              <a:defRPr/>
            </a:pPr>
            <a:r>
              <a:rPr lang="en-US" sz="1200" dirty="0">
                <a:latin typeface="+mn-lt"/>
                <a:hlinkClick r:id="rId8"/>
              </a:rPr>
              <a:t>Berkeley Robotics Lab - </a:t>
            </a:r>
            <a:r>
              <a:rPr lang="en-US" sz="1200" dirty="0" err="1">
                <a:latin typeface="+mn-lt"/>
                <a:hlinkClick r:id="rId8"/>
              </a:rPr>
              <a:t>UCB</a:t>
            </a:r>
            <a:r>
              <a:rPr lang="en-US" sz="1200" dirty="0">
                <a:latin typeface="+mn-lt"/>
                <a:hlinkClick r:id="rId8"/>
              </a:rPr>
              <a:t> </a:t>
            </a:r>
            <a:endParaRPr lang="en-US" sz="1200" dirty="0">
              <a:latin typeface="+mn-lt"/>
            </a:endParaRPr>
          </a:p>
        </p:txBody>
      </p:sp>
      <p:pic>
        <p:nvPicPr>
          <p:cNvPr id="235530" name="Picture 5">
            <a:extLst>
              <a:ext uri="{FF2B5EF4-FFF2-40B4-BE49-F238E27FC236}">
                <a16:creationId xmlns:a16="http://schemas.microsoft.com/office/drawing/2014/main" id="{E82174D2-C1F8-CB12-4F3E-A87E3E2E70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650" y="3832225"/>
            <a:ext cx="12652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1" name="Picture 6">
            <a:extLst>
              <a:ext uri="{FF2B5EF4-FFF2-40B4-BE49-F238E27FC236}">
                <a16:creationId xmlns:a16="http://schemas.microsoft.com/office/drawing/2014/main" id="{D3ACF602-AEEF-B3FD-0B5E-0684B90F42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7814" y="3908426"/>
            <a:ext cx="14636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
            <a:extLst>
              <a:ext uri="{FF2B5EF4-FFF2-40B4-BE49-F238E27FC236}">
                <a16:creationId xmlns:a16="http://schemas.microsoft.com/office/drawing/2014/main" id="{EFD89A34-0C86-06CE-8A10-B3FB834DAF46}"/>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Wearable Robot  </a:t>
            </a:r>
          </a:p>
        </p:txBody>
      </p:sp>
      <p:sp>
        <p:nvSpPr>
          <p:cNvPr id="15" name="TextBox 14">
            <a:extLst>
              <a:ext uri="{FF2B5EF4-FFF2-40B4-BE49-F238E27FC236}">
                <a16:creationId xmlns:a16="http://schemas.microsoft.com/office/drawing/2014/main" id="{ABF4CDF1-E598-73CB-6F8F-C18203732E59}"/>
              </a:ext>
            </a:extLst>
          </p:cNvPr>
          <p:cNvSpPr txBox="1"/>
          <p:nvPr/>
        </p:nvSpPr>
        <p:spPr>
          <a:xfrm>
            <a:off x="9031289" y="3040064"/>
            <a:ext cx="1341437" cy="276225"/>
          </a:xfrm>
          <a:prstGeom prst="rect">
            <a:avLst/>
          </a:prstGeom>
          <a:noFill/>
        </p:spPr>
        <p:txBody>
          <a:bodyPr wrap="none">
            <a:spAutoFit/>
          </a:bodyPr>
          <a:lstStyle/>
          <a:p>
            <a:pPr>
              <a:defRPr/>
            </a:pPr>
            <a:r>
              <a:rPr lang="en-US" sz="1200" dirty="0">
                <a:latin typeface="+mn-lt"/>
                <a:hlinkClick r:id="rId11"/>
              </a:rPr>
              <a:t>Video Hyperlink  </a:t>
            </a:r>
            <a:endParaRPr lang="en-US" sz="1200" dirty="0">
              <a:latin typeface="+mn-lt"/>
            </a:endParaRPr>
          </a:p>
        </p:txBody>
      </p:sp>
      <p:sp>
        <p:nvSpPr>
          <p:cNvPr id="16" name="TextBox 15">
            <a:extLst>
              <a:ext uri="{FF2B5EF4-FFF2-40B4-BE49-F238E27FC236}">
                <a16:creationId xmlns:a16="http://schemas.microsoft.com/office/drawing/2014/main" id="{70D75E75-718A-4B95-7A0F-817DF61450B6}"/>
              </a:ext>
            </a:extLst>
          </p:cNvPr>
          <p:cNvSpPr txBox="1"/>
          <p:nvPr/>
        </p:nvSpPr>
        <p:spPr>
          <a:xfrm>
            <a:off x="9040814" y="3378201"/>
            <a:ext cx="1341437" cy="276225"/>
          </a:xfrm>
          <a:prstGeom prst="rect">
            <a:avLst/>
          </a:prstGeom>
          <a:noFill/>
        </p:spPr>
        <p:txBody>
          <a:bodyPr wrap="none">
            <a:spAutoFit/>
          </a:bodyPr>
          <a:lstStyle/>
          <a:p>
            <a:pPr>
              <a:defRPr/>
            </a:pPr>
            <a:r>
              <a:rPr lang="en-US" sz="1200" dirty="0">
                <a:latin typeface="+mn-lt"/>
                <a:hlinkClick r:id="rId12"/>
              </a:rPr>
              <a:t>Video Hyperlink  </a:t>
            </a:r>
            <a:endParaRPr lang="en-US" sz="1200" dirty="0">
              <a:latin typeface="+mn-lt"/>
            </a:endParaRPr>
          </a:p>
        </p:txBody>
      </p:sp>
      <p:sp>
        <p:nvSpPr>
          <p:cNvPr id="18" name="TextBox 17">
            <a:extLst>
              <a:ext uri="{FF2B5EF4-FFF2-40B4-BE49-F238E27FC236}">
                <a16:creationId xmlns:a16="http://schemas.microsoft.com/office/drawing/2014/main" id="{4BD98FCB-9AAF-7EDA-0438-C7502BD92E5F}"/>
              </a:ext>
            </a:extLst>
          </p:cNvPr>
          <p:cNvSpPr txBox="1"/>
          <p:nvPr/>
        </p:nvSpPr>
        <p:spPr>
          <a:xfrm>
            <a:off x="9063039" y="5538789"/>
            <a:ext cx="1341437" cy="276225"/>
          </a:xfrm>
          <a:prstGeom prst="rect">
            <a:avLst/>
          </a:prstGeom>
          <a:noFill/>
        </p:spPr>
        <p:txBody>
          <a:bodyPr wrap="none">
            <a:spAutoFit/>
          </a:bodyPr>
          <a:lstStyle/>
          <a:p>
            <a:pPr>
              <a:defRPr/>
            </a:pPr>
            <a:r>
              <a:rPr lang="en-US" sz="1200" dirty="0">
                <a:latin typeface="+mn-lt"/>
                <a:hlinkClick r:id="rId13"/>
              </a:rPr>
              <a:t>Video Hyperlink  </a:t>
            </a:r>
            <a:endParaRPr lang="en-US" sz="1200" dirty="0">
              <a:latin typeface="+mn-lt"/>
            </a:endParaRPr>
          </a:p>
        </p:txBody>
      </p:sp>
      <p:sp>
        <p:nvSpPr>
          <p:cNvPr id="19" name="TextBox 18">
            <a:extLst>
              <a:ext uri="{FF2B5EF4-FFF2-40B4-BE49-F238E27FC236}">
                <a16:creationId xmlns:a16="http://schemas.microsoft.com/office/drawing/2014/main" id="{B3A9AC9D-F15F-015B-2F18-94FCC8C9F5D9}"/>
              </a:ext>
            </a:extLst>
          </p:cNvPr>
          <p:cNvSpPr txBox="1"/>
          <p:nvPr/>
        </p:nvSpPr>
        <p:spPr>
          <a:xfrm>
            <a:off x="9075739" y="3690939"/>
            <a:ext cx="1341437" cy="276225"/>
          </a:xfrm>
          <a:prstGeom prst="rect">
            <a:avLst/>
          </a:prstGeom>
          <a:noFill/>
        </p:spPr>
        <p:txBody>
          <a:bodyPr wrap="none">
            <a:spAutoFit/>
          </a:bodyPr>
          <a:lstStyle/>
          <a:p>
            <a:pPr>
              <a:defRPr/>
            </a:pPr>
            <a:r>
              <a:rPr lang="en-US" sz="1200" dirty="0">
                <a:latin typeface="+mn-lt"/>
                <a:hlinkClick r:id="rId14"/>
              </a:rPr>
              <a:t>Video Hyperlink  </a:t>
            </a:r>
            <a:endParaRPr lang="en-US" sz="1200" dirty="0">
              <a:latin typeface="+mn-lt"/>
            </a:endParaRPr>
          </a:p>
        </p:txBody>
      </p:sp>
      <p:pic>
        <p:nvPicPr>
          <p:cNvPr id="235537" name="Picture 2" descr="http://brand.ucla.edu/wp-content/uploads/2013/08/ucla-logotype-main-11.jpg">
            <a:extLst>
              <a:ext uri="{FF2B5EF4-FFF2-40B4-BE49-F238E27FC236}">
                <a16:creationId xmlns:a16="http://schemas.microsoft.com/office/drawing/2014/main" id="{1C881D0C-00DF-FFBF-3785-D4B98AD42B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ooter Placeholder 2">
            <a:extLst>
              <a:ext uri="{FF2B5EF4-FFF2-40B4-BE49-F238E27FC236}">
                <a16:creationId xmlns:a16="http://schemas.microsoft.com/office/drawing/2014/main" id="{9E2F2F35-3877-0219-FEE1-03A63F64B07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4" descr="Neuromate">
            <a:extLst>
              <a:ext uri="{FF2B5EF4-FFF2-40B4-BE49-F238E27FC236}">
                <a16:creationId xmlns:a16="http://schemas.microsoft.com/office/drawing/2014/main" id="{D2C37F94-F39F-D945-6F22-2AC4FE6FB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29718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 Box 26">
            <a:extLst>
              <a:ext uri="{FF2B5EF4-FFF2-40B4-BE49-F238E27FC236}">
                <a16:creationId xmlns:a16="http://schemas.microsoft.com/office/drawing/2014/main" id="{1EE6E67B-4F08-3646-DAC8-B929CC8319AF}"/>
              </a:ext>
            </a:extLst>
          </p:cNvPr>
          <p:cNvSpPr txBox="1">
            <a:spLocks noChangeArrowheads="1"/>
          </p:cNvSpPr>
          <p:nvPr/>
        </p:nvSpPr>
        <p:spPr bwMode="auto">
          <a:xfrm>
            <a:off x="2337949" y="3733801"/>
            <a:ext cx="26388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b="1" i="1">
                <a:cs typeface="Arial" panose="020B0604020202020204" pitchFamily="34" charset="0"/>
              </a:rPr>
              <a:t>Neuromate </a:t>
            </a:r>
            <a:br>
              <a:rPr lang="en-US" altLang="en-US" sz="1200" b="1" i="1">
                <a:cs typeface="Arial" panose="020B0604020202020204" pitchFamily="34" charset="0"/>
              </a:rPr>
            </a:br>
            <a:r>
              <a:rPr lang="en-US" altLang="en-US" sz="1200" b="1" i="1">
                <a:cs typeface="Arial" panose="020B0604020202020204" pitchFamily="34" charset="0"/>
              </a:rPr>
              <a:t>Integrated Surgical System (ISS)</a:t>
            </a:r>
            <a:r>
              <a:rPr lang="en-US" altLang="en-US" sz="2400">
                <a:latin typeface="Times New Roman" panose="02020603050405020304" pitchFamily="18" charset="0"/>
              </a:rPr>
              <a:t> </a:t>
            </a:r>
          </a:p>
        </p:txBody>
      </p:sp>
      <p:pic>
        <p:nvPicPr>
          <p:cNvPr id="237572" name="Picture 28">
            <a:extLst>
              <a:ext uri="{FF2B5EF4-FFF2-40B4-BE49-F238E27FC236}">
                <a16:creationId xmlns:a16="http://schemas.microsoft.com/office/drawing/2014/main" id="{0675D3A8-4549-5890-774B-4DB93CD00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1" y="1447800"/>
            <a:ext cx="18462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3" name="Picture 29">
            <a:extLst>
              <a:ext uri="{FF2B5EF4-FFF2-40B4-BE49-F238E27FC236}">
                <a16:creationId xmlns:a16="http://schemas.microsoft.com/office/drawing/2014/main" id="{CDA67661-BAC6-1D38-CE63-DEC87F11E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447800"/>
            <a:ext cx="1371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Text Box 30">
            <a:extLst>
              <a:ext uri="{FF2B5EF4-FFF2-40B4-BE49-F238E27FC236}">
                <a16:creationId xmlns:a16="http://schemas.microsoft.com/office/drawing/2014/main" id="{110133A0-9379-B683-F3E6-7C3AAC07811F}"/>
              </a:ext>
            </a:extLst>
          </p:cNvPr>
          <p:cNvSpPr txBox="1">
            <a:spLocks noChangeArrowheads="1"/>
          </p:cNvSpPr>
          <p:nvPr/>
        </p:nvSpPr>
        <p:spPr bwMode="auto">
          <a:xfrm>
            <a:off x="6528949" y="5334001"/>
            <a:ext cx="26388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b="1" i="1">
                <a:cs typeface="Arial" panose="020B0604020202020204" pitchFamily="34" charset="0"/>
              </a:rPr>
              <a:t>RoboDoc</a:t>
            </a:r>
          </a:p>
          <a:p>
            <a:pPr algn="r">
              <a:spcBef>
                <a:spcPct val="0"/>
              </a:spcBef>
              <a:buFontTx/>
              <a:buNone/>
            </a:pPr>
            <a:r>
              <a:rPr lang="en-US" altLang="en-US" sz="1200" b="1" i="1">
                <a:cs typeface="Arial" panose="020B0604020202020204" pitchFamily="34" charset="0"/>
              </a:rPr>
              <a:t>Integrated Surgical System (ISS)</a:t>
            </a:r>
            <a:r>
              <a:rPr lang="en-US" altLang="en-US" sz="2400">
                <a:latin typeface="Times New Roman" panose="02020603050405020304" pitchFamily="18" charset="0"/>
              </a:rPr>
              <a:t> </a:t>
            </a:r>
          </a:p>
        </p:txBody>
      </p:sp>
      <p:sp>
        <p:nvSpPr>
          <p:cNvPr id="11" name="Rectangle 2">
            <a:extLst>
              <a:ext uri="{FF2B5EF4-FFF2-40B4-BE49-F238E27FC236}">
                <a16:creationId xmlns:a16="http://schemas.microsoft.com/office/drawing/2014/main" id="{B1C642BE-CADB-0F81-4525-12525432CDEC}"/>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37576" name="Picture 2" descr="http://brand.ucla.edu/wp-content/uploads/2013/08/ucla-logotype-main-11.jpg">
            <a:extLst>
              <a:ext uri="{FF2B5EF4-FFF2-40B4-BE49-F238E27FC236}">
                <a16:creationId xmlns:a16="http://schemas.microsoft.com/office/drawing/2014/main" id="{260F57B6-CD7A-2E6C-2ED6-F63D1BF84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2">
            <a:extLst>
              <a:ext uri="{FF2B5EF4-FFF2-40B4-BE49-F238E27FC236}">
                <a16:creationId xmlns:a16="http://schemas.microsoft.com/office/drawing/2014/main" id="{15CABD0D-2AAF-1D97-78D8-6985400077E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1219C18-1AC0-A151-C12B-A6E45F672639}"/>
              </a:ext>
            </a:extLst>
          </p:cNvPr>
          <p:cNvSpPr>
            <a:spLocks noGrp="1" noChangeArrowheads="1"/>
          </p:cNvSpPr>
          <p:nvPr>
            <p:ph type="ctrTitle"/>
          </p:nvPr>
        </p:nvSpPr>
        <p:spPr>
          <a:xfrm>
            <a:off x="2209800" y="2286000"/>
            <a:ext cx="7772400" cy="1143000"/>
          </a:xfrm>
        </p:spPr>
        <p:txBody>
          <a:bodyPr/>
          <a:lstStyle/>
          <a:p>
            <a:r>
              <a:rPr lang="en-US" altLang="en-US"/>
              <a:t>Dynamics</a:t>
            </a:r>
            <a:br>
              <a:rPr lang="en-US" altLang="en-US"/>
            </a:br>
            <a:endParaRPr lang="en-US" altLang="en-US"/>
          </a:p>
        </p:txBody>
      </p:sp>
      <p:sp>
        <p:nvSpPr>
          <p:cNvPr id="44035" name="Rectangle 3">
            <a:extLst>
              <a:ext uri="{FF2B5EF4-FFF2-40B4-BE49-F238E27FC236}">
                <a16:creationId xmlns:a16="http://schemas.microsoft.com/office/drawing/2014/main" id="{443A1F17-37AF-13C0-5B4E-81C1DD1755D9}"/>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7">
            <a:extLst>
              <a:ext uri="{FF2B5EF4-FFF2-40B4-BE49-F238E27FC236}">
                <a16:creationId xmlns:a16="http://schemas.microsoft.com/office/drawing/2014/main" id="{737C2F60-6D34-107E-8A8C-B1137BE81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905001"/>
            <a:ext cx="12192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9">
            <a:extLst>
              <a:ext uri="{FF2B5EF4-FFF2-40B4-BE49-F238E27FC236}">
                <a16:creationId xmlns:a16="http://schemas.microsoft.com/office/drawing/2014/main" id="{ADE930B3-B202-A1D9-854F-18678ABFC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2971800"/>
            <a:ext cx="1196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0" name="Picture 11">
            <a:extLst>
              <a:ext uri="{FF2B5EF4-FFF2-40B4-BE49-F238E27FC236}">
                <a16:creationId xmlns:a16="http://schemas.microsoft.com/office/drawing/2014/main" id="{BE3A6AAF-C020-23CA-1683-DD707C57BB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05001"/>
            <a:ext cx="11953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Picture 15">
            <a:extLst>
              <a:ext uri="{FF2B5EF4-FFF2-40B4-BE49-F238E27FC236}">
                <a16:creationId xmlns:a16="http://schemas.microsoft.com/office/drawing/2014/main" id="{4ABC066C-6871-29E5-E764-39CBDE689B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1" y="3086100"/>
            <a:ext cx="11795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17">
            <a:extLst>
              <a:ext uri="{FF2B5EF4-FFF2-40B4-BE49-F238E27FC236}">
                <a16:creationId xmlns:a16="http://schemas.microsoft.com/office/drawing/2014/main" id="{96CA1AD8-7752-92AE-1193-2425ABB8C1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7100" y="1905001"/>
            <a:ext cx="9906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Picture 19">
            <a:extLst>
              <a:ext uri="{FF2B5EF4-FFF2-40B4-BE49-F238E27FC236}">
                <a16:creationId xmlns:a16="http://schemas.microsoft.com/office/drawing/2014/main" id="{C4780B2C-FAB4-F611-1F2D-CBF61B583A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5026" y="3276601"/>
            <a:ext cx="1173163"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4" name="Picture 21">
            <a:extLst>
              <a:ext uri="{FF2B5EF4-FFF2-40B4-BE49-F238E27FC236}">
                <a16:creationId xmlns:a16="http://schemas.microsoft.com/office/drawing/2014/main" id="{38FC10C3-A7D7-63AA-2C8A-11EF88F33E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1905001"/>
            <a:ext cx="9906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5" name="Picture 23">
            <a:extLst>
              <a:ext uri="{FF2B5EF4-FFF2-40B4-BE49-F238E27FC236}">
                <a16:creationId xmlns:a16="http://schemas.microsoft.com/office/drawing/2014/main" id="{55BA4CCF-F589-3FD1-84ED-8C567CCD5B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505200"/>
            <a:ext cx="9906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6" name="Picture 25">
            <a:extLst>
              <a:ext uri="{FF2B5EF4-FFF2-40B4-BE49-F238E27FC236}">
                <a16:creationId xmlns:a16="http://schemas.microsoft.com/office/drawing/2014/main" id="{F07FED80-8A7E-A0EC-D078-896A482784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2800" y="1905001"/>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7" name="Text Box 27">
            <a:extLst>
              <a:ext uri="{FF2B5EF4-FFF2-40B4-BE49-F238E27FC236}">
                <a16:creationId xmlns:a16="http://schemas.microsoft.com/office/drawing/2014/main" id="{7E9EF92D-5AEA-0C19-2FE8-FED5882D07B1}"/>
              </a:ext>
            </a:extLst>
          </p:cNvPr>
          <p:cNvSpPr txBox="1">
            <a:spLocks noChangeArrowheads="1"/>
          </p:cNvSpPr>
          <p:nvPr/>
        </p:nvSpPr>
        <p:spPr bwMode="auto">
          <a:xfrm>
            <a:off x="2576514" y="4572000"/>
            <a:ext cx="4714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i="1">
                <a:cs typeface="Arial" panose="020B0604020202020204" pitchFamily="34" charset="0"/>
              </a:rPr>
              <a:t>M7 </a:t>
            </a:r>
            <a:br>
              <a:rPr lang="en-US" altLang="en-US" sz="1000" b="1" i="1">
                <a:cs typeface="Arial" panose="020B0604020202020204" pitchFamily="34" charset="0"/>
              </a:rPr>
            </a:br>
            <a:r>
              <a:rPr lang="en-US" altLang="en-US" sz="1000" b="1" i="1">
                <a:cs typeface="Arial" panose="020B0604020202020204" pitchFamily="34" charset="0"/>
              </a:rPr>
              <a:t>SRI</a:t>
            </a:r>
            <a:r>
              <a:rPr lang="en-US" altLang="en-US" sz="2400">
                <a:latin typeface="Times New Roman" panose="02020603050405020304" pitchFamily="18" charset="0"/>
              </a:rPr>
              <a:t> </a:t>
            </a:r>
          </a:p>
        </p:txBody>
      </p:sp>
      <p:sp>
        <p:nvSpPr>
          <p:cNvPr id="239628" name="Text Box 28">
            <a:extLst>
              <a:ext uri="{FF2B5EF4-FFF2-40B4-BE49-F238E27FC236}">
                <a16:creationId xmlns:a16="http://schemas.microsoft.com/office/drawing/2014/main" id="{8F65F8C9-40C9-DF0E-3A9F-7887E18ED508}"/>
              </a:ext>
            </a:extLst>
          </p:cNvPr>
          <p:cNvSpPr txBox="1">
            <a:spLocks noChangeArrowheads="1"/>
          </p:cNvSpPr>
          <p:nvPr/>
        </p:nvSpPr>
        <p:spPr bwMode="auto">
          <a:xfrm>
            <a:off x="3276601" y="4572000"/>
            <a:ext cx="1355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i="1">
                <a:cs typeface="Arial" panose="020B0604020202020204" pitchFamily="34" charset="0"/>
              </a:rPr>
              <a:t>Zeus </a:t>
            </a:r>
            <a:br>
              <a:rPr lang="en-US" altLang="en-US" sz="1000" b="1" i="1">
                <a:cs typeface="Arial" panose="020B0604020202020204" pitchFamily="34" charset="0"/>
              </a:rPr>
            </a:br>
            <a:r>
              <a:rPr lang="en-US" altLang="en-US" sz="1000" b="1" i="1">
                <a:cs typeface="Arial" panose="020B0604020202020204" pitchFamily="34" charset="0"/>
              </a:rPr>
              <a:t>Computer Motion</a:t>
            </a:r>
            <a:r>
              <a:rPr lang="en-US" altLang="en-US" sz="1200" b="1" i="1">
                <a:cs typeface="Arial" panose="020B0604020202020204" pitchFamily="34" charset="0"/>
              </a:rPr>
              <a:t> </a:t>
            </a:r>
            <a:r>
              <a:rPr lang="en-US" altLang="en-US" sz="2400">
                <a:latin typeface="Times New Roman" panose="02020603050405020304" pitchFamily="18" charset="0"/>
              </a:rPr>
              <a:t> </a:t>
            </a:r>
          </a:p>
        </p:txBody>
      </p:sp>
      <p:sp>
        <p:nvSpPr>
          <p:cNvPr id="239629" name="Text Box 29">
            <a:extLst>
              <a:ext uri="{FF2B5EF4-FFF2-40B4-BE49-F238E27FC236}">
                <a16:creationId xmlns:a16="http://schemas.microsoft.com/office/drawing/2014/main" id="{92E3ADAB-D0C4-8AC5-39DA-B1B0CEF2BF0D}"/>
              </a:ext>
            </a:extLst>
          </p:cNvPr>
          <p:cNvSpPr txBox="1">
            <a:spLocks noChangeArrowheads="1"/>
          </p:cNvSpPr>
          <p:nvPr/>
        </p:nvSpPr>
        <p:spPr bwMode="auto">
          <a:xfrm>
            <a:off x="4516439" y="4572000"/>
            <a:ext cx="13223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i="1">
                <a:cs typeface="Arial" panose="020B0604020202020204" pitchFamily="34" charset="0"/>
              </a:rPr>
              <a:t>DaVinci </a:t>
            </a:r>
            <a:br>
              <a:rPr lang="en-US" altLang="en-US" sz="1000" b="1" i="1">
                <a:cs typeface="Arial" panose="020B0604020202020204" pitchFamily="34" charset="0"/>
              </a:rPr>
            </a:br>
            <a:r>
              <a:rPr lang="en-US" altLang="en-US" sz="1000" b="1" i="1">
                <a:cs typeface="Arial" panose="020B0604020202020204" pitchFamily="34" charset="0"/>
              </a:rPr>
              <a:t>Intuitive Surgical</a:t>
            </a:r>
            <a:r>
              <a:rPr lang="en-US" altLang="en-US" sz="1200" b="1" i="1">
                <a:cs typeface="Arial" panose="020B0604020202020204" pitchFamily="34" charset="0"/>
              </a:rPr>
              <a:t> </a:t>
            </a:r>
            <a:r>
              <a:rPr lang="en-US" altLang="en-US" sz="2400">
                <a:latin typeface="Times New Roman" panose="02020603050405020304" pitchFamily="18" charset="0"/>
              </a:rPr>
              <a:t> </a:t>
            </a:r>
          </a:p>
        </p:txBody>
      </p:sp>
      <p:sp>
        <p:nvSpPr>
          <p:cNvPr id="239630" name="Text Box 30">
            <a:extLst>
              <a:ext uri="{FF2B5EF4-FFF2-40B4-BE49-F238E27FC236}">
                <a16:creationId xmlns:a16="http://schemas.microsoft.com/office/drawing/2014/main" id="{E32E7A31-6454-CEA3-EE57-3175438BB67A}"/>
              </a:ext>
            </a:extLst>
          </p:cNvPr>
          <p:cNvSpPr txBox="1">
            <a:spLocks noChangeArrowheads="1"/>
          </p:cNvSpPr>
          <p:nvPr/>
        </p:nvSpPr>
        <p:spPr bwMode="auto">
          <a:xfrm>
            <a:off x="6115050" y="4572000"/>
            <a:ext cx="1047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br>
              <a:rPr lang="en-US" altLang="en-US" sz="1000" b="1" i="1">
                <a:cs typeface="Arial" panose="020B0604020202020204" pitchFamily="34" charset="0"/>
              </a:rPr>
            </a:br>
            <a:r>
              <a:rPr lang="en-US" altLang="en-US" sz="1000" b="1" i="1">
                <a:cs typeface="Arial" panose="020B0604020202020204" pitchFamily="34" charset="0"/>
              </a:rPr>
              <a:t>UC Berkley  </a:t>
            </a:r>
            <a:r>
              <a:rPr lang="en-US" altLang="en-US" sz="1200" b="1" i="1">
                <a:cs typeface="Arial" panose="020B0604020202020204" pitchFamily="34" charset="0"/>
              </a:rPr>
              <a:t> </a:t>
            </a:r>
            <a:r>
              <a:rPr lang="en-US" altLang="en-US" sz="2400">
                <a:latin typeface="Times New Roman" panose="02020603050405020304" pitchFamily="18" charset="0"/>
              </a:rPr>
              <a:t> </a:t>
            </a:r>
          </a:p>
        </p:txBody>
      </p:sp>
      <p:sp>
        <p:nvSpPr>
          <p:cNvPr id="239631" name="Text Box 31">
            <a:extLst>
              <a:ext uri="{FF2B5EF4-FFF2-40B4-BE49-F238E27FC236}">
                <a16:creationId xmlns:a16="http://schemas.microsoft.com/office/drawing/2014/main" id="{29D1A8F8-C6AA-5B28-C1A9-1E74A3773082}"/>
              </a:ext>
            </a:extLst>
          </p:cNvPr>
          <p:cNvSpPr txBox="1">
            <a:spLocks noChangeArrowheads="1"/>
          </p:cNvSpPr>
          <p:nvPr/>
        </p:nvSpPr>
        <p:spPr bwMode="auto">
          <a:xfrm>
            <a:off x="7354888" y="4572000"/>
            <a:ext cx="9509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i="1">
                <a:cs typeface="Arial" panose="020B0604020202020204" pitchFamily="34" charset="0"/>
              </a:rPr>
              <a:t>Steady Hand</a:t>
            </a:r>
            <a:br>
              <a:rPr lang="en-US" altLang="en-US" sz="1000" b="1" i="1">
                <a:cs typeface="Arial" panose="020B0604020202020204" pitchFamily="34" charset="0"/>
              </a:rPr>
            </a:br>
            <a:r>
              <a:rPr lang="en-US" altLang="en-US" sz="1000" b="1" i="1">
                <a:cs typeface="Arial" panose="020B0604020202020204" pitchFamily="34" charset="0"/>
              </a:rPr>
              <a:t>Hopkins</a:t>
            </a:r>
            <a:r>
              <a:rPr lang="en-US" altLang="en-US" sz="1200" b="1" i="1">
                <a:cs typeface="Arial" panose="020B0604020202020204" pitchFamily="34" charset="0"/>
              </a:rPr>
              <a:t> </a:t>
            </a:r>
            <a:r>
              <a:rPr lang="en-US" altLang="en-US" sz="2400">
                <a:latin typeface="Times New Roman" panose="02020603050405020304" pitchFamily="18" charset="0"/>
              </a:rPr>
              <a:t> </a:t>
            </a:r>
          </a:p>
        </p:txBody>
      </p:sp>
      <p:pic>
        <p:nvPicPr>
          <p:cNvPr id="239632" name="Picture 32">
            <a:extLst>
              <a:ext uri="{FF2B5EF4-FFF2-40B4-BE49-F238E27FC236}">
                <a16:creationId xmlns:a16="http://schemas.microsoft.com/office/drawing/2014/main" id="{7A0BAC6F-1B3F-D006-8434-E0FE8FE145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15400" y="1905000"/>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33" name="Picture 34" descr="DSC_3425_s">
            <a:extLst>
              <a:ext uri="{FF2B5EF4-FFF2-40B4-BE49-F238E27FC236}">
                <a16:creationId xmlns:a16="http://schemas.microsoft.com/office/drawing/2014/main" id="{B7C20DD3-91FD-9BC2-A25D-B79B254FBF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15401" y="3581400"/>
            <a:ext cx="10191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34" name="Text Box 36">
            <a:extLst>
              <a:ext uri="{FF2B5EF4-FFF2-40B4-BE49-F238E27FC236}">
                <a16:creationId xmlns:a16="http://schemas.microsoft.com/office/drawing/2014/main" id="{A77FAAD2-64FC-70C1-8A2F-59904B768280}"/>
              </a:ext>
            </a:extLst>
          </p:cNvPr>
          <p:cNvSpPr txBox="1">
            <a:spLocks noChangeArrowheads="1"/>
          </p:cNvSpPr>
          <p:nvPr/>
        </p:nvSpPr>
        <p:spPr bwMode="auto">
          <a:xfrm>
            <a:off x="8607426" y="4572000"/>
            <a:ext cx="18319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i="1">
                <a:cs typeface="Arial" panose="020B0604020202020204" pitchFamily="34" charset="0"/>
              </a:rPr>
              <a:t>Raven </a:t>
            </a:r>
          </a:p>
          <a:p>
            <a:pPr algn="ctr">
              <a:spcBef>
                <a:spcPct val="0"/>
              </a:spcBef>
              <a:buFontTx/>
              <a:buNone/>
            </a:pPr>
            <a:r>
              <a:rPr lang="en-US" altLang="en-US" sz="1000" b="1" i="1">
                <a:cs typeface="Arial" panose="020B0604020202020204" pitchFamily="34" charset="0"/>
              </a:rPr>
              <a:t>University of Washington</a:t>
            </a:r>
            <a:r>
              <a:rPr lang="en-US" altLang="en-US" sz="1200" b="1" i="1">
                <a:cs typeface="Arial" panose="020B0604020202020204" pitchFamily="34" charset="0"/>
              </a:rPr>
              <a:t> </a:t>
            </a:r>
            <a:r>
              <a:rPr lang="en-US" altLang="en-US" sz="2400">
                <a:latin typeface="Times New Roman" panose="02020603050405020304" pitchFamily="18" charset="0"/>
              </a:rPr>
              <a:t> </a:t>
            </a:r>
          </a:p>
        </p:txBody>
      </p:sp>
      <p:sp>
        <p:nvSpPr>
          <p:cNvPr id="25" name="Rectangle 2">
            <a:extLst>
              <a:ext uri="{FF2B5EF4-FFF2-40B4-BE49-F238E27FC236}">
                <a16:creationId xmlns:a16="http://schemas.microsoft.com/office/drawing/2014/main" id="{D3CE647F-680B-CFC9-E86B-11FAA77A9461}"/>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39636" name="Picture 2" descr="http://brand.ucla.edu/wp-content/uploads/2013/08/ucla-logotype-main-11.jpg">
            <a:extLst>
              <a:ext uri="{FF2B5EF4-FFF2-40B4-BE49-F238E27FC236}">
                <a16:creationId xmlns:a16="http://schemas.microsoft.com/office/drawing/2014/main" id="{220A0352-5D04-5EB1-44F2-65F1DAE9E2C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ooter Placeholder 2">
            <a:extLst>
              <a:ext uri="{FF2B5EF4-FFF2-40B4-BE49-F238E27FC236}">
                <a16:creationId xmlns:a16="http://schemas.microsoft.com/office/drawing/2014/main" id="{448049C4-1C0E-D224-649B-8F476619959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a:extLst>
              <a:ext uri="{FF2B5EF4-FFF2-40B4-BE49-F238E27FC236}">
                <a16:creationId xmlns:a16="http://schemas.microsoft.com/office/drawing/2014/main" id="{A5301060-FF41-6D53-E2DC-86448165F42E}"/>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AESOP</a:t>
            </a:r>
          </a:p>
          <a:p>
            <a:pPr marL="0" indent="0" algn="ctr">
              <a:buNone/>
            </a:pPr>
            <a:r>
              <a:rPr lang="en-US" altLang="en-US" sz="1400" b="1"/>
              <a:t>Computer Motion, Inc.</a:t>
            </a:r>
          </a:p>
          <a:p>
            <a:pPr marL="0" indent="0" algn="ctr">
              <a:buNone/>
            </a:pPr>
            <a:r>
              <a:rPr lang="en-US" altLang="en-US" sz="1400" b="1"/>
              <a:t>Goleta, CA</a:t>
            </a:r>
          </a:p>
          <a:p>
            <a:pPr marL="0" indent="0">
              <a:buNone/>
            </a:pPr>
            <a:endParaRPr lang="en-US" altLang="en-US" sz="1400"/>
          </a:p>
          <a:p>
            <a:pPr marL="0" indent="0">
              <a:buNone/>
            </a:pPr>
            <a:r>
              <a:rPr lang="en-US" altLang="en-US" sz="1400"/>
              <a:t>The AESOP Endoscope Positioner is a seven degree-of-freedom robotic arm, which mimics the form and function of a human arm to position an endoscope during minimally invasive surgery.</a:t>
            </a:r>
          </a:p>
          <a:p>
            <a:pPr marL="0" indent="0">
              <a:buNone/>
            </a:pPr>
            <a:endParaRPr lang="en-US" altLang="en-US" sz="1400"/>
          </a:p>
          <a:p>
            <a:pPr marL="0" indent="0">
              <a:buNone/>
            </a:pPr>
            <a:r>
              <a:rPr lang="en-US" altLang="en-US" sz="1400"/>
              <a:t>Using predefined voice commands, the surgeon is able to directly control a stable, responsive surgical image during long, complex procedures. The AESOP system provides a level of stability that is impossible to achieve with a human endoscope holder and frees up the medical professional for other patient- and surgeon-oriented duties.</a:t>
            </a:r>
            <a:endParaRPr lang="en-US" altLang="en-US" sz="1400" b="1"/>
          </a:p>
          <a:p>
            <a:pPr marL="0" indent="0" algn="ctr">
              <a:buNone/>
            </a:pPr>
            <a:endParaRPr lang="en-US" altLang="en-US" sz="1400" b="1"/>
          </a:p>
          <a:p>
            <a:pPr marL="0" indent="0" algn="ctr">
              <a:buNone/>
            </a:pPr>
            <a:r>
              <a:rPr lang="en-US" altLang="en-US" sz="1400" b="1"/>
              <a:t>www.computermotion.com</a:t>
            </a:r>
          </a:p>
          <a:p>
            <a:pPr marL="0" indent="0" algn="ctr">
              <a:buNone/>
            </a:pPr>
            <a:endParaRPr lang="en-US" altLang="en-US" sz="1400" b="1"/>
          </a:p>
        </p:txBody>
      </p:sp>
      <p:pic>
        <p:nvPicPr>
          <p:cNvPr id="241667" name="Picture 4" descr="F:\Users\JR\Projects\EE543\WWW\aesopcartsm.jpg">
            <a:extLst>
              <a:ext uri="{FF2B5EF4-FFF2-40B4-BE49-F238E27FC236}">
                <a16:creationId xmlns:a16="http://schemas.microsoft.com/office/drawing/2014/main" id="{81F85BA3-64F5-EA9D-337A-EAFD0C421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7850" y="3640139"/>
            <a:ext cx="17589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8" name="Picture 6" descr="F:\Users\JR\Projects\EE543\WWW\hospital_2.jpg">
            <a:extLst>
              <a:ext uri="{FF2B5EF4-FFF2-40B4-BE49-F238E27FC236}">
                <a16:creationId xmlns:a16="http://schemas.microsoft.com/office/drawing/2014/main" id="{8FD238BC-26E3-021F-B918-A6CF004B0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3630613"/>
            <a:ext cx="18732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Picture 7" descr="F:\Users\JR\Projects\EE543\WWW\MIS.jpg">
            <a:extLst>
              <a:ext uri="{FF2B5EF4-FFF2-40B4-BE49-F238E27FC236}">
                <a16:creationId xmlns:a16="http://schemas.microsoft.com/office/drawing/2014/main" id="{EA6DB130-91A6-5B91-E41A-5FC554CEE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1" y="1366838"/>
            <a:ext cx="189706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51D705E0-10BF-9CBC-1022-03A636CACF35}"/>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41671" name="Picture 2" descr="http://brand.ucla.edu/wp-content/uploads/2013/08/ucla-logotype-main-11.jpg">
            <a:extLst>
              <a:ext uri="{FF2B5EF4-FFF2-40B4-BE49-F238E27FC236}">
                <a16:creationId xmlns:a16="http://schemas.microsoft.com/office/drawing/2014/main" id="{1F09C9C8-734D-92B5-9CC5-F72BD371CB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a:extLst>
              <a:ext uri="{FF2B5EF4-FFF2-40B4-BE49-F238E27FC236}">
                <a16:creationId xmlns:a16="http://schemas.microsoft.com/office/drawing/2014/main" id="{8D25743F-35CF-525B-2CD5-BEA7FC7E9D0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a:extLst>
              <a:ext uri="{FF2B5EF4-FFF2-40B4-BE49-F238E27FC236}">
                <a16:creationId xmlns:a16="http://schemas.microsoft.com/office/drawing/2014/main" id="{2D179783-1862-0AAF-6798-D56D57E5195E}"/>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ZEUS</a:t>
            </a:r>
          </a:p>
          <a:p>
            <a:pPr marL="0" indent="0" algn="ctr">
              <a:buNone/>
            </a:pPr>
            <a:r>
              <a:rPr lang="en-US" altLang="en-US" sz="1400" b="1"/>
              <a:t>Computer Motion, Inc.</a:t>
            </a:r>
          </a:p>
          <a:p>
            <a:pPr marL="0" indent="0" algn="ctr">
              <a:buNone/>
            </a:pPr>
            <a:r>
              <a:rPr lang="en-US" altLang="en-US" sz="1400" b="1"/>
              <a:t>Goleta, CA</a:t>
            </a:r>
          </a:p>
          <a:p>
            <a:pPr marL="0" indent="0" algn="ctr">
              <a:buNone/>
            </a:pPr>
            <a:endParaRPr lang="en-US" altLang="en-US" sz="1400" b="1"/>
          </a:p>
          <a:p>
            <a:pPr marL="0" indent="0">
              <a:buNone/>
            </a:pPr>
            <a:r>
              <a:rPr lang="en-US" altLang="en-US" sz="1400"/>
              <a:t>The ZEUS Robotic Surgical System is comprised of an ergonomic surgeon console and three table-mounted robotic arms, which act as the surgeon's hands and eyes during minimally invasive surgery. While sitting at the console, the surgeon controls the right and left robotic arms that translate to real-time manipulation of the surgical instruments within the patient's body. The third arm incorporates the AESOP technology, providing the surgeon with a controlled and steady view of the internal operative field.</a:t>
            </a:r>
            <a:endParaRPr lang="en-US" altLang="en-US" sz="1400" b="1"/>
          </a:p>
          <a:p>
            <a:pPr marL="0" indent="0" algn="ctr">
              <a:buNone/>
            </a:pPr>
            <a:endParaRPr lang="en-US" altLang="en-US" sz="1400" b="1"/>
          </a:p>
          <a:p>
            <a:pPr marL="0" indent="0" algn="ctr">
              <a:buNone/>
            </a:pPr>
            <a:endParaRPr lang="en-US" altLang="en-US" sz="1400" b="1"/>
          </a:p>
          <a:p>
            <a:pPr marL="0" indent="0" algn="ctr">
              <a:buNone/>
            </a:pPr>
            <a:r>
              <a:rPr lang="en-US" altLang="en-US" sz="1400" b="1"/>
              <a:t>www.computermotion.com</a:t>
            </a:r>
            <a:endParaRPr lang="en-US" altLang="en-US"/>
          </a:p>
        </p:txBody>
      </p:sp>
      <p:pic>
        <p:nvPicPr>
          <p:cNvPr id="243715" name="Picture 5" descr="F:\Users\JR\Projects\EE543\WWW\Zeus_CMI_1.jpg">
            <a:extLst>
              <a:ext uri="{FF2B5EF4-FFF2-40B4-BE49-F238E27FC236}">
                <a16:creationId xmlns:a16="http://schemas.microsoft.com/office/drawing/2014/main" id="{31DB43E0-069B-253D-D853-B21B9E9C9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9" y="1647825"/>
            <a:ext cx="35766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1DEF5222-B977-7A97-1EA8-6440140FF805}"/>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43717" name="Picture 2" descr="http://brand.ucla.edu/wp-content/uploads/2013/08/ucla-logotype-main-11.jpg">
            <a:extLst>
              <a:ext uri="{FF2B5EF4-FFF2-40B4-BE49-F238E27FC236}">
                <a16:creationId xmlns:a16="http://schemas.microsoft.com/office/drawing/2014/main" id="{FFB94B83-3CA1-4A2C-3CDB-66D2FC3CED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8A5D180A-9936-FFB4-8BC1-4AC639D3017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3">
            <a:extLst>
              <a:ext uri="{FF2B5EF4-FFF2-40B4-BE49-F238E27FC236}">
                <a16:creationId xmlns:a16="http://schemas.microsoft.com/office/drawing/2014/main" id="{7766D544-00B4-215D-BF5B-84C0018B25D4}"/>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da Vinci</a:t>
            </a:r>
          </a:p>
          <a:p>
            <a:pPr marL="0" indent="0" algn="ctr">
              <a:buNone/>
            </a:pPr>
            <a:r>
              <a:rPr lang="en-US" altLang="en-US" sz="1400" b="1"/>
              <a:t>Intuitive Surgical, Inc.</a:t>
            </a:r>
          </a:p>
          <a:p>
            <a:pPr marL="0" indent="0" algn="ctr">
              <a:buNone/>
            </a:pPr>
            <a:r>
              <a:rPr lang="en-US" altLang="en-US" sz="1400" b="1"/>
              <a:t>Mountain View, CA</a:t>
            </a:r>
          </a:p>
          <a:p>
            <a:pPr marL="0" indent="0">
              <a:buNone/>
            </a:pPr>
            <a:endParaRPr lang="en-US" altLang="en-US" sz="1400"/>
          </a:p>
          <a:p>
            <a:pPr marL="0" indent="0">
              <a:buNone/>
            </a:pPr>
            <a:r>
              <a:rPr lang="en-US" altLang="en-US" sz="1400"/>
              <a:t>The da Vinci™ Surgical System consists of a surgeon's console, a patient-side cart, a high performance vision system and our proprietary instruments. Using the da Vinci Surgical System, the surgeon operates while seated comfortably at a console viewing a 3-D image of the surgical field. The surgeon's fingers grasp the instrument controls below the display with wrists naturally positioned relative to his or her eyes. Our technology seamlessly translates the surgeon's movements into precise, real-time movements of our surgical instruments inside the patient.</a:t>
            </a:r>
          </a:p>
          <a:p>
            <a:pPr marL="0" indent="0">
              <a:buNone/>
            </a:pPr>
            <a:endParaRPr lang="en-US" altLang="en-US" sz="1400"/>
          </a:p>
          <a:p>
            <a:pPr marL="0" indent="0" algn="ctr">
              <a:buNone/>
            </a:pPr>
            <a:r>
              <a:rPr lang="en-US" altLang="en-US" sz="1400" b="1"/>
              <a:t>www.intuitivesurgical.com</a:t>
            </a:r>
            <a:r>
              <a:rPr lang="en-US" altLang="en-US" sz="1400"/>
              <a:t> </a:t>
            </a:r>
          </a:p>
          <a:p>
            <a:pPr marL="0" indent="0">
              <a:buNone/>
            </a:pPr>
            <a:r>
              <a:rPr lang="en-US" altLang="en-US" sz="1400"/>
              <a:t>                  </a:t>
            </a:r>
          </a:p>
        </p:txBody>
      </p:sp>
      <p:pic>
        <p:nvPicPr>
          <p:cNvPr id="245763" name="Picture 4" descr="F:\Users\JR\Projects\EE543\WWW\hand.jpg">
            <a:extLst>
              <a:ext uri="{FF2B5EF4-FFF2-40B4-BE49-F238E27FC236}">
                <a16:creationId xmlns:a16="http://schemas.microsoft.com/office/drawing/2014/main" id="{5EE4884D-F790-DCF5-2233-B16A4D164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1627188"/>
            <a:ext cx="9080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4" name="Picture 5" descr="F:\Users\JR\Projects\EE543\WWW\Devinci.jpg">
            <a:extLst>
              <a:ext uri="{FF2B5EF4-FFF2-40B4-BE49-F238E27FC236}">
                <a16:creationId xmlns:a16="http://schemas.microsoft.com/office/drawing/2014/main" id="{6D2A34B4-4945-A341-5AC4-D23E63E02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451" y="4440239"/>
            <a:ext cx="98901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5" name="Picture 6" descr="F:\Users\JR\Projects\EE543\WWW\features.gif">
            <a:extLst>
              <a:ext uri="{FF2B5EF4-FFF2-40B4-BE49-F238E27FC236}">
                <a16:creationId xmlns:a16="http://schemas.microsoft.com/office/drawing/2014/main" id="{557B18F3-A3A6-4B50-D568-B64DAD1A7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864" y="3798888"/>
            <a:ext cx="2949575"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7" descr="F:\Users\JR\Projects\EE543\WWW\endoscope2.jpg">
            <a:extLst>
              <a:ext uri="{FF2B5EF4-FFF2-40B4-BE49-F238E27FC236}">
                <a16:creationId xmlns:a16="http://schemas.microsoft.com/office/drawing/2014/main" id="{96E7A36F-07D1-4497-1B9F-21623B53C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3165475"/>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7" name="Picture 8" descr="F:\Users\JR\Projects\EE543\WWW\davinci_lyr_r2_c1.jpg">
            <a:extLst>
              <a:ext uri="{FF2B5EF4-FFF2-40B4-BE49-F238E27FC236}">
                <a16:creationId xmlns:a16="http://schemas.microsoft.com/office/drawing/2014/main" id="{28B46BC7-070E-22F0-CD08-D7E4F48374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3625" y="1624014"/>
            <a:ext cx="2801938"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390DF061-0F67-DEA6-1C91-35B421634F4C}"/>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45769" name="Picture 2" descr="http://brand.ucla.edu/wp-content/uploads/2013/08/ucla-logotype-main-11.jpg">
            <a:extLst>
              <a:ext uri="{FF2B5EF4-FFF2-40B4-BE49-F238E27FC236}">
                <a16:creationId xmlns:a16="http://schemas.microsoft.com/office/drawing/2014/main" id="{E0AEAC97-E61E-B774-B547-ABDA8BB9A4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2">
            <a:extLst>
              <a:ext uri="{FF2B5EF4-FFF2-40B4-BE49-F238E27FC236}">
                <a16:creationId xmlns:a16="http://schemas.microsoft.com/office/drawing/2014/main" id="{496035E3-DD3C-81DC-93D2-6F05AB5844D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a:extLst>
              <a:ext uri="{FF2B5EF4-FFF2-40B4-BE49-F238E27FC236}">
                <a16:creationId xmlns:a16="http://schemas.microsoft.com/office/drawing/2014/main" id="{8FFF5920-C335-A351-6060-85A017AC0178}"/>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Integrated Surgical Systems, Inc.</a:t>
            </a:r>
          </a:p>
          <a:p>
            <a:pPr marL="0" indent="0" algn="ctr">
              <a:buNone/>
            </a:pPr>
            <a:r>
              <a:rPr lang="en-US" altLang="en-US" sz="1400" b="1"/>
              <a:t>Davis, CA</a:t>
            </a:r>
          </a:p>
          <a:p>
            <a:pPr marL="0" indent="0">
              <a:buNone/>
            </a:pPr>
            <a:r>
              <a:rPr lang="en-US" altLang="en-US" sz="1400" b="1"/>
              <a:t>ROBODOC </a:t>
            </a:r>
          </a:p>
          <a:p>
            <a:pPr marL="0" indent="0">
              <a:buNone/>
            </a:pPr>
            <a:r>
              <a:rPr lang="en-US" altLang="en-US" sz="1400" b="1" i="1"/>
              <a:t>Total hip replacement</a:t>
            </a:r>
            <a:r>
              <a:rPr lang="en-US" altLang="en-US" sz="1400"/>
              <a:t>- The robot mills a cavity in the femur for a prosthetic implant. The system is designed to accurately shape the cavity for a precise fit with the implant. </a:t>
            </a:r>
          </a:p>
          <a:p>
            <a:pPr marL="0" indent="0">
              <a:buNone/>
            </a:pPr>
            <a:r>
              <a:rPr lang="en-US" altLang="en-US" sz="1400" b="1" i="1"/>
              <a:t>Total knee replacement</a:t>
            </a:r>
            <a:r>
              <a:rPr lang="en-US" altLang="en-US" sz="1400"/>
              <a:t> - The robot planes knee surfaces on the femur and tibia to achieve a precise fit for the implant.</a:t>
            </a:r>
          </a:p>
          <a:p>
            <a:pPr marL="0" indent="0">
              <a:buNone/>
            </a:pPr>
            <a:endParaRPr lang="en-US" altLang="en-US" sz="1400"/>
          </a:p>
          <a:p>
            <a:pPr marL="0" indent="0">
              <a:buNone/>
            </a:pPr>
            <a:r>
              <a:rPr lang="en-US" altLang="en-US" sz="1400" b="1"/>
              <a:t>NeuroMate</a:t>
            </a:r>
            <a:r>
              <a:rPr lang="en-US" altLang="en-US" sz="1400"/>
              <a:t> is a computer-controlled, image-directed robotic system for stereotactic  functional brain surgeries. The Frameless NueroMate System eliminates the need to use the cumbersome and very painful frames that are traditionally used for many brain surgeries.</a:t>
            </a:r>
          </a:p>
          <a:p>
            <a:pPr marL="0" indent="0">
              <a:buNone/>
            </a:pPr>
            <a:r>
              <a:rPr lang="en-US" altLang="en-US" sz="1400"/>
              <a:t>The system orients and positions a variety of surgical tools.</a:t>
            </a:r>
          </a:p>
          <a:p>
            <a:pPr marL="0" indent="0" algn="ctr">
              <a:buNone/>
            </a:pPr>
            <a:r>
              <a:rPr lang="en-US" altLang="en-US" sz="1400" b="1"/>
              <a:t>www.robodoc.com</a:t>
            </a:r>
          </a:p>
        </p:txBody>
      </p:sp>
      <p:pic>
        <p:nvPicPr>
          <p:cNvPr id="247811" name="Picture 5" descr="F:\Users\JR\Projects\EE543\WWW\robodoc.gif">
            <a:extLst>
              <a:ext uri="{FF2B5EF4-FFF2-40B4-BE49-F238E27FC236}">
                <a16:creationId xmlns:a16="http://schemas.microsoft.com/office/drawing/2014/main" id="{EBC2E2A6-1627-B1A6-44B4-4E1D98D57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9113" y="1400176"/>
            <a:ext cx="20304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6" descr="F:\Users\JR\Projects\EE543\WWW\orthodoc.gif">
            <a:extLst>
              <a:ext uri="{FF2B5EF4-FFF2-40B4-BE49-F238E27FC236}">
                <a16:creationId xmlns:a16="http://schemas.microsoft.com/office/drawing/2014/main" id="{C14DFE45-C25F-A0E4-6FE9-74BFF8CB6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26" y="1512889"/>
            <a:ext cx="2124075"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Picture 8" descr="F:\Users\JR\Projects\EE543\WWW\nakagawara.jpg">
            <a:extLst>
              <a:ext uri="{FF2B5EF4-FFF2-40B4-BE49-F238E27FC236}">
                <a16:creationId xmlns:a16="http://schemas.microsoft.com/office/drawing/2014/main" id="{7107AC32-C18F-B772-1C62-EF2B6EB64C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3430589"/>
            <a:ext cx="3602038"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ED480FA1-575C-76C7-313A-F018167707E8}"/>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47815" name="Picture 2" descr="http://brand.ucla.edu/wp-content/uploads/2013/08/ucla-logotype-main-11.jpg">
            <a:extLst>
              <a:ext uri="{FF2B5EF4-FFF2-40B4-BE49-F238E27FC236}">
                <a16:creationId xmlns:a16="http://schemas.microsoft.com/office/drawing/2014/main" id="{3AF9EE78-3EC9-A84D-845C-FBA58E23B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a:extLst>
              <a:ext uri="{FF2B5EF4-FFF2-40B4-BE49-F238E27FC236}">
                <a16:creationId xmlns:a16="http://schemas.microsoft.com/office/drawing/2014/main" id="{FA16F64E-DA0F-521E-FF8A-78D3AC436D0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a:extLst>
              <a:ext uri="{FF2B5EF4-FFF2-40B4-BE49-F238E27FC236}">
                <a16:creationId xmlns:a16="http://schemas.microsoft.com/office/drawing/2014/main" id="{02CE3498-7C4C-8ACC-A6D7-1429B71DD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1" y="1355726"/>
            <a:ext cx="5097463"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66DE675F-0029-492D-E946-6B9C9EE1A5B0}"/>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49860" name="Picture 2" descr="http://brand.ucla.edu/wp-content/uploads/2013/08/ucla-logotype-main-11.jpg">
            <a:extLst>
              <a:ext uri="{FF2B5EF4-FFF2-40B4-BE49-F238E27FC236}">
                <a16:creationId xmlns:a16="http://schemas.microsoft.com/office/drawing/2014/main" id="{56F88723-380A-D08F-654A-3C3C31D28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C9D04DEC-64CD-3717-B724-059DA6BE115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6730383-697D-29C3-F8F5-BA7271DB2A5B}"/>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51907" name="Rectangle 3">
            <a:extLst>
              <a:ext uri="{FF2B5EF4-FFF2-40B4-BE49-F238E27FC236}">
                <a16:creationId xmlns:a16="http://schemas.microsoft.com/office/drawing/2014/main" id="{A1A34FD9-B335-B9D6-5B5E-6E4EB3D4A0DC}"/>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251908" name="Straight Connector 5">
            <a:extLst>
              <a:ext uri="{FF2B5EF4-FFF2-40B4-BE49-F238E27FC236}">
                <a16:creationId xmlns:a16="http://schemas.microsoft.com/office/drawing/2014/main" id="{708076E7-F750-8D6C-1543-EE294FDDF6D2}"/>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1909" name="Rectangle 1">
            <a:extLst>
              <a:ext uri="{FF2B5EF4-FFF2-40B4-BE49-F238E27FC236}">
                <a16:creationId xmlns:a16="http://schemas.microsoft.com/office/drawing/2014/main" id="{CADADF57-293C-4CB2-3E59-39AD191B130B}"/>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Raven I – Surgical Robot </a:t>
            </a:r>
            <a:endParaRPr lang="en-US" altLang="en-US" sz="1200" b="1">
              <a:solidFill>
                <a:schemeClr val="bg1"/>
              </a:solidFill>
              <a:latin typeface="Arial Black" panose="020B0A04020102020204" pitchFamily="34" charset="0"/>
            </a:endParaRPr>
          </a:p>
        </p:txBody>
      </p:sp>
      <p:pic>
        <p:nvPicPr>
          <p:cNvPr id="3" name="nPk90YCpqFg">
            <a:extLst>
              <a:ext uri="{FF2B5EF4-FFF2-40B4-BE49-F238E27FC236}">
                <a16:creationId xmlns:a16="http://schemas.microsoft.com/office/drawing/2014/main" id="{A0828BAC-CC87-9560-2FAC-2A3306E7FEC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38288" y="865188"/>
            <a:ext cx="9129712"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93F8451-3440-D6C8-69A0-B44D2F5321B6}"/>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52931" name="Rectangle 3">
            <a:extLst>
              <a:ext uri="{FF2B5EF4-FFF2-40B4-BE49-F238E27FC236}">
                <a16:creationId xmlns:a16="http://schemas.microsoft.com/office/drawing/2014/main" id="{94A86C1A-8BDA-B9E4-52D3-AD165BBAA659}"/>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252932" name="Straight Connector 5">
            <a:extLst>
              <a:ext uri="{FF2B5EF4-FFF2-40B4-BE49-F238E27FC236}">
                <a16:creationId xmlns:a16="http://schemas.microsoft.com/office/drawing/2014/main" id="{F7202CC1-E2B0-B015-58BA-8832404CB9C3}"/>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2933" name="Rectangle 1">
            <a:extLst>
              <a:ext uri="{FF2B5EF4-FFF2-40B4-BE49-F238E27FC236}">
                <a16:creationId xmlns:a16="http://schemas.microsoft.com/office/drawing/2014/main" id="{300DD31C-6320-BA5E-8C81-049F3FF2DEBB}"/>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Trauma Pod Phase I – DARPA Project – Vision  </a:t>
            </a:r>
            <a:endParaRPr lang="en-US" altLang="en-US" sz="1200" b="1">
              <a:solidFill>
                <a:schemeClr val="bg1"/>
              </a:solidFill>
              <a:latin typeface="Arial Black" panose="020B0A04020102020204" pitchFamily="34" charset="0"/>
            </a:endParaRPr>
          </a:p>
        </p:txBody>
      </p:sp>
      <p:pic>
        <p:nvPicPr>
          <p:cNvPr id="3" name="C4wjAlprgBc">
            <a:extLst>
              <a:ext uri="{FF2B5EF4-FFF2-40B4-BE49-F238E27FC236}">
                <a16:creationId xmlns:a16="http://schemas.microsoft.com/office/drawing/2014/main" id="{DB742CDC-F3B1-A528-A3F1-2BCBEA2E4E7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81150" y="889000"/>
            <a:ext cx="9086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3">
            <a:extLst>
              <a:ext uri="{FF2B5EF4-FFF2-40B4-BE49-F238E27FC236}">
                <a16:creationId xmlns:a16="http://schemas.microsoft.com/office/drawing/2014/main" id="{AE392D57-149F-E979-0AC6-C5D225AE00D2}"/>
              </a:ext>
            </a:extLst>
          </p:cNvPr>
          <p:cNvSpPr>
            <a:spLocks noGrp="1" noChangeArrowheads="1"/>
          </p:cNvSpPr>
          <p:nvPr>
            <p:ph type="body" idx="1"/>
          </p:nvPr>
        </p:nvSpPr>
        <p:spPr>
          <a:xfrm>
            <a:off x="1370012" y="1584326"/>
            <a:ext cx="2574926" cy="385763"/>
          </a:xfrm>
        </p:spPr>
        <p:txBody>
          <a:bodyPr/>
          <a:lstStyle/>
          <a:p>
            <a:pPr marL="0" indent="0" algn="ctr">
              <a:buNone/>
            </a:pPr>
            <a:r>
              <a:rPr lang="en-US" altLang="en-US" sz="1400" b="1"/>
              <a:t>Trauma Pod (SRI) </a:t>
            </a:r>
          </a:p>
        </p:txBody>
      </p:sp>
      <p:sp>
        <p:nvSpPr>
          <p:cNvPr id="253955" name="Line 4">
            <a:extLst>
              <a:ext uri="{FF2B5EF4-FFF2-40B4-BE49-F238E27FC236}">
                <a16:creationId xmlns:a16="http://schemas.microsoft.com/office/drawing/2014/main" id="{D3737E8D-456C-11CD-53FD-B959A0C11AA7}"/>
              </a:ext>
            </a:extLst>
          </p:cNvPr>
          <p:cNvSpPr>
            <a:spLocks noChangeShapeType="1"/>
          </p:cNvSpPr>
          <p:nvPr/>
        </p:nvSpPr>
        <p:spPr bwMode="auto">
          <a:xfrm>
            <a:off x="1828800" y="6124575"/>
            <a:ext cx="8458200" cy="0"/>
          </a:xfrm>
          <a:prstGeom prst="line">
            <a:avLst/>
          </a:prstGeom>
          <a:noFill/>
          <a:ln w="190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53956" name="Picture 8" descr="E:\Projects\Trauma_Pod\Photos\Final Demo\_tp_12.jpg">
            <a:extLst>
              <a:ext uri="{FF2B5EF4-FFF2-40B4-BE49-F238E27FC236}">
                <a16:creationId xmlns:a16="http://schemas.microsoft.com/office/drawing/2014/main" id="{120DBB5C-2A11-D410-19F7-8EF173321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3175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3957" name="Group 11">
            <a:extLst>
              <a:ext uri="{FF2B5EF4-FFF2-40B4-BE49-F238E27FC236}">
                <a16:creationId xmlns:a16="http://schemas.microsoft.com/office/drawing/2014/main" id="{DD75F27B-BBC2-CB5B-F822-D1826CB543FD}"/>
              </a:ext>
            </a:extLst>
          </p:cNvPr>
          <p:cNvGrpSpPr>
            <a:grpSpLocks/>
          </p:cNvGrpSpPr>
          <p:nvPr/>
        </p:nvGrpSpPr>
        <p:grpSpPr bwMode="auto">
          <a:xfrm>
            <a:off x="3649663" y="1576388"/>
            <a:ext cx="1905000" cy="1433512"/>
            <a:chOff x="-12" y="-36"/>
            <a:chExt cx="5796" cy="4536"/>
          </a:xfrm>
        </p:grpSpPr>
        <p:pic>
          <p:nvPicPr>
            <p:cNvPr id="253963" name="Picture 12" descr="640x480 background">
              <a:hlinkClick r:id="rId4" action="ppaction://hlinkfile"/>
              <a:extLst>
                <a:ext uri="{FF2B5EF4-FFF2-40B4-BE49-F238E27FC236}">
                  <a16:creationId xmlns:a16="http://schemas.microsoft.com/office/drawing/2014/main" id="{C5243F61-EA9E-7631-3BC9-53A0CD6CD0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3964" name="Group 13">
              <a:extLst>
                <a:ext uri="{FF2B5EF4-FFF2-40B4-BE49-F238E27FC236}">
                  <a16:creationId xmlns:a16="http://schemas.microsoft.com/office/drawing/2014/main" id="{A6678598-7547-5960-A26D-406BCCC6292B}"/>
                </a:ext>
              </a:extLst>
            </p:cNvPr>
            <p:cNvGrpSpPr>
              <a:grpSpLocks/>
            </p:cNvGrpSpPr>
            <p:nvPr/>
          </p:nvGrpSpPr>
          <p:grpSpPr bwMode="auto">
            <a:xfrm>
              <a:off x="3020" y="84"/>
              <a:ext cx="2568" cy="4118"/>
              <a:chOff x="3020" y="84"/>
              <a:chExt cx="2568" cy="4118"/>
            </a:xfrm>
          </p:grpSpPr>
          <p:sp>
            <p:nvSpPr>
              <p:cNvPr id="253991" name="AutoShape 14">
                <a:extLst>
                  <a:ext uri="{FF2B5EF4-FFF2-40B4-BE49-F238E27FC236}">
                    <a16:creationId xmlns:a16="http://schemas.microsoft.com/office/drawing/2014/main" id="{A3A946B6-E7A7-875F-6332-2AD6DB941254}"/>
                  </a:ext>
                </a:extLst>
              </p:cNvPr>
              <p:cNvSpPr>
                <a:spLocks noChangeArrowheads="1"/>
              </p:cNvSpPr>
              <p:nvPr/>
            </p:nvSpPr>
            <p:spPr bwMode="auto">
              <a:xfrm rot="16200000" flipH="1">
                <a:off x="4279" y="4019"/>
                <a:ext cx="96" cy="270"/>
              </a:xfrm>
              <a:prstGeom prst="leftArrow">
                <a:avLst>
                  <a:gd name="adj1" fmla="val 34611"/>
                  <a:gd name="adj2" fmla="val 4343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53992" name="AutoShape 15">
                <a:extLst>
                  <a:ext uri="{FF2B5EF4-FFF2-40B4-BE49-F238E27FC236}">
                    <a16:creationId xmlns:a16="http://schemas.microsoft.com/office/drawing/2014/main" id="{91AA2120-E15A-15D7-7C58-13F76F442E75}"/>
                  </a:ext>
                </a:extLst>
              </p:cNvPr>
              <p:cNvSpPr>
                <a:spLocks noChangeArrowheads="1"/>
              </p:cNvSpPr>
              <p:nvPr/>
            </p:nvSpPr>
            <p:spPr bwMode="auto">
              <a:xfrm rot="5400000" flipH="1" flipV="1">
                <a:off x="4279" y="-3"/>
                <a:ext cx="96" cy="270"/>
              </a:xfrm>
              <a:prstGeom prst="leftArrow">
                <a:avLst>
                  <a:gd name="adj1" fmla="val 34611"/>
                  <a:gd name="adj2" fmla="val 4343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53993" name="AutoShape 16">
                <a:extLst>
                  <a:ext uri="{FF2B5EF4-FFF2-40B4-BE49-F238E27FC236}">
                    <a16:creationId xmlns:a16="http://schemas.microsoft.com/office/drawing/2014/main" id="{69B04F69-6635-1CE6-9B43-12876A5E6023}"/>
                  </a:ext>
                </a:extLst>
              </p:cNvPr>
              <p:cNvSpPr>
                <a:spLocks noChangeArrowheads="1"/>
              </p:cNvSpPr>
              <p:nvPr/>
            </p:nvSpPr>
            <p:spPr bwMode="auto">
              <a:xfrm rot="10800000" flipH="1">
                <a:off x="5492" y="1896"/>
                <a:ext cx="96" cy="270"/>
              </a:xfrm>
              <a:prstGeom prst="leftArrow">
                <a:avLst>
                  <a:gd name="adj1" fmla="val 34611"/>
                  <a:gd name="adj2" fmla="val 4343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53994" name="AutoShape 17">
                <a:extLst>
                  <a:ext uri="{FF2B5EF4-FFF2-40B4-BE49-F238E27FC236}">
                    <a16:creationId xmlns:a16="http://schemas.microsoft.com/office/drawing/2014/main" id="{98C02796-1271-90D4-315B-2835F9E4800C}"/>
                  </a:ext>
                </a:extLst>
              </p:cNvPr>
              <p:cNvSpPr>
                <a:spLocks noChangeArrowheads="1"/>
              </p:cNvSpPr>
              <p:nvPr/>
            </p:nvSpPr>
            <p:spPr bwMode="auto">
              <a:xfrm flipH="1">
                <a:off x="3020" y="1896"/>
                <a:ext cx="96" cy="270"/>
              </a:xfrm>
              <a:prstGeom prst="leftArrow">
                <a:avLst>
                  <a:gd name="adj1" fmla="val 34611"/>
                  <a:gd name="adj2" fmla="val 4343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grpSp>
        <p:graphicFrame>
          <p:nvGraphicFramePr>
            <p:cNvPr id="253965" name="Object 2">
              <a:extLst>
                <a:ext uri="{FF2B5EF4-FFF2-40B4-BE49-F238E27FC236}">
                  <a16:creationId xmlns:a16="http://schemas.microsoft.com/office/drawing/2014/main" id="{62D975D5-406C-7233-7535-19FB4D8066E4}"/>
                </a:ext>
              </a:extLst>
            </p:cNvPr>
            <p:cNvGraphicFramePr>
              <a:graphicFrameLocks noChangeAspect="1"/>
            </p:cNvGraphicFramePr>
            <p:nvPr/>
          </p:nvGraphicFramePr>
          <p:xfrm>
            <a:off x="2947" y="0"/>
            <a:ext cx="2813" cy="4238"/>
          </p:xfrm>
          <a:graphic>
            <a:graphicData uri="http://schemas.openxmlformats.org/presentationml/2006/ole">
              <mc:AlternateContent xmlns:mc="http://schemas.openxmlformats.org/markup-compatibility/2006">
                <mc:Choice xmlns:v="urn:schemas-microsoft-com:vml" Requires="v">
                  <p:oleObj name="Visio" r:id="rId6" imgW="4910287" imgH="6728358" progId="Visio.Drawing.11">
                    <p:embed/>
                  </p:oleObj>
                </mc:Choice>
                <mc:Fallback>
                  <p:oleObj name="Visio" r:id="rId6" imgW="4910287" imgH="6728358" progId="Visio.Drawing.11">
                    <p:embed/>
                    <p:pic>
                      <p:nvPicPr>
                        <p:cNvPr id="253965" name="Object 2">
                          <a:extLst>
                            <a:ext uri="{FF2B5EF4-FFF2-40B4-BE49-F238E27FC236}">
                              <a16:creationId xmlns:a16="http://schemas.microsoft.com/office/drawing/2014/main" id="{62D975D5-406C-7233-7535-19FB4D8066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7" y="0"/>
                          <a:ext cx="2813" cy="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3966" name="Picture 19" descr="symbolic assembly top2">
              <a:extLst>
                <a:ext uri="{FF2B5EF4-FFF2-40B4-BE49-F238E27FC236}">
                  <a16:creationId xmlns:a16="http://schemas.microsoft.com/office/drawing/2014/main" id="{424E592C-64BE-0F13-CF30-522185317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78"/>
              <a:ext cx="2051" cy="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7" name="AutoShape 20">
              <a:extLst>
                <a:ext uri="{FF2B5EF4-FFF2-40B4-BE49-F238E27FC236}">
                  <a16:creationId xmlns:a16="http://schemas.microsoft.com/office/drawing/2014/main" id="{A80B8F11-EE3E-4A04-1E3A-925CA5F78195}"/>
                </a:ext>
              </a:extLst>
            </p:cNvPr>
            <p:cNvSpPr>
              <a:spLocks noChangeArrowheads="1"/>
            </p:cNvSpPr>
            <p:nvPr/>
          </p:nvSpPr>
          <p:spPr bwMode="auto">
            <a:xfrm rot="16200000" flipH="1">
              <a:off x="2066" y="3369"/>
              <a:ext cx="96" cy="270"/>
            </a:xfrm>
            <a:prstGeom prst="leftArrow">
              <a:avLst>
                <a:gd name="adj1" fmla="val 34611"/>
                <a:gd name="adj2" fmla="val 43435"/>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53968" name="AutoShape 21">
              <a:extLst>
                <a:ext uri="{FF2B5EF4-FFF2-40B4-BE49-F238E27FC236}">
                  <a16:creationId xmlns:a16="http://schemas.microsoft.com/office/drawing/2014/main" id="{DDD94A92-F1CA-8122-2FC9-2DA128B4AED4}"/>
                </a:ext>
              </a:extLst>
            </p:cNvPr>
            <p:cNvSpPr>
              <a:spLocks noChangeArrowheads="1"/>
            </p:cNvSpPr>
            <p:nvPr/>
          </p:nvSpPr>
          <p:spPr bwMode="auto">
            <a:xfrm rot="5400000" flipH="1" flipV="1">
              <a:off x="2066" y="2729"/>
              <a:ext cx="96" cy="270"/>
            </a:xfrm>
            <a:prstGeom prst="leftArrow">
              <a:avLst>
                <a:gd name="adj1" fmla="val 34611"/>
                <a:gd name="adj2" fmla="val 43435"/>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53969" name="AutoShape 22">
              <a:extLst>
                <a:ext uri="{FF2B5EF4-FFF2-40B4-BE49-F238E27FC236}">
                  <a16:creationId xmlns:a16="http://schemas.microsoft.com/office/drawing/2014/main" id="{EB495064-6823-3C61-CABA-2A324494DFB5}"/>
                </a:ext>
              </a:extLst>
            </p:cNvPr>
            <p:cNvSpPr>
              <a:spLocks noChangeArrowheads="1"/>
            </p:cNvSpPr>
            <p:nvPr/>
          </p:nvSpPr>
          <p:spPr bwMode="auto">
            <a:xfrm rot="10800000" flipH="1">
              <a:off x="2391" y="3049"/>
              <a:ext cx="96" cy="270"/>
            </a:xfrm>
            <a:prstGeom prst="leftArrow">
              <a:avLst>
                <a:gd name="adj1" fmla="val 34611"/>
                <a:gd name="adj2" fmla="val 43435"/>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253970" name="AutoShape 23">
              <a:extLst>
                <a:ext uri="{FF2B5EF4-FFF2-40B4-BE49-F238E27FC236}">
                  <a16:creationId xmlns:a16="http://schemas.microsoft.com/office/drawing/2014/main" id="{AE4E2067-E40A-8333-3A14-785A7F0FFD14}"/>
                </a:ext>
              </a:extLst>
            </p:cNvPr>
            <p:cNvSpPr>
              <a:spLocks noChangeArrowheads="1"/>
            </p:cNvSpPr>
            <p:nvPr/>
          </p:nvSpPr>
          <p:spPr bwMode="auto">
            <a:xfrm flipH="1">
              <a:off x="1754" y="3049"/>
              <a:ext cx="96" cy="270"/>
            </a:xfrm>
            <a:prstGeom prst="leftArrow">
              <a:avLst>
                <a:gd name="adj1" fmla="val 34611"/>
                <a:gd name="adj2" fmla="val 43435"/>
              </a:avLst>
            </a:prstGeom>
            <a:solidFill>
              <a:srgbClr val="66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graphicFrame>
          <p:nvGraphicFramePr>
            <p:cNvPr id="253971" name="Object 3">
              <a:extLst>
                <a:ext uri="{FF2B5EF4-FFF2-40B4-BE49-F238E27FC236}">
                  <a16:creationId xmlns:a16="http://schemas.microsoft.com/office/drawing/2014/main" id="{A849FF1A-A146-C441-4111-068D300D38C9}"/>
                </a:ext>
              </a:extLst>
            </p:cNvPr>
            <p:cNvGraphicFramePr>
              <a:graphicFrameLocks noChangeAspect="1"/>
            </p:cNvGraphicFramePr>
            <p:nvPr/>
          </p:nvGraphicFramePr>
          <p:xfrm>
            <a:off x="1687" y="2741"/>
            <a:ext cx="871" cy="871"/>
          </p:xfrm>
          <a:graphic>
            <a:graphicData uri="http://schemas.openxmlformats.org/presentationml/2006/ole">
              <mc:AlternateContent xmlns:mc="http://schemas.openxmlformats.org/markup-compatibility/2006">
                <mc:Choice xmlns:v="urn:schemas-microsoft-com:vml" Requires="v">
                  <p:oleObj name="Visio" r:id="rId9" imgW="1382735" imgH="1382735" progId="Visio.Drawing.11">
                    <p:embed/>
                  </p:oleObj>
                </mc:Choice>
                <mc:Fallback>
                  <p:oleObj name="Visio" r:id="rId9" imgW="1382735" imgH="1382735" progId="Visio.Drawing.11">
                    <p:embed/>
                    <p:pic>
                      <p:nvPicPr>
                        <p:cNvPr id="253971" name="Object 3">
                          <a:extLst>
                            <a:ext uri="{FF2B5EF4-FFF2-40B4-BE49-F238E27FC236}">
                              <a16:creationId xmlns:a16="http://schemas.microsoft.com/office/drawing/2014/main" id="{A849FF1A-A146-C441-4111-068D300D38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7" y="2741"/>
                          <a:ext cx="871" cy="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72" name="Object 4">
              <a:extLst>
                <a:ext uri="{FF2B5EF4-FFF2-40B4-BE49-F238E27FC236}">
                  <a16:creationId xmlns:a16="http://schemas.microsoft.com/office/drawing/2014/main" id="{805FD0A7-EE3F-7D77-F0F2-8E9DD40D5D50}"/>
                </a:ext>
              </a:extLst>
            </p:cNvPr>
            <p:cNvGraphicFramePr>
              <a:graphicFrameLocks noChangeAspect="1"/>
            </p:cNvGraphicFramePr>
            <p:nvPr/>
          </p:nvGraphicFramePr>
          <p:xfrm>
            <a:off x="4035" y="1958"/>
            <a:ext cx="178" cy="212"/>
          </p:xfrm>
          <a:graphic>
            <a:graphicData uri="http://schemas.openxmlformats.org/presentationml/2006/ole">
              <mc:AlternateContent xmlns:mc="http://schemas.openxmlformats.org/markup-compatibility/2006">
                <mc:Choice xmlns:v="urn:schemas-microsoft-com:vml" Requires="v">
                  <p:oleObj name="Visio" r:id="rId11" imgW="218481" imgH="260746" progId="Visio.Drawing.11">
                    <p:embed/>
                  </p:oleObj>
                </mc:Choice>
                <mc:Fallback>
                  <p:oleObj name="Visio" r:id="rId11" imgW="218481" imgH="260746" progId="Visio.Drawing.11">
                    <p:embed/>
                    <p:pic>
                      <p:nvPicPr>
                        <p:cNvPr id="253972" name="Object 4">
                          <a:extLst>
                            <a:ext uri="{FF2B5EF4-FFF2-40B4-BE49-F238E27FC236}">
                              <a16:creationId xmlns:a16="http://schemas.microsoft.com/office/drawing/2014/main" id="{805FD0A7-EE3F-7D77-F0F2-8E9DD40D5D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5" y="1958"/>
                          <a:ext cx="1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73" name="Object 5">
              <a:extLst>
                <a:ext uri="{FF2B5EF4-FFF2-40B4-BE49-F238E27FC236}">
                  <a16:creationId xmlns:a16="http://schemas.microsoft.com/office/drawing/2014/main" id="{A045CF2E-4EB4-4289-7AFC-970522DCB82B}"/>
                </a:ext>
              </a:extLst>
            </p:cNvPr>
            <p:cNvGraphicFramePr>
              <a:graphicFrameLocks noChangeAspect="1"/>
            </p:cNvGraphicFramePr>
            <p:nvPr/>
          </p:nvGraphicFramePr>
          <p:xfrm>
            <a:off x="2355" y="2219"/>
            <a:ext cx="194" cy="194"/>
          </p:xfrm>
          <a:graphic>
            <a:graphicData uri="http://schemas.openxmlformats.org/presentationml/2006/ole">
              <mc:AlternateContent xmlns:mc="http://schemas.openxmlformats.org/markup-compatibility/2006">
                <mc:Choice xmlns:v="urn:schemas-microsoft-com:vml" Requires="v">
                  <p:oleObj name="Visio" r:id="rId13" imgW="218481" imgH="218481" progId="Visio.Drawing.11">
                    <p:embed/>
                  </p:oleObj>
                </mc:Choice>
                <mc:Fallback>
                  <p:oleObj name="Visio" r:id="rId13" imgW="218481" imgH="218481" progId="Visio.Drawing.11">
                    <p:embed/>
                    <p:pic>
                      <p:nvPicPr>
                        <p:cNvPr id="253973" name="Object 5">
                          <a:extLst>
                            <a:ext uri="{FF2B5EF4-FFF2-40B4-BE49-F238E27FC236}">
                              <a16:creationId xmlns:a16="http://schemas.microsoft.com/office/drawing/2014/main" id="{A045CF2E-4EB4-4289-7AFC-970522DCB8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5" y="2219"/>
                          <a:ext cx="19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3974" name="Text Box 27">
              <a:extLst>
                <a:ext uri="{FF2B5EF4-FFF2-40B4-BE49-F238E27FC236}">
                  <a16:creationId xmlns:a16="http://schemas.microsoft.com/office/drawing/2014/main" id="{D0C1C120-A83E-36FE-8119-EDC20E8C9079}"/>
                </a:ext>
              </a:extLst>
            </p:cNvPr>
            <p:cNvSpPr txBox="1">
              <a:spLocks noChangeArrowheads="1"/>
            </p:cNvSpPr>
            <p:nvPr/>
          </p:nvSpPr>
          <p:spPr bwMode="auto">
            <a:xfrm>
              <a:off x="2" y="3917"/>
              <a:ext cx="5758" cy="58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600"/>
                <a:t>(2 lines available)System message box</a:t>
              </a:r>
            </a:p>
          </p:txBody>
        </p:sp>
        <p:graphicFrame>
          <p:nvGraphicFramePr>
            <p:cNvPr id="253975" name="Object 6">
              <a:extLst>
                <a:ext uri="{FF2B5EF4-FFF2-40B4-BE49-F238E27FC236}">
                  <a16:creationId xmlns:a16="http://schemas.microsoft.com/office/drawing/2014/main" id="{CD8B5F65-3D6F-67E0-EB90-53A2261FFDD9}"/>
                </a:ext>
              </a:extLst>
            </p:cNvPr>
            <p:cNvGraphicFramePr>
              <a:graphicFrameLocks noChangeAspect="1"/>
            </p:cNvGraphicFramePr>
            <p:nvPr/>
          </p:nvGraphicFramePr>
          <p:xfrm>
            <a:off x="1952" y="3393"/>
            <a:ext cx="378" cy="522"/>
          </p:xfrm>
          <a:graphic>
            <a:graphicData uri="http://schemas.openxmlformats.org/presentationml/2006/ole">
              <mc:AlternateContent xmlns:mc="http://schemas.openxmlformats.org/markup-compatibility/2006">
                <mc:Choice xmlns:v="urn:schemas-microsoft-com:vml" Requires="v">
                  <p:oleObj name="Visio" r:id="rId15" imgW="600172" imgH="828731" progId="Visio.Drawing.11">
                    <p:embed/>
                  </p:oleObj>
                </mc:Choice>
                <mc:Fallback>
                  <p:oleObj name="Visio" r:id="rId15" imgW="600172" imgH="828731" progId="Visio.Drawing.11">
                    <p:embed/>
                    <p:pic>
                      <p:nvPicPr>
                        <p:cNvPr id="253975" name="Object 6">
                          <a:extLst>
                            <a:ext uri="{FF2B5EF4-FFF2-40B4-BE49-F238E27FC236}">
                              <a16:creationId xmlns:a16="http://schemas.microsoft.com/office/drawing/2014/main" id="{CD8B5F65-3D6F-67E0-EB90-53A2261FFDD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52" y="3393"/>
                          <a:ext cx="37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76" name="Object 7">
              <a:extLst>
                <a:ext uri="{FF2B5EF4-FFF2-40B4-BE49-F238E27FC236}">
                  <a16:creationId xmlns:a16="http://schemas.microsoft.com/office/drawing/2014/main" id="{C386E128-43EB-00D2-7981-82E1E714DEB6}"/>
                </a:ext>
              </a:extLst>
            </p:cNvPr>
            <p:cNvGraphicFramePr>
              <a:graphicFrameLocks noChangeAspect="1"/>
            </p:cNvGraphicFramePr>
            <p:nvPr/>
          </p:nvGraphicFramePr>
          <p:xfrm>
            <a:off x="2322" y="3393"/>
            <a:ext cx="378" cy="522"/>
          </p:xfrm>
          <a:graphic>
            <a:graphicData uri="http://schemas.openxmlformats.org/presentationml/2006/ole">
              <mc:AlternateContent xmlns:mc="http://schemas.openxmlformats.org/markup-compatibility/2006">
                <mc:Choice xmlns:v="urn:schemas-microsoft-com:vml" Requires="v">
                  <p:oleObj name="Visio" r:id="rId17" imgW="600172" imgH="828731" progId="Visio.Drawing.11">
                    <p:embed/>
                  </p:oleObj>
                </mc:Choice>
                <mc:Fallback>
                  <p:oleObj name="Visio" r:id="rId17" imgW="600172" imgH="828731" progId="Visio.Drawing.11">
                    <p:embed/>
                    <p:pic>
                      <p:nvPicPr>
                        <p:cNvPr id="253976" name="Object 7">
                          <a:extLst>
                            <a:ext uri="{FF2B5EF4-FFF2-40B4-BE49-F238E27FC236}">
                              <a16:creationId xmlns:a16="http://schemas.microsoft.com/office/drawing/2014/main" id="{C386E128-43EB-00D2-7981-82E1E714DEB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22" y="3393"/>
                          <a:ext cx="37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77" name="Object 8">
              <a:extLst>
                <a:ext uri="{FF2B5EF4-FFF2-40B4-BE49-F238E27FC236}">
                  <a16:creationId xmlns:a16="http://schemas.microsoft.com/office/drawing/2014/main" id="{7080BE45-E520-13C2-B111-C84EA064FC45}"/>
                </a:ext>
              </a:extLst>
            </p:cNvPr>
            <p:cNvGraphicFramePr>
              <a:graphicFrameLocks noChangeAspect="1"/>
            </p:cNvGraphicFramePr>
            <p:nvPr/>
          </p:nvGraphicFramePr>
          <p:xfrm>
            <a:off x="2692" y="3393"/>
            <a:ext cx="378" cy="522"/>
          </p:xfrm>
          <a:graphic>
            <a:graphicData uri="http://schemas.openxmlformats.org/presentationml/2006/ole">
              <mc:AlternateContent xmlns:mc="http://schemas.openxmlformats.org/markup-compatibility/2006">
                <mc:Choice xmlns:v="urn:schemas-microsoft-com:vml" Requires="v">
                  <p:oleObj name="Visio" r:id="rId19" imgW="600172" imgH="828731" progId="Visio.Drawing.11">
                    <p:embed/>
                  </p:oleObj>
                </mc:Choice>
                <mc:Fallback>
                  <p:oleObj name="Visio" r:id="rId19" imgW="600172" imgH="828731" progId="Visio.Drawing.11">
                    <p:embed/>
                    <p:pic>
                      <p:nvPicPr>
                        <p:cNvPr id="253977" name="Object 8">
                          <a:extLst>
                            <a:ext uri="{FF2B5EF4-FFF2-40B4-BE49-F238E27FC236}">
                              <a16:creationId xmlns:a16="http://schemas.microsoft.com/office/drawing/2014/main" id="{7080BE45-E520-13C2-B111-C84EA064FC4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92" y="3393"/>
                          <a:ext cx="37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78" name="Object 9">
              <a:extLst>
                <a:ext uri="{FF2B5EF4-FFF2-40B4-BE49-F238E27FC236}">
                  <a16:creationId xmlns:a16="http://schemas.microsoft.com/office/drawing/2014/main" id="{F633335C-32DA-0E96-2BFB-6C33CDBB9AA3}"/>
                </a:ext>
              </a:extLst>
            </p:cNvPr>
            <p:cNvGraphicFramePr>
              <a:graphicFrameLocks noChangeAspect="1"/>
            </p:cNvGraphicFramePr>
            <p:nvPr/>
          </p:nvGraphicFramePr>
          <p:xfrm>
            <a:off x="3062" y="3393"/>
            <a:ext cx="378" cy="522"/>
          </p:xfrm>
          <a:graphic>
            <a:graphicData uri="http://schemas.openxmlformats.org/presentationml/2006/ole">
              <mc:AlternateContent xmlns:mc="http://schemas.openxmlformats.org/markup-compatibility/2006">
                <mc:Choice xmlns:v="urn:schemas-microsoft-com:vml" Requires="v">
                  <p:oleObj name="Visio" r:id="rId21" imgW="600172" imgH="828731" progId="Visio.Drawing.11">
                    <p:embed/>
                  </p:oleObj>
                </mc:Choice>
                <mc:Fallback>
                  <p:oleObj name="Visio" r:id="rId21" imgW="600172" imgH="828731" progId="Visio.Drawing.11">
                    <p:embed/>
                    <p:pic>
                      <p:nvPicPr>
                        <p:cNvPr id="253978" name="Object 9">
                          <a:extLst>
                            <a:ext uri="{FF2B5EF4-FFF2-40B4-BE49-F238E27FC236}">
                              <a16:creationId xmlns:a16="http://schemas.microsoft.com/office/drawing/2014/main" id="{F633335C-32DA-0E96-2BFB-6C33CDBB9A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062" y="3393"/>
                          <a:ext cx="37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79" name="Object 10">
              <a:extLst>
                <a:ext uri="{FF2B5EF4-FFF2-40B4-BE49-F238E27FC236}">
                  <a16:creationId xmlns:a16="http://schemas.microsoft.com/office/drawing/2014/main" id="{28E3662A-BB4F-916F-D6CB-94A01CA72DC0}"/>
                </a:ext>
              </a:extLst>
            </p:cNvPr>
            <p:cNvGraphicFramePr>
              <a:graphicFrameLocks noChangeAspect="1"/>
            </p:cNvGraphicFramePr>
            <p:nvPr/>
          </p:nvGraphicFramePr>
          <p:xfrm>
            <a:off x="3431" y="3393"/>
            <a:ext cx="378" cy="522"/>
          </p:xfrm>
          <a:graphic>
            <a:graphicData uri="http://schemas.openxmlformats.org/presentationml/2006/ole">
              <mc:AlternateContent xmlns:mc="http://schemas.openxmlformats.org/markup-compatibility/2006">
                <mc:Choice xmlns:v="urn:schemas-microsoft-com:vml" Requires="v">
                  <p:oleObj name="Visio" r:id="rId23" imgW="600172" imgH="828731" progId="Visio.Drawing.11">
                    <p:embed/>
                  </p:oleObj>
                </mc:Choice>
                <mc:Fallback>
                  <p:oleObj name="Visio" r:id="rId23" imgW="600172" imgH="828731" progId="Visio.Drawing.11">
                    <p:embed/>
                    <p:pic>
                      <p:nvPicPr>
                        <p:cNvPr id="253979" name="Object 10">
                          <a:extLst>
                            <a:ext uri="{FF2B5EF4-FFF2-40B4-BE49-F238E27FC236}">
                              <a16:creationId xmlns:a16="http://schemas.microsoft.com/office/drawing/2014/main" id="{28E3662A-BB4F-916F-D6CB-94A01CA72DC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431" y="3393"/>
                          <a:ext cx="37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0" name="Object 11">
              <a:extLst>
                <a:ext uri="{FF2B5EF4-FFF2-40B4-BE49-F238E27FC236}">
                  <a16:creationId xmlns:a16="http://schemas.microsoft.com/office/drawing/2014/main" id="{4265F0C2-4B4D-3BCC-26CD-D7550622B859}"/>
                </a:ext>
              </a:extLst>
            </p:cNvPr>
            <p:cNvGraphicFramePr>
              <a:graphicFrameLocks noChangeAspect="1"/>
            </p:cNvGraphicFramePr>
            <p:nvPr/>
          </p:nvGraphicFramePr>
          <p:xfrm>
            <a:off x="0" y="3393"/>
            <a:ext cx="378" cy="522"/>
          </p:xfrm>
          <a:graphic>
            <a:graphicData uri="http://schemas.openxmlformats.org/presentationml/2006/ole">
              <mc:AlternateContent xmlns:mc="http://schemas.openxmlformats.org/markup-compatibility/2006">
                <mc:Choice xmlns:v="urn:schemas-microsoft-com:vml" Requires="v">
                  <p:oleObj name="Visio" r:id="rId25" imgW="600172" imgH="828731" progId="Visio.Drawing.11">
                    <p:embed/>
                  </p:oleObj>
                </mc:Choice>
                <mc:Fallback>
                  <p:oleObj name="Visio" r:id="rId25" imgW="600172" imgH="828731" progId="Visio.Drawing.11">
                    <p:embed/>
                    <p:pic>
                      <p:nvPicPr>
                        <p:cNvPr id="253980" name="Object 11">
                          <a:extLst>
                            <a:ext uri="{FF2B5EF4-FFF2-40B4-BE49-F238E27FC236}">
                              <a16:creationId xmlns:a16="http://schemas.microsoft.com/office/drawing/2014/main" id="{4265F0C2-4B4D-3BCC-26CD-D7550622B85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3393"/>
                          <a:ext cx="378"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1" name="Object 12">
              <a:extLst>
                <a:ext uri="{FF2B5EF4-FFF2-40B4-BE49-F238E27FC236}">
                  <a16:creationId xmlns:a16="http://schemas.microsoft.com/office/drawing/2014/main" id="{C338F344-EB29-0E91-9DA9-7A601B3F2CE3}"/>
                </a:ext>
              </a:extLst>
            </p:cNvPr>
            <p:cNvGraphicFramePr>
              <a:graphicFrameLocks noChangeAspect="1"/>
            </p:cNvGraphicFramePr>
            <p:nvPr/>
          </p:nvGraphicFramePr>
          <p:xfrm>
            <a:off x="507" y="-6"/>
            <a:ext cx="198" cy="241"/>
          </p:xfrm>
          <a:graphic>
            <a:graphicData uri="http://schemas.openxmlformats.org/presentationml/2006/ole">
              <mc:AlternateContent xmlns:mc="http://schemas.openxmlformats.org/markup-compatibility/2006">
                <mc:Choice xmlns:v="urn:schemas-microsoft-com:vml" Requires="v">
                  <p:oleObj name="Visio" r:id="rId27" imgW="314391" imgH="382991" progId="Visio.Drawing.11">
                    <p:embed/>
                  </p:oleObj>
                </mc:Choice>
                <mc:Fallback>
                  <p:oleObj name="Visio" r:id="rId27" imgW="314391" imgH="382991" progId="Visio.Drawing.11">
                    <p:embed/>
                    <p:pic>
                      <p:nvPicPr>
                        <p:cNvPr id="253981" name="Object 12">
                          <a:extLst>
                            <a:ext uri="{FF2B5EF4-FFF2-40B4-BE49-F238E27FC236}">
                              <a16:creationId xmlns:a16="http://schemas.microsoft.com/office/drawing/2014/main" id="{C338F344-EB29-0E91-9DA9-7A601B3F2CE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7" y="-6"/>
                          <a:ext cx="198"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2" name="Object 13">
              <a:extLst>
                <a:ext uri="{FF2B5EF4-FFF2-40B4-BE49-F238E27FC236}">
                  <a16:creationId xmlns:a16="http://schemas.microsoft.com/office/drawing/2014/main" id="{5BB7F658-802C-E28B-8FB2-72974D7BE428}"/>
                </a:ext>
              </a:extLst>
            </p:cNvPr>
            <p:cNvGraphicFramePr>
              <a:graphicFrameLocks noChangeAspect="1"/>
            </p:cNvGraphicFramePr>
            <p:nvPr/>
          </p:nvGraphicFramePr>
          <p:xfrm>
            <a:off x="-12" y="-36"/>
            <a:ext cx="522" cy="402"/>
          </p:xfrm>
          <a:graphic>
            <a:graphicData uri="http://schemas.openxmlformats.org/presentationml/2006/ole">
              <mc:AlternateContent xmlns:mc="http://schemas.openxmlformats.org/markup-compatibility/2006">
                <mc:Choice xmlns:v="urn:schemas-microsoft-com:vml" Requires="v">
                  <p:oleObj name="Visio" r:id="rId29" imgW="828731" imgH="637885" progId="Visio.Drawing.11">
                    <p:embed/>
                  </p:oleObj>
                </mc:Choice>
                <mc:Fallback>
                  <p:oleObj name="Visio" r:id="rId29" imgW="828731" imgH="637885" progId="Visio.Drawing.11">
                    <p:embed/>
                    <p:pic>
                      <p:nvPicPr>
                        <p:cNvPr id="253982" name="Object 13">
                          <a:extLst>
                            <a:ext uri="{FF2B5EF4-FFF2-40B4-BE49-F238E27FC236}">
                              <a16:creationId xmlns:a16="http://schemas.microsoft.com/office/drawing/2014/main" id="{5BB7F658-802C-E28B-8FB2-72974D7BE428}"/>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2" y="-36"/>
                          <a:ext cx="522"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3" name="Object 14">
              <a:extLst>
                <a:ext uri="{FF2B5EF4-FFF2-40B4-BE49-F238E27FC236}">
                  <a16:creationId xmlns:a16="http://schemas.microsoft.com/office/drawing/2014/main" id="{72EFE5B1-7246-FA3C-530E-EF90E698187D}"/>
                </a:ext>
              </a:extLst>
            </p:cNvPr>
            <p:cNvGraphicFramePr>
              <a:graphicFrameLocks noChangeAspect="1"/>
            </p:cNvGraphicFramePr>
            <p:nvPr/>
          </p:nvGraphicFramePr>
          <p:xfrm>
            <a:off x="-12" y="321"/>
            <a:ext cx="522" cy="402"/>
          </p:xfrm>
          <a:graphic>
            <a:graphicData uri="http://schemas.openxmlformats.org/presentationml/2006/ole">
              <mc:AlternateContent xmlns:mc="http://schemas.openxmlformats.org/markup-compatibility/2006">
                <mc:Choice xmlns:v="urn:schemas-microsoft-com:vml" Requires="v">
                  <p:oleObj name="Visio" r:id="rId31" imgW="828731" imgH="637885" progId="Visio.Drawing.11">
                    <p:embed/>
                  </p:oleObj>
                </mc:Choice>
                <mc:Fallback>
                  <p:oleObj name="Visio" r:id="rId31" imgW="828731" imgH="637885" progId="Visio.Drawing.11">
                    <p:embed/>
                    <p:pic>
                      <p:nvPicPr>
                        <p:cNvPr id="253983" name="Object 14">
                          <a:extLst>
                            <a:ext uri="{FF2B5EF4-FFF2-40B4-BE49-F238E27FC236}">
                              <a16:creationId xmlns:a16="http://schemas.microsoft.com/office/drawing/2014/main" id="{72EFE5B1-7246-FA3C-530E-EF90E698187D}"/>
                            </a:ext>
                          </a:extLst>
                        </p:cNvPr>
                        <p:cNvPicPr>
                          <a:picLocks noChangeAspect="1" noChangeArrowheads="1"/>
                        </p:cNvPicPr>
                        <p:nvPr/>
                      </p:nvPicPr>
                      <p:blipFill>
                        <a:blip r:embed="rId32">
                          <a:grayscl/>
                          <a:extLst>
                            <a:ext uri="{28A0092B-C50C-407E-A947-70E740481C1C}">
                              <a14:useLocalDpi xmlns:a14="http://schemas.microsoft.com/office/drawing/2010/main" val="0"/>
                            </a:ext>
                          </a:extLst>
                        </a:blip>
                        <a:srcRect/>
                        <a:stretch>
                          <a:fillRect/>
                        </a:stretch>
                      </p:blipFill>
                      <p:spPr bwMode="auto">
                        <a:xfrm>
                          <a:off x="-12" y="321"/>
                          <a:ext cx="522"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4" name="Object 15">
              <a:extLst>
                <a:ext uri="{FF2B5EF4-FFF2-40B4-BE49-F238E27FC236}">
                  <a16:creationId xmlns:a16="http://schemas.microsoft.com/office/drawing/2014/main" id="{15BB579D-1F54-5FCE-970C-0FBB8568715F}"/>
                </a:ext>
              </a:extLst>
            </p:cNvPr>
            <p:cNvGraphicFramePr>
              <a:graphicFrameLocks noChangeAspect="1"/>
            </p:cNvGraphicFramePr>
            <p:nvPr/>
          </p:nvGraphicFramePr>
          <p:xfrm>
            <a:off x="-12" y="681"/>
            <a:ext cx="522" cy="402"/>
          </p:xfrm>
          <a:graphic>
            <a:graphicData uri="http://schemas.openxmlformats.org/presentationml/2006/ole">
              <mc:AlternateContent xmlns:mc="http://schemas.openxmlformats.org/markup-compatibility/2006">
                <mc:Choice xmlns:v="urn:schemas-microsoft-com:vml" Requires="v">
                  <p:oleObj name="Visio" r:id="rId33" imgW="828731" imgH="637885" progId="Visio.Drawing.11">
                    <p:embed/>
                  </p:oleObj>
                </mc:Choice>
                <mc:Fallback>
                  <p:oleObj name="Visio" r:id="rId33" imgW="828731" imgH="637885" progId="Visio.Drawing.11">
                    <p:embed/>
                    <p:pic>
                      <p:nvPicPr>
                        <p:cNvPr id="253984" name="Object 15">
                          <a:extLst>
                            <a:ext uri="{FF2B5EF4-FFF2-40B4-BE49-F238E27FC236}">
                              <a16:creationId xmlns:a16="http://schemas.microsoft.com/office/drawing/2014/main" id="{15BB579D-1F54-5FCE-970C-0FBB8568715F}"/>
                            </a:ext>
                          </a:extLst>
                        </p:cNvPr>
                        <p:cNvPicPr>
                          <a:picLocks noChangeAspect="1" noChangeArrowheads="1"/>
                        </p:cNvPicPr>
                        <p:nvPr/>
                      </p:nvPicPr>
                      <p:blipFill>
                        <a:blip r:embed="rId34">
                          <a:grayscl/>
                          <a:extLst>
                            <a:ext uri="{28A0092B-C50C-407E-A947-70E740481C1C}">
                              <a14:useLocalDpi xmlns:a14="http://schemas.microsoft.com/office/drawing/2010/main" val="0"/>
                            </a:ext>
                          </a:extLst>
                        </a:blip>
                        <a:srcRect/>
                        <a:stretch>
                          <a:fillRect/>
                        </a:stretch>
                      </p:blipFill>
                      <p:spPr bwMode="auto">
                        <a:xfrm>
                          <a:off x="-12" y="681"/>
                          <a:ext cx="522"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5" name="Object 16">
              <a:extLst>
                <a:ext uri="{FF2B5EF4-FFF2-40B4-BE49-F238E27FC236}">
                  <a16:creationId xmlns:a16="http://schemas.microsoft.com/office/drawing/2014/main" id="{35898403-D87E-307B-C366-7C49EB98BA1F}"/>
                </a:ext>
              </a:extLst>
            </p:cNvPr>
            <p:cNvGraphicFramePr>
              <a:graphicFrameLocks noChangeAspect="1"/>
            </p:cNvGraphicFramePr>
            <p:nvPr/>
          </p:nvGraphicFramePr>
          <p:xfrm>
            <a:off x="2460" y="-18"/>
            <a:ext cx="864" cy="256"/>
          </p:xfrm>
          <a:graphic>
            <a:graphicData uri="http://schemas.openxmlformats.org/presentationml/2006/ole">
              <mc:AlternateContent xmlns:mc="http://schemas.openxmlformats.org/markup-compatibility/2006">
                <mc:Choice xmlns:v="urn:schemas-microsoft-com:vml" Requires="v">
                  <p:oleObj name="Visio" r:id="rId35" imgW="1372332" imgH="406075" progId="Visio.Drawing.11">
                    <p:embed/>
                  </p:oleObj>
                </mc:Choice>
                <mc:Fallback>
                  <p:oleObj name="Visio" r:id="rId35" imgW="1372332" imgH="406075" progId="Visio.Drawing.11">
                    <p:embed/>
                    <p:pic>
                      <p:nvPicPr>
                        <p:cNvPr id="253985" name="Object 16">
                          <a:extLst>
                            <a:ext uri="{FF2B5EF4-FFF2-40B4-BE49-F238E27FC236}">
                              <a16:creationId xmlns:a16="http://schemas.microsoft.com/office/drawing/2014/main" id="{35898403-D87E-307B-C366-7C49EB98BA1F}"/>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460" y="-18"/>
                          <a:ext cx="864"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6" name="Object 17">
              <a:extLst>
                <a:ext uri="{FF2B5EF4-FFF2-40B4-BE49-F238E27FC236}">
                  <a16:creationId xmlns:a16="http://schemas.microsoft.com/office/drawing/2014/main" id="{F99B2B9A-3158-61FE-7356-ED7124DEEDA9}"/>
                </a:ext>
              </a:extLst>
            </p:cNvPr>
            <p:cNvGraphicFramePr>
              <a:graphicFrameLocks noChangeAspect="1"/>
            </p:cNvGraphicFramePr>
            <p:nvPr/>
          </p:nvGraphicFramePr>
          <p:xfrm>
            <a:off x="4427" y="368"/>
            <a:ext cx="1357" cy="392"/>
          </p:xfrm>
          <a:graphic>
            <a:graphicData uri="http://schemas.openxmlformats.org/presentationml/2006/ole">
              <mc:AlternateContent xmlns:mc="http://schemas.openxmlformats.org/markup-compatibility/2006">
                <mc:Choice xmlns:v="urn:schemas-microsoft-com:vml" Requires="v">
                  <p:oleObj name="Visio" r:id="rId37" imgW="2154245" imgH="622605" progId="Visio.Drawing.11">
                    <p:embed/>
                  </p:oleObj>
                </mc:Choice>
                <mc:Fallback>
                  <p:oleObj name="Visio" r:id="rId37" imgW="2154245" imgH="622605" progId="Visio.Drawing.11">
                    <p:embed/>
                    <p:pic>
                      <p:nvPicPr>
                        <p:cNvPr id="253986" name="Object 17">
                          <a:extLst>
                            <a:ext uri="{FF2B5EF4-FFF2-40B4-BE49-F238E27FC236}">
                              <a16:creationId xmlns:a16="http://schemas.microsoft.com/office/drawing/2014/main" id="{F99B2B9A-3158-61FE-7356-ED7124DEEDA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27" y="368"/>
                          <a:ext cx="1357"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53987" name="Picture 40" descr="Sinus Rhythm">
              <a:extLst>
                <a:ext uri="{FF2B5EF4-FFF2-40B4-BE49-F238E27FC236}">
                  <a16:creationId xmlns:a16="http://schemas.microsoft.com/office/drawing/2014/main" id="{D2A2DBD1-1764-A17C-C061-787336AC0F59}"/>
                </a:ext>
              </a:extLst>
            </p:cNvPr>
            <p:cNvPicPr>
              <a:picLocks noChangeAspect="1" noChangeArrowheads="1"/>
            </p:cNvPicPr>
            <p:nvPr/>
          </p:nvPicPr>
          <p:blipFill>
            <a:blip r:embed="rId39">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4470" y="377"/>
              <a:ext cx="127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3988" name="Object 18">
              <a:extLst>
                <a:ext uri="{FF2B5EF4-FFF2-40B4-BE49-F238E27FC236}">
                  <a16:creationId xmlns:a16="http://schemas.microsoft.com/office/drawing/2014/main" id="{93629AB1-5AAF-D3DF-948C-6A08A9D27999}"/>
                </a:ext>
              </a:extLst>
            </p:cNvPr>
            <p:cNvGraphicFramePr>
              <a:graphicFrameLocks noChangeAspect="1"/>
            </p:cNvGraphicFramePr>
            <p:nvPr/>
          </p:nvGraphicFramePr>
          <p:xfrm>
            <a:off x="4881" y="727"/>
            <a:ext cx="891" cy="1630"/>
          </p:xfrm>
          <a:graphic>
            <a:graphicData uri="http://schemas.openxmlformats.org/presentationml/2006/ole">
              <mc:AlternateContent xmlns:mc="http://schemas.openxmlformats.org/markup-compatibility/2006">
                <mc:Choice xmlns:v="urn:schemas-microsoft-com:vml" Requires="v">
                  <p:oleObj name="Visio" r:id="rId40" imgW="1413947" imgH="2587630" progId="Visio.Drawing.11">
                    <p:embed/>
                  </p:oleObj>
                </mc:Choice>
                <mc:Fallback>
                  <p:oleObj name="Visio" r:id="rId40" imgW="1413947" imgH="2587630" progId="Visio.Drawing.11">
                    <p:embed/>
                    <p:pic>
                      <p:nvPicPr>
                        <p:cNvPr id="253988" name="Object 18">
                          <a:extLst>
                            <a:ext uri="{FF2B5EF4-FFF2-40B4-BE49-F238E27FC236}">
                              <a16:creationId xmlns:a16="http://schemas.microsoft.com/office/drawing/2014/main" id="{93629AB1-5AAF-D3DF-948C-6A08A9D27999}"/>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881" y="727"/>
                          <a:ext cx="891" cy="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89" name="Object 19">
              <a:extLst>
                <a:ext uri="{FF2B5EF4-FFF2-40B4-BE49-F238E27FC236}">
                  <a16:creationId xmlns:a16="http://schemas.microsoft.com/office/drawing/2014/main" id="{DDBA92BC-B5B2-5F2A-C24B-9DB1EB40D2E1}"/>
                </a:ext>
              </a:extLst>
            </p:cNvPr>
            <p:cNvGraphicFramePr>
              <a:graphicFrameLocks noChangeAspect="1"/>
            </p:cNvGraphicFramePr>
            <p:nvPr/>
          </p:nvGraphicFramePr>
          <p:xfrm>
            <a:off x="4421" y="-12"/>
            <a:ext cx="1357" cy="397"/>
          </p:xfrm>
          <a:graphic>
            <a:graphicData uri="http://schemas.openxmlformats.org/presentationml/2006/ole">
              <mc:AlternateContent xmlns:mc="http://schemas.openxmlformats.org/markup-compatibility/2006">
                <mc:Choice xmlns:v="urn:schemas-microsoft-com:vml" Requires="v">
                  <p:oleObj name="Visio" r:id="rId42" imgW="2154245" imgH="630408" progId="Visio.Drawing.11">
                    <p:embed/>
                  </p:oleObj>
                </mc:Choice>
                <mc:Fallback>
                  <p:oleObj name="Visio" r:id="rId42" imgW="2154245" imgH="630408" progId="Visio.Drawing.11">
                    <p:embed/>
                    <p:pic>
                      <p:nvPicPr>
                        <p:cNvPr id="253989" name="Object 19">
                          <a:extLst>
                            <a:ext uri="{FF2B5EF4-FFF2-40B4-BE49-F238E27FC236}">
                              <a16:creationId xmlns:a16="http://schemas.microsoft.com/office/drawing/2014/main" id="{DDBA92BC-B5B2-5F2A-C24B-9DB1EB40D2E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421" y="-12"/>
                          <a:ext cx="1357"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3990" name="Object 20">
              <a:extLst>
                <a:ext uri="{FF2B5EF4-FFF2-40B4-BE49-F238E27FC236}">
                  <a16:creationId xmlns:a16="http://schemas.microsoft.com/office/drawing/2014/main" id="{3F0AE49A-E072-2F24-DCD0-B1BB52ABDF5B}"/>
                </a:ext>
              </a:extLst>
            </p:cNvPr>
            <p:cNvGraphicFramePr>
              <a:graphicFrameLocks noChangeAspect="1"/>
            </p:cNvGraphicFramePr>
            <p:nvPr/>
          </p:nvGraphicFramePr>
          <p:xfrm>
            <a:off x="4887" y="2329"/>
            <a:ext cx="891" cy="1630"/>
          </p:xfrm>
          <a:graphic>
            <a:graphicData uri="http://schemas.openxmlformats.org/presentationml/2006/ole">
              <mc:AlternateContent xmlns:mc="http://schemas.openxmlformats.org/markup-compatibility/2006">
                <mc:Choice xmlns:v="urn:schemas-microsoft-com:vml" Requires="v">
                  <p:oleObj name="Visio" r:id="rId44" imgW="1413947" imgH="2587630" progId="Visio.Drawing.11">
                    <p:embed/>
                  </p:oleObj>
                </mc:Choice>
                <mc:Fallback>
                  <p:oleObj name="Visio" r:id="rId44" imgW="1413947" imgH="2587630" progId="Visio.Drawing.11">
                    <p:embed/>
                    <p:pic>
                      <p:nvPicPr>
                        <p:cNvPr id="253990" name="Object 20">
                          <a:extLst>
                            <a:ext uri="{FF2B5EF4-FFF2-40B4-BE49-F238E27FC236}">
                              <a16:creationId xmlns:a16="http://schemas.microsoft.com/office/drawing/2014/main" id="{3F0AE49A-E072-2F24-DCD0-B1BB52ABDF5B}"/>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887" y="2329"/>
                          <a:ext cx="891" cy="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pic>
        <p:nvPicPr>
          <p:cNvPr id="253958" name="Picture 44" descr="Control Room Pan 1 small">
            <a:extLst>
              <a:ext uri="{FF2B5EF4-FFF2-40B4-BE49-F238E27FC236}">
                <a16:creationId xmlns:a16="http://schemas.microsoft.com/office/drawing/2014/main" id="{80E8A09E-A697-FDAF-BFE5-BE743ACD9C03}"/>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707063" y="4022726"/>
            <a:ext cx="45720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9" name="Picture 45" descr="Surg Room Pan2 small">
            <a:hlinkClick r:id="rId47" action="ppaction://hlinkfile"/>
            <a:extLst>
              <a:ext uri="{FF2B5EF4-FFF2-40B4-BE49-F238E27FC236}">
                <a16:creationId xmlns:a16="http://schemas.microsoft.com/office/drawing/2014/main" id="{58BA3DE9-BE22-A858-FA0E-634F7B556A56}"/>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5689600" y="1598614"/>
            <a:ext cx="457200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2">
            <a:extLst>
              <a:ext uri="{FF2B5EF4-FFF2-40B4-BE49-F238E27FC236}">
                <a16:creationId xmlns:a16="http://schemas.microsoft.com/office/drawing/2014/main" id="{88F33EAB-8662-6646-A1D3-FC76081BEB2A}"/>
              </a:ext>
            </a:extLst>
          </p:cNvPr>
          <p:cNvSpPr txBox="1">
            <a:spLocks noChangeArrowheads="1"/>
          </p:cNvSpPr>
          <p:nvPr/>
        </p:nvSpPr>
        <p:spPr>
          <a:xfrm>
            <a:off x="3124200" y="533400"/>
            <a:ext cx="7010400" cy="762000"/>
          </a:xfrm>
          <a:prstGeom prst="rect">
            <a:avLst/>
          </a:prstGeom>
        </p:spPr>
        <p:txBody>
          <a:bodyPr/>
          <a:lstStyle/>
          <a:p>
            <a:pPr algn="ctr">
              <a:defRPr/>
            </a:pPr>
            <a:r>
              <a:rPr lang="en-US" sz="2000" b="1" kern="0" dirty="0">
                <a:solidFill>
                  <a:srgbClr val="000099"/>
                </a:solidFill>
                <a:latin typeface="+mj-lt"/>
                <a:ea typeface="+mj-ea"/>
                <a:cs typeface="+mj-cs"/>
              </a:rPr>
              <a:t>Robotic Systems – Medical – Surgical Robot  </a:t>
            </a:r>
          </a:p>
        </p:txBody>
      </p:sp>
      <p:pic>
        <p:nvPicPr>
          <p:cNvPr id="253961" name="Picture 2" descr="http://brand.ucla.edu/wp-content/uploads/2013/08/ucla-logotype-main-11.jpg">
            <a:extLst>
              <a:ext uri="{FF2B5EF4-FFF2-40B4-BE49-F238E27FC236}">
                <a16:creationId xmlns:a16="http://schemas.microsoft.com/office/drawing/2014/main" id="{0B71B589-D74F-98CA-F2DD-825589C5CB42}"/>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ooter Placeholder 2">
            <a:extLst>
              <a:ext uri="{FF2B5EF4-FFF2-40B4-BE49-F238E27FC236}">
                <a16:creationId xmlns:a16="http://schemas.microsoft.com/office/drawing/2014/main" id="{7E7F7FAF-F661-F3B3-0447-937E6E28566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8E3D64-F19A-425B-222F-B4754554F0C6}"/>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256003" name="Rectangle 3">
            <a:extLst>
              <a:ext uri="{FF2B5EF4-FFF2-40B4-BE49-F238E27FC236}">
                <a16:creationId xmlns:a16="http://schemas.microsoft.com/office/drawing/2014/main" id="{BE75E511-73EE-0F50-7500-FC8D6C1B34C7}"/>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256004" name="Straight Connector 5">
            <a:extLst>
              <a:ext uri="{FF2B5EF4-FFF2-40B4-BE49-F238E27FC236}">
                <a16:creationId xmlns:a16="http://schemas.microsoft.com/office/drawing/2014/main" id="{E10F8485-AA0E-B3AD-32C8-A2BD5A32475E}"/>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005" name="Rectangle 1">
            <a:extLst>
              <a:ext uri="{FF2B5EF4-FFF2-40B4-BE49-F238E27FC236}">
                <a16:creationId xmlns:a16="http://schemas.microsoft.com/office/drawing/2014/main" id="{4F9B3725-A03F-119A-5505-E2AD78E929AC}"/>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Trauma Pod Phase I – DARPA Project – Demo  </a:t>
            </a:r>
            <a:endParaRPr lang="en-US" altLang="en-US" sz="1200" b="1">
              <a:solidFill>
                <a:schemeClr val="bg1"/>
              </a:solidFill>
              <a:latin typeface="Arial Black" panose="020B0A04020102020204" pitchFamily="34" charset="0"/>
            </a:endParaRPr>
          </a:p>
        </p:txBody>
      </p:sp>
      <p:pic>
        <p:nvPicPr>
          <p:cNvPr id="3" name="Q0rcJCQESe8">
            <a:extLst>
              <a:ext uri="{FF2B5EF4-FFF2-40B4-BE49-F238E27FC236}">
                <a16:creationId xmlns:a16="http://schemas.microsoft.com/office/drawing/2014/main" id="{3276C2C8-57D9-8C66-AFD4-CD5F9C42259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7176" y="85883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0016035-82CF-888A-1705-68B32C4B88E6}"/>
              </a:ext>
            </a:extLst>
          </p:cNvPr>
          <p:cNvSpPr>
            <a:spLocks noGrp="1" noChangeArrowheads="1"/>
          </p:cNvSpPr>
          <p:nvPr>
            <p:ph type="title"/>
          </p:nvPr>
        </p:nvSpPr>
        <p:spPr/>
        <p:txBody>
          <a:bodyPr/>
          <a:lstStyle/>
          <a:p>
            <a:r>
              <a:rPr lang="en-US" altLang="en-US"/>
              <a:t>Forward Dynamics</a:t>
            </a:r>
          </a:p>
        </p:txBody>
      </p:sp>
      <p:sp>
        <p:nvSpPr>
          <p:cNvPr id="46083" name="Rectangle 3">
            <a:extLst>
              <a:ext uri="{FF2B5EF4-FFF2-40B4-BE49-F238E27FC236}">
                <a16:creationId xmlns:a16="http://schemas.microsoft.com/office/drawing/2014/main" id="{1A24F95B-943A-BC2A-63DD-54D36FE3F2EF}"/>
              </a:ext>
            </a:extLst>
          </p:cNvPr>
          <p:cNvSpPr>
            <a:spLocks noGrp="1" noChangeArrowheads="1"/>
          </p:cNvSpPr>
          <p:nvPr>
            <p:ph type="body" idx="1"/>
          </p:nvPr>
        </p:nvSpPr>
        <p:spPr>
          <a:xfrm>
            <a:off x="937684" y="1371600"/>
            <a:ext cx="5158316" cy="4724400"/>
          </a:xfrm>
        </p:spPr>
        <p:txBody>
          <a:bodyPr/>
          <a:lstStyle/>
          <a:p>
            <a:pPr marL="0" indent="0">
              <a:buNone/>
            </a:pPr>
            <a:r>
              <a:rPr lang="en-US" altLang="en-US" sz="1400" b="1" dirty="0"/>
              <a:t>Problem</a:t>
            </a:r>
          </a:p>
          <a:p>
            <a:pPr marL="0" indent="0">
              <a:buNone/>
            </a:pPr>
            <a:r>
              <a:rPr lang="en-US" altLang="en-US" sz="1400" dirty="0">
                <a:solidFill>
                  <a:srgbClr val="FF3300"/>
                </a:solidFill>
              </a:rPr>
              <a:t>	</a:t>
            </a:r>
          </a:p>
          <a:p>
            <a:pPr marL="0" indent="0">
              <a:buNone/>
            </a:pPr>
            <a:r>
              <a:rPr lang="en-US" altLang="en-US" sz="1400" i="1" dirty="0">
                <a:solidFill>
                  <a:srgbClr val="FF3300"/>
                </a:solidFill>
              </a:rPr>
              <a:t>Given:</a:t>
            </a:r>
            <a:r>
              <a:rPr lang="en-US" altLang="en-US" sz="1400" dirty="0"/>
              <a:t> </a:t>
            </a:r>
            <a:r>
              <a:rPr lang="en-US" altLang="en-US" sz="1400" i="1" dirty="0"/>
              <a:t>Joint torques and links geometry, mass, inertia, friction </a:t>
            </a:r>
            <a:endParaRPr lang="en-US" altLang="en-US" sz="1400" dirty="0"/>
          </a:p>
          <a:p>
            <a:pPr marL="0" indent="0">
              <a:buNone/>
            </a:pPr>
            <a:endParaRPr lang="en-US" altLang="en-US" sz="1400" i="1" dirty="0">
              <a:solidFill>
                <a:srgbClr val="FF3300"/>
              </a:solidFill>
            </a:endParaRPr>
          </a:p>
          <a:p>
            <a:pPr marL="0" indent="0">
              <a:buNone/>
            </a:pPr>
            <a:r>
              <a:rPr lang="en-US" altLang="en-US" sz="1400" i="1" dirty="0">
                <a:solidFill>
                  <a:srgbClr val="FF3300"/>
                </a:solidFill>
              </a:rPr>
              <a:t>Compute:</a:t>
            </a:r>
            <a:r>
              <a:rPr lang="en-US" altLang="en-US" sz="1400" i="1" dirty="0"/>
              <a:t> Angular acceleration of the links </a:t>
            </a:r>
            <a:r>
              <a:rPr lang="en-US" altLang="en-US" sz="1400" b="1" i="1" dirty="0">
                <a:solidFill>
                  <a:srgbClr val="FF0000"/>
                </a:solidFill>
              </a:rPr>
              <a:t>(i.e. Solve Differential Equations)</a:t>
            </a:r>
            <a:endParaRPr lang="en-US" altLang="en-US" sz="1400" b="1" dirty="0">
              <a:solidFill>
                <a:srgbClr val="FF0000"/>
              </a:solidFill>
            </a:endParaRPr>
          </a:p>
          <a:p>
            <a:pPr marL="0" indent="0">
              <a:buNone/>
            </a:pPr>
            <a:endParaRPr lang="en-US" altLang="en-US" sz="1400" b="1" dirty="0"/>
          </a:p>
          <a:p>
            <a:pPr marL="0" indent="0">
              <a:buNone/>
            </a:pPr>
            <a:r>
              <a:rPr lang="en-US" altLang="en-US" sz="1400" b="1" dirty="0"/>
              <a:t>Solution</a:t>
            </a:r>
          </a:p>
          <a:p>
            <a:pPr marL="0" indent="0">
              <a:buNone/>
            </a:pPr>
            <a:endParaRPr lang="en-US" altLang="en-US" sz="1400" b="1" dirty="0"/>
          </a:p>
          <a:p>
            <a:pPr marL="0" indent="0">
              <a:buNone/>
            </a:pPr>
            <a:r>
              <a:rPr lang="en-US" altLang="en-US" sz="1400" dirty="0"/>
              <a:t>Dynamic Equations - Newton-Euler method or </a:t>
            </a:r>
            <a:r>
              <a:rPr lang="en-US" altLang="en-US" sz="1400" dirty="0" err="1"/>
              <a:t>Lagrangian</a:t>
            </a:r>
            <a:r>
              <a:rPr lang="en-US" altLang="en-US" sz="1400" dirty="0"/>
              <a:t> Dynamics</a:t>
            </a:r>
          </a:p>
        </p:txBody>
      </p:sp>
      <mc:AlternateContent xmlns:mc="http://schemas.openxmlformats.org/markup-compatibility/2006" xmlns:a14="http://schemas.microsoft.com/office/drawing/2010/main">
        <mc:Choice Requires="a14">
          <p:sp>
            <p:nvSpPr>
              <p:cNvPr id="46084" name="Object 0">
                <a:extLst>
                  <a:ext uri="{FF2B5EF4-FFF2-40B4-BE49-F238E27FC236}">
                    <a16:creationId xmlns:a16="http://schemas.microsoft.com/office/drawing/2014/main" id="{2946D8E2-BABF-7353-54B2-8A3C3BCE647E}"/>
                  </a:ext>
                </a:extLst>
              </p:cNvPr>
              <p:cNvSpPr txBox="1"/>
              <p:nvPr/>
            </p:nvSpPr>
            <p:spPr bwMode="auto">
              <a:xfrm>
                <a:off x="1568168" y="4704976"/>
                <a:ext cx="4267853" cy="490071"/>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𝛕</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𝑀</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Θ</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𝑉</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Θ</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𝐺</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r>
                        <a:rPr lang="en-US" b="1" i="1">
                          <a:solidFill>
                            <a:srgbClr val="000000"/>
                          </a:solidFill>
                          <a:latin typeface="Cambria Math" panose="02040503050406030204" pitchFamily="18" charset="0"/>
                          <a:ea typeface="Cambria Math" panose="02040503050406030204" pitchFamily="18" charset="0"/>
                        </a:rPr>
                        <m:t>𝓕</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Θ</m:t>
                          </m:r>
                        </m:e>
                      </m:acc>
                      <m:r>
                        <a:rPr lang="en-US" i="1">
                          <a:solidFill>
                            <a:srgbClr val="000000"/>
                          </a:solidFill>
                          <a:latin typeface="Cambria Math" panose="02040503050406030204" pitchFamily="18" charset="0"/>
                        </a:rPr>
                        <m:t>)</m:t>
                      </m:r>
                    </m:oMath>
                  </m:oMathPara>
                </a14:m>
                <a:endParaRPr lang="en-US" dirty="0"/>
              </a:p>
            </p:txBody>
          </p:sp>
        </mc:Choice>
        <mc:Fallback xmlns="">
          <p:sp>
            <p:nvSpPr>
              <p:cNvPr id="46084" name="Object 0">
                <a:extLst>
                  <a:ext uri="{FF2B5EF4-FFF2-40B4-BE49-F238E27FC236}">
                    <a16:creationId xmlns:a16="http://schemas.microsoft.com/office/drawing/2014/main" id="{2946D8E2-BABF-7353-54B2-8A3C3BCE647E}"/>
                  </a:ext>
                </a:extLst>
              </p:cNvPr>
              <p:cNvSpPr txBox="1">
                <a:spLocks noRot="1" noChangeAspect="1" noMove="1" noResize="1" noEditPoints="1" noAdjustHandles="1" noChangeArrowheads="1" noChangeShapeType="1" noTextEdit="1"/>
              </p:cNvSpPr>
              <p:nvPr/>
            </p:nvSpPr>
            <p:spPr bwMode="auto">
              <a:xfrm>
                <a:off x="1568168" y="4704976"/>
                <a:ext cx="4267853" cy="490071"/>
              </a:xfrm>
              <a:prstGeom prst="rect">
                <a:avLst/>
              </a:prstGeom>
              <a:blipFill>
                <a:blip r:embed="rId3"/>
                <a:stretch>
                  <a:fillRect/>
                </a:stretch>
              </a:blipFill>
              <a:ln>
                <a:noFill/>
              </a:ln>
              <a:effectLst/>
            </p:spPr>
            <p:txBody>
              <a:bodyPr/>
              <a:lstStyle/>
              <a:p>
                <a:r>
                  <a:rPr lang="en-US">
                    <a:noFill/>
                  </a:rPr>
                  <a:t> </a:t>
                </a:r>
              </a:p>
            </p:txBody>
          </p:sp>
        </mc:Fallback>
      </mc:AlternateContent>
      <p:pic>
        <p:nvPicPr>
          <p:cNvPr id="46085" name="Picture 5" descr="I:\EE534\Fig_1.09.tif">
            <a:extLst>
              <a:ext uri="{FF2B5EF4-FFF2-40B4-BE49-F238E27FC236}">
                <a16:creationId xmlns:a16="http://schemas.microsoft.com/office/drawing/2014/main" id="{4CB63FE8-2126-FEE0-4E6A-A6A61DB1EB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174" y="1353246"/>
            <a:ext cx="4851095" cy="471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1DCF9759-5B4C-DA55-AE8B-D1B6F4BAE79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4" name="Object 6">
                <a:extLst>
                  <a:ext uri="{FF2B5EF4-FFF2-40B4-BE49-F238E27FC236}">
                    <a16:creationId xmlns:a16="http://schemas.microsoft.com/office/drawing/2014/main" id="{74F5368D-AD66-108B-4A40-009110F7D70D}"/>
                  </a:ext>
                </a:extLst>
              </p:cNvPr>
              <p:cNvSpPr txBox="1"/>
              <p:nvPr/>
            </p:nvSpPr>
            <p:spPr bwMode="auto">
              <a:xfrm>
                <a:off x="9912608" y="2116138"/>
                <a:ext cx="443985" cy="425355"/>
              </a:xfrm>
              <a:prstGeom prst="rect">
                <a:avLst/>
              </a:prstGeom>
              <a:solidFill>
                <a:schemeClr val="bg1"/>
              </a:solid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𝛕</m:t>
                      </m:r>
                    </m:oMath>
                  </m:oMathPara>
                </a14:m>
                <a:endParaRPr lang="en-US" dirty="0"/>
              </a:p>
            </p:txBody>
          </p:sp>
        </mc:Choice>
        <mc:Fallback xmlns="">
          <p:sp>
            <p:nvSpPr>
              <p:cNvPr id="4" name="Object 6">
                <a:extLst>
                  <a:ext uri="{FF2B5EF4-FFF2-40B4-BE49-F238E27FC236}">
                    <a16:creationId xmlns:a16="http://schemas.microsoft.com/office/drawing/2014/main" id="{74F5368D-AD66-108B-4A40-009110F7D70D}"/>
                  </a:ext>
                </a:extLst>
              </p:cNvPr>
              <p:cNvSpPr txBox="1">
                <a:spLocks noRot="1" noChangeAspect="1" noMove="1" noResize="1" noEditPoints="1" noAdjustHandles="1" noChangeArrowheads="1" noChangeShapeType="1" noTextEdit="1"/>
              </p:cNvSpPr>
              <p:nvPr/>
            </p:nvSpPr>
            <p:spPr bwMode="auto">
              <a:xfrm>
                <a:off x="9912608" y="2116138"/>
                <a:ext cx="443985" cy="425355"/>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7">
                <a:extLst>
                  <a:ext uri="{FF2B5EF4-FFF2-40B4-BE49-F238E27FC236}">
                    <a16:creationId xmlns:a16="http://schemas.microsoft.com/office/drawing/2014/main" id="{FF2DBA76-9A90-44F0-48C6-B8B3720DA132}"/>
                  </a:ext>
                </a:extLst>
              </p:cNvPr>
              <p:cNvSpPr txBox="1"/>
              <p:nvPr/>
            </p:nvSpPr>
            <p:spPr bwMode="auto">
              <a:xfrm>
                <a:off x="9640919" y="1514284"/>
                <a:ext cx="493681" cy="420869"/>
              </a:xfrm>
              <a:prstGeom prst="rect">
                <a:avLst/>
              </a:prstGeom>
              <a:solidFill>
                <a:schemeClr val="bg1"/>
              </a:solid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b="1" i="1" smtClean="0">
                          <a:solidFill>
                            <a:srgbClr val="000000"/>
                          </a:solidFill>
                          <a:latin typeface="Cambria Math" panose="02040503050406030204" pitchFamily="18" charset="0"/>
                          <a:ea typeface="Cambria Math" panose="02040503050406030204" pitchFamily="18" charset="0"/>
                        </a:rPr>
                        <m:t>𝒇</m:t>
                      </m:r>
                    </m:oMath>
                  </m:oMathPara>
                </a14:m>
                <a:endParaRPr lang="en-US" b="1" dirty="0"/>
              </a:p>
            </p:txBody>
          </p:sp>
        </mc:Choice>
        <mc:Fallback xmlns="">
          <p:sp>
            <p:nvSpPr>
              <p:cNvPr id="5" name="Object 7">
                <a:extLst>
                  <a:ext uri="{FF2B5EF4-FFF2-40B4-BE49-F238E27FC236}">
                    <a16:creationId xmlns:a16="http://schemas.microsoft.com/office/drawing/2014/main" id="{FF2DBA76-9A90-44F0-48C6-B8B3720DA132}"/>
                  </a:ext>
                </a:extLst>
              </p:cNvPr>
              <p:cNvSpPr txBox="1">
                <a:spLocks noRot="1" noChangeAspect="1" noMove="1" noResize="1" noEditPoints="1" noAdjustHandles="1" noChangeArrowheads="1" noChangeShapeType="1" noTextEdit="1"/>
              </p:cNvSpPr>
              <p:nvPr/>
            </p:nvSpPr>
            <p:spPr bwMode="auto">
              <a:xfrm>
                <a:off x="9640919" y="1514284"/>
                <a:ext cx="493681" cy="420869"/>
              </a:xfrm>
              <a:prstGeom prst="rect">
                <a:avLst/>
              </a:prstGeom>
              <a:blipFill>
                <a:blip r:embed="rId6"/>
                <a:stretch>
                  <a:fillRect l="-6173" b="-10145"/>
                </a:stretch>
              </a:blipFill>
              <a:ln>
                <a:noFill/>
              </a:ln>
            </p:spPr>
            <p:txBody>
              <a:bodyPr/>
              <a:lstStyle/>
              <a:p>
                <a:r>
                  <a:rPr lang="en-US">
                    <a:noFill/>
                  </a:rPr>
                  <a:t> </a:t>
                </a:r>
              </a:p>
            </p:txBody>
          </p:sp>
        </mc:Fallback>
      </mc:AlternateContent>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95E392B8-9BEA-11EE-AB8E-0022E9C25D76}"/>
              </a:ext>
            </a:extLst>
          </p:cNvPr>
          <p:cNvSpPr>
            <a:spLocks noGrp="1" noChangeArrowheads="1"/>
          </p:cNvSpPr>
          <p:nvPr>
            <p:ph type="ctrTitle"/>
          </p:nvPr>
        </p:nvSpPr>
        <p:spPr>
          <a:xfrm>
            <a:off x="2209800" y="2286000"/>
            <a:ext cx="7772400" cy="1143000"/>
          </a:xfrm>
        </p:spPr>
        <p:txBody>
          <a:bodyPr/>
          <a:lstStyle/>
          <a:p>
            <a:r>
              <a:rPr lang="en-US" altLang="en-US"/>
              <a:t>Applications </a:t>
            </a:r>
            <a:br>
              <a:rPr lang="en-US" altLang="en-US"/>
            </a:br>
            <a:endParaRPr lang="en-US" altLang="en-US"/>
          </a:p>
        </p:txBody>
      </p:sp>
      <p:sp>
        <p:nvSpPr>
          <p:cNvPr id="257027" name="Rectangle 3">
            <a:extLst>
              <a:ext uri="{FF2B5EF4-FFF2-40B4-BE49-F238E27FC236}">
                <a16:creationId xmlns:a16="http://schemas.microsoft.com/office/drawing/2014/main" id="{D6BB0B4D-2060-31F8-C3A1-BD522E094D78}"/>
              </a:ext>
            </a:extLst>
          </p:cNvPr>
          <p:cNvSpPr>
            <a:spLocks noGrp="1" noChangeArrowheads="1"/>
          </p:cNvSpPr>
          <p:nvPr>
            <p:ph type="subTitle" idx="1"/>
          </p:nvPr>
        </p:nvSpPr>
        <p:spPr/>
        <p:txBody>
          <a:bodyPr/>
          <a:lstStyle/>
          <a:p>
            <a:r>
              <a:rPr lang="en-US" altLang="en-US"/>
              <a:t>General</a:t>
            </a:r>
          </a:p>
        </p:txBody>
      </p:sp>
      <p:pic>
        <p:nvPicPr>
          <p:cNvPr id="257028" name="Picture 2" descr="http://brand.ucla.edu/wp-content/uploads/2013/08/ucla-logotype-main-11.jpg">
            <a:extLst>
              <a:ext uri="{FF2B5EF4-FFF2-40B4-BE49-F238E27FC236}">
                <a16:creationId xmlns:a16="http://schemas.microsoft.com/office/drawing/2014/main" id="{25B91129-4F68-EE74-1ED2-AC7AA7C5C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9ADC7AC6-450B-0182-6ED5-EB73C6BCE160}"/>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1026">
            <a:extLst>
              <a:ext uri="{FF2B5EF4-FFF2-40B4-BE49-F238E27FC236}">
                <a16:creationId xmlns:a16="http://schemas.microsoft.com/office/drawing/2014/main" id="{EBBE72DD-E175-F2E5-2C56-EAA779955679}"/>
              </a:ext>
            </a:extLst>
          </p:cNvPr>
          <p:cNvSpPr>
            <a:spLocks noGrp="1" noChangeArrowheads="1"/>
          </p:cNvSpPr>
          <p:nvPr>
            <p:ph type="title"/>
          </p:nvPr>
        </p:nvSpPr>
        <p:spPr/>
        <p:txBody>
          <a:bodyPr/>
          <a:lstStyle/>
          <a:p>
            <a:r>
              <a:rPr lang="en-US" altLang="en-US"/>
              <a:t>Robotic Systems - References</a:t>
            </a:r>
          </a:p>
        </p:txBody>
      </p:sp>
      <p:sp>
        <p:nvSpPr>
          <p:cNvPr id="259075" name="Rectangle 1027">
            <a:extLst>
              <a:ext uri="{FF2B5EF4-FFF2-40B4-BE49-F238E27FC236}">
                <a16:creationId xmlns:a16="http://schemas.microsoft.com/office/drawing/2014/main" id="{AEFDC213-7E4D-659B-4B11-9AB722558302}"/>
              </a:ext>
            </a:extLst>
          </p:cNvPr>
          <p:cNvSpPr>
            <a:spLocks noGrp="1" noChangeArrowheads="1"/>
          </p:cNvSpPr>
          <p:nvPr>
            <p:ph type="body" idx="1"/>
          </p:nvPr>
        </p:nvSpPr>
        <p:spPr/>
        <p:txBody>
          <a:bodyPr/>
          <a:lstStyle/>
          <a:p>
            <a:pPr>
              <a:spcBef>
                <a:spcPts val="500"/>
              </a:spcBef>
              <a:spcAft>
                <a:spcPts val="500"/>
              </a:spcAft>
              <a:buNone/>
            </a:pPr>
            <a:endParaRPr lang="en-US" altLang="en-US" sz="1600" b="1"/>
          </a:p>
          <a:p>
            <a:pPr>
              <a:spcBef>
                <a:spcPts val="500"/>
              </a:spcBef>
              <a:spcAft>
                <a:spcPts val="500"/>
              </a:spcAft>
              <a:buNone/>
            </a:pPr>
            <a:endParaRPr lang="en-US" altLang="en-US" sz="1600" b="1"/>
          </a:p>
          <a:p>
            <a:pPr>
              <a:spcBef>
                <a:spcPts val="500"/>
              </a:spcBef>
              <a:spcAft>
                <a:spcPts val="500"/>
              </a:spcAft>
              <a:buNone/>
            </a:pPr>
            <a:r>
              <a:rPr lang="en-US" altLang="en-US" sz="1600" b="1"/>
              <a:t>Service Robots </a:t>
            </a:r>
          </a:p>
          <a:p>
            <a:pPr>
              <a:spcBef>
                <a:spcPts val="500"/>
              </a:spcBef>
              <a:spcAft>
                <a:spcPts val="500"/>
              </a:spcAft>
              <a:buNone/>
            </a:pPr>
            <a:r>
              <a:rPr lang="en-US" altLang="en-US" sz="1400"/>
              <a:t>by G. Schmierer, and R.F. Schraft </a:t>
            </a:r>
          </a:p>
          <a:p>
            <a:pPr>
              <a:spcBef>
                <a:spcPts val="500"/>
              </a:spcBef>
              <a:spcAft>
                <a:spcPts val="500"/>
              </a:spcAft>
              <a:buNone/>
            </a:pPr>
            <a:r>
              <a:rPr lang="en-US" altLang="en-US" sz="1400"/>
              <a:t>http://www.ipa.fhg.de/srdatabase</a:t>
            </a:r>
            <a:br>
              <a:rPr lang="en-US" altLang="en-US" sz="1400">
                <a:latin typeface="Verdana" panose="020B0604030504040204" pitchFamily="34" charset="0"/>
              </a:rPr>
            </a:br>
            <a:br>
              <a:rPr lang="en-US" altLang="en-US">
                <a:latin typeface="Verdana" panose="020B0604030504040204" pitchFamily="34" charset="0"/>
              </a:rPr>
            </a:br>
            <a:endParaRPr lang="en-US" altLang="en-US">
              <a:latin typeface="Verdana" panose="020B0604030504040204" pitchFamily="34" charset="0"/>
            </a:endParaRPr>
          </a:p>
          <a:p>
            <a:pPr>
              <a:buFontTx/>
              <a:buNone/>
            </a:pPr>
            <a:endParaRPr lang="en-US" altLang="en-US" sz="1400" b="1"/>
          </a:p>
          <a:p>
            <a:pPr>
              <a:buFontTx/>
              <a:buNone/>
            </a:pPr>
            <a:r>
              <a:rPr lang="en-US" altLang="en-US" sz="1400" b="1"/>
              <a:t>Robo Sapiens</a:t>
            </a:r>
            <a:endParaRPr lang="en-US" altLang="en-US"/>
          </a:p>
          <a:p>
            <a:pPr>
              <a:buFontTx/>
              <a:buNone/>
            </a:pPr>
            <a:r>
              <a:rPr lang="en-US" altLang="en-US" sz="1400"/>
              <a:t>by P. Menzel (Photographer), </a:t>
            </a:r>
          </a:p>
          <a:p>
            <a:pPr>
              <a:buFontTx/>
              <a:buNone/>
            </a:pPr>
            <a:r>
              <a:rPr lang="en-US" altLang="en-US" sz="1400"/>
              <a:t>F. D’Aluisio, C.C. Mann (Editor)</a:t>
            </a:r>
          </a:p>
          <a:p>
            <a:pPr>
              <a:buFontTx/>
              <a:buNone/>
            </a:pPr>
            <a:r>
              <a:rPr lang="en-US" altLang="en-US" sz="1400"/>
              <a:t>http://robosapiens.mit.edu/</a:t>
            </a:r>
            <a:br>
              <a:rPr lang="en-US" altLang="en-US" sz="1400"/>
            </a:br>
            <a:br>
              <a:rPr lang="en-US" altLang="en-US">
                <a:latin typeface="Verdana" panose="020B0604030504040204" pitchFamily="34" charset="0"/>
              </a:rPr>
            </a:br>
            <a:endParaRPr lang="en-US" altLang="en-US">
              <a:latin typeface="Verdana" panose="020B0604030504040204" pitchFamily="34" charset="0"/>
            </a:endParaRPr>
          </a:p>
          <a:p>
            <a:pPr>
              <a:buFontTx/>
              <a:buNone/>
            </a:pPr>
            <a:endParaRPr lang="en-US" altLang="en-US"/>
          </a:p>
        </p:txBody>
      </p:sp>
      <p:pic>
        <p:nvPicPr>
          <p:cNvPr id="259076" name="Picture 1028" descr="F:\Users\JR\Projects\EE543\Graphics\service robots book cover.jpg">
            <a:extLst>
              <a:ext uri="{FF2B5EF4-FFF2-40B4-BE49-F238E27FC236}">
                <a16:creationId xmlns:a16="http://schemas.microsoft.com/office/drawing/2014/main" id="{AFF27639-CAED-FCFB-496C-F1E48C097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1392238"/>
            <a:ext cx="1574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7" name="Picture 1029" descr="F:\Users\JR\Projects\EE543\Graphics\robot Sapiens book cover.jpg">
            <a:extLst>
              <a:ext uri="{FF2B5EF4-FFF2-40B4-BE49-F238E27FC236}">
                <a16:creationId xmlns:a16="http://schemas.microsoft.com/office/drawing/2014/main" id="{08AA25F6-2B31-D022-936F-2EB4D3B9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764" y="3589338"/>
            <a:ext cx="1589087"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8" name="Picture 2" descr="http://brand.ucla.edu/wp-content/uploads/2013/08/ucla-logotype-main-11.jpg">
            <a:extLst>
              <a:ext uri="{FF2B5EF4-FFF2-40B4-BE49-F238E27FC236}">
                <a16:creationId xmlns:a16="http://schemas.microsoft.com/office/drawing/2014/main" id="{B12890D9-D00B-8B54-9400-F25D1F75B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7EF8B97A-5A87-DE2C-5363-9FCD95E682B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4AA5930-72C8-BC02-3309-CF912679FA8A}"/>
              </a:ext>
            </a:extLst>
          </p:cNvPr>
          <p:cNvSpPr>
            <a:spLocks noGrp="1" noChangeArrowheads="1"/>
          </p:cNvSpPr>
          <p:nvPr>
            <p:ph type="title"/>
          </p:nvPr>
        </p:nvSpPr>
        <p:spPr/>
        <p:txBody>
          <a:bodyPr/>
          <a:lstStyle/>
          <a:p>
            <a:r>
              <a:rPr lang="en-US" altLang="en-US"/>
              <a:t>Robotic Systems - Agriculture and Forestry</a:t>
            </a:r>
          </a:p>
        </p:txBody>
      </p:sp>
      <p:sp>
        <p:nvSpPr>
          <p:cNvPr id="261123" name="Rectangle 3">
            <a:extLst>
              <a:ext uri="{FF2B5EF4-FFF2-40B4-BE49-F238E27FC236}">
                <a16:creationId xmlns:a16="http://schemas.microsoft.com/office/drawing/2014/main" id="{43887EA2-D2DD-546D-8702-49FC6319366E}"/>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Walking Forestry Manipulator  </a:t>
            </a:r>
          </a:p>
          <a:p>
            <a:pPr marL="0" indent="0" algn="ctr">
              <a:buNone/>
            </a:pPr>
            <a:r>
              <a:rPr lang="en-US" altLang="en-US" sz="1400" b="1"/>
              <a:t>Plustech Oy Finland</a:t>
            </a:r>
          </a:p>
          <a:p>
            <a:pPr marL="0" indent="0">
              <a:buNone/>
            </a:pPr>
            <a:endParaRPr lang="en-US" altLang="en-US" sz="1400"/>
          </a:p>
          <a:p>
            <a:pPr marL="0" indent="0">
              <a:buNone/>
            </a:pPr>
            <a:r>
              <a:rPr lang="en-US" altLang="en-US" sz="1400"/>
              <a:t>Innovative technology is used among agriculture and forestry in order to increase the work´s efficiency. The Finnish company Plustech Oy has developed the world´s first walking forestry manipulator whose ingenious walking kinematics were copied from examples that Mother Nature provides. The computer-controlled, </a:t>
            </a:r>
            <a:r>
              <a:rPr lang="en-US" altLang="en-US" sz="1400" b="1" i="1">
                <a:solidFill>
                  <a:srgbClr val="FF3300"/>
                </a:solidFill>
              </a:rPr>
              <a:t>six-legged walking mechanism</a:t>
            </a:r>
            <a:r>
              <a:rPr lang="en-US" altLang="en-US" sz="1400"/>
              <a:t> suits any of the various kinds of ground conditions that may be found in forests around the world. Yet it is designed not to harm the environment it is working in, e.g. its weight is at all times evenly distributed on the forest floor, and it prevents soil erosion. The device is controlled by a </a:t>
            </a:r>
            <a:r>
              <a:rPr lang="en-US" altLang="en-US" sz="1400" b="1" i="1">
                <a:solidFill>
                  <a:srgbClr val="FF3300"/>
                </a:solidFill>
              </a:rPr>
              <a:t>joystick</a:t>
            </a:r>
            <a:r>
              <a:rPr lang="en-US" altLang="en-US" sz="1400"/>
              <a:t> and its claw is used to handle and move tree trunks.</a:t>
            </a:r>
          </a:p>
          <a:p>
            <a:pPr marL="0" indent="0" algn="ctr">
              <a:buNone/>
            </a:pPr>
            <a:endParaRPr lang="en-US" altLang="en-US"/>
          </a:p>
        </p:txBody>
      </p:sp>
      <p:pic>
        <p:nvPicPr>
          <p:cNvPr id="261124" name="Picture 4" descr="F:\Users\JR\Projects\EE543\Graphics\plustech.jpg">
            <a:extLst>
              <a:ext uri="{FF2B5EF4-FFF2-40B4-BE49-F238E27FC236}">
                <a16:creationId xmlns:a16="http://schemas.microsoft.com/office/drawing/2014/main" id="{93277FB1-2CF5-A6F8-77F2-38D33B458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1516063"/>
            <a:ext cx="30226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5" descr="F:\Users\JR\Projects\EE543\Graphics\service robots book cover.jpg">
            <a:extLst>
              <a:ext uri="{FF2B5EF4-FFF2-40B4-BE49-F238E27FC236}">
                <a16:creationId xmlns:a16="http://schemas.microsoft.com/office/drawing/2014/main" id="{C0C56E9A-2A21-C2BE-AD74-D5D3DB689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292F7BE-A408-537E-1F0C-31F096658E41}"/>
              </a:ext>
            </a:extLst>
          </p:cNvPr>
          <p:cNvSpPr txBox="1"/>
          <p:nvPr/>
        </p:nvSpPr>
        <p:spPr>
          <a:xfrm>
            <a:off x="2333625" y="5776913"/>
            <a:ext cx="1339850" cy="277812"/>
          </a:xfrm>
          <a:prstGeom prst="rect">
            <a:avLst/>
          </a:prstGeom>
          <a:noFill/>
        </p:spPr>
        <p:txBody>
          <a:bodyPr wrap="none">
            <a:spAutoFit/>
          </a:bodyPr>
          <a:lstStyle/>
          <a:p>
            <a:pPr>
              <a:defRPr/>
            </a:pPr>
            <a:r>
              <a:rPr lang="en-US" sz="1200" dirty="0">
                <a:latin typeface="+mn-lt"/>
                <a:hlinkClick r:id="rId5"/>
              </a:rPr>
              <a:t>Video Hyperlink  </a:t>
            </a:r>
            <a:endParaRPr lang="en-US" sz="1200" dirty="0">
              <a:latin typeface="+mn-lt"/>
            </a:endParaRPr>
          </a:p>
        </p:txBody>
      </p:sp>
      <p:pic>
        <p:nvPicPr>
          <p:cNvPr id="261127" name="Picture 2" descr="http://brand.ucla.edu/wp-content/uploads/2013/08/ucla-logotype-main-11.jpg">
            <a:extLst>
              <a:ext uri="{FF2B5EF4-FFF2-40B4-BE49-F238E27FC236}">
                <a16:creationId xmlns:a16="http://schemas.microsoft.com/office/drawing/2014/main" id="{1FFFCB1B-39F3-2554-5F50-5115037D4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1A1CD3F3-3D5F-173C-D2D0-C82AE49B2C2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0E257272-C5F0-88E1-5243-084BD851ABF1}"/>
              </a:ext>
            </a:extLst>
          </p:cNvPr>
          <p:cNvSpPr>
            <a:spLocks noGrp="1" noChangeArrowheads="1"/>
          </p:cNvSpPr>
          <p:nvPr>
            <p:ph type="title"/>
          </p:nvPr>
        </p:nvSpPr>
        <p:spPr/>
        <p:txBody>
          <a:bodyPr/>
          <a:lstStyle/>
          <a:p>
            <a:r>
              <a:rPr lang="en-US" altLang="en-US"/>
              <a:t>Robotic Systems – Legged Locomotion</a:t>
            </a:r>
          </a:p>
        </p:txBody>
      </p:sp>
      <p:sp>
        <p:nvSpPr>
          <p:cNvPr id="9" name="TextBox 8">
            <a:extLst>
              <a:ext uri="{FF2B5EF4-FFF2-40B4-BE49-F238E27FC236}">
                <a16:creationId xmlns:a16="http://schemas.microsoft.com/office/drawing/2014/main" id="{1F8878C4-D837-DB99-73E6-7EF35925346F}"/>
              </a:ext>
            </a:extLst>
          </p:cNvPr>
          <p:cNvSpPr txBox="1"/>
          <p:nvPr/>
        </p:nvSpPr>
        <p:spPr>
          <a:xfrm>
            <a:off x="6973889" y="5264151"/>
            <a:ext cx="1341437" cy="276225"/>
          </a:xfrm>
          <a:prstGeom prst="rect">
            <a:avLst/>
          </a:prstGeom>
          <a:noFill/>
        </p:spPr>
        <p:txBody>
          <a:bodyPr wrap="none">
            <a:spAutoFit/>
          </a:bodyPr>
          <a:lstStyle/>
          <a:p>
            <a:pPr>
              <a:defRPr/>
            </a:pPr>
            <a:r>
              <a:rPr lang="en-US" sz="1200" dirty="0">
                <a:latin typeface="+mn-lt"/>
                <a:hlinkClick r:id="rId3"/>
              </a:rPr>
              <a:t>Video Hyperlink  </a:t>
            </a:r>
            <a:endParaRPr lang="en-US" sz="1200" dirty="0">
              <a:latin typeface="+mn-lt"/>
            </a:endParaRPr>
          </a:p>
        </p:txBody>
      </p:sp>
      <p:pic>
        <p:nvPicPr>
          <p:cNvPr id="263172" name="Picture 2">
            <a:extLst>
              <a:ext uri="{FF2B5EF4-FFF2-40B4-BE49-F238E27FC236}">
                <a16:creationId xmlns:a16="http://schemas.microsoft.com/office/drawing/2014/main" id="{EE47DEC5-4BF8-72F2-9BB0-8E0FC163E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1387476"/>
            <a:ext cx="24765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3F1B8BF-5186-B25E-1884-E7C42861F45C}"/>
              </a:ext>
            </a:extLst>
          </p:cNvPr>
          <p:cNvSpPr txBox="1"/>
          <p:nvPr/>
        </p:nvSpPr>
        <p:spPr>
          <a:xfrm>
            <a:off x="7002463" y="4781551"/>
            <a:ext cx="1420812" cy="461963"/>
          </a:xfrm>
          <a:prstGeom prst="rect">
            <a:avLst/>
          </a:prstGeom>
          <a:noFill/>
        </p:spPr>
        <p:txBody>
          <a:bodyPr wrap="none">
            <a:spAutoFit/>
          </a:bodyPr>
          <a:lstStyle/>
          <a:p>
            <a:pPr>
              <a:defRPr/>
            </a:pPr>
            <a:r>
              <a:rPr lang="en-US" sz="1200" dirty="0">
                <a:latin typeface="+mn-lt"/>
              </a:rPr>
              <a:t>Big Dog </a:t>
            </a:r>
            <a:br>
              <a:rPr lang="en-US" sz="1200" dirty="0">
                <a:latin typeface="+mn-lt"/>
              </a:rPr>
            </a:br>
            <a:r>
              <a:rPr lang="en-US" sz="1200" dirty="0">
                <a:latin typeface="+mn-lt"/>
              </a:rPr>
              <a:t>Boston Dynamics </a:t>
            </a:r>
          </a:p>
        </p:txBody>
      </p:sp>
      <p:pic>
        <p:nvPicPr>
          <p:cNvPr id="263174" name="Picture 3">
            <a:extLst>
              <a:ext uri="{FF2B5EF4-FFF2-40B4-BE49-F238E27FC236}">
                <a16:creationId xmlns:a16="http://schemas.microsoft.com/office/drawing/2014/main" id="{3D0C5002-F35D-7E30-4F41-A1B7D27038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7450" y="1681163"/>
            <a:ext cx="31305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5" name="Picture 5">
            <a:extLst>
              <a:ext uri="{FF2B5EF4-FFF2-40B4-BE49-F238E27FC236}">
                <a16:creationId xmlns:a16="http://schemas.microsoft.com/office/drawing/2014/main" id="{4CF25905-56CC-256A-39B5-166A31C08B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763" y="234950"/>
            <a:ext cx="9271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hlinkClick r:id="rId7"/>
            <a:extLst>
              <a:ext uri="{FF2B5EF4-FFF2-40B4-BE49-F238E27FC236}">
                <a16:creationId xmlns:a16="http://schemas.microsoft.com/office/drawing/2014/main" id="{2DF52671-CD44-63E2-D9A3-BB211EC55EC1}"/>
              </a:ext>
            </a:extLst>
          </p:cNvPr>
          <p:cNvSpPr txBox="1"/>
          <p:nvPr/>
        </p:nvSpPr>
        <p:spPr>
          <a:xfrm>
            <a:off x="2436813" y="5664201"/>
            <a:ext cx="1339850" cy="276225"/>
          </a:xfrm>
          <a:prstGeom prst="rect">
            <a:avLst/>
          </a:prstGeom>
          <a:noFill/>
        </p:spPr>
        <p:txBody>
          <a:bodyPr wrap="none">
            <a:spAutoFit/>
          </a:bodyPr>
          <a:lstStyle/>
          <a:p>
            <a:pPr>
              <a:defRPr/>
            </a:pPr>
            <a:r>
              <a:rPr lang="en-US" sz="1200" dirty="0">
                <a:latin typeface="+mn-lt"/>
                <a:hlinkClick r:id="rId7"/>
              </a:rPr>
              <a:t>Video Hyperlink  </a:t>
            </a:r>
            <a:endParaRPr lang="en-US" sz="1200" dirty="0">
              <a:latin typeface="+mn-lt"/>
            </a:endParaRPr>
          </a:p>
        </p:txBody>
      </p:sp>
      <p:sp>
        <p:nvSpPr>
          <p:cNvPr id="17" name="TextBox 16">
            <a:extLst>
              <a:ext uri="{FF2B5EF4-FFF2-40B4-BE49-F238E27FC236}">
                <a16:creationId xmlns:a16="http://schemas.microsoft.com/office/drawing/2014/main" id="{908922D9-2FD6-DEBF-55D5-6C9E731183F6}"/>
              </a:ext>
            </a:extLst>
          </p:cNvPr>
          <p:cNvSpPr txBox="1"/>
          <p:nvPr/>
        </p:nvSpPr>
        <p:spPr>
          <a:xfrm>
            <a:off x="2446338" y="4786314"/>
            <a:ext cx="1422400" cy="460375"/>
          </a:xfrm>
          <a:prstGeom prst="rect">
            <a:avLst/>
          </a:prstGeom>
          <a:noFill/>
        </p:spPr>
        <p:txBody>
          <a:bodyPr wrap="none">
            <a:spAutoFit/>
          </a:bodyPr>
          <a:lstStyle/>
          <a:p>
            <a:pPr>
              <a:defRPr/>
            </a:pPr>
            <a:r>
              <a:rPr lang="en-US" sz="1200" dirty="0">
                <a:latin typeface="+mn-lt"/>
              </a:rPr>
              <a:t>Little Dog </a:t>
            </a:r>
            <a:br>
              <a:rPr lang="en-US" sz="1200" dirty="0">
                <a:latin typeface="+mn-lt"/>
              </a:rPr>
            </a:br>
            <a:r>
              <a:rPr lang="en-US" sz="1200" dirty="0">
                <a:latin typeface="+mn-lt"/>
              </a:rPr>
              <a:t>Boston Dynamics </a:t>
            </a:r>
          </a:p>
        </p:txBody>
      </p:sp>
      <p:sp>
        <p:nvSpPr>
          <p:cNvPr id="12" name="TextBox 11">
            <a:extLst>
              <a:ext uri="{FF2B5EF4-FFF2-40B4-BE49-F238E27FC236}">
                <a16:creationId xmlns:a16="http://schemas.microsoft.com/office/drawing/2014/main" id="{8126E44E-9BFB-D348-3F9C-8F7CAA613A22}"/>
              </a:ext>
            </a:extLst>
          </p:cNvPr>
          <p:cNvSpPr txBox="1"/>
          <p:nvPr/>
        </p:nvSpPr>
        <p:spPr>
          <a:xfrm>
            <a:off x="7002464" y="5527676"/>
            <a:ext cx="1341437" cy="276225"/>
          </a:xfrm>
          <a:prstGeom prst="rect">
            <a:avLst/>
          </a:prstGeom>
          <a:noFill/>
        </p:spPr>
        <p:txBody>
          <a:bodyPr wrap="none">
            <a:spAutoFit/>
          </a:bodyPr>
          <a:lstStyle/>
          <a:p>
            <a:pPr>
              <a:defRPr/>
            </a:pPr>
            <a:r>
              <a:rPr lang="en-US" sz="1200" dirty="0">
                <a:latin typeface="+mn-lt"/>
                <a:hlinkClick r:id="rId3"/>
              </a:rPr>
              <a:t>Video Hyperlink  </a:t>
            </a:r>
            <a:endParaRPr lang="en-US" sz="1200" dirty="0">
              <a:latin typeface="+mn-lt"/>
            </a:endParaRPr>
          </a:p>
        </p:txBody>
      </p:sp>
      <p:sp>
        <p:nvSpPr>
          <p:cNvPr id="13" name="TextBox 12">
            <a:extLst>
              <a:ext uri="{FF2B5EF4-FFF2-40B4-BE49-F238E27FC236}">
                <a16:creationId xmlns:a16="http://schemas.microsoft.com/office/drawing/2014/main" id="{6D3B7963-77C1-CBE2-0C97-CB7A1DCE5063}"/>
              </a:ext>
            </a:extLst>
          </p:cNvPr>
          <p:cNvSpPr txBox="1"/>
          <p:nvPr/>
        </p:nvSpPr>
        <p:spPr>
          <a:xfrm>
            <a:off x="7005639" y="5784851"/>
            <a:ext cx="1341437" cy="276225"/>
          </a:xfrm>
          <a:prstGeom prst="rect">
            <a:avLst/>
          </a:prstGeom>
          <a:noFill/>
        </p:spPr>
        <p:txBody>
          <a:bodyPr wrap="none">
            <a:spAutoFit/>
          </a:bodyPr>
          <a:lstStyle/>
          <a:p>
            <a:pPr>
              <a:defRPr/>
            </a:pPr>
            <a:r>
              <a:rPr lang="en-US" sz="1200" dirty="0">
                <a:latin typeface="+mn-lt"/>
                <a:hlinkClick r:id="rId8"/>
              </a:rPr>
              <a:t>Video Hyperlink  </a:t>
            </a:r>
            <a:endParaRPr lang="en-US" sz="1200" dirty="0">
              <a:latin typeface="+mn-lt"/>
            </a:endParaRPr>
          </a:p>
        </p:txBody>
      </p:sp>
      <p:sp>
        <p:nvSpPr>
          <p:cNvPr id="14" name="TextBox 13">
            <a:extLst>
              <a:ext uri="{FF2B5EF4-FFF2-40B4-BE49-F238E27FC236}">
                <a16:creationId xmlns:a16="http://schemas.microsoft.com/office/drawing/2014/main" id="{0757270D-A9D0-FE57-AF55-6B0B81330FE1}"/>
              </a:ext>
            </a:extLst>
          </p:cNvPr>
          <p:cNvSpPr txBox="1"/>
          <p:nvPr/>
        </p:nvSpPr>
        <p:spPr>
          <a:xfrm>
            <a:off x="8437564" y="5276851"/>
            <a:ext cx="1519237" cy="276225"/>
          </a:xfrm>
          <a:prstGeom prst="rect">
            <a:avLst/>
          </a:prstGeom>
          <a:noFill/>
        </p:spPr>
        <p:txBody>
          <a:bodyPr wrap="none">
            <a:spAutoFit/>
          </a:bodyPr>
          <a:lstStyle/>
          <a:p>
            <a:pPr>
              <a:defRPr/>
            </a:pPr>
            <a:r>
              <a:rPr lang="en-US" sz="1200" dirty="0">
                <a:latin typeface="+mn-lt"/>
                <a:hlinkClick r:id="rId9"/>
              </a:rPr>
              <a:t>Video Hyperlink  (j) </a:t>
            </a:r>
            <a:endParaRPr lang="en-US" sz="1200" dirty="0">
              <a:latin typeface="+mn-lt"/>
            </a:endParaRPr>
          </a:p>
        </p:txBody>
      </p:sp>
      <p:pic>
        <p:nvPicPr>
          <p:cNvPr id="263181" name="Picture 2" descr="http://brand.ucla.edu/wp-content/uploads/2013/08/ucla-logotype-main-11.jpg">
            <a:extLst>
              <a:ext uri="{FF2B5EF4-FFF2-40B4-BE49-F238E27FC236}">
                <a16:creationId xmlns:a16="http://schemas.microsoft.com/office/drawing/2014/main" id="{9ED09892-4893-51AF-AA29-32C8C4A115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ooter Placeholder 2">
            <a:extLst>
              <a:ext uri="{FF2B5EF4-FFF2-40B4-BE49-F238E27FC236}">
                <a16:creationId xmlns:a16="http://schemas.microsoft.com/office/drawing/2014/main" id="{276CC9FC-2867-890E-9EC5-A81343C0844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3035CFBC-E1B7-9310-0BFD-740AB2D278A9}"/>
              </a:ext>
            </a:extLst>
          </p:cNvPr>
          <p:cNvSpPr>
            <a:spLocks noGrp="1" noChangeArrowheads="1"/>
          </p:cNvSpPr>
          <p:nvPr>
            <p:ph type="title"/>
          </p:nvPr>
        </p:nvSpPr>
        <p:spPr/>
        <p:txBody>
          <a:bodyPr/>
          <a:lstStyle/>
          <a:p>
            <a:r>
              <a:rPr lang="en-US" altLang="en-US"/>
              <a:t>Robotic Systems - Care / Rehabilitation</a:t>
            </a:r>
          </a:p>
        </p:txBody>
      </p:sp>
      <p:sp>
        <p:nvSpPr>
          <p:cNvPr id="265219" name="Rectangle 3">
            <a:extLst>
              <a:ext uri="{FF2B5EF4-FFF2-40B4-BE49-F238E27FC236}">
                <a16:creationId xmlns:a16="http://schemas.microsoft.com/office/drawing/2014/main" id="{7A2C691B-C535-685F-DC63-1B211AC46800}"/>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FRIEND - Functional Robot Arm with User Friendly Interface for Disabled People</a:t>
            </a:r>
          </a:p>
          <a:p>
            <a:pPr marL="0" indent="0" algn="ctr">
              <a:buNone/>
            </a:pPr>
            <a:r>
              <a:rPr lang="en-US" altLang="en-US" sz="1400" b="1"/>
              <a:t>University of Bremen</a:t>
            </a:r>
          </a:p>
          <a:p>
            <a:pPr marL="0" indent="0" algn="ctr">
              <a:buNone/>
            </a:pPr>
            <a:r>
              <a:rPr lang="en-US" altLang="en-US" sz="1400" b="1"/>
              <a:t>Germany  </a:t>
            </a:r>
            <a:endParaRPr lang="en-US" altLang="en-US" sz="1400"/>
          </a:p>
          <a:p>
            <a:pPr marL="0" indent="0">
              <a:spcBef>
                <a:spcPts val="500"/>
              </a:spcBef>
              <a:spcAft>
                <a:spcPts val="500"/>
              </a:spcAft>
              <a:buNone/>
            </a:pPr>
            <a:r>
              <a:rPr lang="en-US" altLang="en-US" sz="1400"/>
              <a:t>The aim of FRIEND is the development of a robot system which supports people with severe physical impairment in daily life and in the work environment. The system consists of an electric powered wheelchair, a MANUS robot arm and a standard PC which is attached in a rugged case to the back side of the wheelchair. A tray and a flat screen are mounted at the left side of the wheelchair. The structure of the entire control system is coarsely divided up into the components robot controller, command interpreter, administration module for pre-programmed motions and man-machine interface. The user-oriented man-machine interface can be operated in two different modes: pre-programmed motions and user-controlled robot movements. </a:t>
            </a:r>
          </a:p>
        </p:txBody>
      </p:sp>
      <p:pic>
        <p:nvPicPr>
          <p:cNvPr id="265220" name="Picture 4" descr="F:\Users\JR\Projects\EE543\Graphics\friend.jpg">
            <a:extLst>
              <a:ext uri="{FF2B5EF4-FFF2-40B4-BE49-F238E27FC236}">
                <a16:creationId xmlns:a16="http://schemas.microsoft.com/office/drawing/2014/main" id="{0B8E6816-0663-2CEA-3D8D-F4DF0BE36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0339" y="1695450"/>
            <a:ext cx="3489325"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Picture 5" descr="F:\Users\JR\Projects\EE543\Graphics\service robots book cover.jpg">
            <a:extLst>
              <a:ext uri="{FF2B5EF4-FFF2-40B4-BE49-F238E27FC236}">
                <a16:creationId xmlns:a16="http://schemas.microsoft.com/office/drawing/2014/main" id="{2741B3C5-5BA4-BC53-8317-5EC171320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982EC77-11CA-8E2B-0D4D-6BC98861BF2D}"/>
              </a:ext>
            </a:extLst>
          </p:cNvPr>
          <p:cNvSpPr txBox="1"/>
          <p:nvPr/>
        </p:nvSpPr>
        <p:spPr>
          <a:xfrm>
            <a:off x="7010400" y="5616576"/>
            <a:ext cx="1341438" cy="276225"/>
          </a:xfrm>
          <a:prstGeom prst="rect">
            <a:avLst/>
          </a:prstGeom>
          <a:noFill/>
        </p:spPr>
        <p:txBody>
          <a:bodyPr wrap="none">
            <a:spAutoFit/>
          </a:bodyPr>
          <a:lstStyle/>
          <a:p>
            <a:pPr>
              <a:defRPr/>
            </a:pPr>
            <a:r>
              <a:rPr lang="en-US" sz="1200" dirty="0">
                <a:latin typeface="+mn-lt"/>
                <a:hlinkClick r:id="rId5"/>
              </a:rPr>
              <a:t>Video Hyperlink  </a:t>
            </a:r>
            <a:endParaRPr lang="en-US" sz="1200" dirty="0">
              <a:latin typeface="+mn-lt"/>
            </a:endParaRPr>
          </a:p>
        </p:txBody>
      </p:sp>
      <p:pic>
        <p:nvPicPr>
          <p:cNvPr id="265223" name="Picture 2" descr="http://brand.ucla.edu/wp-content/uploads/2013/08/ucla-logotype-main-11.jpg">
            <a:extLst>
              <a:ext uri="{FF2B5EF4-FFF2-40B4-BE49-F238E27FC236}">
                <a16:creationId xmlns:a16="http://schemas.microsoft.com/office/drawing/2014/main" id="{D1DCC270-820E-FBBF-74AC-306120905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84959B7F-A540-9776-8DB6-2288DF825A0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93182B74-EA4F-97E3-80EB-DDC23260427A}"/>
              </a:ext>
            </a:extLst>
          </p:cNvPr>
          <p:cNvSpPr>
            <a:spLocks noGrp="1" noChangeArrowheads="1"/>
          </p:cNvSpPr>
          <p:nvPr>
            <p:ph type="title"/>
          </p:nvPr>
        </p:nvSpPr>
        <p:spPr/>
        <p:txBody>
          <a:bodyPr/>
          <a:lstStyle/>
          <a:p>
            <a:r>
              <a:rPr lang="en-US" altLang="en-US"/>
              <a:t>Robotic Systems - Construction</a:t>
            </a:r>
          </a:p>
        </p:txBody>
      </p:sp>
      <p:sp>
        <p:nvSpPr>
          <p:cNvPr id="267267" name="Rectangle 3">
            <a:extLst>
              <a:ext uri="{FF2B5EF4-FFF2-40B4-BE49-F238E27FC236}">
                <a16:creationId xmlns:a16="http://schemas.microsoft.com/office/drawing/2014/main" id="{A9DB76F5-5790-6534-666F-3062FF4695E0}"/>
              </a:ext>
            </a:extLst>
          </p:cNvPr>
          <p:cNvSpPr>
            <a:spLocks noGrp="1" noChangeArrowheads="1"/>
          </p:cNvSpPr>
          <p:nvPr>
            <p:ph type="body" idx="1"/>
          </p:nvPr>
        </p:nvSpPr>
        <p:spPr>
          <a:xfrm>
            <a:off x="2209800" y="1371600"/>
            <a:ext cx="3886200" cy="4724400"/>
          </a:xfrm>
        </p:spPr>
        <p:txBody>
          <a:bodyPr/>
          <a:lstStyle/>
          <a:p>
            <a:pPr marL="0" indent="0" algn="ctr">
              <a:spcBef>
                <a:spcPts val="500"/>
              </a:spcBef>
              <a:spcAft>
                <a:spcPts val="500"/>
              </a:spcAft>
              <a:buNone/>
            </a:pPr>
            <a:r>
              <a:rPr lang="en-US" altLang="en-US" sz="1400" b="1"/>
              <a:t>The Road Robot</a:t>
            </a:r>
          </a:p>
          <a:p>
            <a:pPr marL="0" indent="0" algn="ctr">
              <a:spcBef>
                <a:spcPts val="500"/>
              </a:spcBef>
              <a:spcAft>
                <a:spcPts val="500"/>
              </a:spcAft>
              <a:buNone/>
            </a:pPr>
            <a:r>
              <a:rPr lang="en-US" altLang="en-US" sz="1400" b="1"/>
              <a:t>ESPRIT program European Union</a:t>
            </a:r>
          </a:p>
          <a:p>
            <a:pPr marL="0" indent="0">
              <a:spcBef>
                <a:spcPts val="500"/>
              </a:spcBef>
              <a:spcAft>
                <a:spcPts val="500"/>
              </a:spcAft>
              <a:buNone/>
            </a:pPr>
            <a:r>
              <a:rPr lang="en-US" altLang="en-US" sz="1400"/>
              <a:t>The Road Robot is self-navigating, self-steering and completely computerized road finisher. The goal was for road engineers to build road surfaces more rationally, more environmentally-friendly. The entire process consists of four subsystems, yet each one has its own module: the logistics of coated materials, the traveling mechanism, the geometry of the road surface and the plank.</a:t>
            </a:r>
            <a:br>
              <a:rPr lang="en-US" altLang="en-US" sz="1400"/>
            </a:br>
            <a:r>
              <a:rPr lang="en-US" altLang="en-US" sz="1400"/>
              <a:t>There are two different ways of operating the device: either by radio from the engineers´ office or with the on-board computer touch screen. The Road Robot´s diesel-electric drive decreases the noise up to 12 dB (A), produces 50% less exhaust fumes and requires 50% less gasoline than a conventional road finisher of an equal performance level.</a:t>
            </a:r>
          </a:p>
          <a:p>
            <a:pPr marL="0" indent="0">
              <a:buNone/>
            </a:pPr>
            <a:endParaRPr lang="en-US" altLang="en-US"/>
          </a:p>
        </p:txBody>
      </p:sp>
      <p:pic>
        <p:nvPicPr>
          <p:cNvPr id="267268" name="Picture 4" descr="F:\Users\JR\Projects\EE543\Graphics\roadrobot.jpg">
            <a:extLst>
              <a:ext uri="{FF2B5EF4-FFF2-40B4-BE49-F238E27FC236}">
                <a16:creationId xmlns:a16="http://schemas.microsoft.com/office/drawing/2014/main" id="{BEA02CB1-A6CB-F2EA-576B-99132E616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114" y="2149476"/>
            <a:ext cx="36353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9" name="Picture 5" descr="F:\Users\JR\Projects\EE543\Graphics\service robots book cover.jpg">
            <a:extLst>
              <a:ext uri="{FF2B5EF4-FFF2-40B4-BE49-F238E27FC236}">
                <a16:creationId xmlns:a16="http://schemas.microsoft.com/office/drawing/2014/main" id="{061AB527-940B-0839-05CB-16B88B420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327ED10-CB1D-E151-12E0-B1300B8D5724}"/>
              </a:ext>
            </a:extLst>
          </p:cNvPr>
          <p:cNvSpPr txBox="1"/>
          <p:nvPr/>
        </p:nvSpPr>
        <p:spPr>
          <a:xfrm>
            <a:off x="7010400" y="5616576"/>
            <a:ext cx="1341438" cy="276225"/>
          </a:xfrm>
          <a:prstGeom prst="rect">
            <a:avLst/>
          </a:prstGeom>
          <a:noFill/>
        </p:spPr>
        <p:txBody>
          <a:bodyPr wrap="none">
            <a:spAutoFit/>
          </a:bodyPr>
          <a:lstStyle/>
          <a:p>
            <a:pPr>
              <a:defRPr/>
            </a:pPr>
            <a:r>
              <a:rPr lang="en-US" sz="1200" dirty="0">
                <a:latin typeface="+mn-lt"/>
                <a:hlinkClick r:id="rId5"/>
              </a:rPr>
              <a:t>Video Hyperlink  </a:t>
            </a:r>
            <a:endParaRPr lang="en-US" sz="1200" dirty="0">
              <a:latin typeface="+mn-lt"/>
            </a:endParaRPr>
          </a:p>
        </p:txBody>
      </p:sp>
      <p:pic>
        <p:nvPicPr>
          <p:cNvPr id="267271" name="Picture 2" descr="http://brand.ucla.edu/wp-content/uploads/2013/08/ucla-logotype-main-11.jpg">
            <a:extLst>
              <a:ext uri="{FF2B5EF4-FFF2-40B4-BE49-F238E27FC236}">
                <a16:creationId xmlns:a16="http://schemas.microsoft.com/office/drawing/2014/main" id="{318EA822-0D05-C8CB-4C44-A362A8D8C5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8545686C-C886-3B4F-563F-EF4EFC669BA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BC31BB63-CBDD-6210-5024-4578BAB6254F}"/>
              </a:ext>
            </a:extLst>
          </p:cNvPr>
          <p:cNvSpPr>
            <a:spLocks noGrp="1" noChangeArrowheads="1"/>
          </p:cNvSpPr>
          <p:nvPr>
            <p:ph type="title"/>
          </p:nvPr>
        </p:nvSpPr>
        <p:spPr/>
        <p:txBody>
          <a:bodyPr/>
          <a:lstStyle/>
          <a:p>
            <a:r>
              <a:rPr lang="en-US" altLang="en-US"/>
              <a:t>Robotic Systems - Master / Slave Teleoperator</a:t>
            </a:r>
          </a:p>
        </p:txBody>
      </p:sp>
      <p:sp>
        <p:nvSpPr>
          <p:cNvPr id="269315" name="Rectangle 3">
            <a:extLst>
              <a:ext uri="{FF2B5EF4-FFF2-40B4-BE49-F238E27FC236}">
                <a16:creationId xmlns:a16="http://schemas.microsoft.com/office/drawing/2014/main" id="{B03312C4-77CB-D93A-9015-43BD99FD4274}"/>
              </a:ext>
            </a:extLst>
          </p:cNvPr>
          <p:cNvSpPr>
            <a:spLocks noGrp="1" noChangeArrowheads="1"/>
          </p:cNvSpPr>
          <p:nvPr>
            <p:ph type="body" idx="1"/>
          </p:nvPr>
        </p:nvSpPr>
        <p:spPr>
          <a:xfrm>
            <a:off x="2209800" y="1371600"/>
            <a:ext cx="3886200" cy="4724400"/>
          </a:xfrm>
        </p:spPr>
        <p:txBody>
          <a:bodyPr/>
          <a:lstStyle/>
          <a:p>
            <a:pPr marL="0" indent="0" algn="ctr">
              <a:spcBef>
                <a:spcPts val="500"/>
              </a:spcBef>
              <a:spcAft>
                <a:spcPts val="500"/>
              </a:spcAft>
              <a:buNone/>
            </a:pPr>
            <a:r>
              <a:rPr lang="en-US" altLang="en-US" sz="1400" b="1"/>
              <a:t>Master / Slave Robot</a:t>
            </a:r>
          </a:p>
          <a:p>
            <a:pPr marL="0" indent="0" algn="ctr">
              <a:spcBef>
                <a:spcPts val="500"/>
              </a:spcBef>
              <a:spcAft>
                <a:spcPts val="500"/>
              </a:spcAft>
              <a:buNone/>
            </a:pPr>
            <a:r>
              <a:rPr lang="en-US" altLang="en-US" sz="1400" b="1"/>
              <a:t>Sarcos</a:t>
            </a:r>
          </a:p>
          <a:p>
            <a:pPr marL="0" indent="0">
              <a:spcBef>
                <a:spcPts val="500"/>
              </a:spcBef>
              <a:spcAft>
                <a:spcPts val="500"/>
              </a:spcAft>
              <a:buNone/>
            </a:pPr>
            <a:r>
              <a:rPr lang="en-US" altLang="en-US" sz="1400"/>
              <a:t>Puppeteers in the entertainment business, turn master-slave robots into interactive actors that react in real-time. Controlling an anthropomorphic robot requires only one person to operate, even though these man-like robots may possess up to </a:t>
            </a:r>
            <a:r>
              <a:rPr lang="en-US" altLang="en-US" sz="1400" b="1" i="1">
                <a:solidFill>
                  <a:srgbClr val="FF3300"/>
                </a:solidFill>
              </a:rPr>
              <a:t>56 degrees of freedom</a:t>
            </a:r>
            <a:r>
              <a:rPr lang="en-US" altLang="en-US" sz="1400"/>
              <a:t> which may all have to be directed simultaneously. An Exoskeleton equipped with position sensors registers the master´s movements and transfer them to the robot´s control system. The control algorithms ensure similar movements of the robot.</a:t>
            </a:r>
          </a:p>
          <a:p>
            <a:pPr marL="0" indent="0">
              <a:spcBef>
                <a:spcPts val="500"/>
              </a:spcBef>
              <a:spcAft>
                <a:spcPts val="500"/>
              </a:spcAft>
              <a:buNone/>
            </a:pPr>
            <a:endParaRPr lang="en-US" altLang="en-US" sz="1400"/>
          </a:p>
          <a:p>
            <a:pPr marL="0" indent="0">
              <a:spcBef>
                <a:spcPts val="500"/>
              </a:spcBef>
              <a:spcAft>
                <a:spcPts val="500"/>
              </a:spcAft>
              <a:buNone/>
            </a:pPr>
            <a:r>
              <a:rPr lang="en-US" altLang="en-US" sz="1400"/>
              <a:t>www.sarcos.com</a:t>
            </a:r>
            <a:endParaRPr lang="en-US" altLang="en-US"/>
          </a:p>
        </p:txBody>
      </p:sp>
      <p:pic>
        <p:nvPicPr>
          <p:cNvPr id="269316" name="Picture 4" descr="F:\Users\JR\Projects\EE543\Graphics\sarcos.jpg">
            <a:extLst>
              <a:ext uri="{FF2B5EF4-FFF2-40B4-BE49-F238E27FC236}">
                <a16:creationId xmlns:a16="http://schemas.microsoft.com/office/drawing/2014/main" id="{3642F6C3-B391-2BD8-68EC-37A4DC3DA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889" y="1884363"/>
            <a:ext cx="3741737"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7" name="Picture 5" descr="F:\Users\JR\Projects\EE543\Graphics\service robots book cover.jpg">
            <a:extLst>
              <a:ext uri="{FF2B5EF4-FFF2-40B4-BE49-F238E27FC236}">
                <a16:creationId xmlns:a16="http://schemas.microsoft.com/office/drawing/2014/main" id="{7FC515D9-2F54-4AF6-F07A-D30DBAF89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01A2C09-C353-A119-D220-FF8D6CE02600}"/>
              </a:ext>
            </a:extLst>
          </p:cNvPr>
          <p:cNvSpPr txBox="1"/>
          <p:nvPr/>
        </p:nvSpPr>
        <p:spPr>
          <a:xfrm>
            <a:off x="7010400" y="5616576"/>
            <a:ext cx="1341438" cy="276225"/>
          </a:xfrm>
          <a:prstGeom prst="rect">
            <a:avLst/>
          </a:prstGeom>
          <a:noFill/>
        </p:spPr>
        <p:txBody>
          <a:bodyPr wrap="none">
            <a:spAutoFit/>
          </a:bodyPr>
          <a:lstStyle/>
          <a:p>
            <a:pPr>
              <a:defRPr/>
            </a:pPr>
            <a:r>
              <a:rPr lang="en-US" sz="1200" dirty="0">
                <a:latin typeface="+mn-lt"/>
                <a:hlinkClick r:id="rId5"/>
              </a:rPr>
              <a:t>Video Hyperlink  </a:t>
            </a:r>
            <a:endParaRPr lang="en-US" sz="1200" dirty="0">
              <a:latin typeface="+mn-lt"/>
            </a:endParaRPr>
          </a:p>
        </p:txBody>
      </p:sp>
      <p:pic>
        <p:nvPicPr>
          <p:cNvPr id="269319" name="Picture 2" descr="http://brand.ucla.edu/wp-content/uploads/2013/08/ucla-logotype-main-11.jpg">
            <a:extLst>
              <a:ext uri="{FF2B5EF4-FFF2-40B4-BE49-F238E27FC236}">
                <a16:creationId xmlns:a16="http://schemas.microsoft.com/office/drawing/2014/main" id="{6C7254A5-B24B-DC39-6E43-A17AFC306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D76AF334-8D37-FDEA-BF82-E700B308111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275A85A7-D757-1945-8EE7-8D76A607FED5}"/>
              </a:ext>
            </a:extLst>
          </p:cNvPr>
          <p:cNvSpPr>
            <a:spLocks noGrp="1" noChangeArrowheads="1"/>
          </p:cNvSpPr>
          <p:nvPr>
            <p:ph type="title"/>
          </p:nvPr>
        </p:nvSpPr>
        <p:spPr/>
        <p:txBody>
          <a:bodyPr/>
          <a:lstStyle/>
          <a:p>
            <a:r>
              <a:rPr lang="en-US" altLang="en-US"/>
              <a:t>Robotic Systems - Hazardous Duties</a:t>
            </a:r>
            <a:r>
              <a:rPr lang="en-US" altLang="en-US" sz="1400"/>
              <a:t> </a:t>
            </a:r>
          </a:p>
        </p:txBody>
      </p:sp>
      <p:sp>
        <p:nvSpPr>
          <p:cNvPr id="271363" name="Rectangle 3">
            <a:extLst>
              <a:ext uri="{FF2B5EF4-FFF2-40B4-BE49-F238E27FC236}">
                <a16:creationId xmlns:a16="http://schemas.microsoft.com/office/drawing/2014/main" id="{5C2A3AF1-D83B-B126-48DD-C3B2EA1BB264}"/>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Telerob</a:t>
            </a:r>
          </a:p>
          <a:p>
            <a:pPr marL="0" indent="0" algn="ctr">
              <a:buNone/>
            </a:pPr>
            <a:r>
              <a:rPr lang="en-US" altLang="en-US" sz="1400" b="1"/>
              <a:t>Ostfildern, Germany</a:t>
            </a:r>
            <a:r>
              <a:rPr lang="en-US" altLang="en-US"/>
              <a:t> </a:t>
            </a:r>
            <a:endParaRPr lang="en-US" altLang="en-US" sz="1400"/>
          </a:p>
          <a:p>
            <a:pPr marL="0" indent="0">
              <a:buNone/>
            </a:pPr>
            <a:endParaRPr lang="en-US" altLang="en-US" sz="1400"/>
          </a:p>
          <a:p>
            <a:pPr marL="0" indent="0">
              <a:buNone/>
            </a:pPr>
            <a:endParaRPr lang="en-US" altLang="en-US" sz="1400"/>
          </a:p>
          <a:p>
            <a:pPr marL="0" indent="0"/>
            <a:r>
              <a:rPr lang="en-US" altLang="en-US" sz="1400"/>
              <a:t>   Fire Fighting</a:t>
            </a:r>
          </a:p>
          <a:p>
            <a:pPr marL="0" indent="0"/>
            <a:r>
              <a:rPr lang="en-US" altLang="en-US" sz="1400"/>
              <a:t>   Nuclear Reactor  </a:t>
            </a:r>
          </a:p>
          <a:p>
            <a:pPr marL="0" indent="0"/>
            <a:r>
              <a:rPr lang="en-US" altLang="en-US" sz="1400"/>
              <a:t>   Explosives </a:t>
            </a:r>
          </a:p>
          <a:p>
            <a:pPr marL="0" indent="0">
              <a:buNone/>
            </a:pPr>
            <a:endParaRPr lang="en-US" altLang="en-US" sz="1400"/>
          </a:p>
          <a:p>
            <a:pPr marL="0" indent="0" algn="ctr">
              <a:buNone/>
            </a:pPr>
            <a:r>
              <a:rPr lang="en-US" altLang="en-US" sz="1400" b="1">
                <a:hlinkClick r:id="rId3"/>
              </a:rPr>
              <a:t>http://www.telerob.com</a:t>
            </a:r>
            <a:endParaRPr lang="en-US" altLang="en-US" sz="1400" b="1"/>
          </a:p>
          <a:p>
            <a:pPr marL="0" indent="0" algn="ctr">
              <a:buNone/>
            </a:pPr>
            <a:endParaRPr lang="en-US" altLang="en-US" sz="1400" b="1"/>
          </a:p>
          <a:p>
            <a:pPr marL="0" indent="0" algn="ctr">
              <a:buNone/>
            </a:pPr>
            <a:r>
              <a:rPr lang="en-US" altLang="en-US" sz="1400" b="1"/>
              <a:t>iRobot</a:t>
            </a:r>
            <a:endParaRPr lang="en-US" altLang="en-US" sz="1400"/>
          </a:p>
          <a:p>
            <a:pPr marL="0" indent="0">
              <a:buNone/>
            </a:pPr>
            <a:endParaRPr lang="en-US" altLang="en-US" sz="1400"/>
          </a:p>
        </p:txBody>
      </p:sp>
      <p:pic>
        <p:nvPicPr>
          <p:cNvPr id="271364" name="Picture 5" descr="F:\Users\JR\Projects\EE543\WWW\Telerob_tn_smf.jpg">
            <a:extLst>
              <a:ext uri="{FF2B5EF4-FFF2-40B4-BE49-F238E27FC236}">
                <a16:creationId xmlns:a16="http://schemas.microsoft.com/office/drawing/2014/main" id="{B413DF81-6691-5C4F-058D-8830FFBFD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725" y="1719263"/>
            <a:ext cx="21780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5" name="Picture 6" descr="F:\Users\JR\Projects\EE543\WWW\Telerob_tn_teodorfahrstand.jpg">
            <a:extLst>
              <a:ext uri="{FF2B5EF4-FFF2-40B4-BE49-F238E27FC236}">
                <a16:creationId xmlns:a16="http://schemas.microsoft.com/office/drawing/2014/main" id="{AF3766C6-ADEF-B084-E226-246F7188A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9151" y="3130550"/>
            <a:ext cx="17700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6" name="Picture 7" descr="F:\Users\JR\Projects\EE543\WWW\Telerob_tn_teodorroentgen.jpg">
            <a:extLst>
              <a:ext uri="{FF2B5EF4-FFF2-40B4-BE49-F238E27FC236}">
                <a16:creationId xmlns:a16="http://schemas.microsoft.com/office/drawing/2014/main" id="{7A94C4AD-4AC8-9F61-530B-22EF06598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4487864"/>
            <a:ext cx="22383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7" name="Picture 8" descr="F:\Users\JR\Projects\EE543\WWW\telerob.jpg">
            <a:extLst>
              <a:ext uri="{FF2B5EF4-FFF2-40B4-BE49-F238E27FC236}">
                <a16:creationId xmlns:a16="http://schemas.microsoft.com/office/drawing/2014/main" id="{217F9FE4-1B3E-6428-9F00-AE5984A921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1" y="1716088"/>
            <a:ext cx="1806575"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8" name="Picture 9" descr="F:\Users\JR\Projects\EE543\Graphics\service robots book cover.jpg">
            <a:extLst>
              <a:ext uri="{FF2B5EF4-FFF2-40B4-BE49-F238E27FC236}">
                <a16:creationId xmlns:a16="http://schemas.microsoft.com/office/drawing/2014/main" id="{3107D802-6AB5-DA88-B6A5-BA84BF3F9A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74A1615-6C01-0D87-6E36-81BE23154AFC}"/>
              </a:ext>
            </a:extLst>
          </p:cNvPr>
          <p:cNvSpPr txBox="1"/>
          <p:nvPr/>
        </p:nvSpPr>
        <p:spPr>
          <a:xfrm>
            <a:off x="2425700" y="4610101"/>
            <a:ext cx="1157288" cy="276225"/>
          </a:xfrm>
          <a:prstGeom prst="rect">
            <a:avLst/>
          </a:prstGeom>
          <a:noFill/>
        </p:spPr>
        <p:txBody>
          <a:bodyPr wrap="none">
            <a:spAutoFit/>
          </a:bodyPr>
          <a:lstStyle/>
          <a:p>
            <a:pPr>
              <a:defRPr/>
            </a:pPr>
            <a:r>
              <a:rPr lang="en-US" sz="1200" dirty="0">
                <a:latin typeface="+mn-lt"/>
                <a:hlinkClick r:id="rId9"/>
              </a:rPr>
              <a:t>Snake Robot  </a:t>
            </a:r>
            <a:endParaRPr lang="en-US" sz="1200" dirty="0">
              <a:latin typeface="+mn-lt"/>
            </a:endParaRPr>
          </a:p>
        </p:txBody>
      </p:sp>
      <p:sp>
        <p:nvSpPr>
          <p:cNvPr id="14" name="TextBox 13">
            <a:hlinkClick r:id="rId10"/>
            <a:extLst>
              <a:ext uri="{FF2B5EF4-FFF2-40B4-BE49-F238E27FC236}">
                <a16:creationId xmlns:a16="http://schemas.microsoft.com/office/drawing/2014/main" id="{F3A4DA16-0124-FEAB-47A4-4886281CF543}"/>
              </a:ext>
            </a:extLst>
          </p:cNvPr>
          <p:cNvSpPr txBox="1"/>
          <p:nvPr/>
        </p:nvSpPr>
        <p:spPr>
          <a:xfrm>
            <a:off x="2439989" y="5000626"/>
            <a:ext cx="1220787" cy="277813"/>
          </a:xfrm>
          <a:prstGeom prst="rect">
            <a:avLst/>
          </a:prstGeom>
          <a:noFill/>
        </p:spPr>
        <p:txBody>
          <a:bodyPr wrap="none">
            <a:spAutoFit/>
          </a:bodyPr>
          <a:lstStyle/>
          <a:p>
            <a:pPr>
              <a:defRPr/>
            </a:pPr>
            <a:r>
              <a:rPr lang="en-US" sz="1200" dirty="0" err="1">
                <a:latin typeface="+mn-lt"/>
                <a:hlinkClick r:id="rId11"/>
              </a:rPr>
              <a:t>iRobot</a:t>
            </a:r>
            <a:r>
              <a:rPr lang="en-US" sz="1200" dirty="0">
                <a:latin typeface="+mn-lt"/>
                <a:hlinkClick r:id="rId11"/>
              </a:rPr>
              <a:t>  &amp; Arm  </a:t>
            </a:r>
            <a:endParaRPr lang="en-US" sz="1200" dirty="0">
              <a:latin typeface="+mn-lt"/>
            </a:endParaRPr>
          </a:p>
        </p:txBody>
      </p:sp>
      <p:pic>
        <p:nvPicPr>
          <p:cNvPr id="271371" name="Picture 10">
            <a:extLst>
              <a:ext uri="{FF2B5EF4-FFF2-40B4-BE49-F238E27FC236}">
                <a16:creationId xmlns:a16="http://schemas.microsoft.com/office/drawing/2014/main" id="{DD8CA976-33BE-E498-58F0-CA3EF5D70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26163" y="3184525"/>
            <a:ext cx="1687512"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0281A533-1170-9B12-AF96-C7B7DB7D2062}"/>
              </a:ext>
            </a:extLst>
          </p:cNvPr>
          <p:cNvSpPr txBox="1"/>
          <p:nvPr/>
        </p:nvSpPr>
        <p:spPr>
          <a:xfrm>
            <a:off x="2451101" y="5419726"/>
            <a:ext cx="1198563" cy="276225"/>
          </a:xfrm>
          <a:prstGeom prst="rect">
            <a:avLst/>
          </a:prstGeom>
          <a:noFill/>
        </p:spPr>
        <p:txBody>
          <a:bodyPr wrap="none">
            <a:spAutoFit/>
          </a:bodyPr>
          <a:lstStyle/>
          <a:p>
            <a:pPr>
              <a:defRPr/>
            </a:pPr>
            <a:r>
              <a:rPr lang="en-US" sz="1200" dirty="0" err="1">
                <a:latin typeface="+mn-lt"/>
                <a:hlinkClick r:id="rId10"/>
              </a:rPr>
              <a:t>iRobot</a:t>
            </a:r>
            <a:r>
              <a:rPr lang="en-US" sz="1200" dirty="0">
                <a:latin typeface="+mn-lt"/>
                <a:hlinkClick r:id="rId10"/>
              </a:rPr>
              <a:t> Military </a:t>
            </a:r>
            <a:endParaRPr lang="en-US" sz="1200" dirty="0">
              <a:latin typeface="+mn-lt"/>
            </a:endParaRPr>
          </a:p>
        </p:txBody>
      </p:sp>
      <p:pic>
        <p:nvPicPr>
          <p:cNvPr id="271373" name="Picture 2" descr="http://brand.ucla.edu/wp-content/uploads/2013/08/ucla-logotype-main-11.jpg">
            <a:extLst>
              <a:ext uri="{FF2B5EF4-FFF2-40B4-BE49-F238E27FC236}">
                <a16:creationId xmlns:a16="http://schemas.microsoft.com/office/drawing/2014/main" id="{84FB96A5-F15D-7932-ED2B-D7A5E24D3D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ooter Placeholder 2">
            <a:extLst>
              <a:ext uri="{FF2B5EF4-FFF2-40B4-BE49-F238E27FC236}">
                <a16:creationId xmlns:a16="http://schemas.microsoft.com/office/drawing/2014/main" id="{1348FE0A-3C81-5908-37BE-D89B19DD89C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54E680F7-F6CE-CDCF-1333-1E94528CF4B6}"/>
              </a:ext>
            </a:extLst>
          </p:cNvPr>
          <p:cNvSpPr>
            <a:spLocks noGrp="1" noChangeArrowheads="1"/>
          </p:cNvSpPr>
          <p:nvPr>
            <p:ph type="title"/>
          </p:nvPr>
        </p:nvSpPr>
        <p:spPr/>
        <p:txBody>
          <a:bodyPr/>
          <a:lstStyle/>
          <a:p>
            <a:r>
              <a:rPr lang="en-US" altLang="en-US"/>
              <a:t>Robotic Systems - Recreation </a:t>
            </a:r>
          </a:p>
        </p:txBody>
      </p:sp>
      <p:sp>
        <p:nvSpPr>
          <p:cNvPr id="273411" name="Rectangle 3">
            <a:extLst>
              <a:ext uri="{FF2B5EF4-FFF2-40B4-BE49-F238E27FC236}">
                <a16:creationId xmlns:a16="http://schemas.microsoft.com/office/drawing/2014/main" id="{F66EA883-3488-F6A8-BD76-88247C5B88A4}"/>
              </a:ext>
            </a:extLst>
          </p:cNvPr>
          <p:cNvSpPr>
            <a:spLocks noGrp="1" noChangeArrowheads="1"/>
          </p:cNvSpPr>
          <p:nvPr>
            <p:ph type="body" idx="1"/>
          </p:nvPr>
        </p:nvSpPr>
        <p:spPr>
          <a:xfrm>
            <a:off x="2209800" y="1371600"/>
            <a:ext cx="3886200" cy="4724400"/>
          </a:xfrm>
        </p:spPr>
        <p:txBody>
          <a:bodyPr/>
          <a:lstStyle/>
          <a:p>
            <a:pPr marL="0" indent="0" algn="ctr">
              <a:buNone/>
            </a:pPr>
            <a:r>
              <a:rPr lang="en-US" altLang="en-US" sz="1400" b="1"/>
              <a:t>Intelecady</a:t>
            </a:r>
          </a:p>
          <a:p>
            <a:pPr marL="0" indent="0" algn="ctr">
              <a:buNone/>
            </a:pPr>
            <a:r>
              <a:rPr lang="en-US" altLang="en-US" sz="1400" b="1"/>
              <a:t>GolfPro International</a:t>
            </a:r>
          </a:p>
          <a:p>
            <a:pPr marL="0" indent="0" algn="ctr">
              <a:buNone/>
            </a:pPr>
            <a:r>
              <a:rPr lang="en-US" altLang="en-US" sz="1400" b="1"/>
              <a:t>Santa Clara, CA</a:t>
            </a:r>
          </a:p>
          <a:p>
            <a:pPr marL="0" indent="0" algn="ctr">
              <a:buNone/>
            </a:pPr>
            <a:endParaRPr lang="en-US" altLang="en-US" sz="1400" b="1"/>
          </a:p>
          <a:p>
            <a:pPr marL="0" indent="0">
              <a:buNone/>
            </a:pPr>
            <a:r>
              <a:rPr lang="en-US" altLang="en-US" sz="1400"/>
              <a:t>The Intelecady is a computer-generated, electrically powered golf caddie robot. It navigates around the golf course with its telecommunications skills and sensors. A small coded transmitter, attached to the golfer, is used to follow its „master". A digital map of the golf course is memorized on the on-board computer. Zones where the caddie is not supposed to be are specifically marked on the map. The device stops right before steep inclines or downward slopes and it´s not until the golfer leaves this area that the Intelecady starts following him again. The balls are located with the halp of GPS. Ultrasound sensors detect any kind of obstacles that may be in the robot´s way. </a:t>
            </a:r>
          </a:p>
        </p:txBody>
      </p:sp>
      <p:pic>
        <p:nvPicPr>
          <p:cNvPr id="273412" name="Picture 4" descr="F:\Users\JR\Projects\EE543\WWW\intelecady.jpg">
            <a:extLst>
              <a:ext uri="{FF2B5EF4-FFF2-40B4-BE49-F238E27FC236}">
                <a16:creationId xmlns:a16="http://schemas.microsoft.com/office/drawing/2014/main" id="{D43EE849-6449-9683-3B19-8AFD0F1A7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76" y="1728788"/>
            <a:ext cx="32162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13" name="Picture 5" descr="F:\Users\JR\Projects\EE543\Graphics\service robots book cover.jpg">
            <a:extLst>
              <a:ext uri="{FF2B5EF4-FFF2-40B4-BE49-F238E27FC236}">
                <a16:creationId xmlns:a16="http://schemas.microsoft.com/office/drawing/2014/main" id="{31D3FCA9-D5CD-1B6B-E060-9A71DDA6F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hlinkClick r:id="rId5"/>
            <a:extLst>
              <a:ext uri="{FF2B5EF4-FFF2-40B4-BE49-F238E27FC236}">
                <a16:creationId xmlns:a16="http://schemas.microsoft.com/office/drawing/2014/main" id="{F1ECFB16-190E-7E51-F342-BA0A6E6466C7}"/>
              </a:ext>
            </a:extLst>
          </p:cNvPr>
          <p:cNvSpPr txBox="1"/>
          <p:nvPr/>
        </p:nvSpPr>
        <p:spPr>
          <a:xfrm>
            <a:off x="7456489" y="5803901"/>
            <a:ext cx="1354137" cy="276225"/>
          </a:xfrm>
          <a:prstGeom prst="rect">
            <a:avLst/>
          </a:prstGeom>
          <a:noFill/>
        </p:spPr>
        <p:txBody>
          <a:bodyPr wrap="none">
            <a:spAutoFit/>
          </a:bodyPr>
          <a:lstStyle/>
          <a:p>
            <a:pPr>
              <a:defRPr/>
            </a:pPr>
            <a:r>
              <a:rPr lang="en-US" sz="1200" dirty="0">
                <a:latin typeface="+mn-lt"/>
                <a:hlinkClick r:id="rId6"/>
              </a:rPr>
              <a:t>Shadow Caddy  </a:t>
            </a:r>
            <a:endParaRPr lang="en-US" sz="1200" dirty="0">
              <a:latin typeface="+mn-lt"/>
            </a:endParaRPr>
          </a:p>
        </p:txBody>
      </p:sp>
      <p:pic>
        <p:nvPicPr>
          <p:cNvPr id="273415" name="Picture 2" descr="http://brand.ucla.edu/wp-content/uploads/2013/08/ucla-logotype-main-11.jpg">
            <a:extLst>
              <a:ext uri="{FF2B5EF4-FFF2-40B4-BE49-F238E27FC236}">
                <a16:creationId xmlns:a16="http://schemas.microsoft.com/office/drawing/2014/main" id="{82C08297-8388-F274-52B9-550E8D5E4C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0BA2DD8C-16BD-2EF3-98B2-9E18001DE68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3AEADD9-420B-8BF0-112D-2DCD9FD4A8E7}"/>
              </a:ext>
            </a:extLst>
          </p:cNvPr>
          <p:cNvSpPr>
            <a:spLocks noGrp="1" noChangeArrowheads="1"/>
          </p:cNvSpPr>
          <p:nvPr>
            <p:ph type="title"/>
          </p:nvPr>
        </p:nvSpPr>
        <p:spPr/>
        <p:txBody>
          <a:bodyPr/>
          <a:lstStyle/>
          <a:p>
            <a:r>
              <a:rPr lang="en-US" altLang="en-US"/>
              <a:t>Inverse Dynamics</a:t>
            </a:r>
          </a:p>
        </p:txBody>
      </p:sp>
      <p:sp>
        <p:nvSpPr>
          <p:cNvPr id="48131" name="Rectangle 3">
            <a:extLst>
              <a:ext uri="{FF2B5EF4-FFF2-40B4-BE49-F238E27FC236}">
                <a16:creationId xmlns:a16="http://schemas.microsoft.com/office/drawing/2014/main" id="{1E72260E-786B-5414-F233-6E8122E6AA6C}"/>
              </a:ext>
            </a:extLst>
          </p:cNvPr>
          <p:cNvSpPr>
            <a:spLocks noGrp="1" noChangeArrowheads="1"/>
          </p:cNvSpPr>
          <p:nvPr>
            <p:ph type="body" idx="1"/>
          </p:nvPr>
        </p:nvSpPr>
        <p:spPr>
          <a:xfrm>
            <a:off x="937684" y="1371600"/>
            <a:ext cx="5158316" cy="4724400"/>
          </a:xfrm>
        </p:spPr>
        <p:txBody>
          <a:bodyPr/>
          <a:lstStyle/>
          <a:p>
            <a:pPr marL="0" indent="0">
              <a:buNone/>
            </a:pPr>
            <a:r>
              <a:rPr lang="en-US" altLang="en-US" sz="1400" b="1" dirty="0"/>
              <a:t>Problem</a:t>
            </a:r>
          </a:p>
          <a:p>
            <a:pPr marL="0" indent="0">
              <a:buNone/>
            </a:pPr>
            <a:r>
              <a:rPr lang="en-US" altLang="en-US" sz="1400" dirty="0">
                <a:solidFill>
                  <a:srgbClr val="FF3300"/>
                </a:solidFill>
              </a:rPr>
              <a:t>	</a:t>
            </a:r>
          </a:p>
          <a:p>
            <a:pPr marL="0" indent="0">
              <a:buNone/>
            </a:pPr>
            <a:r>
              <a:rPr lang="en-US" altLang="en-US" sz="1400" i="1" dirty="0">
                <a:solidFill>
                  <a:srgbClr val="FF3300"/>
                </a:solidFill>
              </a:rPr>
              <a:t>Given:</a:t>
            </a:r>
            <a:r>
              <a:rPr lang="en-US" altLang="en-US" sz="1400" dirty="0"/>
              <a:t> </a:t>
            </a:r>
            <a:r>
              <a:rPr lang="en-US" altLang="en-US" sz="1400" i="1" dirty="0"/>
              <a:t>Angular acceleration, velocity and angels of the links</a:t>
            </a:r>
            <a:r>
              <a:rPr lang="en-US" altLang="en-US" sz="1400" dirty="0"/>
              <a:t> </a:t>
            </a:r>
            <a:r>
              <a:rPr lang="en-US" altLang="en-US" sz="1400" i="1" dirty="0"/>
              <a:t>in addition to the links geometry, mass, inertia, friction </a:t>
            </a:r>
            <a:endParaRPr lang="en-US" altLang="en-US" sz="1400" dirty="0"/>
          </a:p>
          <a:p>
            <a:pPr marL="0" indent="0">
              <a:buNone/>
            </a:pPr>
            <a:endParaRPr lang="en-US" altLang="en-US" sz="1400" i="1" dirty="0">
              <a:solidFill>
                <a:srgbClr val="FF3300"/>
              </a:solidFill>
            </a:endParaRPr>
          </a:p>
          <a:p>
            <a:pPr marL="0" indent="0">
              <a:buNone/>
            </a:pPr>
            <a:r>
              <a:rPr lang="en-US" altLang="en-US" sz="1400" i="1" dirty="0">
                <a:solidFill>
                  <a:srgbClr val="FF3300"/>
                </a:solidFill>
              </a:rPr>
              <a:t>Compute:</a:t>
            </a:r>
            <a:r>
              <a:rPr lang="en-US" altLang="en-US" sz="1400" i="1" dirty="0"/>
              <a:t> Joint torques </a:t>
            </a:r>
            <a:r>
              <a:rPr lang="en-US" altLang="en-US" sz="1400" b="1" i="1" dirty="0">
                <a:solidFill>
                  <a:srgbClr val="FF0000"/>
                </a:solidFill>
              </a:rPr>
              <a:t>(i.e. Solve Algebraic Equation)</a:t>
            </a:r>
          </a:p>
          <a:p>
            <a:pPr marL="0" indent="0">
              <a:buNone/>
            </a:pPr>
            <a:endParaRPr lang="en-US" altLang="en-US" sz="1400" b="1" dirty="0"/>
          </a:p>
          <a:p>
            <a:pPr marL="0" indent="0">
              <a:buNone/>
            </a:pPr>
            <a:r>
              <a:rPr lang="en-US" altLang="en-US" sz="1400" b="1" dirty="0"/>
              <a:t>Solution</a:t>
            </a:r>
          </a:p>
          <a:p>
            <a:pPr marL="0" indent="0">
              <a:buNone/>
            </a:pPr>
            <a:endParaRPr lang="en-US" altLang="en-US" sz="1400" b="1" dirty="0"/>
          </a:p>
          <a:p>
            <a:pPr marL="0" indent="0">
              <a:buNone/>
            </a:pPr>
            <a:r>
              <a:rPr lang="en-US" altLang="en-US" sz="1400" dirty="0"/>
              <a:t>Dynamic Equations - Newton-Euler method or </a:t>
            </a:r>
            <a:r>
              <a:rPr lang="en-US" altLang="en-US" sz="1400" dirty="0" err="1"/>
              <a:t>Lagrangian</a:t>
            </a:r>
            <a:r>
              <a:rPr lang="en-US" altLang="en-US" sz="1400" dirty="0"/>
              <a:t> Dynamics</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pic>
        <p:nvPicPr>
          <p:cNvPr id="48134" name="Picture 2" descr="http://brand.ucla.edu/wp-content/uploads/2013/08/ucla-logotype-main-11.jpg">
            <a:extLst>
              <a:ext uri="{FF2B5EF4-FFF2-40B4-BE49-F238E27FC236}">
                <a16:creationId xmlns:a16="http://schemas.microsoft.com/office/drawing/2014/main" id="{07C60859-75AE-67AD-1E39-AAF7930BD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53BF8295-FD0D-9DDE-BD61-07634F8915B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4" name="Object 0">
                <a:extLst>
                  <a:ext uri="{FF2B5EF4-FFF2-40B4-BE49-F238E27FC236}">
                    <a16:creationId xmlns:a16="http://schemas.microsoft.com/office/drawing/2014/main" id="{835E347F-5F58-729A-AB87-A9D779E09DEE}"/>
                  </a:ext>
                </a:extLst>
              </p:cNvPr>
              <p:cNvSpPr txBox="1"/>
              <p:nvPr/>
            </p:nvSpPr>
            <p:spPr bwMode="auto">
              <a:xfrm>
                <a:off x="1488922" y="4712326"/>
                <a:ext cx="4267853" cy="490071"/>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𝛕</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𝑀</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Θ</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𝑉</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Θ</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𝐺</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r>
                        <a:rPr lang="en-US" b="1" i="1">
                          <a:solidFill>
                            <a:srgbClr val="000000"/>
                          </a:solidFill>
                          <a:latin typeface="Cambria Math" panose="02040503050406030204" pitchFamily="18" charset="0"/>
                          <a:ea typeface="Cambria Math" panose="02040503050406030204" pitchFamily="18" charset="0"/>
                        </a:rPr>
                        <m:t>𝓕</m:t>
                      </m:r>
                      <m:r>
                        <a:rPr lang="en-US" i="1">
                          <a:solidFill>
                            <a:srgbClr val="000000"/>
                          </a:solidFill>
                          <a:latin typeface="Cambria Math" panose="02040503050406030204" pitchFamily="18" charset="0"/>
                        </a:rPr>
                        <m:t>(</m:t>
                      </m:r>
                      <m:r>
                        <m:rPr>
                          <m:sty m:val="p"/>
                        </m:rPr>
                        <a:rPr lang="en-US" i="1">
                          <a:solidFill>
                            <a:srgbClr val="000000"/>
                          </a:solidFill>
                          <a:latin typeface="Cambria Math" panose="02040503050406030204" pitchFamily="18" charset="0"/>
                        </a:rPr>
                        <m:t>Θ</m:t>
                      </m:r>
                      <m:r>
                        <a:rPr lang="en-US" i="1">
                          <a:solidFill>
                            <a:srgbClr val="000000"/>
                          </a:solidFill>
                          <a:latin typeface="Cambria Math" panose="02040503050406030204" pitchFamily="18" charset="0"/>
                        </a:rPr>
                        <m:t>,</m:t>
                      </m:r>
                      <m:acc>
                        <m:accPr>
                          <m:chr m:val="̇"/>
                          <m:ctrlPr>
                            <a:rPr lang="en-US" i="1">
                              <a:solidFill>
                                <a:srgbClr val="000000"/>
                              </a:solidFill>
                              <a:latin typeface="Cambria Math" panose="02040503050406030204" pitchFamily="18" charset="0"/>
                            </a:rPr>
                          </m:ctrlPr>
                        </m:accPr>
                        <m:e>
                          <m:r>
                            <m:rPr>
                              <m:sty m:val="p"/>
                            </m:rPr>
                            <a:rPr lang="en-US" i="1">
                              <a:solidFill>
                                <a:srgbClr val="000000"/>
                              </a:solidFill>
                              <a:latin typeface="Cambria Math" panose="02040503050406030204" pitchFamily="18" charset="0"/>
                            </a:rPr>
                            <m:t>Θ</m:t>
                          </m:r>
                        </m:e>
                      </m:acc>
                      <m:r>
                        <a:rPr lang="en-US" i="1">
                          <a:solidFill>
                            <a:srgbClr val="000000"/>
                          </a:solidFill>
                          <a:latin typeface="Cambria Math" panose="02040503050406030204" pitchFamily="18" charset="0"/>
                        </a:rPr>
                        <m:t>)</m:t>
                      </m:r>
                    </m:oMath>
                  </m:oMathPara>
                </a14:m>
                <a:endParaRPr lang="en-US" dirty="0"/>
              </a:p>
            </p:txBody>
          </p:sp>
        </mc:Choice>
        <mc:Fallback xmlns="">
          <p:sp>
            <p:nvSpPr>
              <p:cNvPr id="4" name="Object 0">
                <a:extLst>
                  <a:ext uri="{FF2B5EF4-FFF2-40B4-BE49-F238E27FC236}">
                    <a16:creationId xmlns:a16="http://schemas.microsoft.com/office/drawing/2014/main" id="{835E347F-5F58-729A-AB87-A9D779E09DEE}"/>
                  </a:ext>
                </a:extLst>
              </p:cNvPr>
              <p:cNvSpPr txBox="1">
                <a:spLocks noRot="1" noChangeAspect="1" noMove="1" noResize="1" noEditPoints="1" noAdjustHandles="1" noChangeArrowheads="1" noChangeShapeType="1" noTextEdit="1"/>
              </p:cNvSpPr>
              <p:nvPr/>
            </p:nvSpPr>
            <p:spPr bwMode="auto">
              <a:xfrm>
                <a:off x="1488922" y="4712326"/>
                <a:ext cx="4267853" cy="490071"/>
              </a:xfrm>
              <a:prstGeom prst="rect">
                <a:avLst/>
              </a:prstGeom>
              <a:blipFill>
                <a:blip r:embed="rId4"/>
                <a:stretch>
                  <a:fillRect/>
                </a:stretch>
              </a:blipFill>
              <a:ln>
                <a:noFill/>
              </a:ln>
              <a:effectLst/>
            </p:spPr>
            <p:txBody>
              <a:bodyPr/>
              <a:lstStyle/>
              <a:p>
                <a:r>
                  <a:rPr lang="en-US">
                    <a:noFill/>
                  </a:rPr>
                  <a:t> </a:t>
                </a:r>
              </a:p>
            </p:txBody>
          </p:sp>
        </mc:Fallback>
      </mc:AlternateContent>
      <p:pic>
        <p:nvPicPr>
          <p:cNvPr id="5" name="Picture 5" descr="I:\EE534\Fig_1.09.tif">
            <a:extLst>
              <a:ext uri="{FF2B5EF4-FFF2-40B4-BE49-F238E27FC236}">
                <a16:creationId xmlns:a16="http://schemas.microsoft.com/office/drawing/2014/main" id="{67A495C0-F249-B975-0C91-43330FDE79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174" y="1353246"/>
            <a:ext cx="4851095" cy="471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Object 6">
                <a:extLst>
                  <a:ext uri="{FF2B5EF4-FFF2-40B4-BE49-F238E27FC236}">
                    <a16:creationId xmlns:a16="http://schemas.microsoft.com/office/drawing/2014/main" id="{1B59E1D7-3F0F-9990-7B6F-559C3307C697}"/>
                  </a:ext>
                </a:extLst>
              </p:cNvPr>
              <p:cNvSpPr txBox="1"/>
              <p:nvPr/>
            </p:nvSpPr>
            <p:spPr bwMode="auto">
              <a:xfrm>
                <a:off x="9912608" y="2116138"/>
                <a:ext cx="443985" cy="425355"/>
              </a:xfrm>
              <a:prstGeom prst="rect">
                <a:avLst/>
              </a:prstGeom>
              <a:solidFill>
                <a:schemeClr val="bg1"/>
              </a:solid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𝛕</m:t>
                      </m:r>
                    </m:oMath>
                  </m:oMathPara>
                </a14:m>
                <a:endParaRPr lang="en-US" dirty="0"/>
              </a:p>
            </p:txBody>
          </p:sp>
        </mc:Choice>
        <mc:Fallback xmlns="">
          <p:sp>
            <p:nvSpPr>
              <p:cNvPr id="6" name="Object 6">
                <a:extLst>
                  <a:ext uri="{FF2B5EF4-FFF2-40B4-BE49-F238E27FC236}">
                    <a16:creationId xmlns:a16="http://schemas.microsoft.com/office/drawing/2014/main" id="{1B59E1D7-3F0F-9990-7B6F-559C3307C697}"/>
                  </a:ext>
                </a:extLst>
              </p:cNvPr>
              <p:cNvSpPr txBox="1">
                <a:spLocks noRot="1" noChangeAspect="1" noMove="1" noResize="1" noEditPoints="1" noAdjustHandles="1" noChangeArrowheads="1" noChangeShapeType="1" noTextEdit="1"/>
              </p:cNvSpPr>
              <p:nvPr/>
            </p:nvSpPr>
            <p:spPr bwMode="auto">
              <a:xfrm>
                <a:off x="9912608" y="2116138"/>
                <a:ext cx="443985" cy="425355"/>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915E1E05-74B7-C053-D282-791F117D882A}"/>
                  </a:ext>
                </a:extLst>
              </p:cNvPr>
              <p:cNvSpPr txBox="1"/>
              <p:nvPr/>
            </p:nvSpPr>
            <p:spPr bwMode="auto">
              <a:xfrm>
                <a:off x="9640919" y="1514284"/>
                <a:ext cx="493681" cy="420869"/>
              </a:xfrm>
              <a:prstGeom prst="rect">
                <a:avLst/>
              </a:prstGeom>
              <a:solidFill>
                <a:schemeClr val="bg1"/>
              </a:solid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en-US" b="1" i="1" smtClean="0">
                          <a:solidFill>
                            <a:srgbClr val="000000"/>
                          </a:solidFill>
                          <a:latin typeface="Cambria Math" panose="02040503050406030204" pitchFamily="18" charset="0"/>
                          <a:ea typeface="Cambria Math" panose="02040503050406030204" pitchFamily="18" charset="0"/>
                        </a:rPr>
                        <m:t>𝒇</m:t>
                      </m:r>
                    </m:oMath>
                  </m:oMathPara>
                </a14:m>
                <a:endParaRPr lang="en-US" b="1" dirty="0"/>
              </a:p>
            </p:txBody>
          </p:sp>
        </mc:Choice>
        <mc:Fallback xmlns="">
          <p:sp>
            <p:nvSpPr>
              <p:cNvPr id="7" name="Object 7">
                <a:extLst>
                  <a:ext uri="{FF2B5EF4-FFF2-40B4-BE49-F238E27FC236}">
                    <a16:creationId xmlns:a16="http://schemas.microsoft.com/office/drawing/2014/main" id="{915E1E05-74B7-C053-D282-791F117D882A}"/>
                  </a:ext>
                </a:extLst>
              </p:cNvPr>
              <p:cNvSpPr txBox="1">
                <a:spLocks noRot="1" noChangeAspect="1" noMove="1" noResize="1" noEditPoints="1" noAdjustHandles="1" noChangeArrowheads="1" noChangeShapeType="1" noTextEdit="1"/>
              </p:cNvSpPr>
              <p:nvPr/>
            </p:nvSpPr>
            <p:spPr bwMode="auto">
              <a:xfrm>
                <a:off x="9640919" y="1514284"/>
                <a:ext cx="493681" cy="420869"/>
              </a:xfrm>
              <a:prstGeom prst="rect">
                <a:avLst/>
              </a:prstGeom>
              <a:blipFill>
                <a:blip r:embed="rId7"/>
                <a:stretch>
                  <a:fillRect l="-6173" b="-10145"/>
                </a:stretch>
              </a:blipFill>
              <a:ln>
                <a:noFill/>
              </a:ln>
            </p:spPr>
            <p:txBody>
              <a:bodyPr/>
              <a:lstStyle/>
              <a:p>
                <a:r>
                  <a:rPr 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8946D1DA-2C18-9280-C8E6-7BE361C14F09}"/>
              </a:ext>
            </a:extLst>
          </p:cNvPr>
          <p:cNvSpPr>
            <a:spLocks noGrp="1" noChangeArrowheads="1"/>
          </p:cNvSpPr>
          <p:nvPr>
            <p:ph type="ctrTitle"/>
          </p:nvPr>
        </p:nvSpPr>
        <p:spPr>
          <a:xfrm>
            <a:off x="2209800" y="2286000"/>
            <a:ext cx="7772400" cy="1143000"/>
          </a:xfrm>
        </p:spPr>
        <p:txBody>
          <a:bodyPr/>
          <a:lstStyle/>
          <a:p>
            <a:r>
              <a:rPr lang="en-US" altLang="en-US"/>
              <a:t>Trajectory</a:t>
            </a:r>
            <a:br>
              <a:rPr lang="en-US" altLang="en-US"/>
            </a:br>
            <a:endParaRPr lang="en-US" altLang="en-US"/>
          </a:p>
        </p:txBody>
      </p:sp>
      <p:sp>
        <p:nvSpPr>
          <p:cNvPr id="50179" name="Rectangle 3">
            <a:extLst>
              <a:ext uri="{FF2B5EF4-FFF2-40B4-BE49-F238E27FC236}">
                <a16:creationId xmlns:a16="http://schemas.microsoft.com/office/drawing/2014/main" id="{7B4060CB-5051-6B62-8E2F-1EC1A7A44C19}"/>
              </a:ext>
            </a:extLst>
          </p:cNvPr>
          <p:cNvSpPr>
            <a:spLocks noGrp="1" noChangeArrowheads="1"/>
          </p:cNvSpPr>
          <p:nvPr>
            <p:ph type="subTitle" idx="1"/>
          </p:nvPr>
        </p:nvSpPr>
        <p:spPr/>
        <p:txBody>
          <a:bodyPr/>
          <a:lstStyle/>
          <a:p>
            <a:r>
              <a:rPr lang="en-US" altLang="en-US"/>
              <a:t>Join Space, Task (End Effector) Space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51FFF96-61E6-5D1D-1A30-CA5D188EE5D7}"/>
              </a:ext>
            </a:extLst>
          </p:cNvPr>
          <p:cNvSpPr>
            <a:spLocks noGrp="1" noChangeArrowheads="1"/>
          </p:cNvSpPr>
          <p:nvPr>
            <p:ph type="title"/>
          </p:nvPr>
        </p:nvSpPr>
        <p:spPr/>
        <p:txBody>
          <a:bodyPr/>
          <a:lstStyle/>
          <a:p>
            <a:r>
              <a:rPr lang="en-US" altLang="en-US"/>
              <a:t>Trajectory Generation</a:t>
            </a:r>
          </a:p>
        </p:txBody>
      </p:sp>
      <p:sp>
        <p:nvSpPr>
          <p:cNvPr id="52227" name="Rectangle 3">
            <a:extLst>
              <a:ext uri="{FF2B5EF4-FFF2-40B4-BE49-F238E27FC236}">
                <a16:creationId xmlns:a16="http://schemas.microsoft.com/office/drawing/2014/main" id="{E3272C2C-78EF-5B2B-477E-A0CC01BD4EDC}"/>
              </a:ext>
            </a:extLst>
          </p:cNvPr>
          <p:cNvSpPr>
            <a:spLocks noGrp="1" noChangeArrowheads="1"/>
          </p:cNvSpPr>
          <p:nvPr>
            <p:ph type="body" idx="1"/>
          </p:nvPr>
        </p:nvSpPr>
        <p:spPr>
          <a:xfrm>
            <a:off x="937684" y="1371600"/>
            <a:ext cx="5158316" cy="4724400"/>
          </a:xfrm>
        </p:spPr>
        <p:txBody>
          <a:bodyPr/>
          <a:lstStyle/>
          <a:p>
            <a:pPr>
              <a:buFontTx/>
              <a:buNone/>
            </a:pPr>
            <a:r>
              <a:rPr lang="en-US" altLang="en-US" sz="1400" b="1" dirty="0"/>
              <a:t>Problem</a:t>
            </a:r>
          </a:p>
          <a:p>
            <a:pPr>
              <a:buFontTx/>
              <a:buNone/>
            </a:pPr>
            <a:endParaRPr lang="en-US" altLang="en-US" sz="1400" dirty="0">
              <a:solidFill>
                <a:srgbClr val="FF3300"/>
              </a:solidFill>
            </a:endParaRPr>
          </a:p>
          <a:p>
            <a:pPr>
              <a:buFontTx/>
              <a:buNone/>
            </a:pPr>
            <a:r>
              <a:rPr lang="en-US" altLang="en-US" sz="1400" i="1" dirty="0">
                <a:solidFill>
                  <a:srgbClr val="FF3300"/>
                </a:solidFill>
              </a:rPr>
              <a:t>Given:</a:t>
            </a:r>
            <a:r>
              <a:rPr lang="en-US" altLang="en-US" sz="1400" dirty="0"/>
              <a:t> </a:t>
            </a:r>
            <a:r>
              <a:rPr lang="en-US" altLang="en-US" sz="1400" i="1" dirty="0"/>
              <a:t>Manipulator geometry</a:t>
            </a:r>
            <a:endParaRPr lang="en-US" altLang="en-US" sz="1400" dirty="0"/>
          </a:p>
          <a:p>
            <a:pPr>
              <a:buFontTx/>
              <a:buNone/>
            </a:pPr>
            <a:endParaRPr lang="en-US" altLang="en-US" sz="1400" i="1" dirty="0">
              <a:solidFill>
                <a:srgbClr val="FF3300"/>
              </a:solidFill>
            </a:endParaRPr>
          </a:p>
          <a:p>
            <a:pPr marL="0" indent="0">
              <a:buFontTx/>
              <a:buNone/>
            </a:pPr>
            <a:r>
              <a:rPr lang="en-US" altLang="en-US" sz="1400" i="1" dirty="0">
                <a:solidFill>
                  <a:srgbClr val="FF3300"/>
                </a:solidFill>
              </a:rPr>
              <a:t>Compute:</a:t>
            </a:r>
            <a:r>
              <a:rPr lang="en-US" altLang="en-US" sz="1400" i="1" dirty="0"/>
              <a:t> The trajectory of each joint such that the end </a:t>
            </a:r>
            <a:r>
              <a:rPr lang="en-US" altLang="en-US" sz="1400" i="1" dirty="0" err="1"/>
              <a:t>efferctor</a:t>
            </a:r>
            <a:r>
              <a:rPr lang="en-US" altLang="en-US" sz="1400" i="1" dirty="0"/>
              <a:t> move in space from point A to Point B </a:t>
            </a:r>
          </a:p>
          <a:p>
            <a:pPr>
              <a:buFontTx/>
              <a:buNone/>
            </a:pPr>
            <a:endParaRPr lang="en-US" altLang="en-US" sz="1400" b="1" dirty="0"/>
          </a:p>
          <a:p>
            <a:pPr>
              <a:buFontTx/>
              <a:buNone/>
            </a:pPr>
            <a:r>
              <a:rPr lang="en-US" altLang="en-US" sz="1400" b="1" dirty="0"/>
              <a:t>Solution</a:t>
            </a:r>
          </a:p>
          <a:p>
            <a:pPr>
              <a:buFontTx/>
              <a:buNone/>
            </a:pPr>
            <a:r>
              <a:rPr lang="en-US" altLang="en-US" sz="1400" dirty="0"/>
              <a:t>	</a:t>
            </a:r>
          </a:p>
          <a:p>
            <a:pPr>
              <a:buFontTx/>
              <a:buNone/>
            </a:pPr>
            <a:r>
              <a:rPr lang="en-US" altLang="en-US" sz="1400" dirty="0"/>
              <a:t>Third order (or higher) polynomial,  spline. </a:t>
            </a:r>
          </a:p>
          <a:p>
            <a:pPr>
              <a:buFontTx/>
              <a:buNone/>
            </a:pPr>
            <a:r>
              <a:rPr lang="en-US" altLang="en-US" sz="1400" dirty="0"/>
              <a:t>Interpolation in either: </a:t>
            </a:r>
          </a:p>
          <a:p>
            <a:r>
              <a:rPr lang="en-US" altLang="en-US" sz="1400" dirty="0"/>
              <a:t>Task / End Effector Space</a:t>
            </a:r>
          </a:p>
          <a:p>
            <a:r>
              <a:rPr lang="en-US" altLang="en-US" sz="1400" dirty="0"/>
              <a:t>Joint Space  </a:t>
            </a:r>
          </a:p>
          <a:p>
            <a:pPr>
              <a:buFontTx/>
              <a:buNone/>
            </a:pPr>
            <a:endParaRPr lang="en-US" altLang="en-US" sz="1600" dirty="0"/>
          </a:p>
          <a:p>
            <a:pPr>
              <a:buFontTx/>
              <a:buNone/>
            </a:pPr>
            <a:endParaRPr lang="en-US" altLang="en-US" sz="1600" dirty="0"/>
          </a:p>
          <a:p>
            <a:pPr>
              <a:buFontTx/>
              <a:buNone/>
            </a:pPr>
            <a:endParaRPr lang="en-US" altLang="en-US" sz="1600" dirty="0"/>
          </a:p>
          <a:p>
            <a:pPr>
              <a:buFontTx/>
              <a:buNone/>
            </a:pPr>
            <a:endParaRPr lang="en-US" altLang="en-US" sz="1600" dirty="0"/>
          </a:p>
        </p:txBody>
      </p:sp>
      <p:pic>
        <p:nvPicPr>
          <p:cNvPr id="52228" name="Picture 5" descr="I:\EE534\Fig_1.10.tif">
            <a:extLst>
              <a:ext uri="{FF2B5EF4-FFF2-40B4-BE49-F238E27FC236}">
                <a16:creationId xmlns:a16="http://schemas.microsoft.com/office/drawing/2014/main" id="{D9465596-BF44-9E8E-AA82-F500EACBA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295" y="1407271"/>
            <a:ext cx="4718423" cy="463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A38EE30B-6294-253E-CD5F-73F384DE8EA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AE770D-F597-0087-D0F4-633802A8EADE}"/>
              </a:ext>
            </a:extLst>
          </p:cNvPr>
          <p:cNvSpPr>
            <a:spLocks noGrp="1" noChangeArrowheads="1"/>
          </p:cNvSpPr>
          <p:nvPr>
            <p:ph type="ctrTitle"/>
          </p:nvPr>
        </p:nvSpPr>
        <p:spPr>
          <a:xfrm>
            <a:off x="2209800" y="2286000"/>
            <a:ext cx="7772400" cy="1143000"/>
          </a:xfrm>
        </p:spPr>
        <p:txBody>
          <a:bodyPr/>
          <a:lstStyle/>
          <a:p>
            <a:r>
              <a:rPr lang="en-US" altLang="en-US"/>
              <a:t>Robotic System – Definitions </a:t>
            </a:r>
            <a:br>
              <a:rPr lang="en-US" altLang="en-US"/>
            </a:br>
            <a:endParaRPr lang="en-US" altLang="en-US"/>
          </a:p>
        </p:txBody>
      </p:sp>
      <p:sp>
        <p:nvSpPr>
          <p:cNvPr id="17411" name="Rectangle 3">
            <a:extLst>
              <a:ext uri="{FF2B5EF4-FFF2-40B4-BE49-F238E27FC236}">
                <a16:creationId xmlns:a16="http://schemas.microsoft.com/office/drawing/2014/main" id="{7C1E15C2-7C82-2402-548E-B753DE7CF80A}"/>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8FA2579-8D79-5BDE-BD3D-2B86F99E8053}"/>
              </a:ext>
            </a:extLst>
          </p:cNvPr>
          <p:cNvSpPr>
            <a:spLocks noGrp="1" noChangeArrowheads="1"/>
          </p:cNvSpPr>
          <p:nvPr>
            <p:ph type="ctrTitle"/>
          </p:nvPr>
        </p:nvSpPr>
        <p:spPr>
          <a:xfrm>
            <a:off x="2209800" y="2286000"/>
            <a:ext cx="7772400" cy="1143000"/>
          </a:xfrm>
        </p:spPr>
        <p:txBody>
          <a:bodyPr/>
          <a:lstStyle/>
          <a:p>
            <a:r>
              <a:rPr lang="en-US" altLang="en-US"/>
              <a:t>Control</a:t>
            </a:r>
            <a:br>
              <a:rPr lang="en-US" altLang="en-US"/>
            </a:br>
            <a:br>
              <a:rPr lang="en-US" altLang="en-US"/>
            </a:br>
            <a:endParaRPr lang="en-US" altLang="en-US"/>
          </a:p>
        </p:txBody>
      </p:sp>
      <p:sp>
        <p:nvSpPr>
          <p:cNvPr id="54275" name="Rectangle 3">
            <a:extLst>
              <a:ext uri="{FF2B5EF4-FFF2-40B4-BE49-F238E27FC236}">
                <a16:creationId xmlns:a16="http://schemas.microsoft.com/office/drawing/2014/main" id="{8C299E8C-595D-BAC9-8AEC-9E028BF620E9}"/>
              </a:ext>
            </a:extLst>
          </p:cNvPr>
          <p:cNvSpPr>
            <a:spLocks noGrp="1" noChangeArrowheads="1"/>
          </p:cNvSpPr>
          <p:nvPr>
            <p:ph type="subTitle" idx="1"/>
          </p:nvPr>
        </p:nvSpPr>
        <p:spPr/>
        <p:txBody>
          <a:bodyPr/>
          <a:lstStyle/>
          <a:p>
            <a:r>
              <a:rPr lang="en-US" altLang="en-US"/>
              <a:t>Position, Force, Hybrid, Impedance, Teleoperation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BDB215B-6F80-0875-CF62-8C048CB48442}"/>
              </a:ext>
            </a:extLst>
          </p:cNvPr>
          <p:cNvSpPr>
            <a:spLocks noGrp="1" noChangeArrowheads="1"/>
          </p:cNvSpPr>
          <p:nvPr>
            <p:ph type="title"/>
          </p:nvPr>
        </p:nvSpPr>
        <p:spPr/>
        <p:txBody>
          <a:bodyPr/>
          <a:lstStyle/>
          <a:p>
            <a:r>
              <a:rPr lang="en-US" altLang="en-US"/>
              <a:t>Position Control</a:t>
            </a:r>
          </a:p>
        </p:txBody>
      </p:sp>
      <p:sp>
        <p:nvSpPr>
          <p:cNvPr id="56323" name="Rectangle 3">
            <a:extLst>
              <a:ext uri="{FF2B5EF4-FFF2-40B4-BE49-F238E27FC236}">
                <a16:creationId xmlns:a16="http://schemas.microsoft.com/office/drawing/2014/main" id="{56CD9D98-2FBF-7A17-120C-263B5E89811C}"/>
              </a:ext>
            </a:extLst>
          </p:cNvPr>
          <p:cNvSpPr>
            <a:spLocks noGrp="1" noChangeArrowheads="1"/>
          </p:cNvSpPr>
          <p:nvPr>
            <p:ph type="body" idx="1"/>
          </p:nvPr>
        </p:nvSpPr>
        <p:spPr>
          <a:xfrm>
            <a:off x="937684" y="1371600"/>
            <a:ext cx="5158316" cy="4724400"/>
          </a:xfrm>
        </p:spPr>
        <p:txBody>
          <a:bodyPr/>
          <a:lstStyle/>
          <a:p>
            <a:pPr marL="0" indent="0">
              <a:buNone/>
            </a:pPr>
            <a:r>
              <a:rPr lang="en-US" altLang="en-US" sz="1400" b="1" dirty="0"/>
              <a:t>Problem</a:t>
            </a:r>
          </a:p>
          <a:p>
            <a:pPr marL="0" indent="0">
              <a:buNone/>
            </a:pPr>
            <a:endParaRPr lang="en-US" altLang="en-US" sz="1400" b="1" dirty="0"/>
          </a:p>
          <a:p>
            <a:pPr marL="0" indent="0">
              <a:buNone/>
            </a:pPr>
            <a:r>
              <a:rPr lang="en-US" altLang="en-US" sz="1400" i="1" dirty="0">
                <a:solidFill>
                  <a:srgbClr val="FF3300"/>
                </a:solidFill>
              </a:rPr>
              <a:t>Given:</a:t>
            </a:r>
            <a:r>
              <a:rPr lang="en-US" altLang="en-US" sz="1400" dirty="0"/>
              <a:t> Joint angles (</a:t>
            </a:r>
            <a:r>
              <a:rPr lang="en-US" altLang="en-US" sz="1400" i="1" dirty="0"/>
              <a:t>sensor readings) links geometry, mass, inertia, friction </a:t>
            </a:r>
            <a:endParaRPr lang="en-US" altLang="en-US" sz="1400" dirty="0"/>
          </a:p>
          <a:p>
            <a:pPr marL="0" indent="0">
              <a:buNone/>
            </a:pPr>
            <a:endParaRPr lang="en-US" altLang="en-US" sz="1400" i="1" dirty="0">
              <a:solidFill>
                <a:srgbClr val="FF3300"/>
              </a:solidFill>
            </a:endParaRPr>
          </a:p>
          <a:p>
            <a:pPr marL="0" indent="0">
              <a:buNone/>
            </a:pPr>
            <a:r>
              <a:rPr lang="en-US" altLang="en-US" sz="1400" i="1" dirty="0">
                <a:solidFill>
                  <a:srgbClr val="FF3300"/>
                </a:solidFill>
              </a:rPr>
              <a:t>Compute:</a:t>
            </a:r>
            <a:r>
              <a:rPr lang="en-US" altLang="en-US" sz="1400" i="1" dirty="0"/>
              <a:t> Joint torques to achieve an end effector trajectory</a:t>
            </a:r>
          </a:p>
          <a:p>
            <a:pPr marL="0" indent="0">
              <a:buNone/>
            </a:pPr>
            <a:endParaRPr lang="en-US" altLang="en-US" sz="1400" b="1" dirty="0"/>
          </a:p>
          <a:p>
            <a:pPr marL="0" indent="0">
              <a:buNone/>
            </a:pPr>
            <a:r>
              <a:rPr lang="en-US" altLang="en-US" sz="1400" b="1" dirty="0"/>
              <a:t>Solution</a:t>
            </a:r>
          </a:p>
          <a:p>
            <a:pPr marL="0" indent="0">
              <a:buNone/>
            </a:pPr>
            <a:endParaRPr lang="en-US" altLang="en-US" sz="1400" b="1" dirty="0"/>
          </a:p>
          <a:p>
            <a:pPr marL="0" indent="0">
              <a:buNone/>
            </a:pPr>
            <a:r>
              <a:rPr lang="en-US" altLang="en-US" sz="1400" dirty="0"/>
              <a:t>Control Algorithm (PID - Feedback loop, Feed forward dynamic control)</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pic>
        <p:nvPicPr>
          <p:cNvPr id="56324" name="Picture 5" descr="I:\EE534\Fig_1.12.tif">
            <a:extLst>
              <a:ext uri="{FF2B5EF4-FFF2-40B4-BE49-F238E27FC236}">
                <a16:creationId xmlns:a16="http://schemas.microsoft.com/office/drawing/2014/main" id="{B7399A52-2D9D-13C1-C026-7A3E850F0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894" y="1462181"/>
            <a:ext cx="4352177" cy="438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71CE90AA-DD7F-FFE3-B1D7-EF41C8244DA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4A64414-32E5-BED3-F267-A563C112F23A}"/>
              </a:ext>
            </a:extLst>
          </p:cNvPr>
          <p:cNvSpPr>
            <a:spLocks noGrp="1" noChangeArrowheads="1"/>
          </p:cNvSpPr>
          <p:nvPr>
            <p:ph type="title"/>
          </p:nvPr>
        </p:nvSpPr>
        <p:spPr/>
        <p:txBody>
          <a:bodyPr/>
          <a:lstStyle/>
          <a:p>
            <a:r>
              <a:rPr lang="en-US" altLang="en-US"/>
              <a:t>Force Control</a:t>
            </a:r>
          </a:p>
        </p:txBody>
      </p:sp>
      <p:sp>
        <p:nvSpPr>
          <p:cNvPr id="58371" name="Rectangle 3">
            <a:extLst>
              <a:ext uri="{FF2B5EF4-FFF2-40B4-BE49-F238E27FC236}">
                <a16:creationId xmlns:a16="http://schemas.microsoft.com/office/drawing/2014/main" id="{22E27F7A-1793-0DBF-9AD0-8BFEA4A4F4D4}"/>
              </a:ext>
            </a:extLst>
          </p:cNvPr>
          <p:cNvSpPr>
            <a:spLocks noGrp="1" noChangeArrowheads="1"/>
          </p:cNvSpPr>
          <p:nvPr>
            <p:ph type="body" idx="1"/>
          </p:nvPr>
        </p:nvSpPr>
        <p:spPr>
          <a:xfrm>
            <a:off x="937684" y="1371600"/>
            <a:ext cx="5158316" cy="4724400"/>
          </a:xfrm>
        </p:spPr>
        <p:txBody>
          <a:bodyPr/>
          <a:lstStyle/>
          <a:p>
            <a:pPr>
              <a:buFontTx/>
              <a:buNone/>
            </a:pPr>
            <a:r>
              <a:rPr lang="en-US" altLang="en-US" sz="1400" b="1" dirty="0"/>
              <a:t>Problem</a:t>
            </a:r>
          </a:p>
          <a:p>
            <a:pPr>
              <a:buFontTx/>
              <a:buNone/>
            </a:pPr>
            <a:endParaRPr lang="en-US" altLang="en-US" sz="1400" b="1" dirty="0"/>
          </a:p>
          <a:p>
            <a:pPr marL="0" indent="0">
              <a:buFontTx/>
              <a:buNone/>
            </a:pPr>
            <a:r>
              <a:rPr lang="en-US" altLang="en-US" sz="1400" i="1" dirty="0">
                <a:solidFill>
                  <a:srgbClr val="FF3300"/>
                </a:solidFill>
              </a:rPr>
              <a:t>Given:</a:t>
            </a:r>
            <a:r>
              <a:rPr lang="en-US" altLang="en-US" sz="1400" dirty="0"/>
              <a:t> </a:t>
            </a:r>
            <a:r>
              <a:rPr lang="en-US" altLang="en-US" sz="1400" i="1" dirty="0"/>
              <a:t>Joint torque or end effector Force/torque interaction (sensor readings) links geometry, mass, inertia, friction </a:t>
            </a:r>
            <a:endParaRPr lang="en-US" altLang="en-US" sz="1400" dirty="0"/>
          </a:p>
          <a:p>
            <a:pPr>
              <a:buFontTx/>
              <a:buNone/>
            </a:pPr>
            <a:r>
              <a:rPr lang="en-US" altLang="en-US" sz="1400" i="1" dirty="0">
                <a:solidFill>
                  <a:srgbClr val="FF3300"/>
                </a:solidFill>
              </a:rPr>
              <a:t>	</a:t>
            </a:r>
          </a:p>
          <a:p>
            <a:pPr marL="0" indent="0">
              <a:buFontTx/>
              <a:buNone/>
            </a:pPr>
            <a:r>
              <a:rPr lang="en-US" altLang="en-US" sz="1400" i="1" dirty="0">
                <a:solidFill>
                  <a:srgbClr val="FF3300"/>
                </a:solidFill>
              </a:rPr>
              <a:t>Compute:</a:t>
            </a:r>
            <a:r>
              <a:rPr lang="en-US" altLang="en-US" sz="1400" i="1" dirty="0"/>
              <a:t> Joint torques to achieve an end effector forces an torques</a:t>
            </a:r>
          </a:p>
          <a:p>
            <a:pPr>
              <a:buFontTx/>
              <a:buNone/>
            </a:pPr>
            <a:endParaRPr lang="en-US" altLang="en-US" sz="1400" b="1" dirty="0"/>
          </a:p>
          <a:p>
            <a:pPr>
              <a:buFontTx/>
              <a:buNone/>
            </a:pPr>
            <a:r>
              <a:rPr lang="en-US" altLang="en-US" sz="1400" b="1" dirty="0"/>
              <a:t>Solution</a:t>
            </a:r>
          </a:p>
          <a:p>
            <a:pPr>
              <a:buFontTx/>
              <a:buNone/>
            </a:pPr>
            <a:endParaRPr lang="en-US" altLang="en-US" sz="1400" b="1" dirty="0"/>
          </a:p>
          <a:p>
            <a:pPr>
              <a:buFontTx/>
              <a:buNone/>
            </a:pPr>
            <a:r>
              <a:rPr lang="en-US" altLang="en-US" sz="1400" dirty="0"/>
              <a:t>Control Algorithm (force control)</a:t>
            </a:r>
          </a:p>
          <a:p>
            <a:pPr>
              <a:buFontTx/>
              <a:buNone/>
            </a:pPr>
            <a:endParaRPr lang="en-US" altLang="en-US" sz="1600" dirty="0"/>
          </a:p>
          <a:p>
            <a:pPr>
              <a:buFontTx/>
              <a:buNone/>
            </a:pPr>
            <a:endParaRPr lang="en-US" altLang="en-US" sz="1600" dirty="0"/>
          </a:p>
          <a:p>
            <a:pPr>
              <a:buFontTx/>
              <a:buNone/>
            </a:pPr>
            <a:endParaRPr lang="en-US" altLang="en-US" sz="1600" dirty="0"/>
          </a:p>
          <a:p>
            <a:pPr>
              <a:buFontTx/>
              <a:buNone/>
            </a:pPr>
            <a:endParaRPr lang="en-US" altLang="en-US" sz="1600" dirty="0"/>
          </a:p>
        </p:txBody>
      </p:sp>
      <p:pic>
        <p:nvPicPr>
          <p:cNvPr id="58372" name="Picture 4" descr="I:\EE534\Fig_1.13.tif">
            <a:extLst>
              <a:ext uri="{FF2B5EF4-FFF2-40B4-BE49-F238E27FC236}">
                <a16:creationId xmlns:a16="http://schemas.microsoft.com/office/drawing/2014/main" id="{D2CD63A8-4421-0D15-7C28-C69B89955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01" y="1371599"/>
            <a:ext cx="4688541" cy="468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079079B3-F264-64A0-B2D7-C9680CCA07B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AB3A4B89-3E34-75F2-BB26-DC3A7BF0871D}"/>
              </a:ext>
            </a:extLst>
          </p:cNvPr>
          <p:cNvSpPr>
            <a:spLocks noGrp="1" noChangeArrowheads="1"/>
          </p:cNvSpPr>
          <p:nvPr>
            <p:ph type="title"/>
          </p:nvPr>
        </p:nvSpPr>
        <p:spPr/>
        <p:txBody>
          <a:bodyPr/>
          <a:lstStyle/>
          <a:p>
            <a:r>
              <a:rPr lang="en-US" altLang="en-US"/>
              <a:t>Hybrid Control</a:t>
            </a:r>
          </a:p>
        </p:txBody>
      </p:sp>
      <p:sp>
        <p:nvSpPr>
          <p:cNvPr id="60419" name="Rectangle 3">
            <a:extLst>
              <a:ext uri="{FF2B5EF4-FFF2-40B4-BE49-F238E27FC236}">
                <a16:creationId xmlns:a16="http://schemas.microsoft.com/office/drawing/2014/main" id="{1B21662E-B0A6-AA0A-CFD5-2279FC813C96}"/>
              </a:ext>
            </a:extLst>
          </p:cNvPr>
          <p:cNvSpPr>
            <a:spLocks noGrp="1" noChangeArrowheads="1"/>
          </p:cNvSpPr>
          <p:nvPr>
            <p:ph type="body" idx="1"/>
          </p:nvPr>
        </p:nvSpPr>
        <p:spPr>
          <a:xfrm>
            <a:off x="973836" y="1371600"/>
            <a:ext cx="5122164" cy="4724400"/>
          </a:xfrm>
        </p:spPr>
        <p:txBody>
          <a:bodyPr/>
          <a:lstStyle/>
          <a:p>
            <a:pPr marL="381000" indent="-381000">
              <a:lnSpc>
                <a:spcPct val="90000"/>
              </a:lnSpc>
              <a:buNone/>
            </a:pPr>
            <a:r>
              <a:rPr lang="en-US" altLang="en-US" sz="1400" b="1" dirty="0"/>
              <a:t>Problem</a:t>
            </a:r>
          </a:p>
          <a:p>
            <a:pPr marL="381000" indent="-381000">
              <a:lnSpc>
                <a:spcPct val="90000"/>
              </a:lnSpc>
              <a:buNone/>
            </a:pPr>
            <a:endParaRPr lang="en-US" altLang="en-US" sz="1400" b="1" dirty="0"/>
          </a:p>
          <a:p>
            <a:pPr marL="381000" indent="-381000">
              <a:lnSpc>
                <a:spcPct val="90000"/>
              </a:lnSpc>
              <a:buNone/>
            </a:pPr>
            <a:r>
              <a:rPr lang="en-US" altLang="en-US" sz="1400" dirty="0"/>
              <a:t>Scraping paint from a surface</a:t>
            </a:r>
          </a:p>
          <a:p>
            <a:pPr marL="381000" indent="-381000">
              <a:lnSpc>
                <a:spcPct val="90000"/>
              </a:lnSpc>
              <a:buNone/>
            </a:pPr>
            <a:endParaRPr lang="en-US" altLang="en-US" sz="1400" b="1" dirty="0"/>
          </a:p>
          <a:p>
            <a:pPr marL="381000" indent="-381000">
              <a:lnSpc>
                <a:spcPct val="90000"/>
              </a:lnSpc>
              <a:buNone/>
            </a:pPr>
            <a:r>
              <a:rPr lang="en-US" altLang="en-US" sz="1400" b="1" dirty="0"/>
              <a:t>Solution</a:t>
            </a:r>
            <a:r>
              <a:rPr lang="en-US" altLang="en-US" sz="1400" dirty="0"/>
              <a:t> </a:t>
            </a:r>
          </a:p>
          <a:p>
            <a:pPr marL="381000" indent="-381000">
              <a:lnSpc>
                <a:spcPct val="90000"/>
              </a:lnSpc>
              <a:buNone/>
            </a:pPr>
            <a:r>
              <a:rPr lang="en-US" altLang="en-US" sz="1400" dirty="0"/>
              <a:t>Control type: Hybrid Control</a:t>
            </a:r>
          </a:p>
          <a:p>
            <a:pPr marL="381000" indent="-381000">
              <a:lnSpc>
                <a:spcPct val="90000"/>
              </a:lnSpc>
              <a:buNone/>
            </a:pPr>
            <a:r>
              <a:rPr lang="en-US" altLang="en-US" sz="1400" dirty="0">
                <a:solidFill>
                  <a:srgbClr val="FF3300"/>
                </a:solidFill>
              </a:rPr>
              <a:t>Note: It is possible to control position (velocity) </a:t>
            </a:r>
            <a:r>
              <a:rPr lang="en-US" altLang="en-US" sz="1400" b="1" dirty="0">
                <a:solidFill>
                  <a:srgbClr val="0066FF"/>
                </a:solidFill>
              </a:rPr>
              <a:t>OR</a:t>
            </a:r>
            <a:r>
              <a:rPr lang="en-US" altLang="en-US" sz="1400" dirty="0">
                <a:solidFill>
                  <a:srgbClr val="FF3300"/>
                </a:solidFill>
              </a:rPr>
              <a:t> force (torque), but not both of them simultaneously along a given DOF.  The environment impedance enforces a relationship between the two</a:t>
            </a:r>
          </a:p>
          <a:p>
            <a:pPr marL="381000" indent="-381000">
              <a:lnSpc>
                <a:spcPct val="90000"/>
              </a:lnSpc>
              <a:buNone/>
            </a:pPr>
            <a:endParaRPr lang="en-US" altLang="en-US" sz="1400" dirty="0">
              <a:solidFill>
                <a:srgbClr val="FF3300"/>
              </a:solidFill>
            </a:endParaRPr>
          </a:p>
          <a:p>
            <a:pPr marL="381000" indent="-381000">
              <a:lnSpc>
                <a:spcPct val="90000"/>
              </a:lnSpc>
              <a:buNone/>
            </a:pPr>
            <a:r>
              <a:rPr lang="en-US" altLang="en-US" sz="1400" dirty="0"/>
              <a:t>Assumption:</a:t>
            </a:r>
          </a:p>
          <a:p>
            <a:pPr marL="381000" indent="-381000">
              <a:lnSpc>
                <a:spcPct val="90000"/>
              </a:lnSpc>
              <a:buFontTx/>
              <a:buAutoNum type="arabicParenBoth"/>
            </a:pPr>
            <a:r>
              <a:rPr lang="en-US" altLang="en-US" sz="1400" dirty="0"/>
              <a:t>The tool is stiff</a:t>
            </a:r>
          </a:p>
          <a:p>
            <a:pPr marL="381000" indent="-381000">
              <a:lnSpc>
                <a:spcPct val="90000"/>
              </a:lnSpc>
              <a:buFontTx/>
              <a:buAutoNum type="arabicParenBoth"/>
            </a:pPr>
            <a:r>
              <a:rPr lang="en-US" altLang="en-US" sz="1400" dirty="0"/>
              <a:t>The position and orientation of the window is NOT known with accurately respect to the robot base.  </a:t>
            </a:r>
          </a:p>
          <a:p>
            <a:pPr marL="381000" indent="-381000">
              <a:lnSpc>
                <a:spcPct val="90000"/>
              </a:lnSpc>
              <a:buFontTx/>
              <a:buAutoNum type="arabicParenBoth"/>
            </a:pPr>
            <a:r>
              <a:rPr lang="en-US" altLang="en-US" sz="1400" dirty="0"/>
              <a:t>A contact force normal to the surface transmitted between the end effector and the surface is defined</a:t>
            </a:r>
          </a:p>
          <a:p>
            <a:pPr marL="381000" indent="-381000">
              <a:lnSpc>
                <a:spcPct val="90000"/>
              </a:lnSpc>
              <a:buFontTx/>
              <a:buAutoNum type="arabicParenBoth"/>
            </a:pPr>
            <a:r>
              <a:rPr lang="en-US" altLang="en-US" sz="1400" dirty="0"/>
              <a:t>Position control - tangent to the surface</a:t>
            </a:r>
          </a:p>
          <a:p>
            <a:pPr marL="381000" indent="-381000">
              <a:lnSpc>
                <a:spcPct val="90000"/>
              </a:lnSpc>
              <a:buFontTx/>
              <a:buAutoNum type="arabicParenBoth"/>
            </a:pPr>
            <a:r>
              <a:rPr lang="en-US" altLang="en-US" sz="1400" dirty="0"/>
              <a:t>Force control – normal to the surface</a:t>
            </a:r>
            <a:endParaRPr lang="en-US" altLang="en-US" sz="1600" dirty="0"/>
          </a:p>
          <a:p>
            <a:pPr marL="381000" indent="-381000">
              <a:lnSpc>
                <a:spcPct val="90000"/>
              </a:lnSpc>
              <a:buNone/>
            </a:pPr>
            <a:endParaRPr lang="en-US" altLang="en-US" sz="1600" dirty="0"/>
          </a:p>
        </p:txBody>
      </p:sp>
      <p:pic>
        <p:nvPicPr>
          <p:cNvPr id="60420" name="Picture 4" descr="I:\EE534\Fig_1.13.tif">
            <a:extLst>
              <a:ext uri="{FF2B5EF4-FFF2-40B4-BE49-F238E27FC236}">
                <a16:creationId xmlns:a16="http://schemas.microsoft.com/office/drawing/2014/main" id="{75F312A4-6FB7-1BC2-7806-8D177D50D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014" y="1536701"/>
            <a:ext cx="37242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Line 5">
            <a:extLst>
              <a:ext uri="{FF2B5EF4-FFF2-40B4-BE49-F238E27FC236}">
                <a16:creationId xmlns:a16="http://schemas.microsoft.com/office/drawing/2014/main" id="{40B53441-073F-487F-10BC-0F74977C96E0}"/>
              </a:ext>
            </a:extLst>
          </p:cNvPr>
          <p:cNvSpPr>
            <a:spLocks noChangeShapeType="1"/>
          </p:cNvSpPr>
          <p:nvPr/>
        </p:nvSpPr>
        <p:spPr bwMode="auto">
          <a:xfrm flipH="1">
            <a:off x="8467725" y="2305050"/>
            <a:ext cx="1238250" cy="2000250"/>
          </a:xfrm>
          <a:prstGeom prst="line">
            <a:avLst/>
          </a:prstGeom>
          <a:noFill/>
          <a:ln w="762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2" name="AutoShape 6">
            <a:extLst>
              <a:ext uri="{FF2B5EF4-FFF2-40B4-BE49-F238E27FC236}">
                <a16:creationId xmlns:a16="http://schemas.microsoft.com/office/drawing/2014/main" id="{B34CD17B-4BA6-3699-0D71-B8D1E5503CDF}"/>
              </a:ext>
            </a:extLst>
          </p:cNvPr>
          <p:cNvSpPr>
            <a:spLocks noChangeArrowheads="1"/>
          </p:cNvSpPr>
          <p:nvPr/>
        </p:nvSpPr>
        <p:spPr bwMode="auto">
          <a:xfrm>
            <a:off x="9286876" y="2390776"/>
            <a:ext cx="219075" cy="257175"/>
          </a:xfrm>
          <a:prstGeom prst="triangle">
            <a:avLst>
              <a:gd name="adj" fmla="val 8260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60423" name="AutoShape 7">
            <a:extLst>
              <a:ext uri="{FF2B5EF4-FFF2-40B4-BE49-F238E27FC236}">
                <a16:creationId xmlns:a16="http://schemas.microsoft.com/office/drawing/2014/main" id="{4DA15C06-0ED2-9AD0-E831-14C3BE10956A}"/>
              </a:ext>
            </a:extLst>
          </p:cNvPr>
          <p:cNvSpPr>
            <a:spLocks noChangeArrowheads="1"/>
          </p:cNvSpPr>
          <p:nvPr/>
        </p:nvSpPr>
        <p:spPr bwMode="auto">
          <a:xfrm>
            <a:off x="8572501" y="3541714"/>
            <a:ext cx="219075" cy="257175"/>
          </a:xfrm>
          <a:prstGeom prst="triangle">
            <a:avLst>
              <a:gd name="adj" fmla="val 82606"/>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2" name="Footer Placeholder 2">
            <a:extLst>
              <a:ext uri="{FF2B5EF4-FFF2-40B4-BE49-F238E27FC236}">
                <a16:creationId xmlns:a16="http://schemas.microsoft.com/office/drawing/2014/main" id="{275A0774-EF27-FC44-52AB-09A7CF63587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A5F9187-3A59-6816-E7F8-C9C3220A1BE4}"/>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62467" name="Rectangle 3">
            <a:extLst>
              <a:ext uri="{FF2B5EF4-FFF2-40B4-BE49-F238E27FC236}">
                <a16:creationId xmlns:a16="http://schemas.microsoft.com/office/drawing/2014/main" id="{D4223C23-868C-3178-96D0-C269795E3115}"/>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62468" name="Straight Connector 5">
            <a:extLst>
              <a:ext uri="{FF2B5EF4-FFF2-40B4-BE49-F238E27FC236}">
                <a16:creationId xmlns:a16="http://schemas.microsoft.com/office/drawing/2014/main" id="{AAE9139C-74B5-D96E-ED2A-C560C479EC37}"/>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469" name="Rectangle 1">
            <a:extLst>
              <a:ext uri="{FF2B5EF4-FFF2-40B4-BE49-F238E27FC236}">
                <a16:creationId xmlns:a16="http://schemas.microsoft.com/office/drawing/2014/main" id="{86F3BC67-45A7-5E31-7AED-1D77CF19E3E5}"/>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Universal Robots "Force Control Surface Grinding"</a:t>
            </a:r>
            <a:endParaRPr lang="en-US" altLang="en-US" sz="1200" b="1">
              <a:solidFill>
                <a:schemeClr val="bg1"/>
              </a:solidFill>
              <a:latin typeface="Arial Black" panose="020B0A04020102020204" pitchFamily="34" charset="0"/>
            </a:endParaRPr>
          </a:p>
        </p:txBody>
      </p:sp>
      <p:pic>
        <p:nvPicPr>
          <p:cNvPr id="5" name="10IeB4-lp7g">
            <a:extLst>
              <a:ext uri="{FF2B5EF4-FFF2-40B4-BE49-F238E27FC236}">
                <a16:creationId xmlns:a16="http://schemas.microsoft.com/office/drawing/2014/main" id="{8C21FFD9-4A50-126C-5F06-FBD2F90745C0}"/>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7176" y="85883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9697669-3331-8D8C-F482-6F045D3CC92D}"/>
              </a:ext>
            </a:extLst>
          </p:cNvPr>
          <p:cNvSpPr>
            <a:spLocks noGrp="1" noChangeArrowheads="1"/>
          </p:cNvSpPr>
          <p:nvPr>
            <p:ph type="title"/>
          </p:nvPr>
        </p:nvSpPr>
        <p:spPr/>
        <p:txBody>
          <a:bodyPr/>
          <a:lstStyle/>
          <a:p>
            <a:r>
              <a:rPr lang="en-US" altLang="en-US"/>
              <a:t>Hybrid Control - Robotic Systems - Cleaning</a:t>
            </a:r>
          </a:p>
        </p:txBody>
      </p:sp>
      <p:sp>
        <p:nvSpPr>
          <p:cNvPr id="63491" name="Rectangle 3">
            <a:extLst>
              <a:ext uri="{FF2B5EF4-FFF2-40B4-BE49-F238E27FC236}">
                <a16:creationId xmlns:a16="http://schemas.microsoft.com/office/drawing/2014/main" id="{364AF768-82F2-0996-2D05-7D8EB8DBC7C8}"/>
              </a:ext>
            </a:extLst>
          </p:cNvPr>
          <p:cNvSpPr>
            <a:spLocks noGrp="1" noChangeArrowheads="1"/>
          </p:cNvSpPr>
          <p:nvPr>
            <p:ph type="body" idx="1"/>
          </p:nvPr>
        </p:nvSpPr>
        <p:spPr>
          <a:xfrm>
            <a:off x="937684" y="1371600"/>
            <a:ext cx="5158316" cy="4724400"/>
          </a:xfrm>
        </p:spPr>
        <p:txBody>
          <a:bodyPr/>
          <a:lstStyle/>
          <a:p>
            <a:pPr marL="0" indent="0" algn="ctr">
              <a:lnSpc>
                <a:spcPct val="90000"/>
              </a:lnSpc>
              <a:spcBef>
                <a:spcPts val="500"/>
              </a:spcBef>
              <a:spcAft>
                <a:spcPts val="500"/>
              </a:spcAft>
              <a:buNone/>
            </a:pPr>
            <a:r>
              <a:rPr lang="en-US" altLang="en-US" sz="1400" b="1" dirty="0"/>
              <a:t>SKYWASH</a:t>
            </a:r>
          </a:p>
          <a:p>
            <a:pPr marL="0" indent="0" algn="ctr">
              <a:lnSpc>
                <a:spcPct val="90000"/>
              </a:lnSpc>
              <a:spcBef>
                <a:spcPts val="500"/>
              </a:spcBef>
              <a:spcAft>
                <a:spcPts val="500"/>
              </a:spcAft>
              <a:buNone/>
            </a:pPr>
            <a:r>
              <a:rPr lang="en-US" altLang="en-US" sz="1400" b="1" dirty="0"/>
              <a:t>AEG, Dornier, Fraunhofer Institute,  </a:t>
            </a:r>
            <a:r>
              <a:rPr lang="en-US" altLang="en-US" sz="1400" b="1" dirty="0" err="1"/>
              <a:t>Putzmeister</a:t>
            </a:r>
            <a:r>
              <a:rPr lang="en-US" altLang="en-US" sz="1400" b="1" dirty="0"/>
              <a:t> - Germany </a:t>
            </a:r>
          </a:p>
          <a:p>
            <a:pPr marL="0" indent="0">
              <a:lnSpc>
                <a:spcPct val="90000"/>
              </a:lnSpc>
              <a:spcBef>
                <a:spcPts val="500"/>
              </a:spcBef>
              <a:spcAft>
                <a:spcPts val="500"/>
              </a:spcAft>
              <a:buNone/>
            </a:pPr>
            <a:r>
              <a:rPr lang="en-US" altLang="en-US" sz="1400" dirty="0"/>
              <a:t>Using 2 </a:t>
            </a:r>
            <a:r>
              <a:rPr lang="en-US" altLang="en-US" sz="1400" dirty="0" err="1"/>
              <a:t>Skywash</a:t>
            </a:r>
            <a:r>
              <a:rPr lang="en-US" altLang="en-US" sz="1400" dirty="0"/>
              <a:t> robots for cleaning a Boeing 747-400 jumbo jet, its grounding time is reduced from 9 to 3.5 hours. The world´s largest cleaning brush travels a distance of approximately 3.8 kilometers and covers a surface of around 2,400 m² which is about 85% of the entire plane´s surface area. </a:t>
            </a:r>
          </a:p>
          <a:p>
            <a:pPr marL="0" indent="0">
              <a:lnSpc>
                <a:spcPct val="90000"/>
              </a:lnSpc>
              <a:spcBef>
                <a:spcPts val="500"/>
              </a:spcBef>
              <a:spcAft>
                <a:spcPts val="500"/>
              </a:spcAft>
              <a:buNone/>
            </a:pPr>
            <a:r>
              <a:rPr lang="en-US" altLang="en-US" sz="1400" dirty="0"/>
              <a:t>The kinematics consist of </a:t>
            </a:r>
            <a:r>
              <a:rPr lang="en-US" altLang="en-US" sz="1400" b="1" i="1" dirty="0">
                <a:solidFill>
                  <a:srgbClr val="FF3300"/>
                </a:solidFill>
              </a:rPr>
              <a:t>5 main joints</a:t>
            </a:r>
            <a:r>
              <a:rPr lang="en-US" altLang="en-US" sz="1400" dirty="0"/>
              <a:t> for the robot´s arm, and an additional </a:t>
            </a:r>
            <a:r>
              <a:rPr lang="en-US" altLang="en-US" sz="1400" b="1" i="1" dirty="0">
                <a:solidFill>
                  <a:srgbClr val="FF3300"/>
                </a:solidFill>
              </a:rPr>
              <a:t>one for the turning circle</a:t>
            </a:r>
            <a:r>
              <a:rPr lang="en-US" altLang="en-US" sz="1400" dirty="0"/>
              <a:t> of the rotating washing </a:t>
            </a:r>
            <a:r>
              <a:rPr lang="en-US" altLang="en-US" sz="1400" dirty="0" err="1"/>
              <a:t>brush.The</a:t>
            </a:r>
            <a:r>
              <a:rPr lang="en-US" altLang="en-US" sz="1400" dirty="0"/>
              <a:t> </a:t>
            </a:r>
            <a:r>
              <a:rPr lang="en-US" altLang="en-US" sz="1400" dirty="0" err="1"/>
              <a:t>Skywash</a:t>
            </a:r>
            <a:r>
              <a:rPr lang="en-US" altLang="en-US" sz="1400" dirty="0"/>
              <a:t> includes </a:t>
            </a:r>
            <a:r>
              <a:rPr lang="en-US" altLang="en-US" sz="1400" b="1" i="1" dirty="0">
                <a:solidFill>
                  <a:srgbClr val="FF3300"/>
                </a:solidFill>
              </a:rPr>
              <a:t>database that contains the aircraft-specific geometrical data</a:t>
            </a:r>
            <a:r>
              <a:rPr lang="en-US" altLang="en-US" sz="1400" dirty="0"/>
              <a:t>. </a:t>
            </a:r>
          </a:p>
          <a:p>
            <a:pPr marL="0" indent="0">
              <a:lnSpc>
                <a:spcPct val="90000"/>
              </a:lnSpc>
              <a:spcBef>
                <a:spcPts val="500"/>
              </a:spcBef>
              <a:spcAft>
                <a:spcPts val="500"/>
              </a:spcAft>
              <a:buNone/>
            </a:pPr>
            <a:r>
              <a:rPr lang="en-US" altLang="en-US" sz="1400" dirty="0"/>
              <a:t>A </a:t>
            </a:r>
            <a:r>
              <a:rPr lang="en-US" altLang="en-US" sz="1400" b="1" i="1" dirty="0">
                <a:solidFill>
                  <a:srgbClr val="FF3300"/>
                </a:solidFill>
              </a:rPr>
              <a:t>3-D distance camera</a:t>
            </a:r>
            <a:r>
              <a:rPr lang="en-US" altLang="en-US" sz="1400" dirty="0"/>
              <a:t> accurately positions the mobile robot next to the aircraft. The 3-D camera and the computer determine the aircraft´s ideal positioning, and thus the cleaning process begins.</a:t>
            </a:r>
            <a:br>
              <a:rPr lang="en-US" altLang="en-US" sz="1400" dirty="0"/>
            </a:br>
            <a:endParaRPr lang="en-US" altLang="en-US" dirty="0"/>
          </a:p>
        </p:txBody>
      </p:sp>
      <p:pic>
        <p:nvPicPr>
          <p:cNvPr id="63492" name="Picture 4" descr="F:\Users\JR\Projects\EE543\Graphics\skywash.jpg">
            <a:extLst>
              <a:ext uri="{FF2B5EF4-FFF2-40B4-BE49-F238E27FC236}">
                <a16:creationId xmlns:a16="http://schemas.microsoft.com/office/drawing/2014/main" id="{F14CB716-74C5-5C1F-C617-F08B75DBB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834" y="1746758"/>
            <a:ext cx="4951558" cy="309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F:\Users\JR\Projects\EE543\Graphics\service robots book cover.jpg">
            <a:extLst>
              <a:ext uri="{FF2B5EF4-FFF2-40B4-BE49-F238E27FC236}">
                <a16:creationId xmlns:a16="http://schemas.microsoft.com/office/drawing/2014/main" id="{F1E03D05-D189-8C8B-CF89-4A27E8568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134938"/>
            <a:ext cx="84296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2DE1968B-12B3-FEAB-4E4F-DBA50B3F6DC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3A5926-EDE2-5F38-AF0A-F046AE9ABEA5}"/>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64515" name="Rectangle 3">
            <a:extLst>
              <a:ext uri="{FF2B5EF4-FFF2-40B4-BE49-F238E27FC236}">
                <a16:creationId xmlns:a16="http://schemas.microsoft.com/office/drawing/2014/main" id="{290E346A-73A7-18A0-ACEF-FCE14AA047C9}"/>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64516" name="Straight Connector 5">
            <a:extLst>
              <a:ext uri="{FF2B5EF4-FFF2-40B4-BE49-F238E27FC236}">
                <a16:creationId xmlns:a16="http://schemas.microsoft.com/office/drawing/2014/main" id="{90D44BCC-19E8-D2A6-E1A3-6EBEE4404932}"/>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517" name="Rectangle 1">
            <a:extLst>
              <a:ext uri="{FF2B5EF4-FFF2-40B4-BE49-F238E27FC236}">
                <a16:creationId xmlns:a16="http://schemas.microsoft.com/office/drawing/2014/main" id="{E589A94E-DDDB-2171-CB75-9A8D59EBA8B6}"/>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NORDIC DINO - Superior Aircraft washing machine</a:t>
            </a:r>
            <a:endParaRPr lang="en-US" altLang="en-US" sz="1200" b="1">
              <a:solidFill>
                <a:schemeClr val="bg1"/>
              </a:solidFill>
              <a:latin typeface="Arial Black" panose="020B0A04020102020204" pitchFamily="34" charset="0"/>
            </a:endParaRPr>
          </a:p>
        </p:txBody>
      </p:sp>
      <p:pic>
        <p:nvPicPr>
          <p:cNvPr id="3" name="LFLLgw9OJdo">
            <a:extLst>
              <a:ext uri="{FF2B5EF4-FFF2-40B4-BE49-F238E27FC236}">
                <a16:creationId xmlns:a16="http://schemas.microsoft.com/office/drawing/2014/main" id="{9CD51D4B-933E-ABB0-4336-14580969A37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7176" y="85883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1E017F-0096-6967-59FB-8A08B7374C89}"/>
              </a:ext>
            </a:extLst>
          </p:cNvPr>
          <p:cNvSpPr>
            <a:spLocks noGrp="1" noChangeArrowheads="1"/>
          </p:cNvSpPr>
          <p:nvPr>
            <p:ph type="title"/>
          </p:nvPr>
        </p:nvSpPr>
        <p:spPr/>
        <p:txBody>
          <a:bodyPr/>
          <a:lstStyle/>
          <a:p>
            <a:r>
              <a:rPr lang="en-US" altLang="en-US"/>
              <a:t>Impedance Control </a:t>
            </a:r>
          </a:p>
        </p:txBody>
      </p:sp>
      <mc:AlternateContent xmlns:mc="http://schemas.openxmlformats.org/markup-compatibility/2006" xmlns:a14="http://schemas.microsoft.com/office/drawing/2010/main">
        <mc:Choice Requires="a14">
          <p:sp>
            <p:nvSpPr>
              <p:cNvPr id="65539" name="Rectangle 3">
                <a:extLst>
                  <a:ext uri="{FF2B5EF4-FFF2-40B4-BE49-F238E27FC236}">
                    <a16:creationId xmlns:a16="http://schemas.microsoft.com/office/drawing/2014/main" id="{A766EF4F-84CB-5174-AD06-FE96BD510B46}"/>
                  </a:ext>
                </a:extLst>
              </p:cNvPr>
              <p:cNvSpPr>
                <a:spLocks noGrp="1" noChangeArrowheads="1"/>
              </p:cNvSpPr>
              <p:nvPr>
                <p:ph type="body" idx="1"/>
              </p:nvPr>
            </p:nvSpPr>
            <p:spPr/>
            <p:txBody>
              <a:bodyPr/>
              <a:lstStyle/>
              <a:p>
                <a:pPr>
                  <a:buFontTx/>
                  <a:buNone/>
                </a:pPr>
                <a:endParaRPr lang="en-US" altLang="en-US" dirty="0"/>
              </a:p>
              <a:p>
                <a:r>
                  <a:rPr lang="en-US" altLang="en-US" dirty="0"/>
                  <a:t>Controlling a DOF in strict position or force control represent control at two ends of the servo stiffness</a:t>
                </a:r>
              </a:p>
              <a:p>
                <a:pPr lvl="1"/>
                <a:r>
                  <a:rPr lang="en-US" altLang="en-US" b="1" dirty="0"/>
                  <a:t>Ideal position servo</a:t>
                </a:r>
                <a:r>
                  <a:rPr lang="en-US" altLang="en-US" dirty="0"/>
                  <a:t> is infinitely stiff  </a:t>
                </a:r>
                <a14:m>
                  <m:oMath xmlns:m="http://schemas.openxmlformats.org/officeDocument/2006/math">
                    <m:r>
                      <a:rPr lang="en-US" i="1" smtClean="0">
                        <a:solidFill>
                          <a:srgbClr val="000000"/>
                        </a:solidFill>
                        <a:latin typeface="Cambria Math" panose="02040503050406030204" pitchFamily="18" charset="0"/>
                      </a:rPr>
                      <m:t>𝐾</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𝑑𝐹</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𝑑𝑋</m:t>
                    </m:r>
                    <m:r>
                      <a:rPr lang="en-US" i="1" smtClean="0">
                        <a:solidFill>
                          <a:srgbClr val="000000"/>
                        </a:solidFill>
                        <a:latin typeface="Cambria Math" panose="02040503050406030204" pitchFamily="18" charset="0"/>
                      </a:rPr>
                      <m:t>=∞</m:t>
                    </m:r>
                  </m:oMath>
                </a14:m>
                <a:r>
                  <a:rPr lang="en-US" altLang="en-US" dirty="0"/>
                  <a:t>  and reject all force disturbance acting on the system</a:t>
                </a:r>
              </a:p>
              <a:p>
                <a:pPr lvl="1"/>
                <a:r>
                  <a:rPr lang="en-US" altLang="en-US" b="1" dirty="0"/>
                  <a:t>Ideal force servo</a:t>
                </a:r>
                <a:r>
                  <a:rPr lang="en-US" altLang="en-US" dirty="0"/>
                  <a:t> exhibits zero stiffness </a:t>
                </a:r>
                <a14:m>
                  <m:oMath xmlns:m="http://schemas.openxmlformats.org/officeDocument/2006/math">
                    <m:r>
                      <a:rPr lang="en-US" i="1" smtClean="0">
                        <a:solidFill>
                          <a:srgbClr val="000000"/>
                        </a:solidFill>
                        <a:latin typeface="Cambria Math" panose="02040503050406030204" pitchFamily="18" charset="0"/>
                      </a:rPr>
                      <m:t>𝐾</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𝑑𝐹</m:t>
                    </m:r>
                    <m:r>
                      <a:rPr lang="en-US" i="1" smtClean="0">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rPr>
                      <m:t>𝑑𝑋</m:t>
                    </m:r>
                    <m:r>
                      <a:rPr lang="en-US" i="1" smtClean="0">
                        <a:solidFill>
                          <a:srgbClr val="000000"/>
                        </a:solidFill>
                        <a:latin typeface="Cambria Math" panose="02040503050406030204" pitchFamily="18" charset="0"/>
                      </a:rPr>
                      <m:t>=0</m:t>
                    </m:r>
                  </m:oMath>
                </a14:m>
                <a:r>
                  <a:rPr lang="en-US" altLang="en-US" dirty="0"/>
                  <a:t> and maintain a desired force application regardless of the position disturbance.  </a:t>
                </a:r>
              </a:p>
              <a:p>
                <a:endParaRPr lang="en-US" altLang="en-US" dirty="0"/>
              </a:p>
              <a:p>
                <a:endParaRPr lang="en-US" altLang="en-US" dirty="0"/>
              </a:p>
            </p:txBody>
          </p:sp>
        </mc:Choice>
        <mc:Fallback xmlns="">
          <p:sp>
            <p:nvSpPr>
              <p:cNvPr id="65539" name="Rectangle 3">
                <a:extLst>
                  <a:ext uri="{FF2B5EF4-FFF2-40B4-BE49-F238E27FC236}">
                    <a16:creationId xmlns:a16="http://schemas.microsoft.com/office/drawing/2014/main" id="{A766EF4F-84CB-5174-AD06-FE96BD510B46}"/>
                  </a:ext>
                </a:extLst>
              </p:cNvPr>
              <p:cNvSpPr>
                <a:spLocks noGrp="1" noRot="1" noChangeAspect="1" noMove="1" noResize="1" noEditPoints="1" noAdjustHandles="1" noChangeArrowheads="1" noChangeShapeType="1" noTextEdit="1"/>
              </p:cNvSpPr>
              <p:nvPr>
                <p:ph type="body" idx="1"/>
              </p:nvPr>
            </p:nvSpPr>
            <p:spPr>
              <a:blipFill>
                <a:blip r:embed="rId2"/>
                <a:stretch>
                  <a:fillRect l="-529"/>
                </a:stretch>
              </a:blipFill>
            </p:spPr>
            <p:txBody>
              <a:bodyPr/>
              <a:lstStyle/>
              <a:p>
                <a:r>
                  <a:rPr lang="en-US">
                    <a:noFill/>
                  </a:rPr>
                  <a:t> </a:t>
                </a:r>
              </a:p>
            </p:txBody>
          </p:sp>
        </mc:Fallback>
      </mc:AlternateContent>
      <p:graphicFrame>
        <p:nvGraphicFramePr>
          <p:cNvPr id="109574" name="Group 6">
            <a:extLst>
              <a:ext uri="{FF2B5EF4-FFF2-40B4-BE49-F238E27FC236}">
                <a16:creationId xmlns:a16="http://schemas.microsoft.com/office/drawing/2014/main" id="{AC69D452-AC93-E8EE-E329-0E1C2F8E5884}"/>
              </a:ext>
            </a:extLst>
          </p:cNvPr>
          <p:cNvGraphicFramePr>
            <a:graphicFrameLocks noGrp="1"/>
          </p:cNvGraphicFramePr>
          <p:nvPr/>
        </p:nvGraphicFramePr>
        <p:xfrm>
          <a:off x="3048000" y="4425950"/>
          <a:ext cx="6096000" cy="1379538"/>
        </p:xfrm>
        <a:graphic>
          <a:graphicData uri="http://schemas.openxmlformats.org/drawingml/2006/table">
            <a:tbl>
              <a:tblPr/>
              <a:tblGrid>
                <a:gridCol w="23495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460375">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Controlling variable </a:t>
                      </a:r>
                    </a:p>
                  </a:txBody>
                  <a:tcP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a:txBody>
                  <a:tcP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Stiffness</a:t>
                      </a:r>
                    </a:p>
                  </a:txBody>
                  <a:tcPr horzOverflow="overflow">
                    <a:lnL cap="flat">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8788">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Position (P) </a:t>
                      </a:r>
                    </a:p>
                  </a:txBody>
                  <a:tcP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60375">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rPr>
                        <a:t>Force (F)</a:t>
                      </a:r>
                    </a:p>
                  </a:txBody>
                  <a:tcPr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a:solidFill>
                            <a:schemeClr val="tx1"/>
                          </a:solidFill>
                          <a:latin typeface="Arial" charset="0"/>
                        </a:defRPr>
                      </a:lvl1pPr>
                      <a:lvl2pPr algn="l">
                        <a:spcBef>
                          <a:spcPct val="20000"/>
                        </a:spcBef>
                        <a:defRPr>
                          <a:solidFill>
                            <a:schemeClr val="tx1"/>
                          </a:solidFill>
                          <a:latin typeface="Arial" charset="0"/>
                        </a:defRPr>
                      </a:lvl2pPr>
                      <a:lvl3pPr algn="l">
                        <a:spcBef>
                          <a:spcPct val="20000"/>
                        </a:spcBef>
                        <a:defRPr>
                          <a:solidFill>
                            <a:schemeClr val="tx1"/>
                          </a:solidFill>
                          <a:latin typeface="Arial" charset="0"/>
                        </a:defRPr>
                      </a:lvl3pPr>
                      <a:lvl4pPr algn="l">
                        <a:spcBef>
                          <a:spcPct val="20000"/>
                        </a:spcBef>
                        <a:defRPr>
                          <a:solidFill>
                            <a:schemeClr val="tx1"/>
                          </a:solidFill>
                          <a:latin typeface="Arial" charset="0"/>
                        </a:defRPr>
                      </a:lvl4pPr>
                      <a:lvl5pPr algn="l">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ndParaRPr>
                    </a:p>
                  </a:txBody>
                  <a:tcPr horzOverflow="overflow">
                    <a:lnL cap="flat">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65556" name="Object 24">
                <a:extLst>
                  <a:ext uri="{FF2B5EF4-FFF2-40B4-BE49-F238E27FC236}">
                    <a16:creationId xmlns:a16="http://schemas.microsoft.com/office/drawing/2014/main" id="{A7009647-4C1C-DF82-27FE-CEC2A92CF619}"/>
                  </a:ext>
                </a:extLst>
              </p:cNvPr>
              <p:cNvSpPr txBox="1"/>
              <p:nvPr/>
            </p:nvSpPr>
            <p:spPr bwMode="auto">
              <a:xfrm>
                <a:off x="7146925" y="4981576"/>
                <a:ext cx="1822450" cy="307975"/>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𝑑𝐹</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𝑑𝑋</m:t>
                      </m:r>
                      <m:r>
                        <a:rPr lang="en-US" i="1">
                          <a:solidFill>
                            <a:srgbClr val="000000"/>
                          </a:solidFill>
                          <a:latin typeface="Cambria Math" panose="02040503050406030204" pitchFamily="18" charset="0"/>
                        </a:rPr>
                        <m:t>=∞</m:t>
                      </m:r>
                    </m:oMath>
                  </m:oMathPara>
                </a14:m>
                <a:endParaRPr lang="en-US"/>
              </a:p>
            </p:txBody>
          </p:sp>
        </mc:Choice>
        <mc:Fallback xmlns="">
          <p:sp>
            <p:nvSpPr>
              <p:cNvPr id="65556" name="Object 24">
                <a:extLst>
                  <a:ext uri="{FF2B5EF4-FFF2-40B4-BE49-F238E27FC236}">
                    <a16:creationId xmlns:a16="http://schemas.microsoft.com/office/drawing/2014/main" id="{A7009647-4C1C-DF82-27FE-CEC2A92CF619}"/>
                  </a:ext>
                </a:extLst>
              </p:cNvPr>
              <p:cNvSpPr txBox="1">
                <a:spLocks noRot="1" noChangeAspect="1" noMove="1" noResize="1" noEditPoints="1" noAdjustHandles="1" noChangeArrowheads="1" noChangeShapeType="1" noTextEdit="1"/>
              </p:cNvSpPr>
              <p:nvPr/>
            </p:nvSpPr>
            <p:spPr bwMode="auto">
              <a:xfrm>
                <a:off x="7146925" y="4981576"/>
                <a:ext cx="1822450" cy="307975"/>
              </a:xfrm>
              <a:prstGeom prst="rect">
                <a:avLst/>
              </a:prstGeom>
              <a:blipFill>
                <a:blip r:embed="rId3"/>
                <a:stretch>
                  <a:fillRect b="-392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557" name="Object 25">
                <a:extLst>
                  <a:ext uri="{FF2B5EF4-FFF2-40B4-BE49-F238E27FC236}">
                    <a16:creationId xmlns:a16="http://schemas.microsoft.com/office/drawing/2014/main" id="{BE6FA209-7E9C-326D-F268-A39C154938DC}"/>
                  </a:ext>
                </a:extLst>
              </p:cNvPr>
              <p:cNvSpPr txBox="1"/>
              <p:nvPr/>
            </p:nvSpPr>
            <p:spPr bwMode="auto">
              <a:xfrm>
                <a:off x="7140576" y="5424489"/>
                <a:ext cx="1757363" cy="307975"/>
              </a:xfrm>
              <a:prstGeom prst="rect">
                <a:avLst/>
              </a:prstGeom>
              <a:noFill/>
              <a:ln>
                <a:noFill/>
              </a:ln>
              <a:effectLst/>
            </p:spPr>
            <p:txBody>
              <a:bodyPr>
                <a:normAutofit fontScale="55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𝐾</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𝑑𝐹</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𝑑𝑋</m:t>
                      </m:r>
                      <m:r>
                        <a:rPr lang="en-US" i="1">
                          <a:solidFill>
                            <a:srgbClr val="000000"/>
                          </a:solidFill>
                          <a:latin typeface="Cambria Math" panose="02040503050406030204" pitchFamily="18" charset="0"/>
                        </a:rPr>
                        <m:t>=0</m:t>
                      </m:r>
                    </m:oMath>
                  </m:oMathPara>
                </a14:m>
                <a:endParaRPr lang="en-US"/>
              </a:p>
            </p:txBody>
          </p:sp>
        </mc:Choice>
        <mc:Fallback xmlns="">
          <p:sp>
            <p:nvSpPr>
              <p:cNvPr id="65557" name="Object 25">
                <a:extLst>
                  <a:ext uri="{FF2B5EF4-FFF2-40B4-BE49-F238E27FC236}">
                    <a16:creationId xmlns:a16="http://schemas.microsoft.com/office/drawing/2014/main" id="{BE6FA209-7E9C-326D-F268-A39C154938DC}"/>
                  </a:ext>
                </a:extLst>
              </p:cNvPr>
              <p:cNvSpPr txBox="1">
                <a:spLocks noRot="1" noChangeAspect="1" noMove="1" noResize="1" noEditPoints="1" noAdjustHandles="1" noChangeArrowheads="1" noChangeShapeType="1" noTextEdit="1"/>
              </p:cNvSpPr>
              <p:nvPr/>
            </p:nvSpPr>
            <p:spPr bwMode="auto">
              <a:xfrm>
                <a:off x="7140576" y="5424489"/>
                <a:ext cx="1757363" cy="307975"/>
              </a:xfrm>
              <a:prstGeom prst="rect">
                <a:avLst/>
              </a:prstGeom>
              <a:blipFill>
                <a:blip r:embed="rId4"/>
                <a:stretch>
                  <a:fillRect b="-400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558" name="Object 26">
                <a:extLst>
                  <a:ext uri="{FF2B5EF4-FFF2-40B4-BE49-F238E27FC236}">
                    <a16:creationId xmlns:a16="http://schemas.microsoft.com/office/drawing/2014/main" id="{DF0CCB1C-1136-1F62-788B-3AEF452D1F0E}"/>
                  </a:ext>
                </a:extLst>
              </p:cNvPr>
              <p:cNvSpPr txBox="1"/>
              <p:nvPr/>
            </p:nvSpPr>
            <p:spPr bwMode="auto">
              <a:xfrm>
                <a:off x="5524500" y="4929189"/>
                <a:ext cx="1143000" cy="395287"/>
              </a:xfrm>
              <a:prstGeom prst="rect">
                <a:avLst/>
              </a:prstGeom>
              <a:noFill/>
              <a:ln>
                <a:noFill/>
              </a:ln>
              <a:effectLst/>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𝑃</m:t>
                          </m:r>
                        </m:e>
                        <m:sub>
                          <m:r>
                            <a:rPr lang="en-US" i="1">
                              <a:solidFill>
                                <a:srgbClr val="000000"/>
                              </a:solidFill>
                              <a:latin typeface="Cambria Math" panose="02040503050406030204" pitchFamily="18" charset="0"/>
                            </a:rPr>
                            <m:t>𝑑</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𝑃</m:t>
                      </m:r>
                      <m:r>
                        <a:rPr lang="en-US" i="1">
                          <a:solidFill>
                            <a:srgbClr val="000000"/>
                          </a:solidFill>
                          <a:latin typeface="Cambria Math" panose="02040503050406030204" pitchFamily="18" charset="0"/>
                        </a:rPr>
                        <m:t>=0</m:t>
                      </m:r>
                    </m:oMath>
                  </m:oMathPara>
                </a14:m>
                <a:endParaRPr lang="en-US"/>
              </a:p>
            </p:txBody>
          </p:sp>
        </mc:Choice>
        <mc:Fallback xmlns="">
          <p:sp>
            <p:nvSpPr>
              <p:cNvPr id="65558" name="Object 26">
                <a:extLst>
                  <a:ext uri="{FF2B5EF4-FFF2-40B4-BE49-F238E27FC236}">
                    <a16:creationId xmlns:a16="http://schemas.microsoft.com/office/drawing/2014/main" id="{DF0CCB1C-1136-1F62-788B-3AEF452D1F0E}"/>
                  </a:ext>
                </a:extLst>
              </p:cNvPr>
              <p:cNvSpPr txBox="1">
                <a:spLocks noRot="1" noChangeAspect="1" noMove="1" noResize="1" noEditPoints="1" noAdjustHandles="1" noChangeArrowheads="1" noChangeShapeType="1" noTextEdit="1"/>
              </p:cNvSpPr>
              <p:nvPr/>
            </p:nvSpPr>
            <p:spPr bwMode="auto">
              <a:xfrm>
                <a:off x="5524500" y="4929189"/>
                <a:ext cx="1143000" cy="395287"/>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559" name="Object 27">
                <a:extLst>
                  <a:ext uri="{FF2B5EF4-FFF2-40B4-BE49-F238E27FC236}">
                    <a16:creationId xmlns:a16="http://schemas.microsoft.com/office/drawing/2014/main" id="{3855C01B-5945-22D2-356C-D2509206ADF6}"/>
                  </a:ext>
                </a:extLst>
              </p:cNvPr>
              <p:cNvSpPr txBox="1"/>
              <p:nvPr/>
            </p:nvSpPr>
            <p:spPr bwMode="auto">
              <a:xfrm>
                <a:off x="5502275" y="5376864"/>
                <a:ext cx="1187450" cy="395287"/>
              </a:xfrm>
              <a:prstGeom prst="rect">
                <a:avLst/>
              </a:prstGeom>
              <a:noFill/>
              <a:ln>
                <a:noFill/>
              </a:ln>
              <a:effectLst/>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𝐹</m:t>
                          </m:r>
                        </m:e>
                        <m:sub>
                          <m:r>
                            <a:rPr lang="en-US" i="1">
                              <a:solidFill>
                                <a:srgbClr val="000000"/>
                              </a:solidFill>
                              <a:latin typeface="Cambria Math" panose="02040503050406030204" pitchFamily="18" charset="0"/>
                            </a:rPr>
                            <m:t>𝑑</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𝐹</m:t>
                      </m:r>
                      <m:r>
                        <a:rPr lang="en-US" i="1">
                          <a:solidFill>
                            <a:srgbClr val="000000"/>
                          </a:solidFill>
                          <a:latin typeface="Cambria Math" panose="02040503050406030204" pitchFamily="18" charset="0"/>
                        </a:rPr>
                        <m:t>=0</m:t>
                      </m:r>
                    </m:oMath>
                  </m:oMathPara>
                </a14:m>
                <a:endParaRPr lang="en-US"/>
              </a:p>
            </p:txBody>
          </p:sp>
        </mc:Choice>
        <mc:Fallback xmlns="">
          <p:sp>
            <p:nvSpPr>
              <p:cNvPr id="65559" name="Object 27">
                <a:extLst>
                  <a:ext uri="{FF2B5EF4-FFF2-40B4-BE49-F238E27FC236}">
                    <a16:creationId xmlns:a16="http://schemas.microsoft.com/office/drawing/2014/main" id="{3855C01B-5945-22D2-356C-D2509206ADF6}"/>
                  </a:ext>
                </a:extLst>
              </p:cNvPr>
              <p:cNvSpPr txBox="1">
                <a:spLocks noRot="1" noChangeAspect="1" noMove="1" noResize="1" noEditPoints="1" noAdjustHandles="1" noChangeArrowheads="1" noChangeShapeType="1" noTextEdit="1"/>
              </p:cNvSpPr>
              <p:nvPr/>
            </p:nvSpPr>
            <p:spPr bwMode="auto">
              <a:xfrm>
                <a:off x="5502275" y="5376864"/>
                <a:ext cx="1187450" cy="395287"/>
              </a:xfrm>
              <a:prstGeom prst="rect">
                <a:avLst/>
              </a:prstGeom>
              <a:blipFill>
                <a:blip r:embed="rId6"/>
                <a:stretch>
                  <a:fillRect/>
                </a:stretch>
              </a:blipFill>
              <a:ln>
                <a:noFill/>
              </a:ln>
              <a:effectLst/>
            </p:spPr>
            <p:txBody>
              <a:bodyPr/>
              <a:lstStyle/>
              <a:p>
                <a:r>
                  <a:rPr lang="en-US">
                    <a:noFill/>
                  </a:rPr>
                  <a:t> </a:t>
                </a:r>
              </a:p>
            </p:txBody>
          </p:sp>
        </mc:Fallback>
      </mc:AlternateContent>
      <p:sp>
        <p:nvSpPr>
          <p:cNvPr id="15" name="Footer Placeholder 2">
            <a:extLst>
              <a:ext uri="{FF2B5EF4-FFF2-40B4-BE49-F238E27FC236}">
                <a16:creationId xmlns:a16="http://schemas.microsoft.com/office/drawing/2014/main" id="{8BA4F7D9-E2EE-D488-06E2-2064C8F617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D31136-6C5D-314E-0412-67D62FDDD3F2}"/>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66563" name="Rectangle 3">
            <a:extLst>
              <a:ext uri="{FF2B5EF4-FFF2-40B4-BE49-F238E27FC236}">
                <a16:creationId xmlns:a16="http://schemas.microsoft.com/office/drawing/2014/main" id="{4158C68C-017E-A913-356E-96972687AF3E}"/>
              </a:ext>
            </a:extLst>
          </p:cNvPr>
          <p:cNvSpPr>
            <a:spLocks noChangeArrowheads="1"/>
          </p:cNvSpPr>
          <p:nvPr/>
        </p:nvSpPr>
        <p:spPr bwMode="auto">
          <a:xfrm>
            <a:off x="0" y="0"/>
            <a:ext cx="12191999"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66564" name="Straight Connector 5">
            <a:extLst>
              <a:ext uri="{FF2B5EF4-FFF2-40B4-BE49-F238E27FC236}">
                <a16:creationId xmlns:a16="http://schemas.microsoft.com/office/drawing/2014/main" id="{E4C624B0-D719-DD35-D5BB-82998231758E}"/>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565" name="Rectangle 1">
            <a:extLst>
              <a:ext uri="{FF2B5EF4-FFF2-40B4-BE49-F238E27FC236}">
                <a16:creationId xmlns:a16="http://schemas.microsoft.com/office/drawing/2014/main" id="{5F96FC50-1591-036C-903D-E603019E30BB}"/>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Robot Control</a:t>
            </a:r>
            <a:endParaRPr lang="en-US" altLang="en-US" sz="1200" b="1">
              <a:solidFill>
                <a:schemeClr val="bg1"/>
              </a:solidFill>
              <a:latin typeface="Arial Black" panose="020B0A04020102020204" pitchFamily="34" charset="0"/>
            </a:endParaRPr>
          </a:p>
        </p:txBody>
      </p:sp>
      <p:pic>
        <p:nvPicPr>
          <p:cNvPr id="7" name="RLxIg69GWqA">
            <a:extLst>
              <a:ext uri="{FF2B5EF4-FFF2-40B4-BE49-F238E27FC236}">
                <a16:creationId xmlns:a16="http://schemas.microsoft.com/office/drawing/2014/main" id="{8B9B1FD6-516E-B80D-5281-FE4942931BCD}"/>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38288" y="865188"/>
            <a:ext cx="916305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09E9731-A157-AFC5-153D-3DAD4D500FD5}"/>
              </a:ext>
            </a:extLst>
          </p:cNvPr>
          <p:cNvSpPr>
            <a:spLocks noGrp="1" noChangeArrowheads="1"/>
          </p:cNvSpPr>
          <p:nvPr>
            <p:ph type="title"/>
          </p:nvPr>
        </p:nvSpPr>
        <p:spPr/>
        <p:txBody>
          <a:bodyPr/>
          <a:lstStyle/>
          <a:p>
            <a:r>
              <a:rPr lang="en-US" altLang="en-US"/>
              <a:t>Impedance Control</a:t>
            </a:r>
          </a:p>
        </p:txBody>
      </p:sp>
      <p:sp>
        <p:nvSpPr>
          <p:cNvPr id="67587" name="Line 10">
            <a:extLst>
              <a:ext uri="{FF2B5EF4-FFF2-40B4-BE49-F238E27FC236}">
                <a16:creationId xmlns:a16="http://schemas.microsoft.com/office/drawing/2014/main" id="{C3BC05C6-D053-FA66-B256-34BD8ADAF567}"/>
              </a:ext>
            </a:extLst>
          </p:cNvPr>
          <p:cNvSpPr>
            <a:spLocks noChangeShapeType="1"/>
          </p:cNvSpPr>
          <p:nvPr/>
        </p:nvSpPr>
        <p:spPr bwMode="auto">
          <a:xfrm>
            <a:off x="6096000" y="4076701"/>
            <a:ext cx="0" cy="1457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7588" name="Picture 18" descr="C:\Users\JR\Projects\EE544\Scans\springs_2.jpg">
            <a:extLst>
              <a:ext uri="{FF2B5EF4-FFF2-40B4-BE49-F238E27FC236}">
                <a16:creationId xmlns:a16="http://schemas.microsoft.com/office/drawing/2014/main" id="{1D775E20-5EE3-DDD2-9A04-20C9311B9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639" y="2305051"/>
            <a:ext cx="306863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AutoShape 19">
            <a:extLst>
              <a:ext uri="{FF2B5EF4-FFF2-40B4-BE49-F238E27FC236}">
                <a16:creationId xmlns:a16="http://schemas.microsoft.com/office/drawing/2014/main" id="{38995A4D-D887-8DA1-7123-A45745B7CE95}"/>
              </a:ext>
            </a:extLst>
          </p:cNvPr>
          <p:cNvSpPr>
            <a:spLocks/>
          </p:cNvSpPr>
          <p:nvPr/>
        </p:nvSpPr>
        <p:spPr bwMode="auto">
          <a:xfrm>
            <a:off x="5643564" y="4468814"/>
            <a:ext cx="1228725" cy="142875"/>
          </a:xfrm>
          <a:prstGeom prst="accentCallout1">
            <a:avLst>
              <a:gd name="adj1" fmla="val 80000"/>
              <a:gd name="adj2" fmla="val -6204"/>
              <a:gd name="adj3" fmla="val -621111"/>
              <a:gd name="adj4" fmla="val -109171"/>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latin typeface="Times New Roman" panose="02020603050405020304" pitchFamily="18" charset="0"/>
              </a:rPr>
              <a:t>Virtual Springs</a:t>
            </a:r>
          </a:p>
        </p:txBody>
      </p:sp>
      <p:pic>
        <p:nvPicPr>
          <p:cNvPr id="67590" name="Picture 20" descr="C:\Users\JR\Projects\EE544\Scans\temp\spring array.jpg">
            <a:extLst>
              <a:ext uri="{FF2B5EF4-FFF2-40B4-BE49-F238E27FC236}">
                <a16:creationId xmlns:a16="http://schemas.microsoft.com/office/drawing/2014/main" id="{5842A01D-67E0-50D0-485A-D0A5042F5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75" y="1868489"/>
            <a:ext cx="339248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E6381EC5-6911-E024-80FB-EF86C3E8748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E409E47-16B2-3E00-906B-70B810789FDD}"/>
              </a:ext>
            </a:extLst>
          </p:cNvPr>
          <p:cNvSpPr>
            <a:spLocks noGrp="1" noChangeArrowheads="1"/>
          </p:cNvSpPr>
          <p:nvPr>
            <p:ph type="title"/>
          </p:nvPr>
        </p:nvSpPr>
        <p:spPr/>
        <p:txBody>
          <a:bodyPr/>
          <a:lstStyle/>
          <a:p>
            <a:r>
              <a:rPr lang="en-US" altLang="en-US" dirty="0"/>
              <a:t>Robotic System – Definition – </a:t>
            </a:r>
            <a:r>
              <a:rPr lang="en-US" altLang="en-US" dirty="0" err="1"/>
              <a:t>Merrian</a:t>
            </a:r>
            <a:r>
              <a:rPr lang="en-US" altLang="en-US" dirty="0"/>
              <a:t> Webster </a:t>
            </a:r>
          </a:p>
        </p:txBody>
      </p:sp>
      <p:sp>
        <p:nvSpPr>
          <p:cNvPr id="19459" name="Rectangle 3">
            <a:extLst>
              <a:ext uri="{FF2B5EF4-FFF2-40B4-BE49-F238E27FC236}">
                <a16:creationId xmlns:a16="http://schemas.microsoft.com/office/drawing/2014/main" id="{9803368C-0259-4172-D00E-AC7C5F6EFAC1}"/>
              </a:ext>
            </a:extLst>
          </p:cNvPr>
          <p:cNvSpPr>
            <a:spLocks noGrp="1" noChangeArrowheads="1"/>
          </p:cNvSpPr>
          <p:nvPr>
            <p:ph type="body" idx="1"/>
          </p:nvPr>
        </p:nvSpPr>
        <p:spPr/>
        <p:txBody>
          <a:bodyPr/>
          <a:lstStyle/>
          <a:p>
            <a:pPr marL="0" indent="0">
              <a:buNone/>
            </a:pPr>
            <a:r>
              <a:rPr lang="en-US" altLang="en-US" sz="1600" b="1" dirty="0"/>
              <a:t>Robot (noun)</a:t>
            </a:r>
            <a:endParaRPr lang="en-US" altLang="en-US" sz="1600" dirty="0"/>
          </a:p>
          <a:p>
            <a:pPr marL="0" indent="0">
              <a:buNone/>
            </a:pPr>
            <a:r>
              <a:rPr lang="en-US" altLang="en-US" sz="1600" dirty="0" err="1"/>
              <a:t>ro</a:t>
            </a:r>
            <a:r>
              <a:rPr lang="en-US" altLang="en-US" sz="1600" dirty="0"/>
              <a:t>·​bot | \ ˈ</a:t>
            </a:r>
            <a:r>
              <a:rPr lang="en-US" altLang="en-US" sz="1600" dirty="0" err="1"/>
              <a:t>rō</a:t>
            </a:r>
            <a:r>
              <a:rPr lang="en-US" altLang="en-US" sz="1600" dirty="0"/>
              <a:t>-ˌ</a:t>
            </a:r>
            <a:r>
              <a:rPr lang="en-US" altLang="en-US" sz="1600" dirty="0" err="1"/>
              <a:t>bät</a:t>
            </a:r>
            <a:r>
              <a:rPr lang="en-US" altLang="en-US" sz="1600" dirty="0"/>
              <a:t>  , -</a:t>
            </a:r>
            <a:r>
              <a:rPr lang="en-US" altLang="en-US" sz="1600" dirty="0" err="1"/>
              <a:t>bət</a:t>
            </a:r>
            <a:r>
              <a:rPr lang="en-US" altLang="en-US" sz="1600" dirty="0"/>
              <a:t> \</a:t>
            </a:r>
          </a:p>
          <a:p>
            <a:pPr marL="0" indent="0">
              <a:buNone/>
            </a:pPr>
            <a:r>
              <a:rPr lang="en-US" altLang="en-US" sz="1600" i="1" dirty="0"/>
              <a:t>plural </a:t>
            </a:r>
            <a:r>
              <a:rPr lang="en-US" altLang="en-US" sz="1600" b="1" dirty="0"/>
              <a:t>robots</a:t>
            </a:r>
            <a:endParaRPr lang="en-US" altLang="en-US" sz="1600" dirty="0"/>
          </a:p>
          <a:p>
            <a:pPr marL="0" indent="0">
              <a:buNone/>
            </a:pPr>
            <a:endParaRPr lang="en-US" altLang="en-US" sz="1600" b="1" dirty="0"/>
          </a:p>
          <a:p>
            <a:pPr marL="0" indent="0">
              <a:buNone/>
            </a:pPr>
            <a:r>
              <a:rPr lang="en-US" altLang="en-US" sz="1600" b="1" dirty="0"/>
              <a:t>Definition of </a:t>
            </a:r>
            <a:r>
              <a:rPr lang="en-US" altLang="en-US" sz="1600" b="1" i="1" dirty="0"/>
              <a:t>robot</a:t>
            </a:r>
            <a:endParaRPr lang="en-US" altLang="en-US" sz="1600" b="1" dirty="0"/>
          </a:p>
          <a:p>
            <a:pPr marL="0" indent="0">
              <a:buNone/>
            </a:pPr>
            <a:r>
              <a:rPr lang="en-US" altLang="en-US" sz="1600" b="1" dirty="0"/>
              <a:t>1: </a:t>
            </a:r>
            <a:r>
              <a:rPr lang="en-US" altLang="en-US" sz="1600" dirty="0"/>
              <a:t>a machine that resembles a living creature in being capable of moving independently (as by walking or rolling on wheels) and performing complex actions (such as grasping and moving objects)</a:t>
            </a:r>
          </a:p>
          <a:p>
            <a:pPr marL="0" indent="0">
              <a:buNone/>
            </a:pPr>
            <a:r>
              <a:rPr lang="en-US" altLang="en-US" sz="1600" dirty="0"/>
              <a:t>Often </a:t>
            </a:r>
            <a:r>
              <a:rPr lang="en-US" altLang="en-US" sz="1600" b="1" dirty="0"/>
              <a:t>: </a:t>
            </a:r>
            <a:r>
              <a:rPr lang="en-US" altLang="en-US" sz="1600" dirty="0"/>
              <a:t>such a machine built to resemble a human being or animal in appearance and behavior.</a:t>
            </a:r>
          </a:p>
          <a:p>
            <a:pPr marL="0" indent="0">
              <a:buNone/>
            </a:pPr>
            <a:endParaRPr lang="en-US" altLang="en-US" sz="1600" dirty="0"/>
          </a:p>
          <a:p>
            <a:pPr marL="0" indent="0">
              <a:buNone/>
            </a:pPr>
            <a:r>
              <a:rPr lang="en-US" altLang="en-US" sz="1600" b="1" dirty="0"/>
              <a:t>2a: </a:t>
            </a:r>
            <a:r>
              <a:rPr lang="en-US" altLang="en-US" sz="1600" dirty="0"/>
              <a:t>a device that automatically performs complicated, often repetitive tasks (as in an industrial assembly line)</a:t>
            </a:r>
          </a:p>
          <a:p>
            <a:pPr marL="0" indent="0">
              <a:buNone/>
            </a:pPr>
            <a:r>
              <a:rPr lang="en-US" altLang="en-US" sz="1600" b="1" dirty="0"/>
              <a:t>b: </a:t>
            </a:r>
            <a:r>
              <a:rPr lang="en-US" altLang="en-US" sz="1600" dirty="0"/>
              <a:t>a mechanism guided by automatic controls</a:t>
            </a:r>
          </a:p>
          <a:p>
            <a:pPr marL="0" indent="0">
              <a:buNone/>
            </a:pPr>
            <a:endParaRPr lang="en-US" altLang="en-US" sz="1600" dirty="0"/>
          </a:p>
          <a:p>
            <a:pPr marL="0" indent="0">
              <a:buNone/>
            </a:pPr>
            <a:r>
              <a:rPr lang="en-US" altLang="en-US" sz="1600" b="1" dirty="0"/>
              <a:t>Did you Know? </a:t>
            </a:r>
          </a:p>
          <a:p>
            <a:pPr marL="0" indent="0">
              <a:buNone/>
            </a:pPr>
            <a:r>
              <a:rPr lang="en-US" altLang="en-US" sz="1200" dirty="0"/>
              <a:t>In 1920, Czech writer Karel </a:t>
            </a:r>
            <a:r>
              <a:rPr lang="en-US" altLang="en-US" sz="1200" dirty="0" err="1"/>
              <a:t>Čapek</a:t>
            </a:r>
            <a:r>
              <a:rPr lang="en-US" altLang="en-US" sz="1200" dirty="0"/>
              <a:t> published a play titled R.U.R. Those initials stood for "Rossum's Universal Robots," which was the name of a fictional company that manufactured human-like machines designed to perform hard, dull, dangerous work for people. The machines in the play eventually grew to resent their jobs and rebelled—with disastrous results for humans. During the writing of his play, </a:t>
            </a:r>
            <a:r>
              <a:rPr lang="en-US" altLang="en-US" sz="1200" dirty="0" err="1"/>
              <a:t>Čapek</a:t>
            </a:r>
            <a:r>
              <a:rPr lang="en-US" altLang="en-US" sz="1200" dirty="0"/>
              <a:t> consulted with his brother, the painter and writer Josef </a:t>
            </a:r>
            <a:r>
              <a:rPr lang="en-US" altLang="en-US" sz="1200" dirty="0" err="1"/>
              <a:t>Čapek</a:t>
            </a:r>
            <a:r>
              <a:rPr lang="en-US" altLang="en-US" sz="1200" dirty="0"/>
              <a:t>, who suggested the name robot for these machines, from the Czech word </a:t>
            </a:r>
            <a:r>
              <a:rPr lang="en-US" altLang="en-US" sz="1200" dirty="0" err="1"/>
              <a:t>robota</a:t>
            </a:r>
            <a:r>
              <a:rPr lang="en-US" altLang="en-US" sz="1200" dirty="0"/>
              <a:t>, which means "forced labor." Robot made its way into our language in 1922 when R.U.R. was translated into English.</a:t>
            </a:r>
          </a:p>
          <a:p>
            <a:pPr marL="0" indent="0">
              <a:buNone/>
            </a:pPr>
            <a:endParaRPr lang="en-US" altLang="en-US" sz="1200" dirty="0"/>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p:txBody>
      </p:sp>
      <p:sp>
        <p:nvSpPr>
          <p:cNvPr id="7" name="Footer Placeholder 2">
            <a:extLst>
              <a:ext uri="{FF2B5EF4-FFF2-40B4-BE49-F238E27FC236}">
                <a16:creationId xmlns:a16="http://schemas.microsoft.com/office/drawing/2014/main" id="{F3CA9BF4-C9DB-82E9-B35D-D7FC5F167D8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278244-41DD-E776-21AC-F9A408D9F604}"/>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68611" name="Rectangle 3">
            <a:extLst>
              <a:ext uri="{FF2B5EF4-FFF2-40B4-BE49-F238E27FC236}">
                <a16:creationId xmlns:a16="http://schemas.microsoft.com/office/drawing/2014/main" id="{25FD4020-FE99-D766-CD95-93A75836E546}"/>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68612" name="Straight Connector 5">
            <a:extLst>
              <a:ext uri="{FF2B5EF4-FFF2-40B4-BE49-F238E27FC236}">
                <a16:creationId xmlns:a16="http://schemas.microsoft.com/office/drawing/2014/main" id="{286C4846-8C6A-94ED-43EB-D0224156EF92}"/>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8613" name="Rectangle 1">
            <a:extLst>
              <a:ext uri="{FF2B5EF4-FFF2-40B4-BE49-F238E27FC236}">
                <a16:creationId xmlns:a16="http://schemas.microsoft.com/office/drawing/2014/main" id="{13599208-B13D-CFE6-C1CC-0C1BA6268BCE}"/>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Impedance Control for Soft Robots</a:t>
            </a:r>
            <a:endParaRPr lang="en-US" altLang="en-US" sz="1200" b="1">
              <a:solidFill>
                <a:schemeClr val="bg1"/>
              </a:solidFill>
              <a:latin typeface="Arial Black" panose="020B0A04020102020204" pitchFamily="34" charset="0"/>
            </a:endParaRPr>
          </a:p>
        </p:txBody>
      </p:sp>
      <p:pic>
        <p:nvPicPr>
          <p:cNvPr id="3" name="sbhiNNIxMNQ">
            <a:extLst>
              <a:ext uri="{FF2B5EF4-FFF2-40B4-BE49-F238E27FC236}">
                <a16:creationId xmlns:a16="http://schemas.microsoft.com/office/drawing/2014/main" id="{5520AB2D-6381-378D-C519-13259C1D974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8202" y="877888"/>
            <a:ext cx="8927549"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AE770D-F597-0087-D0F4-633802A8EADE}"/>
              </a:ext>
            </a:extLst>
          </p:cNvPr>
          <p:cNvSpPr>
            <a:spLocks noGrp="1" noChangeArrowheads="1"/>
          </p:cNvSpPr>
          <p:nvPr>
            <p:ph type="ctrTitle"/>
          </p:nvPr>
        </p:nvSpPr>
        <p:spPr>
          <a:xfrm>
            <a:off x="2209800" y="2286000"/>
            <a:ext cx="7772400" cy="1143000"/>
          </a:xfrm>
        </p:spPr>
        <p:txBody>
          <a:bodyPr/>
          <a:lstStyle/>
          <a:p>
            <a:r>
              <a:rPr lang="en-US" altLang="en-US" dirty="0"/>
              <a:t>The Operational Environment  </a:t>
            </a:r>
            <a:br>
              <a:rPr lang="en-US" altLang="en-US" dirty="0"/>
            </a:br>
            <a:endParaRPr lang="en-US" altLang="en-US" dirty="0"/>
          </a:p>
        </p:txBody>
      </p:sp>
      <p:sp>
        <p:nvSpPr>
          <p:cNvPr id="17411" name="Rectangle 3">
            <a:extLst>
              <a:ext uri="{FF2B5EF4-FFF2-40B4-BE49-F238E27FC236}">
                <a16:creationId xmlns:a16="http://schemas.microsoft.com/office/drawing/2014/main" id="{7C1E15C2-7C82-2402-548E-B753DE7CF80A}"/>
              </a:ext>
            </a:extLst>
          </p:cNvPr>
          <p:cNvSpPr>
            <a:spLocks noGrp="1" noChangeArrowheads="1"/>
          </p:cNvSpPr>
          <p:nvPr>
            <p:ph type="subTitle" idx="1"/>
          </p:nvPr>
        </p:nvSpPr>
        <p:spPr/>
        <p:txBody>
          <a:bodyPr/>
          <a:lstStyle/>
          <a:p>
            <a:r>
              <a:rPr lang="en-US" altLang="en-US" dirty="0"/>
              <a:t>Structured versus Unstructured Environment</a:t>
            </a:r>
          </a:p>
          <a:p>
            <a:r>
              <a:rPr lang="en-US" altLang="en-US" dirty="0"/>
              <a:t>Static versus Dynamic Environment  </a:t>
            </a:r>
          </a:p>
        </p:txBody>
      </p:sp>
    </p:spTree>
    <p:extLst>
      <p:ext uri="{BB962C8B-B14F-4D97-AF65-F5344CB8AC3E}">
        <p14:creationId xmlns:p14="http://schemas.microsoft.com/office/powerpoint/2010/main" val="1169569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339014-3DF4-B533-7A2B-8281AF825773}"/>
              </a:ext>
            </a:extLst>
          </p:cNvPr>
          <p:cNvSpPr>
            <a:spLocks noGrp="1" noChangeArrowheads="1"/>
          </p:cNvSpPr>
          <p:nvPr>
            <p:ph type="title"/>
          </p:nvPr>
        </p:nvSpPr>
        <p:spPr/>
        <p:txBody>
          <a:bodyPr/>
          <a:lstStyle/>
          <a:p>
            <a:r>
              <a:rPr lang="en-US" altLang="en-US"/>
              <a:t>Robotic System – Definition</a:t>
            </a:r>
          </a:p>
        </p:txBody>
      </p:sp>
      <p:sp>
        <p:nvSpPr>
          <p:cNvPr id="7" name="Footer Placeholder 2">
            <a:extLst>
              <a:ext uri="{FF2B5EF4-FFF2-40B4-BE49-F238E27FC236}">
                <a16:creationId xmlns:a16="http://schemas.microsoft.com/office/drawing/2014/main" id="{5DED3EE0-A938-6CC2-96A1-43C09B794CA6}"/>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5" name="Rectangle 4">
            <a:extLst>
              <a:ext uri="{FF2B5EF4-FFF2-40B4-BE49-F238E27FC236}">
                <a16:creationId xmlns:a16="http://schemas.microsoft.com/office/drawing/2014/main" id="{0218C252-2CBE-42C3-E5DE-6203B870C4D2}"/>
              </a:ext>
            </a:extLst>
          </p:cNvPr>
          <p:cNvSpPr/>
          <p:nvPr/>
        </p:nvSpPr>
        <p:spPr bwMode="auto">
          <a:xfrm>
            <a:off x="786700" y="2657764"/>
            <a:ext cx="3496374" cy="2055234"/>
          </a:xfrm>
          <a:prstGeom prst="rect">
            <a:avLst/>
          </a:prstGeom>
          <a:solidFill>
            <a:schemeClr val="tx1">
              <a:lumMod val="65000"/>
              <a:lumOff val="3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b="1" dirty="0">
                <a:solidFill>
                  <a:schemeClr val="bg1">
                    <a:lumMod val="85000"/>
                  </a:schemeClr>
                </a:solidFill>
              </a:rPr>
              <a:t>Robot</a:t>
            </a:r>
          </a:p>
        </p:txBody>
      </p:sp>
      <p:sp>
        <p:nvSpPr>
          <p:cNvPr id="6" name="Rectangle 5">
            <a:extLst>
              <a:ext uri="{FF2B5EF4-FFF2-40B4-BE49-F238E27FC236}">
                <a16:creationId xmlns:a16="http://schemas.microsoft.com/office/drawing/2014/main" id="{CD84C748-5D33-4535-6394-2BA3FCCB5404}"/>
              </a:ext>
            </a:extLst>
          </p:cNvPr>
          <p:cNvSpPr/>
          <p:nvPr/>
        </p:nvSpPr>
        <p:spPr bwMode="auto">
          <a:xfrm>
            <a:off x="1123160" y="3188721"/>
            <a:ext cx="2954328" cy="1281466"/>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a:lstStyle/>
          <a:p>
            <a:pPr algn="ctr">
              <a:defRPr/>
            </a:pPr>
            <a:r>
              <a:rPr lang="en-US" sz="1400" dirty="0">
                <a:solidFill>
                  <a:schemeClr val="bg1"/>
                </a:solidFill>
              </a:rPr>
              <a:t>Sense</a:t>
            </a:r>
          </a:p>
          <a:p>
            <a:pPr algn="ctr">
              <a:defRPr/>
            </a:pPr>
            <a:r>
              <a:rPr lang="en-US" sz="1400" dirty="0">
                <a:solidFill>
                  <a:schemeClr val="bg1"/>
                </a:solidFill>
              </a:rPr>
              <a:t>Compute</a:t>
            </a:r>
          </a:p>
          <a:p>
            <a:pPr algn="ctr">
              <a:defRPr/>
            </a:pPr>
            <a:r>
              <a:rPr lang="en-US" sz="1400" dirty="0">
                <a:solidFill>
                  <a:schemeClr val="bg1"/>
                </a:solidFill>
              </a:rPr>
              <a:t>Think (Intelligence)</a:t>
            </a:r>
          </a:p>
          <a:p>
            <a:pPr algn="ctr">
              <a:defRPr/>
            </a:pPr>
            <a:r>
              <a:rPr lang="en-US" sz="1400" dirty="0">
                <a:solidFill>
                  <a:schemeClr val="bg1"/>
                </a:solidFill>
              </a:rPr>
              <a:t>Act</a:t>
            </a:r>
          </a:p>
          <a:p>
            <a:pPr algn="ctr">
              <a:defRPr/>
            </a:pPr>
            <a:r>
              <a:rPr lang="en-US" sz="1400" dirty="0">
                <a:solidFill>
                  <a:schemeClr val="bg1"/>
                </a:solidFill>
              </a:rPr>
              <a:t>Asses </a:t>
            </a:r>
          </a:p>
          <a:p>
            <a:pPr algn="ctr">
              <a:defRPr/>
            </a:pPr>
            <a:r>
              <a:rPr lang="en-US" sz="1400" dirty="0">
                <a:solidFill>
                  <a:schemeClr val="tx1"/>
                </a:solidFill>
              </a:rPr>
              <a:t>4</a:t>
            </a:r>
          </a:p>
        </p:txBody>
      </p:sp>
      <p:sp>
        <p:nvSpPr>
          <p:cNvPr id="11" name="Rectangle 10">
            <a:extLst>
              <a:ext uri="{FF2B5EF4-FFF2-40B4-BE49-F238E27FC236}">
                <a16:creationId xmlns:a16="http://schemas.microsoft.com/office/drawing/2014/main" id="{FDB67C5C-B106-963D-15AC-6FFEC5472A2E}"/>
              </a:ext>
            </a:extLst>
          </p:cNvPr>
          <p:cNvSpPr/>
          <p:nvPr/>
        </p:nvSpPr>
        <p:spPr bwMode="auto">
          <a:xfrm>
            <a:off x="4870450" y="1793383"/>
            <a:ext cx="1874838" cy="366713"/>
          </a:xfrm>
          <a:prstGeom prst="rect">
            <a:avLst/>
          </a:prstGeom>
          <a:solidFill>
            <a:srgbClr val="FFC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b="1" dirty="0">
                <a:solidFill>
                  <a:schemeClr val="bg1">
                    <a:lumMod val="85000"/>
                  </a:schemeClr>
                </a:solidFill>
              </a:rPr>
              <a:t>Manipulation</a:t>
            </a:r>
          </a:p>
        </p:txBody>
      </p:sp>
      <p:sp>
        <p:nvSpPr>
          <p:cNvPr id="12" name="Rectangle 11">
            <a:extLst>
              <a:ext uri="{FF2B5EF4-FFF2-40B4-BE49-F238E27FC236}">
                <a16:creationId xmlns:a16="http://schemas.microsoft.com/office/drawing/2014/main" id="{6DCF3435-BC33-1271-5CFF-66ECE509D914}"/>
              </a:ext>
            </a:extLst>
          </p:cNvPr>
          <p:cNvSpPr/>
          <p:nvPr/>
        </p:nvSpPr>
        <p:spPr bwMode="auto">
          <a:xfrm>
            <a:off x="4870450" y="4930631"/>
            <a:ext cx="1874838" cy="366712"/>
          </a:xfrm>
          <a:prstGeom prst="rect">
            <a:avLst/>
          </a:prstGeom>
          <a:solidFill>
            <a:srgbClr val="CC33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b="1" dirty="0">
                <a:solidFill>
                  <a:schemeClr val="bg1">
                    <a:lumMod val="85000"/>
                  </a:schemeClr>
                </a:solidFill>
              </a:rPr>
              <a:t>Mobility</a:t>
            </a:r>
          </a:p>
        </p:txBody>
      </p:sp>
      <p:sp>
        <p:nvSpPr>
          <p:cNvPr id="13" name="Rectangle 12">
            <a:extLst>
              <a:ext uri="{FF2B5EF4-FFF2-40B4-BE49-F238E27FC236}">
                <a16:creationId xmlns:a16="http://schemas.microsoft.com/office/drawing/2014/main" id="{F8B8B931-587C-DECB-C922-9358033EEF66}"/>
              </a:ext>
            </a:extLst>
          </p:cNvPr>
          <p:cNvSpPr/>
          <p:nvPr/>
        </p:nvSpPr>
        <p:spPr bwMode="auto">
          <a:xfrm>
            <a:off x="7332664" y="1487489"/>
            <a:ext cx="2643187" cy="4416425"/>
          </a:xfrm>
          <a:prstGeom prst="rect">
            <a:avLst/>
          </a:prstGeom>
          <a:solidFill>
            <a:srgbClr val="00B05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b="1" dirty="0">
                <a:solidFill>
                  <a:schemeClr val="bg1">
                    <a:lumMod val="85000"/>
                  </a:schemeClr>
                </a:solidFill>
              </a:rPr>
              <a:t>Environment</a:t>
            </a:r>
          </a:p>
        </p:txBody>
      </p:sp>
      <p:sp>
        <p:nvSpPr>
          <p:cNvPr id="14" name="Rectangle 13">
            <a:extLst>
              <a:ext uri="{FF2B5EF4-FFF2-40B4-BE49-F238E27FC236}">
                <a16:creationId xmlns:a16="http://schemas.microsoft.com/office/drawing/2014/main" id="{02E28610-5BCB-9180-84D1-227F5D35248A}"/>
              </a:ext>
            </a:extLst>
          </p:cNvPr>
          <p:cNvSpPr/>
          <p:nvPr/>
        </p:nvSpPr>
        <p:spPr bwMode="auto">
          <a:xfrm>
            <a:off x="7716839" y="2124076"/>
            <a:ext cx="1874837" cy="983457"/>
          </a:xfrm>
          <a:prstGeom prst="rect">
            <a:avLst/>
          </a:prstGeom>
          <a:solidFill>
            <a:srgbClr val="00B0F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1600" b="1" dirty="0">
                <a:solidFill>
                  <a:schemeClr val="bg1">
                    <a:lumMod val="85000"/>
                  </a:schemeClr>
                </a:solidFill>
              </a:rPr>
              <a:t>Air</a:t>
            </a:r>
          </a:p>
          <a:p>
            <a:pPr algn="ctr">
              <a:defRPr/>
            </a:pPr>
            <a:r>
              <a:rPr lang="en-US" sz="1600" b="1" dirty="0">
                <a:solidFill>
                  <a:schemeClr val="bg1">
                    <a:lumMod val="85000"/>
                  </a:schemeClr>
                </a:solidFill>
              </a:rPr>
              <a:t>Space</a:t>
            </a:r>
          </a:p>
        </p:txBody>
      </p:sp>
      <p:sp>
        <p:nvSpPr>
          <p:cNvPr id="15" name="Rectangle 14">
            <a:extLst>
              <a:ext uri="{FF2B5EF4-FFF2-40B4-BE49-F238E27FC236}">
                <a16:creationId xmlns:a16="http://schemas.microsoft.com/office/drawing/2014/main" id="{CC4B7196-62C6-C103-A0AF-AEA996FF971F}"/>
              </a:ext>
            </a:extLst>
          </p:cNvPr>
          <p:cNvSpPr/>
          <p:nvPr/>
        </p:nvSpPr>
        <p:spPr bwMode="auto">
          <a:xfrm>
            <a:off x="7716839" y="3270251"/>
            <a:ext cx="1874837" cy="1062377"/>
          </a:xfrm>
          <a:prstGeom prst="rect">
            <a:avLst/>
          </a:prstGeom>
          <a:solidFill>
            <a:srgbClr val="996633"/>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1600" b="1" dirty="0">
                <a:solidFill>
                  <a:schemeClr val="bg1">
                    <a:lumMod val="85000"/>
                  </a:schemeClr>
                </a:solidFill>
              </a:rPr>
              <a:t>Ground</a:t>
            </a:r>
          </a:p>
        </p:txBody>
      </p:sp>
      <p:sp>
        <p:nvSpPr>
          <p:cNvPr id="16" name="Rectangle 15">
            <a:extLst>
              <a:ext uri="{FF2B5EF4-FFF2-40B4-BE49-F238E27FC236}">
                <a16:creationId xmlns:a16="http://schemas.microsoft.com/office/drawing/2014/main" id="{D6293ABB-EA19-98F5-7AFE-00780DA87232}"/>
              </a:ext>
            </a:extLst>
          </p:cNvPr>
          <p:cNvSpPr/>
          <p:nvPr/>
        </p:nvSpPr>
        <p:spPr bwMode="auto">
          <a:xfrm>
            <a:off x="7716839" y="4586288"/>
            <a:ext cx="1874837" cy="1073944"/>
          </a:xfrm>
          <a:prstGeom prst="rect">
            <a:avLst/>
          </a:prstGeom>
          <a:solidFill>
            <a:schemeClr val="accent2"/>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1600" b="1" dirty="0">
                <a:solidFill>
                  <a:schemeClr val="bg1">
                    <a:lumMod val="85000"/>
                  </a:schemeClr>
                </a:solidFill>
              </a:rPr>
              <a:t>Water</a:t>
            </a:r>
          </a:p>
        </p:txBody>
      </p:sp>
      <p:cxnSp>
        <p:nvCxnSpPr>
          <p:cNvPr id="25613" name="Elbow Connector 16">
            <a:extLst>
              <a:ext uri="{FF2B5EF4-FFF2-40B4-BE49-F238E27FC236}">
                <a16:creationId xmlns:a16="http://schemas.microsoft.com/office/drawing/2014/main" id="{55E6EC1F-87C6-D649-72A3-54733F06A77B}"/>
              </a:ext>
            </a:extLst>
          </p:cNvPr>
          <p:cNvCxnSpPr>
            <a:cxnSpLocks noChangeShapeType="1"/>
            <a:stCxn id="5" idx="3"/>
            <a:endCxn id="12" idx="1"/>
          </p:cNvCxnSpPr>
          <p:nvPr/>
        </p:nvCxnSpPr>
        <p:spPr bwMode="auto">
          <a:xfrm>
            <a:off x="4283074" y="3685381"/>
            <a:ext cx="587376" cy="1428606"/>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4" name="Elbow Connector 18">
            <a:extLst>
              <a:ext uri="{FF2B5EF4-FFF2-40B4-BE49-F238E27FC236}">
                <a16:creationId xmlns:a16="http://schemas.microsoft.com/office/drawing/2014/main" id="{B088A46A-DA89-6314-562A-2D12CD1AB4D1}"/>
              </a:ext>
            </a:extLst>
          </p:cNvPr>
          <p:cNvCxnSpPr>
            <a:cxnSpLocks noChangeShapeType="1"/>
            <a:stCxn id="5" idx="3"/>
            <a:endCxn id="11" idx="1"/>
          </p:cNvCxnSpPr>
          <p:nvPr/>
        </p:nvCxnSpPr>
        <p:spPr bwMode="auto">
          <a:xfrm flipV="1">
            <a:off x="4283074" y="1976740"/>
            <a:ext cx="587376" cy="1708641"/>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5" name="Elbow Connector 23">
            <a:extLst>
              <a:ext uri="{FF2B5EF4-FFF2-40B4-BE49-F238E27FC236}">
                <a16:creationId xmlns:a16="http://schemas.microsoft.com/office/drawing/2014/main" id="{E6EAF664-4D96-66FF-EF27-2EF0BAC5F215}"/>
              </a:ext>
            </a:extLst>
          </p:cNvPr>
          <p:cNvCxnSpPr>
            <a:cxnSpLocks noChangeShapeType="1"/>
            <a:stCxn id="11" idx="3"/>
            <a:endCxn id="13" idx="1"/>
          </p:cNvCxnSpPr>
          <p:nvPr/>
        </p:nvCxnSpPr>
        <p:spPr bwMode="auto">
          <a:xfrm>
            <a:off x="6745288" y="1976740"/>
            <a:ext cx="587376" cy="1718962"/>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6" name="Elbow Connector 25">
            <a:extLst>
              <a:ext uri="{FF2B5EF4-FFF2-40B4-BE49-F238E27FC236}">
                <a16:creationId xmlns:a16="http://schemas.microsoft.com/office/drawing/2014/main" id="{18EFDAD9-CFDA-AC9E-589D-C4BEEB0E0303}"/>
              </a:ext>
            </a:extLst>
          </p:cNvPr>
          <p:cNvCxnSpPr>
            <a:cxnSpLocks noChangeShapeType="1"/>
            <a:stCxn id="12" idx="3"/>
            <a:endCxn id="13" idx="1"/>
          </p:cNvCxnSpPr>
          <p:nvPr/>
        </p:nvCxnSpPr>
        <p:spPr bwMode="auto">
          <a:xfrm flipV="1">
            <a:off x="6745288" y="3695702"/>
            <a:ext cx="587376" cy="1418285"/>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617" name="Picture 4" descr="Design Background">
            <a:extLst>
              <a:ext uri="{FF2B5EF4-FFF2-40B4-BE49-F238E27FC236}">
                <a16:creationId xmlns:a16="http://schemas.microsoft.com/office/drawing/2014/main" id="{338CDEFB-F571-669A-F618-67A5177C3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885065"/>
            <a:ext cx="15033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606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339014-3DF4-B533-7A2B-8281AF825773}"/>
              </a:ext>
            </a:extLst>
          </p:cNvPr>
          <p:cNvSpPr>
            <a:spLocks noGrp="1" noChangeArrowheads="1"/>
          </p:cNvSpPr>
          <p:nvPr>
            <p:ph type="title"/>
          </p:nvPr>
        </p:nvSpPr>
        <p:spPr/>
        <p:txBody>
          <a:bodyPr/>
          <a:lstStyle/>
          <a:p>
            <a:r>
              <a:rPr lang="en-US" altLang="en-US" dirty="0"/>
              <a:t>Structured versus Unstructured Environment – Definition</a:t>
            </a:r>
          </a:p>
        </p:txBody>
      </p:sp>
      <p:sp>
        <p:nvSpPr>
          <p:cNvPr id="7" name="Footer Placeholder 2">
            <a:extLst>
              <a:ext uri="{FF2B5EF4-FFF2-40B4-BE49-F238E27FC236}">
                <a16:creationId xmlns:a16="http://schemas.microsoft.com/office/drawing/2014/main" id="{5DED3EE0-A938-6CC2-96A1-43C09B794CA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D3BC826-0646-662B-0D1D-7390843274C1}"/>
              </a:ext>
            </a:extLst>
          </p:cNvPr>
          <p:cNvSpPr/>
          <p:nvPr/>
        </p:nvSpPr>
        <p:spPr>
          <a:xfrm>
            <a:off x="461818" y="1385316"/>
            <a:ext cx="5440219" cy="4668012"/>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A1ABA62-20FF-2016-FDA5-7DE8D0F50704}"/>
              </a:ext>
            </a:extLst>
          </p:cNvPr>
          <p:cNvSpPr/>
          <p:nvPr/>
        </p:nvSpPr>
        <p:spPr>
          <a:xfrm>
            <a:off x="6289964" y="1385316"/>
            <a:ext cx="5481781" cy="4668012"/>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2A943E-648F-F339-D550-E6466A367BEE}"/>
              </a:ext>
            </a:extLst>
          </p:cNvPr>
          <p:cNvSpPr txBox="1"/>
          <p:nvPr/>
        </p:nvSpPr>
        <p:spPr>
          <a:xfrm>
            <a:off x="889546" y="1597758"/>
            <a:ext cx="4749439" cy="3908762"/>
          </a:xfrm>
          <a:prstGeom prst="rect">
            <a:avLst/>
          </a:prstGeom>
          <a:noFill/>
        </p:spPr>
        <p:txBody>
          <a:bodyPr wrap="square" rtlCol="0">
            <a:spAutoFit/>
          </a:bodyPr>
          <a:lstStyle/>
          <a:p>
            <a:r>
              <a:rPr lang="en-US" sz="1400" dirty="0">
                <a:solidFill>
                  <a:srgbClr val="FF0000"/>
                </a:solidFill>
                <a:latin typeface="Arial Black" panose="020B0A04020102020204" pitchFamily="34" charset="0"/>
              </a:rPr>
              <a:t>Structured </a:t>
            </a:r>
            <a:r>
              <a:rPr lang="en-US" sz="1400" dirty="0">
                <a:latin typeface="Arial Black" panose="020B0A04020102020204" pitchFamily="34" charset="0"/>
              </a:rPr>
              <a:t>Environment</a:t>
            </a:r>
          </a:p>
          <a:p>
            <a:endParaRPr lang="en-US" sz="1400" dirty="0">
              <a:solidFill>
                <a:srgbClr val="FF0000"/>
              </a:solidFill>
              <a:latin typeface="Arial Black" panose="020B0A04020102020204" pitchFamily="34" charset="0"/>
            </a:endParaRPr>
          </a:p>
          <a:p>
            <a:r>
              <a:rPr lang="en-US" sz="1400" b="1" i="0" dirty="0">
                <a:effectLst/>
                <a:latin typeface="Arial" panose="020B0604020202020204" pitchFamily="34" charset="0"/>
                <a:cs typeface="Arial" panose="020B0604020202020204" pitchFamily="34" charset="0"/>
              </a:rPr>
              <a:t>In the context of robotics, a structured environment refers to:</a:t>
            </a:r>
          </a:p>
          <a:p>
            <a:pPr marL="285750" indent="-285750">
              <a:buFont typeface="Wingdings" panose="05000000000000000000" pitchFamily="2" charset="2"/>
              <a:buChar char="§"/>
            </a:pPr>
            <a:r>
              <a:rPr lang="en-US" sz="1400" b="1" dirty="0">
                <a:solidFill>
                  <a:srgbClr val="FF0000"/>
                </a:solidFill>
                <a:latin typeface="Arial" panose="020B0604020202020204" pitchFamily="34" charset="0"/>
                <a:cs typeface="Arial" panose="020B0604020202020204" pitchFamily="34" charset="0"/>
              </a:rPr>
              <a:t>Clearly defined boundaries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Known object placement</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Consistent lighting and conditions</a:t>
            </a:r>
            <a:endParaRPr lang="en-US" sz="1400" b="1"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Regular and structured features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Reduced uncertainty</a:t>
            </a:r>
            <a:endParaRPr lang="en-US" sz="1400" b="1" dirty="0">
              <a:solidFill>
                <a:srgbClr val="FF0000"/>
              </a:solidFill>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a:t>
            </a:r>
            <a:r>
              <a:rPr lang="en-US" sz="1400" b="1" i="0" dirty="0">
                <a:effectLst/>
                <a:latin typeface="Arial" panose="020B0604020202020204" pitchFamily="34" charset="0"/>
                <a:cs typeface="Arial" panose="020B0604020202020204" pitchFamily="34" charset="0"/>
              </a:rPr>
              <a:t> controlled and predefined setting designed to facilitate the operation and movement of robots. It typically involves an environment that is organized, predictable, and well-defined, providing clear constraints and guidelines for robotic systems to navigate and interact with their surroundings.</a:t>
            </a:r>
            <a:r>
              <a:rPr lang="en-US" sz="1400" b="1" dirty="0">
                <a:latin typeface="Arial" panose="020B0604020202020204" pitchFamily="34" charset="0"/>
                <a:cs typeface="Arial" panose="020B0604020202020204" pitchFamily="34" charset="0"/>
              </a:rPr>
              <a:t> </a:t>
            </a:r>
          </a:p>
          <a:p>
            <a:r>
              <a:rPr lang="en-US" dirty="0">
                <a:solidFill>
                  <a:srgbClr val="FF0000"/>
                </a:solidFill>
                <a:latin typeface="Arial Black" panose="020B0A04020102020204" pitchFamily="34" charset="0"/>
              </a:rPr>
              <a:t> </a:t>
            </a:r>
          </a:p>
        </p:txBody>
      </p:sp>
      <p:sp>
        <p:nvSpPr>
          <p:cNvPr id="8" name="TextBox 7">
            <a:extLst>
              <a:ext uri="{FF2B5EF4-FFF2-40B4-BE49-F238E27FC236}">
                <a16:creationId xmlns:a16="http://schemas.microsoft.com/office/drawing/2014/main" id="{F7F5C547-0A71-7A0B-6956-587CC3D68A06}"/>
              </a:ext>
            </a:extLst>
          </p:cNvPr>
          <p:cNvSpPr txBox="1"/>
          <p:nvPr/>
        </p:nvSpPr>
        <p:spPr>
          <a:xfrm>
            <a:off x="6613350" y="1597758"/>
            <a:ext cx="4835007" cy="3970318"/>
          </a:xfrm>
          <a:prstGeom prst="rect">
            <a:avLst/>
          </a:prstGeom>
          <a:noFill/>
        </p:spPr>
        <p:txBody>
          <a:bodyPr wrap="square" rtlCol="0">
            <a:spAutoFit/>
          </a:bodyPr>
          <a:lstStyle/>
          <a:p>
            <a:r>
              <a:rPr lang="en-US" sz="1400" dirty="0">
                <a:latin typeface="Arial Black" panose="020B0A04020102020204" pitchFamily="34" charset="0"/>
              </a:rPr>
              <a:t>Un</a:t>
            </a:r>
            <a:r>
              <a:rPr lang="en-US" sz="1400" dirty="0">
                <a:solidFill>
                  <a:srgbClr val="FF0000"/>
                </a:solidFill>
                <a:latin typeface="Arial Black" panose="020B0A04020102020204" pitchFamily="34" charset="0"/>
              </a:rPr>
              <a:t>structured </a:t>
            </a:r>
            <a:r>
              <a:rPr lang="en-US" sz="1400" dirty="0">
                <a:latin typeface="Arial Black" panose="020B0A04020102020204" pitchFamily="34" charset="0"/>
              </a:rPr>
              <a:t>Environment</a:t>
            </a:r>
          </a:p>
          <a:p>
            <a:endParaRPr lang="en-US" sz="1400" dirty="0">
              <a:solidFill>
                <a:srgbClr val="FF0000"/>
              </a:solidFill>
              <a:latin typeface="Arial Black" panose="020B0A04020102020204" pitchFamily="34" charset="0"/>
            </a:endParaRPr>
          </a:p>
          <a:p>
            <a:r>
              <a:rPr lang="en-US" sz="1400" b="1" i="0" dirty="0">
                <a:effectLst/>
                <a:latin typeface="Arial" panose="020B0604020202020204" pitchFamily="34" charset="0"/>
                <a:cs typeface="Arial" panose="020B0604020202020204" pitchFamily="34" charset="0"/>
              </a:rPr>
              <a:t>In the context of robotics, an unstructured environment refers to:</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Lack of defined boundaries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Variability in object placement</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Changing conditions</a:t>
            </a:r>
            <a:endParaRPr lang="en-US" sz="1400" b="1"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Complex features and clutter</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Uncertain or unknown elements</a:t>
            </a:r>
          </a:p>
          <a:p>
            <a:pPr marL="285750" indent="-285750">
              <a:buFont typeface="Wingdings" panose="05000000000000000000" pitchFamily="2" charset="2"/>
              <a:buChar char="§"/>
            </a:pPr>
            <a:endParaRPr lang="en-US" sz="1400" b="1" dirty="0">
              <a:solidFill>
                <a:srgbClr val="FF0000"/>
              </a:solidFill>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a:t>
            </a:r>
            <a:r>
              <a:rPr lang="en-US" sz="1400" b="1" i="0" dirty="0">
                <a:effectLst/>
                <a:latin typeface="Arial" panose="020B0604020202020204" pitchFamily="34" charset="0"/>
                <a:cs typeface="Arial" panose="020B0604020202020204" pitchFamily="34" charset="0"/>
              </a:rPr>
              <a:t> setting that lacks clearly defined boundaries, predictable conditions, and consistent features. It is characterized by the presence of uncertainties, variations, and complex interactions with the surroundings. In an unstructured environment, robots encounter diverse and changing situations that require adaptability, robustness, and the ability to handle ambiguity.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06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339014-3DF4-B533-7A2B-8281AF825773}"/>
              </a:ext>
            </a:extLst>
          </p:cNvPr>
          <p:cNvSpPr>
            <a:spLocks noGrp="1" noChangeArrowheads="1"/>
          </p:cNvSpPr>
          <p:nvPr>
            <p:ph type="title"/>
          </p:nvPr>
        </p:nvSpPr>
        <p:spPr/>
        <p:txBody>
          <a:bodyPr/>
          <a:lstStyle/>
          <a:p>
            <a:r>
              <a:rPr lang="en-US" altLang="en-US" dirty="0"/>
              <a:t>Static versus Dynamic Environment – Definition</a:t>
            </a:r>
          </a:p>
        </p:txBody>
      </p:sp>
      <p:sp>
        <p:nvSpPr>
          <p:cNvPr id="7" name="Footer Placeholder 2">
            <a:extLst>
              <a:ext uri="{FF2B5EF4-FFF2-40B4-BE49-F238E27FC236}">
                <a16:creationId xmlns:a16="http://schemas.microsoft.com/office/drawing/2014/main" id="{5DED3EE0-A938-6CC2-96A1-43C09B794CA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D3BC826-0646-662B-0D1D-7390843274C1}"/>
              </a:ext>
            </a:extLst>
          </p:cNvPr>
          <p:cNvSpPr/>
          <p:nvPr/>
        </p:nvSpPr>
        <p:spPr>
          <a:xfrm>
            <a:off x="461818" y="1362840"/>
            <a:ext cx="5440219" cy="4667628"/>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A1ABA62-20FF-2016-FDA5-7DE8D0F50704}"/>
              </a:ext>
            </a:extLst>
          </p:cNvPr>
          <p:cNvSpPr/>
          <p:nvPr/>
        </p:nvSpPr>
        <p:spPr>
          <a:xfrm>
            <a:off x="6289964" y="1381128"/>
            <a:ext cx="5481781" cy="4649340"/>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2A943E-648F-F339-D550-E6466A367BEE}"/>
              </a:ext>
            </a:extLst>
          </p:cNvPr>
          <p:cNvSpPr txBox="1"/>
          <p:nvPr/>
        </p:nvSpPr>
        <p:spPr>
          <a:xfrm>
            <a:off x="889546" y="1556610"/>
            <a:ext cx="4749439" cy="4185761"/>
          </a:xfrm>
          <a:prstGeom prst="rect">
            <a:avLst/>
          </a:prstGeom>
          <a:noFill/>
        </p:spPr>
        <p:txBody>
          <a:bodyPr wrap="square" rtlCol="0">
            <a:spAutoFit/>
          </a:bodyPr>
          <a:lstStyle/>
          <a:p>
            <a:r>
              <a:rPr lang="en-US" sz="1400" dirty="0">
                <a:solidFill>
                  <a:srgbClr val="FF0000"/>
                </a:solidFill>
                <a:latin typeface="Arial Black" panose="020B0A04020102020204" pitchFamily="34" charset="0"/>
              </a:rPr>
              <a:t>Static </a:t>
            </a:r>
            <a:r>
              <a:rPr lang="en-US" sz="1400" dirty="0">
                <a:latin typeface="Arial Black" panose="020B0A04020102020204" pitchFamily="34" charset="0"/>
              </a:rPr>
              <a:t>Environment</a:t>
            </a:r>
          </a:p>
          <a:p>
            <a:endParaRPr lang="en-US" sz="1400" dirty="0">
              <a:solidFill>
                <a:srgbClr val="FF0000"/>
              </a:solidFill>
              <a:latin typeface="Arial Black" panose="020B0A04020102020204" pitchFamily="34" charset="0"/>
            </a:endParaRPr>
          </a:p>
          <a:p>
            <a:r>
              <a:rPr lang="en-US" sz="1400" b="1" dirty="0">
                <a:latin typeface="Arial" panose="020B0604020202020204" pitchFamily="34" charset="0"/>
                <a:cs typeface="Arial" panose="020B0604020202020204" pitchFamily="34" charset="0"/>
              </a:rPr>
              <a:t>A</a:t>
            </a:r>
            <a:r>
              <a:rPr lang="en-US" sz="1400" b="1" i="0" dirty="0">
                <a:effectLst/>
                <a:latin typeface="Arial" panose="020B0604020202020204" pitchFamily="34" charset="0"/>
                <a:cs typeface="Arial" panose="020B0604020202020204" pitchFamily="34" charset="0"/>
              </a:rPr>
              <a:t> static environment refers to a setting where the surrounding conditions and objects remain relatively fixed and unchanging during the robot's operation. It implies that the environment does not undergo significant variations or movements that could affect the robot's perception, planning, or execution of tasks. Key characteristics of a static environment in robotics include:</a:t>
            </a:r>
          </a:p>
          <a:p>
            <a:pPr marL="285750" indent="-285750">
              <a:buFont typeface="Wingdings" panose="05000000000000000000" pitchFamily="2" charset="2"/>
              <a:buChar char="§"/>
            </a:pPr>
            <a:r>
              <a:rPr lang="en-US" sz="1400" b="1" dirty="0">
                <a:solidFill>
                  <a:srgbClr val="FF0000"/>
                </a:solidFill>
                <a:latin typeface="Arial" panose="020B0604020202020204" pitchFamily="34" charset="0"/>
                <a:cs typeface="Arial" panose="020B0604020202020204" pitchFamily="34" charset="0"/>
              </a:rPr>
              <a:t>Stationary objects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Predictable conditions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Known obstacles and boundaries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Absence of time dependent events</a:t>
            </a:r>
          </a:p>
          <a:p>
            <a:endParaRPr lang="en-US" sz="1400" b="1" dirty="0">
              <a:solidFill>
                <a:srgbClr val="FF0000"/>
              </a:solidFill>
              <a:latin typeface="Arial" panose="020B0604020202020204" pitchFamily="34" charset="0"/>
              <a:cs typeface="Arial" panose="020B0604020202020204" pitchFamily="34" charset="0"/>
            </a:endParaRPr>
          </a:p>
          <a:p>
            <a:r>
              <a:rPr lang="en-US" sz="1400" b="1" i="0" dirty="0">
                <a:effectLst/>
                <a:latin typeface="Arial" panose="020B0604020202020204" pitchFamily="34" charset="0"/>
                <a:cs typeface="Arial" panose="020B0604020202020204" pitchFamily="34" charset="0"/>
              </a:rPr>
              <a:t>Operating in a static environment can simplify the robot's perception, planning, and control processes, as it allows for more deterministic and pre-determined behaviors. </a:t>
            </a:r>
            <a:endParaRPr lang="en-US" sz="14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7F5C547-0A71-7A0B-6956-587CC3D68A06}"/>
              </a:ext>
            </a:extLst>
          </p:cNvPr>
          <p:cNvSpPr txBox="1"/>
          <p:nvPr/>
        </p:nvSpPr>
        <p:spPr>
          <a:xfrm>
            <a:off x="6613350" y="1547466"/>
            <a:ext cx="4835007" cy="3970318"/>
          </a:xfrm>
          <a:prstGeom prst="rect">
            <a:avLst/>
          </a:prstGeom>
          <a:noFill/>
        </p:spPr>
        <p:txBody>
          <a:bodyPr wrap="square" rtlCol="0">
            <a:spAutoFit/>
          </a:bodyPr>
          <a:lstStyle/>
          <a:p>
            <a:r>
              <a:rPr lang="en-US" sz="1400" dirty="0">
                <a:solidFill>
                  <a:srgbClr val="FF0000"/>
                </a:solidFill>
                <a:latin typeface="Arial Black" panose="020B0A04020102020204" pitchFamily="34" charset="0"/>
              </a:rPr>
              <a:t>Dynamic </a:t>
            </a:r>
            <a:r>
              <a:rPr lang="en-US" sz="1400" dirty="0">
                <a:latin typeface="Arial Black" panose="020B0A04020102020204" pitchFamily="34" charset="0"/>
              </a:rPr>
              <a:t>Environment</a:t>
            </a:r>
          </a:p>
          <a:p>
            <a:endParaRPr lang="en-US" sz="1400" dirty="0">
              <a:solidFill>
                <a:srgbClr val="FF0000"/>
              </a:solidFill>
              <a:latin typeface="Arial Black" panose="020B0A04020102020204" pitchFamily="34" charset="0"/>
            </a:endParaRPr>
          </a:p>
          <a:p>
            <a:r>
              <a:rPr lang="en-US" sz="1400" b="1" i="0" dirty="0">
                <a:effectLst/>
                <a:latin typeface="Arial" panose="020B0604020202020204" pitchFamily="34" charset="0"/>
                <a:cs typeface="Arial" panose="020B0604020202020204" pitchFamily="34" charset="0"/>
              </a:rPr>
              <a:t>In the context of robotics, an unstructured environment refers to:</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Lack of defined boundaries</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Variability in object placement</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Changing conditions</a:t>
            </a:r>
            <a:endParaRPr lang="en-US" sz="1400" b="1" dirty="0">
              <a:solidFill>
                <a:srgbClr val="FF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Complex features and clutter</a:t>
            </a:r>
          </a:p>
          <a:p>
            <a:pPr marL="285750" indent="-285750">
              <a:buFont typeface="Wingdings" panose="05000000000000000000" pitchFamily="2" charset="2"/>
              <a:buChar char="§"/>
            </a:pPr>
            <a:r>
              <a:rPr lang="en-US" sz="1400" b="1" i="0" dirty="0">
                <a:solidFill>
                  <a:srgbClr val="FF0000"/>
                </a:solidFill>
                <a:effectLst/>
                <a:latin typeface="Arial" panose="020B0604020202020204" pitchFamily="34" charset="0"/>
                <a:cs typeface="Arial" panose="020B0604020202020204" pitchFamily="34" charset="0"/>
              </a:rPr>
              <a:t>Uncertain or unknown elements</a:t>
            </a:r>
          </a:p>
          <a:p>
            <a:pPr marL="285750" indent="-285750">
              <a:buFont typeface="Wingdings" panose="05000000000000000000" pitchFamily="2" charset="2"/>
              <a:buChar char="§"/>
            </a:pPr>
            <a:endParaRPr lang="en-US" sz="1400" b="1" dirty="0">
              <a:solidFill>
                <a:srgbClr val="FF0000"/>
              </a:solidFill>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A</a:t>
            </a:r>
            <a:r>
              <a:rPr lang="en-US" sz="1400" b="1" i="0" dirty="0">
                <a:effectLst/>
                <a:latin typeface="Arial" panose="020B0604020202020204" pitchFamily="34" charset="0"/>
                <a:cs typeface="Arial" panose="020B0604020202020204" pitchFamily="34" charset="0"/>
              </a:rPr>
              <a:t> setting that lacks clearly defined boundaries, predictable conditions, and consistent features. It is characterized by the presence of uncertainties, variations, and complex interactions with the surroundings. In an unstructured environment, robots encounter diverse and changing situations that require adaptability, robustness, and the ability to handle ambiguity. </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182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2D31136-6C5D-314E-0412-67D62FDDD3F2}"/>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66563" name="Rectangle 3">
            <a:extLst>
              <a:ext uri="{FF2B5EF4-FFF2-40B4-BE49-F238E27FC236}">
                <a16:creationId xmlns:a16="http://schemas.microsoft.com/office/drawing/2014/main" id="{4158C68C-017E-A913-356E-96972687AF3E}"/>
              </a:ext>
            </a:extLst>
          </p:cNvPr>
          <p:cNvSpPr>
            <a:spLocks noChangeArrowheads="1"/>
          </p:cNvSpPr>
          <p:nvPr/>
        </p:nvSpPr>
        <p:spPr bwMode="auto">
          <a:xfrm>
            <a:off x="0" y="0"/>
            <a:ext cx="12191999"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66564" name="Straight Connector 5">
            <a:extLst>
              <a:ext uri="{FF2B5EF4-FFF2-40B4-BE49-F238E27FC236}">
                <a16:creationId xmlns:a16="http://schemas.microsoft.com/office/drawing/2014/main" id="{E4C624B0-D719-DD35-D5BB-82998231758E}"/>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565" name="Rectangle 1">
            <a:extLst>
              <a:ext uri="{FF2B5EF4-FFF2-40B4-BE49-F238E27FC236}">
                <a16:creationId xmlns:a16="http://schemas.microsoft.com/office/drawing/2014/main" id="{5F96FC50-1591-036C-903D-E603019E30BB}"/>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solidFill>
                <a:latin typeface="Arial Black" panose="020B0A04020102020204" pitchFamily="34" charset="0"/>
              </a:rPr>
              <a:t>Automated Car Assembly Line </a:t>
            </a:r>
            <a:endParaRPr lang="en-US" altLang="en-US" sz="1200" b="1" dirty="0">
              <a:solidFill>
                <a:schemeClr val="bg1"/>
              </a:solidFill>
              <a:latin typeface="Arial Black" panose="020B0A04020102020204" pitchFamily="34" charset="0"/>
            </a:endParaRPr>
          </a:p>
        </p:txBody>
      </p:sp>
      <p:pic>
        <p:nvPicPr>
          <p:cNvPr id="3" name="Online Media 2" title="Car Manufacturing Process Overview">
            <a:hlinkClick r:id="" action="ppaction://media"/>
            <a:extLst>
              <a:ext uri="{FF2B5EF4-FFF2-40B4-BE49-F238E27FC236}">
                <a16:creationId xmlns:a16="http://schemas.microsoft.com/office/drawing/2014/main" id="{6B52A2F7-97A2-BF54-D8C3-8EA1B78D793C}"/>
              </a:ext>
            </a:extLst>
          </p:cNvPr>
          <p:cNvPicPr>
            <a:picLocks noRot="1" noChangeAspect="1"/>
          </p:cNvPicPr>
          <p:nvPr>
            <a:videoFile r:link="rId1"/>
          </p:nvPr>
        </p:nvPicPr>
        <p:blipFill>
          <a:blip r:embed="rId3"/>
          <a:stretch>
            <a:fillRect/>
          </a:stretch>
        </p:blipFill>
        <p:spPr>
          <a:xfrm>
            <a:off x="1016000" y="558800"/>
            <a:ext cx="9819640" cy="5548097"/>
          </a:xfrm>
          <a:prstGeom prst="rect">
            <a:avLst/>
          </a:prstGeom>
        </p:spPr>
      </p:pic>
    </p:spTree>
    <p:extLst>
      <p:ext uri="{BB962C8B-B14F-4D97-AF65-F5344CB8AC3E}">
        <p14:creationId xmlns:p14="http://schemas.microsoft.com/office/powerpoint/2010/main" val="17224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339014-3DF4-B533-7A2B-8281AF825773}"/>
              </a:ext>
            </a:extLst>
          </p:cNvPr>
          <p:cNvSpPr>
            <a:spLocks noGrp="1" noChangeArrowheads="1"/>
          </p:cNvSpPr>
          <p:nvPr>
            <p:ph type="title"/>
          </p:nvPr>
        </p:nvSpPr>
        <p:spPr/>
        <p:txBody>
          <a:bodyPr/>
          <a:lstStyle/>
          <a:p>
            <a:r>
              <a:rPr lang="en-US" altLang="en-US" dirty="0"/>
              <a:t>Surgical Robotics Environment </a:t>
            </a:r>
          </a:p>
        </p:txBody>
      </p:sp>
      <p:sp>
        <p:nvSpPr>
          <p:cNvPr id="7" name="Footer Placeholder 2">
            <a:extLst>
              <a:ext uri="{FF2B5EF4-FFF2-40B4-BE49-F238E27FC236}">
                <a16:creationId xmlns:a16="http://schemas.microsoft.com/office/drawing/2014/main" id="{5DED3EE0-A938-6CC2-96A1-43C09B794CA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5" name="Rectangle 4">
            <a:extLst>
              <a:ext uri="{FF2B5EF4-FFF2-40B4-BE49-F238E27FC236}">
                <a16:creationId xmlns:a16="http://schemas.microsoft.com/office/drawing/2014/main" id="{33045872-4BED-98D8-A90F-D45D35851F95}"/>
              </a:ext>
            </a:extLst>
          </p:cNvPr>
          <p:cNvSpPr/>
          <p:nvPr/>
        </p:nvSpPr>
        <p:spPr>
          <a:xfrm>
            <a:off x="4518243" y="3961640"/>
            <a:ext cx="1828800" cy="1828800"/>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6" name="Picture 4" descr="M822 Ophthalmic surgical microscope | Products | Leica Microsystems">
            <a:extLst>
              <a:ext uri="{FF2B5EF4-FFF2-40B4-BE49-F238E27FC236}">
                <a16:creationId xmlns:a16="http://schemas.microsoft.com/office/drawing/2014/main" id="{8C4C9805-A240-C37B-1712-C79165F209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30" r="14466"/>
          <a:stretch/>
        </p:blipFill>
        <p:spPr bwMode="auto">
          <a:xfrm>
            <a:off x="4518242" y="3961476"/>
            <a:ext cx="1836731" cy="18139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FA3F4F9-27E8-9BFF-EAC0-4C92235C0C09}"/>
              </a:ext>
            </a:extLst>
          </p:cNvPr>
          <p:cNvSpPr/>
          <p:nvPr/>
        </p:nvSpPr>
        <p:spPr>
          <a:xfrm>
            <a:off x="6347043" y="2125334"/>
            <a:ext cx="1828800" cy="1828800"/>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D36FA83-5C9C-A6D9-4B86-A207E6FF5CF1}"/>
              </a:ext>
            </a:extLst>
          </p:cNvPr>
          <p:cNvSpPr/>
          <p:nvPr/>
        </p:nvSpPr>
        <p:spPr>
          <a:xfrm>
            <a:off x="6347043" y="3961640"/>
            <a:ext cx="1828800" cy="1828800"/>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1010554-3122-F5F6-44BF-88F0D3C5006E}"/>
              </a:ext>
            </a:extLst>
          </p:cNvPr>
          <p:cNvSpPr/>
          <p:nvPr/>
        </p:nvSpPr>
        <p:spPr>
          <a:xfrm>
            <a:off x="4518243" y="2125334"/>
            <a:ext cx="1828800" cy="1828800"/>
          </a:xfrm>
          <a:prstGeom prst="rect">
            <a:avLst/>
          </a:prstGeom>
          <a:solidFill>
            <a:schemeClr val="bg1">
              <a:lumMod val="7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D767595-D993-94CA-EDB9-07FF780F3090}"/>
              </a:ext>
            </a:extLst>
          </p:cNvPr>
          <p:cNvSpPr/>
          <p:nvPr/>
        </p:nvSpPr>
        <p:spPr>
          <a:xfrm>
            <a:off x="4518243" y="1639558"/>
            <a:ext cx="1828800" cy="478270"/>
          </a:xfrm>
          <a:prstGeom prst="rect">
            <a:avLst/>
          </a:prstGeom>
          <a:solidFill>
            <a:schemeClr val="tx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rgbClr val="FF0000"/>
                </a:solidFill>
                <a:latin typeface="Arial Black" panose="020B0A04020102020204" pitchFamily="34" charset="0"/>
              </a:rPr>
              <a:t>Structured</a:t>
            </a:r>
            <a:r>
              <a:rPr lang="en-US" dirty="0"/>
              <a:t> </a:t>
            </a:r>
          </a:p>
        </p:txBody>
      </p:sp>
      <p:sp>
        <p:nvSpPr>
          <p:cNvPr id="13" name="Rectangle 12">
            <a:extLst>
              <a:ext uri="{FF2B5EF4-FFF2-40B4-BE49-F238E27FC236}">
                <a16:creationId xmlns:a16="http://schemas.microsoft.com/office/drawing/2014/main" id="{79868F3F-05B9-543B-D649-024CC9163AE1}"/>
              </a:ext>
            </a:extLst>
          </p:cNvPr>
          <p:cNvSpPr/>
          <p:nvPr/>
        </p:nvSpPr>
        <p:spPr>
          <a:xfrm>
            <a:off x="6347043" y="1639558"/>
            <a:ext cx="1828800" cy="478270"/>
          </a:xfrm>
          <a:prstGeom prst="rect">
            <a:avLst/>
          </a:prstGeom>
          <a:solidFill>
            <a:schemeClr val="tx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rgbClr val="FF0000"/>
                </a:solidFill>
                <a:latin typeface="Arial Black" panose="020B0A04020102020204" pitchFamily="34" charset="0"/>
              </a:rPr>
              <a:t>Unstructured</a:t>
            </a:r>
            <a:r>
              <a:rPr lang="en-US" dirty="0"/>
              <a:t> </a:t>
            </a:r>
          </a:p>
        </p:txBody>
      </p:sp>
      <p:sp>
        <p:nvSpPr>
          <p:cNvPr id="14" name="Rectangle 13">
            <a:extLst>
              <a:ext uri="{FF2B5EF4-FFF2-40B4-BE49-F238E27FC236}">
                <a16:creationId xmlns:a16="http://schemas.microsoft.com/office/drawing/2014/main" id="{064F58A8-8BB4-0D3B-34E9-9D8EDAC3931A}"/>
              </a:ext>
            </a:extLst>
          </p:cNvPr>
          <p:cNvSpPr/>
          <p:nvPr/>
        </p:nvSpPr>
        <p:spPr>
          <a:xfrm rot="16200000">
            <a:off x="3364708" y="2808105"/>
            <a:ext cx="1828800" cy="478270"/>
          </a:xfrm>
          <a:prstGeom prst="rect">
            <a:avLst/>
          </a:prstGeom>
          <a:solidFill>
            <a:schemeClr val="tx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rgbClr val="FF0000"/>
                </a:solidFill>
                <a:latin typeface="Arial Black" panose="020B0A04020102020204" pitchFamily="34" charset="0"/>
              </a:rPr>
              <a:t>Static</a:t>
            </a:r>
            <a:r>
              <a:rPr lang="en-US" dirty="0"/>
              <a:t> </a:t>
            </a:r>
          </a:p>
        </p:txBody>
      </p:sp>
      <p:sp>
        <p:nvSpPr>
          <p:cNvPr id="15" name="Rectangle 14">
            <a:extLst>
              <a:ext uri="{FF2B5EF4-FFF2-40B4-BE49-F238E27FC236}">
                <a16:creationId xmlns:a16="http://schemas.microsoft.com/office/drawing/2014/main" id="{FB78552D-442D-80CD-5E29-7DFF3B468CD5}"/>
              </a:ext>
            </a:extLst>
          </p:cNvPr>
          <p:cNvSpPr/>
          <p:nvPr/>
        </p:nvSpPr>
        <p:spPr>
          <a:xfrm rot="16200000">
            <a:off x="3364708" y="4636905"/>
            <a:ext cx="1828800" cy="478270"/>
          </a:xfrm>
          <a:prstGeom prst="rect">
            <a:avLst/>
          </a:prstGeom>
          <a:solidFill>
            <a:schemeClr val="tx1"/>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600" b="1" dirty="0">
                <a:solidFill>
                  <a:srgbClr val="FF0000"/>
                </a:solidFill>
                <a:latin typeface="Arial Black" panose="020B0A04020102020204" pitchFamily="34" charset="0"/>
              </a:rPr>
              <a:t>Dynamics</a:t>
            </a:r>
            <a:r>
              <a:rPr lang="en-US" dirty="0"/>
              <a:t> </a:t>
            </a:r>
          </a:p>
        </p:txBody>
      </p:sp>
      <p:pic>
        <p:nvPicPr>
          <p:cNvPr id="16" name="Picture 15">
            <a:extLst>
              <a:ext uri="{FF2B5EF4-FFF2-40B4-BE49-F238E27FC236}">
                <a16:creationId xmlns:a16="http://schemas.microsoft.com/office/drawing/2014/main" id="{1790461F-6334-7D16-4871-974D092A573D}"/>
              </a:ext>
            </a:extLst>
          </p:cNvPr>
          <p:cNvPicPr>
            <a:picLocks noChangeAspect="1"/>
          </p:cNvPicPr>
          <p:nvPr/>
        </p:nvPicPr>
        <p:blipFill rotWithShape="1">
          <a:blip r:embed="rId4"/>
          <a:srcRect l="13891" r="11104" b="21705"/>
          <a:stretch/>
        </p:blipFill>
        <p:spPr>
          <a:xfrm>
            <a:off x="6347044" y="3961477"/>
            <a:ext cx="1828800" cy="1828962"/>
          </a:xfrm>
          <a:prstGeom prst="rect">
            <a:avLst/>
          </a:prstGeom>
        </p:spPr>
      </p:pic>
      <p:sp>
        <p:nvSpPr>
          <p:cNvPr id="17" name="TextBox 16">
            <a:extLst>
              <a:ext uri="{FF2B5EF4-FFF2-40B4-BE49-F238E27FC236}">
                <a16:creationId xmlns:a16="http://schemas.microsoft.com/office/drawing/2014/main" id="{C82EEC9F-3A3A-6C87-74FF-223464B6F9BD}"/>
              </a:ext>
            </a:extLst>
          </p:cNvPr>
          <p:cNvSpPr txBox="1"/>
          <p:nvPr/>
        </p:nvSpPr>
        <p:spPr>
          <a:xfrm>
            <a:off x="6337427" y="5328611"/>
            <a:ext cx="1789208" cy="461665"/>
          </a:xfrm>
          <a:prstGeom prst="rect">
            <a:avLst/>
          </a:prstGeom>
          <a:noFill/>
        </p:spPr>
        <p:txBody>
          <a:bodyPr wrap="none" rtlCol="0">
            <a:spAutoFit/>
          </a:bodyPr>
          <a:lstStyle/>
          <a:p>
            <a:pPr algn="r"/>
            <a:r>
              <a:rPr lang="en-US" sz="1200" dirty="0">
                <a:solidFill>
                  <a:schemeClr val="accent5">
                    <a:lumMod val="20000"/>
                    <a:lumOff val="80000"/>
                  </a:schemeClr>
                </a:solidFill>
                <a:latin typeface="Arial Black" panose="020B0A04020102020204" pitchFamily="34" charset="0"/>
              </a:rPr>
              <a:t>Soft Tissue</a:t>
            </a:r>
          </a:p>
          <a:p>
            <a:pPr algn="r"/>
            <a:r>
              <a:rPr lang="en-US" sz="1200" dirty="0">
                <a:solidFill>
                  <a:schemeClr val="accent5">
                    <a:lumMod val="20000"/>
                    <a:lumOff val="80000"/>
                  </a:schemeClr>
                </a:solidFill>
                <a:latin typeface="Arial Black" panose="020B0A04020102020204" pitchFamily="34" charset="0"/>
              </a:rPr>
              <a:t>Adnominal Surgery</a:t>
            </a:r>
            <a:endParaRPr lang="en-US" sz="1200" dirty="0">
              <a:solidFill>
                <a:schemeClr val="accent5">
                  <a:lumMod val="20000"/>
                  <a:lumOff val="80000"/>
                </a:schemeClr>
              </a:solidFill>
            </a:endParaRPr>
          </a:p>
        </p:txBody>
      </p:sp>
      <p:pic>
        <p:nvPicPr>
          <p:cNvPr id="18" name="Picture 8" descr="Article | Outpatient Surgery Magazine">
            <a:extLst>
              <a:ext uri="{FF2B5EF4-FFF2-40B4-BE49-F238E27FC236}">
                <a16:creationId xmlns:a16="http://schemas.microsoft.com/office/drawing/2014/main" id="{622CFF47-3ECB-877A-7F43-7F64FC0E85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93" r="27855"/>
          <a:stretch/>
        </p:blipFill>
        <p:spPr bwMode="auto">
          <a:xfrm>
            <a:off x="4229607" y="2132840"/>
            <a:ext cx="2117435" cy="18137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09746BB-3989-324E-0F99-12294D0784A9}"/>
              </a:ext>
            </a:extLst>
          </p:cNvPr>
          <p:cNvSpPr txBox="1"/>
          <p:nvPr/>
        </p:nvSpPr>
        <p:spPr>
          <a:xfrm>
            <a:off x="4462634" y="2106199"/>
            <a:ext cx="1940018" cy="461665"/>
          </a:xfrm>
          <a:prstGeom prst="rect">
            <a:avLst/>
          </a:prstGeom>
          <a:noFill/>
        </p:spPr>
        <p:txBody>
          <a:bodyPr wrap="none" rtlCol="0">
            <a:spAutoFit/>
          </a:bodyPr>
          <a:lstStyle/>
          <a:p>
            <a:pPr algn="r"/>
            <a:r>
              <a:rPr lang="en-US" sz="1200" dirty="0">
                <a:solidFill>
                  <a:schemeClr val="accent5">
                    <a:lumMod val="20000"/>
                    <a:lumOff val="80000"/>
                  </a:schemeClr>
                </a:solidFill>
                <a:latin typeface="Arial Black" panose="020B0A04020102020204" pitchFamily="34" charset="0"/>
              </a:rPr>
              <a:t>Hard Tissue</a:t>
            </a:r>
          </a:p>
          <a:p>
            <a:pPr algn="r"/>
            <a:r>
              <a:rPr lang="en-US" sz="1200" dirty="0">
                <a:solidFill>
                  <a:schemeClr val="accent5">
                    <a:lumMod val="20000"/>
                    <a:lumOff val="80000"/>
                  </a:schemeClr>
                </a:solidFill>
                <a:latin typeface="Arial Black" panose="020B0A04020102020204" pitchFamily="34" charset="0"/>
              </a:rPr>
              <a:t>Orthopedics Surgery</a:t>
            </a:r>
            <a:endParaRPr lang="en-US" sz="1200" dirty="0">
              <a:solidFill>
                <a:schemeClr val="accent5">
                  <a:lumMod val="20000"/>
                  <a:lumOff val="80000"/>
                </a:schemeClr>
              </a:solidFill>
            </a:endParaRPr>
          </a:p>
        </p:txBody>
      </p:sp>
      <p:sp>
        <p:nvSpPr>
          <p:cNvPr id="20" name="TextBox 19">
            <a:extLst>
              <a:ext uri="{FF2B5EF4-FFF2-40B4-BE49-F238E27FC236}">
                <a16:creationId xmlns:a16="http://schemas.microsoft.com/office/drawing/2014/main" id="{B8EAFCFB-3A2E-55EA-DC8A-709B2974E338}"/>
              </a:ext>
            </a:extLst>
          </p:cNvPr>
          <p:cNvSpPr txBox="1"/>
          <p:nvPr/>
        </p:nvSpPr>
        <p:spPr>
          <a:xfrm>
            <a:off x="4471275" y="5324031"/>
            <a:ext cx="1866152" cy="461665"/>
          </a:xfrm>
          <a:prstGeom prst="rect">
            <a:avLst/>
          </a:prstGeom>
          <a:noFill/>
        </p:spPr>
        <p:txBody>
          <a:bodyPr wrap="none" rtlCol="0">
            <a:spAutoFit/>
          </a:bodyPr>
          <a:lstStyle/>
          <a:p>
            <a:pPr algn="r"/>
            <a:r>
              <a:rPr lang="en-US" sz="1200" dirty="0">
                <a:solidFill>
                  <a:schemeClr val="accent5">
                    <a:lumMod val="20000"/>
                    <a:lumOff val="80000"/>
                  </a:schemeClr>
                </a:solidFill>
                <a:latin typeface="Arial Black" panose="020B0A04020102020204" pitchFamily="34" charset="0"/>
              </a:rPr>
              <a:t>Soft Tissue </a:t>
            </a:r>
          </a:p>
          <a:p>
            <a:pPr algn="r"/>
            <a:r>
              <a:rPr lang="en-US" sz="1200" dirty="0">
                <a:solidFill>
                  <a:schemeClr val="accent5">
                    <a:lumMod val="20000"/>
                    <a:lumOff val="80000"/>
                  </a:schemeClr>
                </a:solidFill>
                <a:latin typeface="Arial Black" panose="020B0A04020102020204" pitchFamily="34" charset="0"/>
              </a:rPr>
              <a:t>Ophthalmic Surgery</a:t>
            </a:r>
            <a:endParaRPr lang="en-US" sz="1200" dirty="0">
              <a:solidFill>
                <a:schemeClr val="accent5">
                  <a:lumMod val="20000"/>
                  <a:lumOff val="80000"/>
                </a:schemeClr>
              </a:solidFill>
            </a:endParaRPr>
          </a:p>
        </p:txBody>
      </p:sp>
      <p:sp>
        <p:nvSpPr>
          <p:cNvPr id="21" name="Oval 20">
            <a:extLst>
              <a:ext uri="{FF2B5EF4-FFF2-40B4-BE49-F238E27FC236}">
                <a16:creationId xmlns:a16="http://schemas.microsoft.com/office/drawing/2014/main" id="{6D519749-7009-0C34-B633-A8C3330D4669}"/>
              </a:ext>
            </a:extLst>
          </p:cNvPr>
          <p:cNvSpPr/>
          <p:nvPr/>
        </p:nvSpPr>
        <p:spPr>
          <a:xfrm>
            <a:off x="8988643" y="3895377"/>
            <a:ext cx="1828800" cy="1828800"/>
          </a:xfrm>
          <a:prstGeom prst="ellipse">
            <a:avLst/>
          </a:prstGeom>
          <a:solidFill>
            <a:schemeClr val="bg1"/>
          </a:solidFill>
          <a:ln w="476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pic>
        <p:nvPicPr>
          <p:cNvPr id="22" name="Picture 2" descr="da Vinci S HD robotic system (surgeons console, patient side card with... |  Download Scientific Diagram">
            <a:extLst>
              <a:ext uri="{FF2B5EF4-FFF2-40B4-BE49-F238E27FC236}">
                <a16:creationId xmlns:a16="http://schemas.microsoft.com/office/drawing/2014/main" id="{22B9A7FB-0A4C-2583-976B-5FB397A97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7205" y="4399265"/>
            <a:ext cx="1491675" cy="842386"/>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or: Elbow 22">
            <a:extLst>
              <a:ext uri="{FF2B5EF4-FFF2-40B4-BE49-F238E27FC236}">
                <a16:creationId xmlns:a16="http://schemas.microsoft.com/office/drawing/2014/main" id="{C1C15483-4A34-4E8F-51E9-55FD72FD35B6}"/>
              </a:ext>
            </a:extLst>
          </p:cNvPr>
          <p:cNvCxnSpPr>
            <a:cxnSpLocks/>
            <a:endCxn id="21" idx="2"/>
          </p:cNvCxnSpPr>
          <p:nvPr/>
        </p:nvCxnSpPr>
        <p:spPr>
          <a:xfrm>
            <a:off x="7956479" y="4148164"/>
            <a:ext cx="1032164" cy="661613"/>
          </a:xfrm>
          <a:prstGeom prst="bentConnector3">
            <a:avLst>
              <a:gd name="adj1" fmla="val 54922"/>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61186C5F-434B-0350-5DE9-FDF9212DF6C9}"/>
              </a:ext>
            </a:extLst>
          </p:cNvPr>
          <p:cNvSpPr/>
          <p:nvPr/>
        </p:nvSpPr>
        <p:spPr>
          <a:xfrm>
            <a:off x="7732418" y="4041774"/>
            <a:ext cx="182880" cy="182880"/>
          </a:xfrm>
          <a:prstGeom prst="ellipse">
            <a:avLst/>
          </a:prstGeom>
          <a:solidFill>
            <a:srgbClr val="FF0000"/>
          </a:solidFill>
          <a:ln w="476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sp>
        <p:nvSpPr>
          <p:cNvPr id="25" name="Oval 24">
            <a:extLst>
              <a:ext uri="{FF2B5EF4-FFF2-40B4-BE49-F238E27FC236}">
                <a16:creationId xmlns:a16="http://schemas.microsoft.com/office/drawing/2014/main" id="{A37A7D64-C64D-709C-0C72-5BDE40326405}"/>
              </a:ext>
            </a:extLst>
          </p:cNvPr>
          <p:cNvSpPr/>
          <p:nvPr/>
        </p:nvSpPr>
        <p:spPr>
          <a:xfrm>
            <a:off x="1634739" y="4002235"/>
            <a:ext cx="1828800" cy="1828800"/>
          </a:xfrm>
          <a:prstGeom prst="ellipse">
            <a:avLst/>
          </a:prstGeom>
          <a:solidFill>
            <a:schemeClr val="bg1"/>
          </a:solidFill>
          <a:ln w="476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sp>
        <p:nvSpPr>
          <p:cNvPr id="26" name="Oval 25">
            <a:extLst>
              <a:ext uri="{FF2B5EF4-FFF2-40B4-BE49-F238E27FC236}">
                <a16:creationId xmlns:a16="http://schemas.microsoft.com/office/drawing/2014/main" id="{CB664F2C-0E68-E6D7-427E-CBCAD809B48B}"/>
              </a:ext>
            </a:extLst>
          </p:cNvPr>
          <p:cNvSpPr/>
          <p:nvPr/>
        </p:nvSpPr>
        <p:spPr>
          <a:xfrm>
            <a:off x="1719435" y="1921348"/>
            <a:ext cx="1828800" cy="1828800"/>
          </a:xfrm>
          <a:prstGeom prst="ellipse">
            <a:avLst/>
          </a:prstGeom>
          <a:solidFill>
            <a:schemeClr val="bg1"/>
          </a:solidFill>
          <a:ln w="476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pic>
        <p:nvPicPr>
          <p:cNvPr id="27" name="Picture 6" descr="THINK Surgical, Inc. Receives CE Mark Approval for the TSolution One®  Surgical System for Total Knee Arthroplasty">
            <a:extLst>
              <a:ext uri="{FF2B5EF4-FFF2-40B4-BE49-F238E27FC236}">
                <a16:creationId xmlns:a16="http://schemas.microsoft.com/office/drawing/2014/main" id="{306D0836-E150-5B9C-A6A6-90AF1AEB7A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1865" r="31972"/>
          <a:stretch/>
        </p:blipFill>
        <p:spPr bwMode="auto">
          <a:xfrm>
            <a:off x="2175437" y="2138763"/>
            <a:ext cx="975622" cy="1411456"/>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Connector: Elbow 27">
            <a:extLst>
              <a:ext uri="{FF2B5EF4-FFF2-40B4-BE49-F238E27FC236}">
                <a16:creationId xmlns:a16="http://schemas.microsoft.com/office/drawing/2014/main" id="{5147E59B-A276-732F-BAF8-2ED008E5F012}"/>
              </a:ext>
            </a:extLst>
          </p:cNvPr>
          <p:cNvCxnSpPr>
            <a:cxnSpLocks/>
            <a:stCxn id="25" idx="6"/>
          </p:cNvCxnSpPr>
          <p:nvPr/>
        </p:nvCxnSpPr>
        <p:spPr>
          <a:xfrm flipV="1">
            <a:off x="3463539" y="4133214"/>
            <a:ext cx="1223266" cy="783421"/>
          </a:xfrm>
          <a:prstGeom prst="bentConnector3">
            <a:avLst>
              <a:gd name="adj1" fmla="val 28858"/>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3FC05CC-D543-09A0-AF92-750A94094979}"/>
              </a:ext>
            </a:extLst>
          </p:cNvPr>
          <p:cNvSpPr/>
          <p:nvPr/>
        </p:nvSpPr>
        <p:spPr>
          <a:xfrm>
            <a:off x="4673330" y="4026694"/>
            <a:ext cx="182880" cy="182880"/>
          </a:xfrm>
          <a:prstGeom prst="ellipse">
            <a:avLst/>
          </a:prstGeom>
          <a:solidFill>
            <a:srgbClr val="FF0000"/>
          </a:solidFill>
          <a:ln w="476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sp>
        <p:nvSpPr>
          <p:cNvPr id="30" name="Oval 29">
            <a:extLst>
              <a:ext uri="{FF2B5EF4-FFF2-40B4-BE49-F238E27FC236}">
                <a16:creationId xmlns:a16="http://schemas.microsoft.com/office/drawing/2014/main" id="{0D84578E-6E26-9577-5B2E-668A445F378D}"/>
              </a:ext>
            </a:extLst>
          </p:cNvPr>
          <p:cNvSpPr/>
          <p:nvPr/>
        </p:nvSpPr>
        <p:spPr>
          <a:xfrm>
            <a:off x="4665312" y="3625672"/>
            <a:ext cx="182880" cy="182880"/>
          </a:xfrm>
          <a:prstGeom prst="ellipse">
            <a:avLst/>
          </a:prstGeom>
          <a:solidFill>
            <a:srgbClr val="FF0000"/>
          </a:solidFill>
          <a:ln w="47625">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dirty="0"/>
          </a:p>
        </p:txBody>
      </p:sp>
      <p:cxnSp>
        <p:nvCxnSpPr>
          <p:cNvPr id="31" name="Connector: Elbow 30">
            <a:extLst>
              <a:ext uri="{FF2B5EF4-FFF2-40B4-BE49-F238E27FC236}">
                <a16:creationId xmlns:a16="http://schemas.microsoft.com/office/drawing/2014/main" id="{C7676FFA-2091-836F-F465-F7AC2E3DB343}"/>
              </a:ext>
            </a:extLst>
          </p:cNvPr>
          <p:cNvCxnSpPr>
            <a:cxnSpLocks/>
            <a:endCxn id="30" idx="2"/>
          </p:cNvCxnSpPr>
          <p:nvPr/>
        </p:nvCxnSpPr>
        <p:spPr>
          <a:xfrm>
            <a:off x="3553890" y="2876624"/>
            <a:ext cx="1111422" cy="840488"/>
          </a:xfrm>
          <a:prstGeom prst="bentConnector3">
            <a:avLst>
              <a:gd name="adj1" fmla="val 2590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2" name="Google Shape;239;p10">
            <a:extLst>
              <a:ext uri="{FF2B5EF4-FFF2-40B4-BE49-F238E27FC236}">
                <a16:creationId xmlns:a16="http://schemas.microsoft.com/office/drawing/2014/main" id="{E9111347-071D-1411-A9F8-EFCD2EB72E2C}"/>
              </a:ext>
            </a:extLst>
          </p:cNvPr>
          <p:cNvPicPr preferRelativeResize="0"/>
          <p:nvPr/>
        </p:nvPicPr>
        <p:blipFill>
          <a:blip r:embed="rId8">
            <a:alphaModFix/>
          </a:blip>
          <a:stretch>
            <a:fillRect/>
          </a:stretch>
        </p:blipFill>
        <p:spPr>
          <a:xfrm>
            <a:off x="2086094" y="4209574"/>
            <a:ext cx="882408" cy="1407096"/>
          </a:xfrm>
          <a:prstGeom prst="rect">
            <a:avLst/>
          </a:prstGeom>
          <a:noFill/>
          <a:ln>
            <a:noFill/>
          </a:ln>
        </p:spPr>
      </p:pic>
    </p:spTree>
    <p:extLst>
      <p:ext uri="{BB962C8B-B14F-4D97-AF65-F5344CB8AC3E}">
        <p14:creationId xmlns:p14="http://schemas.microsoft.com/office/powerpoint/2010/main" val="2012713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7AE770D-F597-0087-D0F4-633802A8EADE}"/>
              </a:ext>
            </a:extLst>
          </p:cNvPr>
          <p:cNvSpPr>
            <a:spLocks noGrp="1" noChangeArrowheads="1"/>
          </p:cNvSpPr>
          <p:nvPr>
            <p:ph type="ctrTitle"/>
          </p:nvPr>
        </p:nvSpPr>
        <p:spPr>
          <a:xfrm>
            <a:off x="2209800" y="2286000"/>
            <a:ext cx="7772400" cy="1143000"/>
          </a:xfrm>
        </p:spPr>
        <p:txBody>
          <a:bodyPr/>
          <a:lstStyle/>
          <a:p>
            <a:r>
              <a:rPr lang="en-US" altLang="en-US" dirty="0"/>
              <a:t>The Modes of Operation </a:t>
            </a:r>
            <a:br>
              <a:rPr lang="en-US" altLang="en-US" dirty="0"/>
            </a:br>
            <a:endParaRPr lang="en-US" altLang="en-US" dirty="0"/>
          </a:p>
        </p:txBody>
      </p:sp>
      <p:sp>
        <p:nvSpPr>
          <p:cNvPr id="17411" name="Rectangle 3">
            <a:extLst>
              <a:ext uri="{FF2B5EF4-FFF2-40B4-BE49-F238E27FC236}">
                <a16:creationId xmlns:a16="http://schemas.microsoft.com/office/drawing/2014/main" id="{7C1E15C2-7C82-2402-548E-B753DE7CF80A}"/>
              </a:ext>
            </a:extLst>
          </p:cNvPr>
          <p:cNvSpPr>
            <a:spLocks noGrp="1" noChangeArrowheads="1"/>
          </p:cNvSpPr>
          <p:nvPr>
            <p:ph type="subTitle" idx="1"/>
          </p:nvPr>
        </p:nvSpPr>
        <p:spPr/>
        <p:txBody>
          <a:bodyPr/>
          <a:lstStyle/>
          <a:p>
            <a:endParaRPr lang="en-US" altLang="en-US"/>
          </a:p>
        </p:txBody>
      </p:sp>
    </p:spTree>
    <p:extLst>
      <p:ext uri="{BB962C8B-B14F-4D97-AF65-F5344CB8AC3E}">
        <p14:creationId xmlns:p14="http://schemas.microsoft.com/office/powerpoint/2010/main" val="402768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D10F50D-F3BD-9395-6B2F-6ACCE750A40A}"/>
              </a:ext>
            </a:extLst>
          </p:cNvPr>
          <p:cNvSpPr>
            <a:spLocks noGrp="1" noChangeArrowheads="1"/>
          </p:cNvSpPr>
          <p:nvPr>
            <p:ph type="title"/>
          </p:nvPr>
        </p:nvSpPr>
        <p:spPr/>
        <p:txBody>
          <a:bodyPr/>
          <a:lstStyle/>
          <a:p>
            <a:r>
              <a:rPr lang="en-US" altLang="en-US"/>
              <a:t>Teleoperation </a:t>
            </a:r>
          </a:p>
        </p:txBody>
      </p:sp>
      <p:pic>
        <p:nvPicPr>
          <p:cNvPr id="69635" name="Picture 4" descr="C:\Users\JR\Projects\EE544\Scans\temp\tele.jpg">
            <a:extLst>
              <a:ext uri="{FF2B5EF4-FFF2-40B4-BE49-F238E27FC236}">
                <a16:creationId xmlns:a16="http://schemas.microsoft.com/office/drawing/2014/main" id="{A2629044-DC68-A975-98E3-EF81EB134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4" y="1474788"/>
            <a:ext cx="6707187"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4ED9B856-8CF9-9144-554F-103542E8CFA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D10F50D-F3BD-9395-6B2F-6ACCE750A40A}"/>
              </a:ext>
            </a:extLst>
          </p:cNvPr>
          <p:cNvSpPr>
            <a:spLocks noGrp="1" noChangeArrowheads="1"/>
          </p:cNvSpPr>
          <p:nvPr>
            <p:ph type="title"/>
          </p:nvPr>
        </p:nvSpPr>
        <p:spPr/>
        <p:txBody>
          <a:bodyPr/>
          <a:lstStyle/>
          <a:p>
            <a:r>
              <a:rPr lang="en-US" altLang="en-US"/>
              <a:t>Teleoperation </a:t>
            </a:r>
          </a:p>
        </p:txBody>
      </p:sp>
      <p:sp>
        <p:nvSpPr>
          <p:cNvPr id="8" name="Footer Placeholder 2">
            <a:extLst>
              <a:ext uri="{FF2B5EF4-FFF2-40B4-BE49-F238E27FC236}">
                <a16:creationId xmlns:a16="http://schemas.microsoft.com/office/drawing/2014/main" id="{4ED9B856-8CF9-9144-554F-103542E8CFA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2">
            <a:extLst>
              <a:ext uri="{FF2B5EF4-FFF2-40B4-BE49-F238E27FC236}">
                <a16:creationId xmlns:a16="http://schemas.microsoft.com/office/drawing/2014/main" id="{FED466DF-AB8B-C6E4-ABF4-9558B9006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380" y="1441382"/>
            <a:ext cx="6630990" cy="445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81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F757819-FE49-E23E-B61F-E94C71BDF819}"/>
              </a:ext>
            </a:extLst>
          </p:cNvPr>
          <p:cNvSpPr>
            <a:spLocks noGrp="1" noChangeArrowheads="1"/>
          </p:cNvSpPr>
          <p:nvPr>
            <p:ph type="title"/>
          </p:nvPr>
        </p:nvSpPr>
        <p:spPr/>
        <p:txBody>
          <a:bodyPr/>
          <a:lstStyle/>
          <a:p>
            <a:r>
              <a:rPr lang="en-US" altLang="en-US"/>
              <a:t>Robotic System – Definition – Britanica</a:t>
            </a:r>
          </a:p>
        </p:txBody>
      </p:sp>
      <p:sp>
        <p:nvSpPr>
          <p:cNvPr id="21507" name="Rectangle 3">
            <a:extLst>
              <a:ext uri="{FF2B5EF4-FFF2-40B4-BE49-F238E27FC236}">
                <a16:creationId xmlns:a16="http://schemas.microsoft.com/office/drawing/2014/main" id="{1C5CFA5F-50F7-1DF6-FFFB-E533B246AFDC}"/>
              </a:ext>
            </a:extLst>
          </p:cNvPr>
          <p:cNvSpPr>
            <a:spLocks noGrp="1" noChangeArrowheads="1"/>
          </p:cNvSpPr>
          <p:nvPr>
            <p:ph type="body" idx="1"/>
          </p:nvPr>
        </p:nvSpPr>
        <p:spPr/>
        <p:txBody>
          <a:bodyPr/>
          <a:lstStyle/>
          <a:p>
            <a:pPr marL="0" indent="0">
              <a:buNone/>
            </a:pPr>
            <a:r>
              <a:rPr lang="en-US" altLang="en-US" sz="1600" b="1"/>
              <a:t>Robot (noun)</a:t>
            </a:r>
            <a:endParaRPr lang="en-US" altLang="en-US" sz="1600"/>
          </a:p>
          <a:p>
            <a:pPr marL="0" indent="0">
              <a:buNone/>
            </a:pPr>
            <a:r>
              <a:rPr lang="en-US" altLang="en-US" sz="1600"/>
              <a:t>ro·​bot | \ ˈrō-ˌbät  , -bət \</a:t>
            </a:r>
          </a:p>
          <a:p>
            <a:pPr marL="0" indent="0">
              <a:buNone/>
            </a:pPr>
            <a:r>
              <a:rPr lang="en-US" altLang="en-US" sz="1600" i="1"/>
              <a:t>plural </a:t>
            </a:r>
            <a:r>
              <a:rPr lang="en-US" altLang="en-US" sz="1600" b="1"/>
              <a:t>robots</a:t>
            </a:r>
            <a:endParaRPr lang="en-US" altLang="en-US" sz="1600"/>
          </a:p>
          <a:p>
            <a:pPr marL="0" indent="0">
              <a:buNone/>
            </a:pPr>
            <a:endParaRPr lang="en-US" altLang="en-US" sz="1600" b="1"/>
          </a:p>
          <a:p>
            <a:pPr marL="0" indent="0">
              <a:buNone/>
            </a:pPr>
            <a:r>
              <a:rPr lang="en-US" altLang="en-US" sz="1600" b="1"/>
              <a:t>Definition of </a:t>
            </a:r>
            <a:r>
              <a:rPr lang="en-US" altLang="en-US" sz="1600" b="1" i="1"/>
              <a:t>robot</a:t>
            </a:r>
            <a:endParaRPr lang="en-US" altLang="en-US" sz="1600" b="1"/>
          </a:p>
          <a:p>
            <a:pPr marL="0" indent="0">
              <a:buNone/>
            </a:pPr>
            <a:r>
              <a:rPr lang="en-US" altLang="en-US" sz="1600" b="1"/>
              <a:t>1: </a:t>
            </a:r>
            <a:r>
              <a:rPr lang="en-US" altLang="en-US" sz="1600"/>
              <a:t>a machine that resembles a living creature in being capable of moving independently (as by walking or rolling on wheels) and performing complex actions (such as grasping and moving objects)</a:t>
            </a:r>
          </a:p>
          <a:p>
            <a:pPr marL="0" indent="0">
              <a:buNone/>
            </a:pPr>
            <a:r>
              <a:rPr lang="en-US" altLang="en-US" sz="1600"/>
              <a:t>Often </a:t>
            </a:r>
            <a:r>
              <a:rPr lang="en-US" altLang="en-US" sz="1600" b="1"/>
              <a:t>: </a:t>
            </a:r>
            <a:r>
              <a:rPr lang="en-US" altLang="en-US" sz="1600"/>
              <a:t>such a machine built to resemble a human being or animal in appearance and behavior.</a:t>
            </a:r>
          </a:p>
          <a:p>
            <a:pPr marL="0" indent="0">
              <a:buNone/>
            </a:pPr>
            <a:endParaRPr lang="en-US" altLang="en-US" sz="1600"/>
          </a:p>
          <a:p>
            <a:pPr marL="0" indent="0">
              <a:buNone/>
            </a:pPr>
            <a:r>
              <a:rPr lang="en-US" altLang="en-US" sz="1600" b="1"/>
              <a:t>2a: </a:t>
            </a:r>
            <a:r>
              <a:rPr lang="en-US" altLang="en-US" sz="1600"/>
              <a:t>a device that automatically performs complicated, often repetitive tasks (as in an industrial assembly line)</a:t>
            </a:r>
          </a:p>
          <a:p>
            <a:pPr marL="0" indent="0">
              <a:buNone/>
            </a:pPr>
            <a:r>
              <a:rPr lang="en-US" altLang="en-US" sz="1600" b="1"/>
              <a:t>b: </a:t>
            </a:r>
            <a:r>
              <a:rPr lang="en-US" altLang="en-US" sz="1600"/>
              <a:t>a mechanism guided by automatic controls</a:t>
            </a:r>
          </a:p>
          <a:p>
            <a:pPr marL="0" indent="0">
              <a:buNone/>
            </a:pPr>
            <a:endParaRPr lang="en-US" altLang="en-US" sz="1200"/>
          </a:p>
          <a:p>
            <a:pPr marL="0" indent="0">
              <a:buNone/>
            </a:pPr>
            <a:endParaRPr lang="en-US" altLang="en-US" sz="1800"/>
          </a:p>
          <a:p>
            <a:pPr marL="0" indent="0">
              <a:buNone/>
            </a:pPr>
            <a:endParaRPr lang="en-US" altLang="en-US" sz="1800"/>
          </a:p>
          <a:p>
            <a:pPr marL="0" indent="0">
              <a:buNone/>
            </a:pPr>
            <a:endParaRPr lang="en-US" altLang="en-US" sz="1800"/>
          </a:p>
          <a:p>
            <a:pPr marL="0" indent="0">
              <a:buNone/>
            </a:pPr>
            <a:endParaRPr lang="en-US" altLang="en-US" sz="1800"/>
          </a:p>
          <a:p>
            <a:pPr marL="0" indent="0">
              <a:buNone/>
            </a:pPr>
            <a:endParaRPr lang="en-US" altLang="en-US" sz="1800"/>
          </a:p>
          <a:p>
            <a:pPr marL="0" indent="0">
              <a:buNone/>
            </a:pPr>
            <a:endParaRPr lang="en-US" altLang="en-US" sz="1800"/>
          </a:p>
        </p:txBody>
      </p:sp>
      <p:sp>
        <p:nvSpPr>
          <p:cNvPr id="7" name="Footer Placeholder 2">
            <a:extLst>
              <a:ext uri="{FF2B5EF4-FFF2-40B4-BE49-F238E27FC236}">
                <a16:creationId xmlns:a16="http://schemas.microsoft.com/office/drawing/2014/main" id="{FA99083D-D519-D230-CAEB-F63ACB1402E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0D0E7A4-F5E3-6324-A4EB-C390DBDD3E4B}"/>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70659" name="Rectangle 3">
            <a:extLst>
              <a:ext uri="{FF2B5EF4-FFF2-40B4-BE49-F238E27FC236}">
                <a16:creationId xmlns:a16="http://schemas.microsoft.com/office/drawing/2014/main" id="{A32C2008-2074-1F9F-A06A-2AA906AD05E1}"/>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70660" name="Straight Connector 5">
            <a:extLst>
              <a:ext uri="{FF2B5EF4-FFF2-40B4-BE49-F238E27FC236}">
                <a16:creationId xmlns:a16="http://schemas.microsoft.com/office/drawing/2014/main" id="{8C4A53F5-BEB9-9EA0-E63F-46E0F65EA82D}"/>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61" name="Rectangle 1">
            <a:extLst>
              <a:ext uri="{FF2B5EF4-FFF2-40B4-BE49-F238E27FC236}">
                <a16:creationId xmlns:a16="http://schemas.microsoft.com/office/drawing/2014/main" id="{2C8DFDB2-A3DB-E90C-CB0C-2C0988F3E748}"/>
              </a:ext>
            </a:extLst>
          </p:cNvPr>
          <p:cNvSpPr>
            <a:spLocks noChangeArrowheads="1"/>
          </p:cNvSpPr>
          <p:nvPr/>
        </p:nvSpPr>
        <p:spPr bwMode="auto">
          <a:xfrm>
            <a:off x="1870076" y="6191250"/>
            <a:ext cx="85756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Surgical robot teleoperation with BBZ console</a:t>
            </a:r>
            <a:endParaRPr lang="en-US" altLang="en-US" sz="1200" b="1">
              <a:solidFill>
                <a:schemeClr val="bg1"/>
              </a:solidFill>
              <a:latin typeface="Arial Black" panose="020B0A04020102020204" pitchFamily="34" charset="0"/>
            </a:endParaRPr>
          </a:p>
        </p:txBody>
      </p:sp>
      <p:pic>
        <p:nvPicPr>
          <p:cNvPr id="5" name="VUAQNhp1yFM">
            <a:extLst>
              <a:ext uri="{FF2B5EF4-FFF2-40B4-BE49-F238E27FC236}">
                <a16:creationId xmlns:a16="http://schemas.microsoft.com/office/drawing/2014/main" id="{64636DC3-5D6A-1C27-3DCE-3DB85293188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01138"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06BB976B-A78C-9B30-3A44-F5CC60D8A7B6}"/>
              </a:ext>
            </a:extLst>
          </p:cNvPr>
          <p:cNvSpPr>
            <a:spLocks noGrp="1" noChangeArrowheads="1"/>
          </p:cNvSpPr>
          <p:nvPr>
            <p:ph type="title"/>
          </p:nvPr>
        </p:nvSpPr>
        <p:spPr/>
        <p:txBody>
          <a:bodyPr/>
          <a:lstStyle/>
          <a:p>
            <a:r>
              <a:rPr lang="en-US" altLang="en-US"/>
              <a:t>Teleoperation </a:t>
            </a:r>
          </a:p>
        </p:txBody>
      </p:sp>
      <p:pic>
        <p:nvPicPr>
          <p:cNvPr id="71683" name="Picture 2" descr="Image result for da vinci surgical system">
            <a:extLst>
              <a:ext uri="{FF2B5EF4-FFF2-40B4-BE49-F238E27FC236}">
                <a16:creationId xmlns:a16="http://schemas.microsoft.com/office/drawing/2014/main" id="{DCD0BF35-917C-0DBE-D640-79C5C73CC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354138"/>
            <a:ext cx="701040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67C5A20-C3BA-F8DF-1F4D-798C18976960}"/>
              </a:ext>
            </a:extLst>
          </p:cNvPr>
          <p:cNvSpPr txBox="1"/>
          <p:nvPr/>
        </p:nvSpPr>
        <p:spPr>
          <a:xfrm>
            <a:off x="8640764" y="5699126"/>
            <a:ext cx="1341437" cy="277813"/>
          </a:xfrm>
          <a:prstGeom prst="rect">
            <a:avLst/>
          </a:prstGeom>
          <a:noFill/>
        </p:spPr>
        <p:txBody>
          <a:bodyPr wrap="none">
            <a:spAutoFit/>
          </a:bodyPr>
          <a:lstStyle/>
          <a:p>
            <a:pPr algn="r">
              <a:defRPr/>
            </a:pPr>
            <a:r>
              <a:rPr lang="en-US" sz="1200" dirty="0">
                <a:latin typeface="+mn-lt"/>
                <a:hlinkClick r:id="rId3"/>
              </a:rPr>
              <a:t>Video Hyperlink  </a:t>
            </a:r>
            <a:endParaRPr lang="en-US" sz="1200" dirty="0">
              <a:latin typeface="+mn-lt"/>
            </a:endParaRPr>
          </a:p>
        </p:txBody>
      </p:sp>
      <p:sp>
        <p:nvSpPr>
          <p:cNvPr id="9" name="Footer Placeholder 2">
            <a:extLst>
              <a:ext uri="{FF2B5EF4-FFF2-40B4-BE49-F238E27FC236}">
                <a16:creationId xmlns:a16="http://schemas.microsoft.com/office/drawing/2014/main" id="{8D76D161-0719-3B65-E0C5-44797E1BFEAB}"/>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557D1B2-90B6-5661-73C4-455695851E66}"/>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72707" name="Rectangle 3">
            <a:extLst>
              <a:ext uri="{FF2B5EF4-FFF2-40B4-BE49-F238E27FC236}">
                <a16:creationId xmlns:a16="http://schemas.microsoft.com/office/drawing/2014/main" id="{2AF087FD-B776-B5EF-2A2B-8F705E50EF86}"/>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72708" name="Straight Connector 5">
            <a:extLst>
              <a:ext uri="{FF2B5EF4-FFF2-40B4-BE49-F238E27FC236}">
                <a16:creationId xmlns:a16="http://schemas.microsoft.com/office/drawing/2014/main" id="{660B3932-F575-48AD-9BEB-0BF04B67297C}"/>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709" name="Rectangle 1">
            <a:extLst>
              <a:ext uri="{FF2B5EF4-FFF2-40B4-BE49-F238E27FC236}">
                <a16:creationId xmlns:a16="http://schemas.microsoft.com/office/drawing/2014/main" id="{A0920117-582B-B5EF-B7FE-AA439EE189C3}"/>
              </a:ext>
            </a:extLst>
          </p:cNvPr>
          <p:cNvSpPr>
            <a:spLocks noChangeArrowheads="1"/>
          </p:cNvSpPr>
          <p:nvPr/>
        </p:nvSpPr>
        <p:spPr bwMode="auto">
          <a:xfrm>
            <a:off x="1870076" y="6191250"/>
            <a:ext cx="48688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da Vinci® Surgery - How It Works</a:t>
            </a:r>
            <a:endParaRPr lang="en-US" altLang="en-US" sz="1200" b="1">
              <a:solidFill>
                <a:schemeClr val="bg1"/>
              </a:solidFill>
              <a:latin typeface="Arial Black" panose="020B0A04020102020204" pitchFamily="34" charset="0"/>
            </a:endParaRPr>
          </a:p>
        </p:txBody>
      </p:sp>
      <p:pic>
        <p:nvPicPr>
          <p:cNvPr id="5" name="QksAVT0YMEo">
            <a:extLst>
              <a:ext uri="{FF2B5EF4-FFF2-40B4-BE49-F238E27FC236}">
                <a16:creationId xmlns:a16="http://schemas.microsoft.com/office/drawing/2014/main" id="{FFD74099-B8DB-7AFD-8942-18149A094C9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6062" y="852488"/>
            <a:ext cx="9139238"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3E5040A-3C41-46BD-191D-C75C6CAA904F}"/>
              </a:ext>
            </a:extLst>
          </p:cNvPr>
          <p:cNvSpPr>
            <a:spLocks noGrp="1" noChangeArrowheads="1"/>
          </p:cNvSpPr>
          <p:nvPr>
            <p:ph type="ctrTitle"/>
          </p:nvPr>
        </p:nvSpPr>
        <p:spPr>
          <a:xfrm>
            <a:off x="2209800" y="2286000"/>
            <a:ext cx="7772400" cy="1143000"/>
          </a:xfrm>
        </p:spPr>
        <p:txBody>
          <a:bodyPr/>
          <a:lstStyle/>
          <a:p>
            <a:r>
              <a:rPr lang="en-US" altLang="en-US"/>
              <a:t>Accuracy Precision</a:t>
            </a:r>
            <a:br>
              <a:rPr lang="en-US" altLang="en-US"/>
            </a:br>
            <a:endParaRPr lang="en-US" altLang="en-US"/>
          </a:p>
        </p:txBody>
      </p:sp>
      <p:sp>
        <p:nvSpPr>
          <p:cNvPr id="73731" name="Rectangle 3">
            <a:extLst>
              <a:ext uri="{FF2B5EF4-FFF2-40B4-BE49-F238E27FC236}">
                <a16:creationId xmlns:a16="http://schemas.microsoft.com/office/drawing/2014/main" id="{76879B93-0215-5EFD-41A6-36068ADDF068}"/>
              </a:ext>
            </a:extLst>
          </p:cNvPr>
          <p:cNvSpPr>
            <a:spLocks noGrp="1" noChangeArrowheads="1"/>
          </p:cNvSpPr>
          <p:nvPr>
            <p:ph type="subTitle" idx="1"/>
          </p:nvPr>
        </p:nvSpPr>
        <p:spPr/>
        <p:txBody>
          <a:bodyPr/>
          <a:lstStyle/>
          <a:p>
            <a:endParaRPr lang="en-US" altLang="en-US"/>
          </a:p>
        </p:txBody>
      </p:sp>
      <p:sp>
        <p:nvSpPr>
          <p:cNvPr id="7" name="Footer Placeholder 2">
            <a:extLst>
              <a:ext uri="{FF2B5EF4-FFF2-40B4-BE49-F238E27FC236}">
                <a16:creationId xmlns:a16="http://schemas.microsoft.com/office/drawing/2014/main" id="{97C23CBA-BD2A-124F-D840-9990CAD8E03F}"/>
              </a:ext>
            </a:extLst>
          </p:cNvPr>
          <p:cNvSpPr>
            <a:spLocks noGrp="1"/>
          </p:cNvSpPr>
          <p:nvPr>
            <p:ph type="ftr" sz="quarter" idx="10"/>
          </p:nvPr>
        </p:nvSpPr>
        <p:spPr>
          <a:xfrm>
            <a:off x="941802" y="6284119"/>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pic>
        <p:nvPicPr>
          <p:cNvPr id="73733" name="Picture 2" descr="http://brand.ucla.edu/wp-content/uploads/2013/08/ucla-logotype-main-11.jpg">
            <a:extLst>
              <a:ext uri="{FF2B5EF4-FFF2-40B4-BE49-F238E27FC236}">
                <a16:creationId xmlns:a16="http://schemas.microsoft.com/office/drawing/2014/main" id="{583D3ECF-30FF-58D1-CB8F-910FE87AE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594"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D3CA602-EDCE-8200-7AC2-DD87028797DC}"/>
              </a:ext>
            </a:extLst>
          </p:cNvPr>
          <p:cNvSpPr>
            <a:spLocks noGrp="1" noChangeArrowheads="1"/>
          </p:cNvSpPr>
          <p:nvPr>
            <p:ph type="title"/>
          </p:nvPr>
        </p:nvSpPr>
        <p:spPr/>
        <p:txBody>
          <a:bodyPr/>
          <a:lstStyle/>
          <a:p>
            <a:r>
              <a:rPr lang="en-US" altLang="en-US"/>
              <a:t>Accuracy / Precision </a:t>
            </a:r>
          </a:p>
        </p:txBody>
      </p:sp>
      <p:sp>
        <p:nvSpPr>
          <p:cNvPr id="75779" name="Rectangle 3">
            <a:extLst>
              <a:ext uri="{FF2B5EF4-FFF2-40B4-BE49-F238E27FC236}">
                <a16:creationId xmlns:a16="http://schemas.microsoft.com/office/drawing/2014/main" id="{6AA27B77-30E4-DB21-AAE8-AB88E69C0B8E}"/>
              </a:ext>
            </a:extLst>
          </p:cNvPr>
          <p:cNvSpPr>
            <a:spLocks noGrp="1" noChangeArrowheads="1"/>
          </p:cNvSpPr>
          <p:nvPr>
            <p:ph type="body" idx="1"/>
          </p:nvPr>
        </p:nvSpPr>
        <p:spPr>
          <a:xfrm>
            <a:off x="2209800" y="1371600"/>
            <a:ext cx="3886200" cy="4724400"/>
          </a:xfrm>
        </p:spPr>
        <p:txBody>
          <a:bodyPr/>
          <a:lstStyle/>
          <a:p>
            <a:pPr>
              <a:buFontTx/>
              <a:buNone/>
            </a:pPr>
            <a:endParaRPr lang="en-US" altLang="en-US" sz="1400" b="1"/>
          </a:p>
          <a:p>
            <a:pPr>
              <a:buFontTx/>
              <a:buNone/>
            </a:pPr>
            <a:r>
              <a:rPr lang="en-US" altLang="en-US" sz="1400" b="1"/>
              <a:t>Accuracy (Definition)</a:t>
            </a:r>
            <a:endParaRPr lang="en-US" altLang="en-US" sz="1400">
              <a:solidFill>
                <a:srgbClr val="FF3300"/>
              </a:solidFill>
            </a:endParaRPr>
          </a:p>
          <a:p>
            <a:pPr>
              <a:buFontTx/>
              <a:buNone/>
            </a:pPr>
            <a:r>
              <a:rPr lang="en-US" altLang="en-US" sz="900" i="1"/>
              <a:t>	Geometrically, the position accuracy of the robot for a given position can be defined as being the distance between the desired position and the centroid position (centroid is the mean position of all the points in all of the coordinate directions) which is actually achieved after repetitive movements of the end-effector toward the original desired position (see the Figure below). Mathematically, absolute accuracy is the compilation of the composed errors for each of the x, y, z cartesian positional errors. Finally, the robot position accuracy for a specific workspace can be described as the maximum composed error available for several positions uniformly distributed inside the predetermined workspace or reference frame.</a:t>
            </a:r>
            <a:endParaRPr lang="en-US" altLang="en-US" sz="900" b="1"/>
          </a:p>
          <a:p>
            <a:pPr>
              <a:buFontTx/>
              <a:buNone/>
            </a:pPr>
            <a:endParaRPr lang="en-US" altLang="en-US" sz="1400" b="1"/>
          </a:p>
          <a:p>
            <a:pPr>
              <a:buFontTx/>
              <a:buNone/>
            </a:pPr>
            <a:r>
              <a:rPr lang="en-US" altLang="en-US" sz="1400" b="1"/>
              <a:t>Precision / Repeatability  (Definition)</a:t>
            </a:r>
          </a:p>
          <a:p>
            <a:pPr>
              <a:buFontTx/>
              <a:buNone/>
            </a:pPr>
            <a:r>
              <a:rPr lang="en-US" altLang="en-US" sz="900"/>
              <a:t>	Repeatability can be defined as the closeness of agreement between several positions reached by the robot’s end-effector for the same controlled position, repeated several times under the same conditions. Geometrically, the position repeatability can be defined as the radius of the smallest sphere that encompasses all the positions reached for the same requested position. For more details about the calculation of accuracy and repeatability, interested readers are referred to the ISO: International Organization for Standardization. 1998. Manipulating industrial robots – Performance criteria and related test methods, NF EN ISO9283.</a:t>
            </a:r>
          </a:p>
          <a:p>
            <a:pPr>
              <a:buFontTx/>
              <a:buNone/>
            </a:pPr>
            <a:r>
              <a:rPr lang="en-US" altLang="en-US" sz="1400"/>
              <a:t>	</a:t>
            </a:r>
          </a:p>
          <a:p>
            <a:pPr>
              <a:buFontTx/>
              <a:buNone/>
            </a:pPr>
            <a:endParaRPr lang="en-US" altLang="en-US" sz="1600"/>
          </a:p>
          <a:p>
            <a:pPr>
              <a:buFontTx/>
              <a:buNone/>
            </a:pPr>
            <a:endParaRPr lang="en-US" altLang="en-US" sz="1600"/>
          </a:p>
          <a:p>
            <a:pPr>
              <a:buFontTx/>
              <a:buNone/>
            </a:pPr>
            <a:endParaRPr lang="en-US" altLang="en-US" sz="1600"/>
          </a:p>
          <a:p>
            <a:pPr>
              <a:buFontTx/>
              <a:buNone/>
            </a:pPr>
            <a:endParaRPr lang="en-US" altLang="en-US" sz="1600"/>
          </a:p>
        </p:txBody>
      </p:sp>
      <p:sp>
        <p:nvSpPr>
          <p:cNvPr id="9" name="Footer Placeholder 2">
            <a:extLst>
              <a:ext uri="{FF2B5EF4-FFF2-40B4-BE49-F238E27FC236}">
                <a16:creationId xmlns:a16="http://schemas.microsoft.com/office/drawing/2014/main" id="{BD671336-18F8-884E-174D-41D8E6F9F95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75782" name="Picture 2" descr="What is the Difference Between Accuracy and Precision?">
            <a:extLst>
              <a:ext uri="{FF2B5EF4-FFF2-40B4-BE49-F238E27FC236}">
                <a16:creationId xmlns:a16="http://schemas.microsoft.com/office/drawing/2014/main" id="{907ED1C8-89A3-0F0D-D9B7-A86B3F248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076" y="3246438"/>
            <a:ext cx="274002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2" descr="ROBOT REPEATABILITY">
            <a:extLst>
              <a:ext uri="{FF2B5EF4-FFF2-40B4-BE49-F238E27FC236}">
                <a16:creationId xmlns:a16="http://schemas.microsoft.com/office/drawing/2014/main" id="{9A8BFFF3-6981-D706-B669-CA45D92523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25" r="61220" b="2888"/>
          <a:stretch>
            <a:fillRect/>
          </a:stretch>
        </p:blipFill>
        <p:spPr bwMode="auto">
          <a:xfrm>
            <a:off x="6823075" y="1296989"/>
            <a:ext cx="14795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2" descr="ROBOT REPEATABILITY">
            <a:extLst>
              <a:ext uri="{FF2B5EF4-FFF2-40B4-BE49-F238E27FC236}">
                <a16:creationId xmlns:a16="http://schemas.microsoft.com/office/drawing/2014/main" id="{B1BC6FF1-A22F-9933-97E5-BE439B54D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979" t="69788" r="2583"/>
          <a:stretch>
            <a:fillRect/>
          </a:stretch>
        </p:blipFill>
        <p:spPr bwMode="auto">
          <a:xfrm>
            <a:off x="8483601" y="1500188"/>
            <a:ext cx="2055813"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4CA545-56D7-85C4-991F-13EEEAA7E974}"/>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77827" name="Rectangle 3">
            <a:extLst>
              <a:ext uri="{FF2B5EF4-FFF2-40B4-BE49-F238E27FC236}">
                <a16:creationId xmlns:a16="http://schemas.microsoft.com/office/drawing/2014/main" id="{63EDC59C-5433-8329-EF7C-D6A97869F121}"/>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400" dirty="0">
                <a:latin typeface="Times New Roman" panose="02020603050405020304" pitchFamily="18" charset="0"/>
              </a:rPr>
              <a:t>https://www.youtube.com/watch?v=3fbmguBgVPA</a:t>
            </a:r>
          </a:p>
        </p:txBody>
      </p:sp>
      <p:cxnSp>
        <p:nvCxnSpPr>
          <p:cNvPr id="77828" name="Straight Connector 5">
            <a:extLst>
              <a:ext uri="{FF2B5EF4-FFF2-40B4-BE49-F238E27FC236}">
                <a16:creationId xmlns:a16="http://schemas.microsoft.com/office/drawing/2014/main" id="{8E86A082-D904-FCC5-BA76-B83DC57E3034}"/>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829" name="Rectangle 1">
            <a:extLst>
              <a:ext uri="{FF2B5EF4-FFF2-40B4-BE49-F238E27FC236}">
                <a16:creationId xmlns:a16="http://schemas.microsoft.com/office/drawing/2014/main" id="{73E0841C-829C-D9C5-040C-0477639C482F}"/>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Robot Reputability</a:t>
            </a:r>
            <a:endParaRPr lang="en-US" altLang="en-US" sz="1200" b="1">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43F1ACE1-C465-EE04-55CA-86ACDB314853}"/>
              </a:ext>
            </a:extLst>
          </p:cNvPr>
          <p:cNvSpPr txBox="1"/>
          <p:nvPr/>
        </p:nvSpPr>
        <p:spPr>
          <a:xfrm>
            <a:off x="1811339" y="5511801"/>
            <a:ext cx="4429125" cy="461963"/>
          </a:xfrm>
          <a:prstGeom prst="rect">
            <a:avLst/>
          </a:prstGeom>
          <a:noFill/>
        </p:spPr>
        <p:txBody>
          <a:bodyPr wrap="none">
            <a:spAutoFit/>
          </a:bodyPr>
          <a:lstStyle/>
          <a:p>
            <a:pPr>
              <a:defRPr/>
            </a:pPr>
            <a:r>
              <a:rPr lang="en-US" dirty="0">
                <a:solidFill>
                  <a:srgbClr val="FF0000"/>
                </a:solidFill>
                <a:latin typeface="+mn-lt"/>
                <a:hlinkClick r:id="rId3"/>
              </a:rPr>
              <a:t>https://youtu.be/9orN_aUDY7w</a:t>
            </a:r>
            <a:endParaRPr lang="en-US" dirty="0">
              <a:solidFill>
                <a:srgbClr val="FF0000"/>
              </a:solidFill>
              <a:latin typeface="+mn-lt"/>
            </a:endParaRPr>
          </a:p>
        </p:txBody>
      </p:sp>
      <p:pic>
        <p:nvPicPr>
          <p:cNvPr id="3" name="Online Media 2" title="Universal Robots - High Repeatability">
            <a:hlinkClick r:id="" action="ppaction://media"/>
            <a:extLst>
              <a:ext uri="{FF2B5EF4-FFF2-40B4-BE49-F238E27FC236}">
                <a16:creationId xmlns:a16="http://schemas.microsoft.com/office/drawing/2014/main" id="{29EC94A2-BFB4-A7CD-28AB-AF67D9A52959}"/>
              </a:ext>
            </a:extLst>
          </p:cNvPr>
          <p:cNvPicPr>
            <a:picLocks noRot="1" noChangeAspect="1"/>
          </p:cNvPicPr>
          <p:nvPr>
            <a:videoFile r:link="rId1"/>
          </p:nvPr>
        </p:nvPicPr>
        <p:blipFill>
          <a:blip r:embed="rId4"/>
          <a:stretch>
            <a:fillRect/>
          </a:stretch>
        </p:blipFill>
        <p:spPr>
          <a:xfrm>
            <a:off x="2246314" y="836613"/>
            <a:ext cx="7699375" cy="4349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C71191E-0986-11A5-CF45-1F4DB344D9A4}"/>
              </a:ext>
            </a:extLst>
          </p:cNvPr>
          <p:cNvSpPr>
            <a:spLocks noGrp="1" noChangeArrowheads="1"/>
          </p:cNvSpPr>
          <p:nvPr>
            <p:ph type="ctrTitle"/>
          </p:nvPr>
        </p:nvSpPr>
        <p:spPr>
          <a:xfrm>
            <a:off x="2209800" y="2286000"/>
            <a:ext cx="7772400" cy="1143000"/>
          </a:xfrm>
        </p:spPr>
        <p:txBody>
          <a:bodyPr/>
          <a:lstStyle/>
          <a:p>
            <a:r>
              <a:rPr lang="en-US" altLang="en-US"/>
              <a:t>Calibration Registration  </a:t>
            </a:r>
            <a:br>
              <a:rPr lang="en-US" altLang="en-US"/>
            </a:br>
            <a:endParaRPr lang="en-US" altLang="en-US"/>
          </a:p>
        </p:txBody>
      </p:sp>
      <p:sp>
        <p:nvSpPr>
          <p:cNvPr id="78851" name="Rectangle 3">
            <a:extLst>
              <a:ext uri="{FF2B5EF4-FFF2-40B4-BE49-F238E27FC236}">
                <a16:creationId xmlns:a16="http://schemas.microsoft.com/office/drawing/2014/main" id="{D7F4DEF3-CA3F-53F9-10E1-81FD05EFCAA0}"/>
              </a:ext>
            </a:extLst>
          </p:cNvPr>
          <p:cNvSpPr>
            <a:spLocks noGrp="1" noChangeArrowheads="1"/>
          </p:cNvSpPr>
          <p:nvPr>
            <p:ph type="subTitle" idx="1"/>
          </p:nvPr>
        </p:nvSpPr>
        <p:spPr/>
        <p:txBody>
          <a:bodyPr/>
          <a:lstStyle/>
          <a:p>
            <a:endParaRPr lang="en-US" altLang="en-US"/>
          </a:p>
        </p:txBody>
      </p:sp>
      <p:sp>
        <p:nvSpPr>
          <p:cNvPr id="7" name="Footer Placeholder 2">
            <a:extLst>
              <a:ext uri="{FF2B5EF4-FFF2-40B4-BE49-F238E27FC236}">
                <a16:creationId xmlns:a16="http://schemas.microsoft.com/office/drawing/2014/main" id="{FE319915-9BCB-228D-ED87-F7244657E9EE}"/>
              </a:ext>
            </a:extLst>
          </p:cNvPr>
          <p:cNvSpPr>
            <a:spLocks noGrp="1"/>
          </p:cNvSpPr>
          <p:nvPr>
            <p:ph type="ftr" sz="quarter" idx="10"/>
          </p:nvPr>
        </p:nvSpPr>
        <p:spPr>
          <a:xfrm>
            <a:off x="902046" y="6284119"/>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pic>
        <p:nvPicPr>
          <p:cNvPr id="78853" name="Picture 2" descr="http://brand.ucla.edu/wp-content/uploads/2013/08/ucla-logotype-main-11.jpg">
            <a:extLst>
              <a:ext uri="{FF2B5EF4-FFF2-40B4-BE49-F238E27FC236}">
                <a16:creationId xmlns:a16="http://schemas.microsoft.com/office/drawing/2014/main" id="{D7188DCD-C994-17FF-8A4F-7D83AEE2A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900"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51F1D0C-4592-8E8F-7685-EBD51F0CDB5A}"/>
              </a:ext>
            </a:extLst>
          </p:cNvPr>
          <p:cNvSpPr>
            <a:spLocks noGrp="1" noChangeArrowheads="1"/>
          </p:cNvSpPr>
          <p:nvPr>
            <p:ph type="title"/>
          </p:nvPr>
        </p:nvSpPr>
        <p:spPr/>
        <p:txBody>
          <a:bodyPr/>
          <a:lstStyle/>
          <a:p>
            <a:r>
              <a:rPr lang="en-US" altLang="en-US"/>
              <a:t>Calibration </a:t>
            </a:r>
          </a:p>
        </p:txBody>
      </p:sp>
      <p:sp>
        <p:nvSpPr>
          <p:cNvPr id="80899" name="Rectangle 3">
            <a:extLst>
              <a:ext uri="{FF2B5EF4-FFF2-40B4-BE49-F238E27FC236}">
                <a16:creationId xmlns:a16="http://schemas.microsoft.com/office/drawing/2014/main" id="{93125E73-58D1-7229-52B5-75F879DC1C5A}"/>
              </a:ext>
            </a:extLst>
          </p:cNvPr>
          <p:cNvSpPr>
            <a:spLocks noGrp="1" noChangeArrowheads="1"/>
          </p:cNvSpPr>
          <p:nvPr>
            <p:ph type="body" idx="1"/>
          </p:nvPr>
        </p:nvSpPr>
        <p:spPr>
          <a:xfrm>
            <a:off x="937684" y="1371600"/>
            <a:ext cx="5158316" cy="4724400"/>
          </a:xfrm>
        </p:spPr>
        <p:txBody>
          <a:bodyPr/>
          <a:lstStyle/>
          <a:p>
            <a:pPr>
              <a:buFontTx/>
              <a:buNone/>
            </a:pPr>
            <a:endParaRPr lang="en-US" altLang="en-US" sz="1400" b="1" dirty="0"/>
          </a:p>
          <a:p>
            <a:r>
              <a:rPr lang="en-US" altLang="en-US" sz="1200" b="1" dirty="0"/>
              <a:t>Calibration – </a:t>
            </a:r>
            <a:r>
              <a:rPr lang="en-US" altLang="en-US" sz="1200" dirty="0"/>
              <a:t>The process used for  improve the accuracy of robots. </a:t>
            </a:r>
            <a:r>
              <a:rPr lang="en-US" altLang="en-US" sz="1200" dirty="0">
                <a:solidFill>
                  <a:srgbClr val="202122"/>
                </a:solidFill>
              </a:rPr>
              <a:t>Depending on the type of errors modeled, the calibration can be classified in three different ways. </a:t>
            </a:r>
          </a:p>
          <a:p>
            <a:endParaRPr lang="en-US" altLang="en-US" sz="1200" dirty="0"/>
          </a:p>
          <a:p>
            <a:pPr lvl="1">
              <a:buFont typeface="Courier New" panose="02070309020205020404" pitchFamily="49" charset="0"/>
              <a:buChar char="o"/>
            </a:pPr>
            <a:r>
              <a:rPr lang="en-US" altLang="en-US" sz="1200" b="1" dirty="0">
                <a:solidFill>
                  <a:srgbClr val="202122"/>
                </a:solidFill>
              </a:rPr>
              <a:t>Level-1 calibration </a:t>
            </a:r>
            <a:r>
              <a:rPr lang="en-US" altLang="en-US" sz="1200" dirty="0">
                <a:solidFill>
                  <a:srgbClr val="202122"/>
                </a:solidFill>
              </a:rPr>
              <a:t>- Models differences between actual and reported joint displacement values, (also known as mastering). </a:t>
            </a:r>
          </a:p>
          <a:p>
            <a:pPr lvl="1">
              <a:buFont typeface="Courier New" panose="02070309020205020404" pitchFamily="49" charset="0"/>
              <a:buChar char="o"/>
            </a:pPr>
            <a:r>
              <a:rPr lang="en-US" altLang="en-US" sz="1200" b="1" dirty="0">
                <a:solidFill>
                  <a:srgbClr val="202122"/>
                </a:solidFill>
              </a:rPr>
              <a:t>Level-2 calibration</a:t>
            </a:r>
            <a:r>
              <a:rPr lang="en-US" altLang="en-US" sz="1200" dirty="0">
                <a:solidFill>
                  <a:srgbClr val="202122"/>
                </a:solidFill>
              </a:rPr>
              <a:t> </a:t>
            </a:r>
            <a:r>
              <a:rPr lang="en-US" altLang="en-US" sz="1200" b="1" dirty="0">
                <a:solidFill>
                  <a:srgbClr val="202122"/>
                </a:solidFill>
              </a:rPr>
              <a:t>(kinematic calibration) </a:t>
            </a:r>
            <a:r>
              <a:rPr lang="en-US" altLang="en-US" sz="1200" dirty="0">
                <a:solidFill>
                  <a:srgbClr val="202122"/>
                </a:solidFill>
              </a:rPr>
              <a:t>Models the entire geometry of the robot including: angle offsets, axis offset, axis twist, joint lengths. </a:t>
            </a:r>
          </a:p>
          <a:p>
            <a:pPr lvl="1">
              <a:buFont typeface="Courier New" panose="02070309020205020404" pitchFamily="49" charset="0"/>
              <a:buChar char="o"/>
            </a:pPr>
            <a:r>
              <a:rPr lang="en-US" altLang="en-US" sz="1200" b="1" dirty="0">
                <a:solidFill>
                  <a:srgbClr val="202122"/>
                </a:solidFill>
              </a:rPr>
              <a:t>Level-3</a:t>
            </a:r>
            <a:r>
              <a:rPr lang="en-US" altLang="en-US" sz="1200" dirty="0">
                <a:solidFill>
                  <a:srgbClr val="202122"/>
                </a:solidFill>
              </a:rPr>
              <a:t> </a:t>
            </a:r>
            <a:r>
              <a:rPr lang="en-US" altLang="en-US" sz="1200" b="1" dirty="0">
                <a:solidFill>
                  <a:srgbClr val="202122"/>
                </a:solidFill>
              </a:rPr>
              <a:t>calibration</a:t>
            </a:r>
            <a:r>
              <a:rPr lang="en-US" altLang="en-US" sz="1200" dirty="0">
                <a:solidFill>
                  <a:srgbClr val="202122"/>
                </a:solidFill>
              </a:rPr>
              <a:t> </a:t>
            </a:r>
            <a:r>
              <a:rPr lang="en-US" altLang="en-US" sz="1200" b="1" dirty="0">
                <a:solidFill>
                  <a:srgbClr val="202122"/>
                </a:solidFill>
              </a:rPr>
              <a:t>(non-kinematic calibration)</a:t>
            </a:r>
            <a:r>
              <a:rPr lang="en-US" altLang="en-US" sz="1200" dirty="0">
                <a:solidFill>
                  <a:srgbClr val="202122"/>
                </a:solidFill>
              </a:rPr>
              <a:t>, models errors other than geometric defaults such as stiffness, joint compliance, and friction. </a:t>
            </a:r>
          </a:p>
          <a:p>
            <a:pPr lvl="1">
              <a:buFont typeface="Courier New" panose="02070309020205020404" pitchFamily="49" charset="0"/>
              <a:buChar char="o"/>
            </a:pPr>
            <a:endParaRPr lang="en-US" altLang="en-US" sz="1200" dirty="0">
              <a:solidFill>
                <a:srgbClr val="202122"/>
              </a:solidFill>
            </a:endParaRPr>
          </a:p>
          <a:p>
            <a:pPr lvl="1">
              <a:buFont typeface="Courier New" panose="02070309020205020404" pitchFamily="49" charset="0"/>
              <a:buChar char="o"/>
            </a:pPr>
            <a:r>
              <a:rPr lang="en-US" altLang="en-US" sz="1200" dirty="0">
                <a:solidFill>
                  <a:srgbClr val="202122"/>
                </a:solidFill>
              </a:rPr>
              <a:t>Note - Often Level-1 and Level-2 calibrations are sufficient for most practical needs.</a:t>
            </a:r>
            <a:endParaRPr lang="en-US" altLang="en-US" sz="1200" dirty="0"/>
          </a:p>
          <a:p>
            <a:pPr>
              <a:buFontTx/>
              <a:buNone/>
            </a:pPr>
            <a:endParaRPr lang="en-US" altLang="en-US" sz="1600" dirty="0"/>
          </a:p>
          <a:p>
            <a:pPr>
              <a:buFontTx/>
              <a:buNone/>
            </a:pPr>
            <a:endParaRPr lang="en-US" altLang="en-US" sz="1600" dirty="0"/>
          </a:p>
          <a:p>
            <a:pPr>
              <a:buFontTx/>
              <a:buNone/>
            </a:pPr>
            <a:endParaRPr lang="en-US" altLang="en-US" sz="1600" dirty="0"/>
          </a:p>
          <a:p>
            <a:pPr>
              <a:buFontTx/>
              <a:buNone/>
            </a:pPr>
            <a:endParaRPr lang="en-US" altLang="en-US" sz="1600" dirty="0"/>
          </a:p>
        </p:txBody>
      </p:sp>
      <p:sp>
        <p:nvSpPr>
          <p:cNvPr id="9" name="Footer Placeholder 2">
            <a:extLst>
              <a:ext uri="{FF2B5EF4-FFF2-40B4-BE49-F238E27FC236}">
                <a16:creationId xmlns:a16="http://schemas.microsoft.com/office/drawing/2014/main" id="{9B0D24CF-4A31-F608-1195-06B3AD2232C5}"/>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pic>
        <p:nvPicPr>
          <p:cNvPr id="80902" name="Picture 3">
            <a:extLst>
              <a:ext uri="{FF2B5EF4-FFF2-40B4-BE49-F238E27FC236}">
                <a16:creationId xmlns:a16="http://schemas.microsoft.com/office/drawing/2014/main" id="{5B82788C-162E-BE2D-ECAC-FEB3E1B1F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014" y="1404939"/>
            <a:ext cx="2725737"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a:extLst>
              <a:ext uri="{FF2B5EF4-FFF2-40B4-BE49-F238E27FC236}">
                <a16:creationId xmlns:a16="http://schemas.microsoft.com/office/drawing/2014/main" id="{E4FAA07F-7467-119F-3FC5-9A814A547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6" y="3621089"/>
            <a:ext cx="23923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F0438654-7E2B-B915-F933-B100070DCCCC}"/>
              </a:ext>
            </a:extLst>
          </p:cNvPr>
          <p:cNvSpPr>
            <a:spLocks noGrp="1" noChangeArrowheads="1"/>
          </p:cNvSpPr>
          <p:nvPr>
            <p:ph type="title"/>
          </p:nvPr>
        </p:nvSpPr>
        <p:spPr/>
        <p:txBody>
          <a:bodyPr/>
          <a:lstStyle/>
          <a:p>
            <a:r>
              <a:rPr lang="en-US" altLang="en-US"/>
              <a:t>Registration  </a:t>
            </a:r>
          </a:p>
        </p:txBody>
      </p:sp>
      <p:sp>
        <p:nvSpPr>
          <p:cNvPr id="82947" name="Rectangle 3">
            <a:extLst>
              <a:ext uri="{FF2B5EF4-FFF2-40B4-BE49-F238E27FC236}">
                <a16:creationId xmlns:a16="http://schemas.microsoft.com/office/drawing/2014/main" id="{C7C4D4A3-16BC-DAE3-825F-0E2767D64812}"/>
              </a:ext>
            </a:extLst>
          </p:cNvPr>
          <p:cNvSpPr>
            <a:spLocks noGrp="1" noChangeArrowheads="1"/>
          </p:cNvSpPr>
          <p:nvPr>
            <p:ph type="body" idx="1"/>
          </p:nvPr>
        </p:nvSpPr>
        <p:spPr>
          <a:xfrm>
            <a:off x="937684" y="1371600"/>
            <a:ext cx="5158316" cy="4724400"/>
          </a:xfrm>
        </p:spPr>
        <p:txBody>
          <a:bodyPr/>
          <a:lstStyle/>
          <a:p>
            <a:pPr>
              <a:buFontTx/>
              <a:buNone/>
            </a:pPr>
            <a:endParaRPr lang="en-US" altLang="en-US" sz="1400" b="1" dirty="0"/>
          </a:p>
          <a:p>
            <a:r>
              <a:rPr lang="en-US" altLang="en-US" sz="1200" b="1" dirty="0"/>
              <a:t>Registration - </a:t>
            </a:r>
            <a:r>
              <a:rPr lang="en-US" altLang="en-US" sz="1200" dirty="0"/>
              <a:t>The process of robot registration involves finding the location of a robot with respect to another reference frame. </a:t>
            </a:r>
          </a:p>
          <a:p>
            <a:endParaRPr lang="en-US" altLang="en-US" sz="1200" dirty="0"/>
          </a:p>
          <a:p>
            <a:pPr lvl="1">
              <a:buFont typeface="Courier New" panose="02070309020205020404" pitchFamily="49" charset="0"/>
              <a:buChar char="o"/>
            </a:pPr>
            <a:r>
              <a:rPr lang="en-US" altLang="en-US" sz="1200" b="1" dirty="0"/>
              <a:t>Robot / Parts - Example 1 - </a:t>
            </a:r>
            <a:r>
              <a:rPr lang="en-US" altLang="en-US" sz="1200" dirty="0"/>
              <a:t>if parts are in known locations on a table and a robot can locate itself with respect to the table (an external reference frame), then the robot will also know the location of the parts.  </a:t>
            </a:r>
          </a:p>
          <a:p>
            <a:pPr lvl="1">
              <a:buFont typeface="Courier New" panose="02070309020205020404" pitchFamily="49" charset="0"/>
              <a:buChar char="o"/>
            </a:pPr>
            <a:endParaRPr lang="en-US" altLang="en-US" sz="1200" dirty="0"/>
          </a:p>
          <a:p>
            <a:pPr lvl="1">
              <a:buFont typeface="Courier New" panose="02070309020205020404" pitchFamily="49" charset="0"/>
              <a:buChar char="o"/>
            </a:pPr>
            <a:r>
              <a:rPr lang="en-US" altLang="en-US" sz="1200" b="1" dirty="0"/>
              <a:t>Two Robotic Arms - Example 2 - </a:t>
            </a:r>
            <a:r>
              <a:rPr lang="en-US" altLang="en-US" sz="1200" dirty="0"/>
              <a:t>if two or more robots can locate themselves with respect to the table, then each robot will not only know the location of the parts, but also the location of every other robot. This knowledge facilitates the coordination of robot motions and robot collaboration and eases the integration of additional robots into the work cell.</a:t>
            </a:r>
          </a:p>
          <a:p>
            <a:pPr>
              <a:buFontTx/>
              <a:buNone/>
            </a:pPr>
            <a:r>
              <a:rPr lang="en-US" altLang="en-US" sz="1400" dirty="0"/>
              <a:t>	</a:t>
            </a:r>
          </a:p>
          <a:p>
            <a:pPr>
              <a:buFontTx/>
              <a:buNone/>
            </a:pPr>
            <a:endParaRPr lang="en-US" altLang="en-US" sz="1600" dirty="0"/>
          </a:p>
          <a:p>
            <a:pPr>
              <a:buFontTx/>
              <a:buNone/>
            </a:pPr>
            <a:endParaRPr lang="en-US" altLang="en-US" sz="1600" dirty="0"/>
          </a:p>
          <a:p>
            <a:pPr>
              <a:buFontTx/>
              <a:buNone/>
            </a:pPr>
            <a:endParaRPr lang="en-US" altLang="en-US" sz="1600" dirty="0"/>
          </a:p>
          <a:p>
            <a:pPr>
              <a:buFontTx/>
              <a:buNone/>
            </a:pPr>
            <a:endParaRPr lang="en-US" altLang="en-US" sz="1600" dirty="0"/>
          </a:p>
        </p:txBody>
      </p:sp>
      <p:sp>
        <p:nvSpPr>
          <p:cNvPr id="9" name="Footer Placeholder 2">
            <a:extLst>
              <a:ext uri="{FF2B5EF4-FFF2-40B4-BE49-F238E27FC236}">
                <a16:creationId xmlns:a16="http://schemas.microsoft.com/office/drawing/2014/main" id="{8CF1EC54-806C-D63F-1FDA-C30DF825E76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82950" name="Picture 3">
            <a:extLst>
              <a:ext uri="{FF2B5EF4-FFF2-40B4-BE49-F238E27FC236}">
                <a16:creationId xmlns:a16="http://schemas.microsoft.com/office/drawing/2014/main" id="{140C7AC9-5962-6A84-CAD8-130D65D7B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1422400"/>
            <a:ext cx="2768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4">
            <a:extLst>
              <a:ext uri="{FF2B5EF4-FFF2-40B4-BE49-F238E27FC236}">
                <a16:creationId xmlns:a16="http://schemas.microsoft.com/office/drawing/2014/main" id="{A6D453AC-E551-84B9-B206-0C277DDC9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7050" y="3695700"/>
            <a:ext cx="19875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a:extLst>
              <a:ext uri="{FF2B5EF4-FFF2-40B4-BE49-F238E27FC236}">
                <a16:creationId xmlns:a16="http://schemas.microsoft.com/office/drawing/2014/main" id="{194DD6BD-7AB1-48B2-0CAD-AA090891FB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988" y="3695700"/>
            <a:ext cx="1985962"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8FBFEF4F-376E-1FF8-76E6-6315C5351E24}"/>
              </a:ext>
            </a:extLst>
          </p:cNvPr>
          <p:cNvSpPr>
            <a:spLocks noGrp="1" noChangeArrowheads="1"/>
          </p:cNvSpPr>
          <p:nvPr>
            <p:ph type="ctrTitle"/>
          </p:nvPr>
        </p:nvSpPr>
        <p:spPr>
          <a:xfrm>
            <a:off x="2209800" y="2286000"/>
            <a:ext cx="7772400" cy="1143000"/>
          </a:xfrm>
        </p:spPr>
        <p:txBody>
          <a:bodyPr/>
          <a:lstStyle/>
          <a:p>
            <a:r>
              <a:rPr lang="en-US" altLang="en-US"/>
              <a:t>Robotic Arm Architecture </a:t>
            </a:r>
            <a:br>
              <a:rPr lang="en-US" altLang="en-US"/>
            </a:br>
            <a:endParaRPr lang="en-US" altLang="en-US"/>
          </a:p>
        </p:txBody>
      </p:sp>
      <p:sp>
        <p:nvSpPr>
          <p:cNvPr id="84995" name="Rectangle 3">
            <a:extLst>
              <a:ext uri="{FF2B5EF4-FFF2-40B4-BE49-F238E27FC236}">
                <a16:creationId xmlns:a16="http://schemas.microsoft.com/office/drawing/2014/main" id="{EBC4BADE-99BE-9A03-FDB2-A1F5188FF6A4}"/>
              </a:ext>
            </a:extLst>
          </p:cNvPr>
          <p:cNvSpPr>
            <a:spLocks noGrp="1" noChangeArrowheads="1"/>
          </p:cNvSpPr>
          <p:nvPr>
            <p:ph type="subTitle" idx="1"/>
          </p:nvPr>
        </p:nvSpPr>
        <p:spPr/>
        <p:txBody>
          <a:bodyPr/>
          <a:lstStyle/>
          <a:p>
            <a:r>
              <a:rPr lang="en-US" altLang="en-US"/>
              <a:t>Serial Architecture  </a:t>
            </a:r>
          </a:p>
          <a:p>
            <a:r>
              <a:rPr lang="en-US" altLang="en-US"/>
              <a:t>Parallel Architecture </a:t>
            </a:r>
          </a:p>
        </p:txBody>
      </p:sp>
      <p:pic>
        <p:nvPicPr>
          <p:cNvPr id="84996" name="Picture 2" descr="http://brand.ucla.edu/wp-content/uploads/2013/08/ucla-logotype-main-11.jpg">
            <a:extLst>
              <a:ext uri="{FF2B5EF4-FFF2-40B4-BE49-F238E27FC236}">
                <a16:creationId xmlns:a16="http://schemas.microsoft.com/office/drawing/2014/main" id="{B1F5B202-93BD-4AC3-AC52-A9989E2C7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72442217-C5D6-022A-800D-227EA7E8EE7E}"/>
              </a:ext>
            </a:extLst>
          </p:cNvPr>
          <p:cNvSpPr>
            <a:spLocks noGrp="1"/>
          </p:cNvSpPr>
          <p:nvPr>
            <p:ph type="ftr" sz="quarter" idx="10"/>
          </p:nvPr>
        </p:nvSpPr>
        <p:spPr>
          <a:xfrm>
            <a:off x="915292"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36B8230-4123-8541-6105-DD079FD74BA6}"/>
              </a:ext>
            </a:extLst>
          </p:cNvPr>
          <p:cNvSpPr>
            <a:spLocks noGrp="1" noChangeArrowheads="1"/>
          </p:cNvSpPr>
          <p:nvPr>
            <p:ph type="title"/>
          </p:nvPr>
        </p:nvSpPr>
        <p:spPr/>
        <p:txBody>
          <a:bodyPr/>
          <a:lstStyle/>
          <a:p>
            <a:r>
              <a:rPr lang="en-US" altLang="en-US"/>
              <a:t>Robotic System – Definition – IEEE</a:t>
            </a:r>
          </a:p>
        </p:txBody>
      </p:sp>
      <p:sp>
        <p:nvSpPr>
          <p:cNvPr id="23555" name="Rectangle 3">
            <a:extLst>
              <a:ext uri="{FF2B5EF4-FFF2-40B4-BE49-F238E27FC236}">
                <a16:creationId xmlns:a16="http://schemas.microsoft.com/office/drawing/2014/main" id="{0B224E53-D1F2-62B9-5109-3DA36E08C013}"/>
              </a:ext>
            </a:extLst>
          </p:cNvPr>
          <p:cNvSpPr>
            <a:spLocks noGrp="1" noChangeArrowheads="1"/>
          </p:cNvSpPr>
          <p:nvPr>
            <p:ph type="body" idx="1"/>
          </p:nvPr>
        </p:nvSpPr>
        <p:spPr/>
        <p:txBody>
          <a:bodyPr/>
          <a:lstStyle/>
          <a:p>
            <a:pPr marL="0" indent="0">
              <a:buNone/>
            </a:pPr>
            <a:r>
              <a:rPr lang="en-US" altLang="en-US" sz="1600" b="1" dirty="0">
                <a:hlinkClick r:id="rId3"/>
              </a:rPr>
              <a:t>https://robots.ieee.org/learn/what-is-a-robot/</a:t>
            </a:r>
            <a:endParaRPr lang="en-US" altLang="en-US" sz="1200" dirty="0"/>
          </a:p>
          <a:p>
            <a:pPr marL="0" indent="0">
              <a:buNone/>
            </a:pPr>
            <a:endParaRPr lang="en-US" altLang="en-US" sz="1800" dirty="0"/>
          </a:p>
          <a:p>
            <a:pPr marL="0" indent="0">
              <a:buNone/>
            </a:pPr>
            <a:endParaRPr lang="en-US" altLang="en-US" sz="1800" dirty="0"/>
          </a:p>
          <a:p>
            <a:pPr marL="0" indent="0">
              <a:buNone/>
            </a:pPr>
            <a:endParaRPr lang="en-US" altLang="en-US" sz="1600" i="1" dirty="0"/>
          </a:p>
          <a:p>
            <a:pPr marL="0" indent="0">
              <a:buNone/>
            </a:pPr>
            <a:endParaRPr lang="en-US" altLang="en-US" sz="1600" i="1" dirty="0"/>
          </a:p>
          <a:p>
            <a:pPr marL="0" indent="0">
              <a:buNone/>
            </a:pPr>
            <a:endParaRPr lang="en-US" altLang="en-US" sz="1600" i="1" dirty="0"/>
          </a:p>
          <a:p>
            <a:pPr marL="0" indent="0">
              <a:buNone/>
            </a:pPr>
            <a:r>
              <a:rPr lang="en-US" altLang="en-US" sz="1600" i="1" dirty="0"/>
              <a:t>Rodney Brooks</a:t>
            </a:r>
            <a:br>
              <a:rPr lang="en-US" altLang="en-US" sz="1600" dirty="0"/>
            </a:br>
            <a:r>
              <a:rPr lang="en-US" altLang="en-US" sz="1600" i="1" dirty="0"/>
              <a:t>Professor of Robotics Emeritus at MIT, Co-founder and CTO of Robust AI</a:t>
            </a:r>
          </a:p>
          <a:p>
            <a:pPr marL="0" indent="0">
              <a:buNone/>
            </a:pPr>
            <a:endParaRPr lang="en-US" altLang="en-US" sz="1600" i="1" dirty="0"/>
          </a:p>
          <a:p>
            <a:pPr marL="0" indent="0">
              <a:buNone/>
            </a:pPr>
            <a:r>
              <a:rPr lang="en-US" altLang="en-US" sz="1600" i="1" dirty="0"/>
              <a:t>Three characteristics of  a robotic system </a:t>
            </a:r>
            <a:br>
              <a:rPr lang="en-US" altLang="en-US" sz="1600" dirty="0"/>
            </a:br>
            <a:endParaRPr lang="en-US" altLang="en-US" sz="1600" dirty="0"/>
          </a:p>
          <a:p>
            <a:pPr marL="0" indent="0">
              <a:buNone/>
            </a:pPr>
            <a:r>
              <a:rPr lang="en-US" altLang="en-US" sz="1600" dirty="0"/>
              <a:t>1. Sense</a:t>
            </a:r>
          </a:p>
          <a:p>
            <a:pPr marL="0" indent="0">
              <a:buNone/>
            </a:pPr>
            <a:r>
              <a:rPr lang="en-US" altLang="en-US" sz="1600" dirty="0"/>
              <a:t>2. Compute</a:t>
            </a:r>
          </a:p>
          <a:p>
            <a:pPr marL="0" indent="0">
              <a:buNone/>
            </a:pPr>
            <a:r>
              <a:rPr lang="en-US" altLang="en-US" sz="1600" dirty="0"/>
              <a:t>3. Act</a:t>
            </a:r>
            <a:endParaRPr lang="en-US" altLang="en-US" sz="1800" dirty="0"/>
          </a:p>
          <a:p>
            <a:pPr marL="0" indent="0">
              <a:buNone/>
            </a:pPr>
            <a:endParaRPr lang="en-US" altLang="en-US" sz="1800" dirty="0"/>
          </a:p>
          <a:p>
            <a:pPr marL="0" indent="0">
              <a:buNone/>
            </a:pPr>
            <a:endParaRPr lang="en-US" altLang="en-US" sz="1800" dirty="0"/>
          </a:p>
        </p:txBody>
      </p:sp>
      <p:sp>
        <p:nvSpPr>
          <p:cNvPr id="7" name="Footer Placeholder 2">
            <a:extLst>
              <a:ext uri="{FF2B5EF4-FFF2-40B4-BE49-F238E27FC236}">
                <a16:creationId xmlns:a16="http://schemas.microsoft.com/office/drawing/2014/main" id="{C6804C24-A948-828F-41F5-FDA4DADAD322}"/>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pic>
        <p:nvPicPr>
          <p:cNvPr id="23558" name="Picture 1">
            <a:extLst>
              <a:ext uri="{FF2B5EF4-FFF2-40B4-BE49-F238E27FC236}">
                <a16:creationId xmlns:a16="http://schemas.microsoft.com/office/drawing/2014/main" id="{222A1CBA-2C4D-7091-ECED-3A5C4EF5D4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5689" y="1811339"/>
            <a:ext cx="126047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CC8A0FEB-B02D-4D5A-4736-D0D72D0E47AC}"/>
              </a:ext>
            </a:extLst>
          </p:cNvPr>
          <p:cNvSpPr>
            <a:spLocks noGrp="1" noChangeArrowheads="1"/>
          </p:cNvSpPr>
          <p:nvPr>
            <p:ph type="ctrTitle"/>
          </p:nvPr>
        </p:nvSpPr>
        <p:spPr>
          <a:xfrm>
            <a:off x="2209800" y="2286000"/>
            <a:ext cx="7772400" cy="1143000"/>
          </a:xfrm>
        </p:spPr>
        <p:txBody>
          <a:bodyPr/>
          <a:lstStyle/>
          <a:p>
            <a:br>
              <a:rPr lang="en-US" altLang="en-US"/>
            </a:br>
            <a:r>
              <a:rPr lang="en-US" altLang="en-US"/>
              <a:t>Anatomy – Mechanism Topology</a:t>
            </a:r>
          </a:p>
        </p:txBody>
      </p:sp>
      <p:sp>
        <p:nvSpPr>
          <p:cNvPr id="87043" name="Rectangle 3">
            <a:extLst>
              <a:ext uri="{FF2B5EF4-FFF2-40B4-BE49-F238E27FC236}">
                <a16:creationId xmlns:a16="http://schemas.microsoft.com/office/drawing/2014/main" id="{5E94B876-BA13-2745-2D73-8A4BE94ACC48}"/>
              </a:ext>
            </a:extLst>
          </p:cNvPr>
          <p:cNvSpPr>
            <a:spLocks noGrp="1" noChangeArrowheads="1"/>
          </p:cNvSpPr>
          <p:nvPr>
            <p:ph type="subTitle" idx="1"/>
          </p:nvPr>
        </p:nvSpPr>
        <p:spPr/>
        <p:txBody>
          <a:bodyPr/>
          <a:lstStyle/>
          <a:p>
            <a:endParaRPr lang="en-US" altLang="en-US"/>
          </a:p>
        </p:txBody>
      </p:sp>
      <p:pic>
        <p:nvPicPr>
          <p:cNvPr id="87044" name="Picture 2" descr="http://brand.ucla.edu/wp-content/uploads/2013/08/ucla-logotype-main-11.jpg">
            <a:extLst>
              <a:ext uri="{FF2B5EF4-FFF2-40B4-BE49-F238E27FC236}">
                <a16:creationId xmlns:a16="http://schemas.microsoft.com/office/drawing/2014/main" id="{4DADCEAF-84AF-ED0B-5638-D5BA71D9A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1645"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CC252B65-2290-9BCA-8A99-3B981E51136B}"/>
              </a:ext>
            </a:extLst>
          </p:cNvPr>
          <p:cNvSpPr>
            <a:spLocks noGrp="1"/>
          </p:cNvSpPr>
          <p:nvPr>
            <p:ph type="ftr" sz="quarter" idx="10"/>
          </p:nvPr>
        </p:nvSpPr>
        <p:spPr>
          <a:xfrm>
            <a:off x="919718"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95A14B-B09F-8661-BD62-97E6871F89B3}"/>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89091" name="Rectangle 3">
            <a:extLst>
              <a:ext uri="{FF2B5EF4-FFF2-40B4-BE49-F238E27FC236}">
                <a16:creationId xmlns:a16="http://schemas.microsoft.com/office/drawing/2014/main" id="{AC8352EE-844B-8326-E420-9E031074B95F}"/>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400">
                <a:latin typeface="Times New Roman" panose="02020603050405020304" pitchFamily="18" charset="0"/>
              </a:rPr>
              <a:t>https://www.youtube.com/watch?v=3fbmguBgVPA</a:t>
            </a:r>
          </a:p>
        </p:txBody>
      </p:sp>
      <p:cxnSp>
        <p:nvCxnSpPr>
          <p:cNvPr id="89092" name="Straight Connector 5">
            <a:extLst>
              <a:ext uri="{FF2B5EF4-FFF2-40B4-BE49-F238E27FC236}">
                <a16:creationId xmlns:a16="http://schemas.microsoft.com/office/drawing/2014/main" id="{442FCE8F-C564-038B-3C4D-BC56C1B38BEE}"/>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9093" name="Rectangle 1">
            <a:extLst>
              <a:ext uri="{FF2B5EF4-FFF2-40B4-BE49-F238E27FC236}">
                <a16:creationId xmlns:a16="http://schemas.microsoft.com/office/drawing/2014/main" id="{488DB028-6870-4847-CB98-05EA3EA719E7}"/>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Serial robot vs. Parallel robot</a:t>
            </a:r>
            <a:endParaRPr lang="en-US" altLang="en-US" sz="1200" b="1">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4B709E58-8B87-73EF-4E84-3B9CF17E6EE1}"/>
              </a:ext>
            </a:extLst>
          </p:cNvPr>
          <p:cNvSpPr txBox="1"/>
          <p:nvPr/>
        </p:nvSpPr>
        <p:spPr>
          <a:xfrm>
            <a:off x="1811338" y="5511801"/>
            <a:ext cx="6997700" cy="461963"/>
          </a:xfrm>
          <a:prstGeom prst="rect">
            <a:avLst/>
          </a:prstGeom>
          <a:noFill/>
        </p:spPr>
        <p:txBody>
          <a:bodyPr wrap="none">
            <a:spAutoFit/>
          </a:bodyPr>
          <a:lstStyle/>
          <a:p>
            <a:pPr>
              <a:defRPr/>
            </a:pPr>
            <a:r>
              <a:rPr lang="en-US" dirty="0">
                <a:solidFill>
                  <a:srgbClr val="FF0000"/>
                </a:solidFill>
                <a:latin typeface="+mn-lt"/>
                <a:hlinkClick r:id="rId3"/>
              </a:rPr>
              <a:t>https://www.youtube.com/watch?v=3fbmguBgVPA</a:t>
            </a:r>
            <a:endParaRPr lang="en-US" dirty="0">
              <a:solidFill>
                <a:srgbClr val="FF0000"/>
              </a:solidFill>
              <a:latin typeface="+mn-lt"/>
            </a:endParaRPr>
          </a:p>
        </p:txBody>
      </p:sp>
      <p:pic>
        <p:nvPicPr>
          <p:cNvPr id="5" name="3fbmguBgVPA">
            <a:extLst>
              <a:ext uri="{FF2B5EF4-FFF2-40B4-BE49-F238E27FC236}">
                <a16:creationId xmlns:a16="http://schemas.microsoft.com/office/drawing/2014/main" id="{52779702-E67F-A849-FAEA-E2BD5CD6C66B}"/>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243139" y="847725"/>
            <a:ext cx="770572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6ABC1AF7-3697-697B-457A-C200A0B4003E}"/>
              </a:ext>
            </a:extLst>
          </p:cNvPr>
          <p:cNvSpPr>
            <a:spLocks noGrp="1" noChangeArrowheads="1"/>
          </p:cNvSpPr>
          <p:nvPr>
            <p:ph type="title"/>
          </p:nvPr>
        </p:nvSpPr>
        <p:spPr/>
        <p:txBody>
          <a:bodyPr/>
          <a:lstStyle/>
          <a:p>
            <a:r>
              <a:rPr lang="en-US" altLang="en-US"/>
              <a:t>Robot Arm Anatomy </a:t>
            </a:r>
          </a:p>
        </p:txBody>
      </p:sp>
      <p:pic>
        <p:nvPicPr>
          <p:cNvPr id="90115" name="Picture 3">
            <a:extLst>
              <a:ext uri="{FF2B5EF4-FFF2-40B4-BE49-F238E27FC236}">
                <a16:creationId xmlns:a16="http://schemas.microsoft.com/office/drawing/2014/main" id="{4B204403-C707-C5AA-7759-564555F16B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86513" y="1443038"/>
            <a:ext cx="3681412"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a:extLst>
              <a:ext uri="{FF2B5EF4-FFF2-40B4-BE49-F238E27FC236}">
                <a16:creationId xmlns:a16="http://schemas.microsoft.com/office/drawing/2014/main" id="{54EB012C-AC3B-4D40-1BD5-9A852C5758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3114" y="1463675"/>
            <a:ext cx="375602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a:extLst>
              <a:ext uri="{FF2B5EF4-FFF2-40B4-BE49-F238E27FC236}">
                <a16:creationId xmlns:a16="http://schemas.microsoft.com/office/drawing/2014/main" id="{09F09176-FB5A-5FD1-1D99-C793EE5D873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2914" y="4075114"/>
            <a:ext cx="409733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9B7B6E-231C-A738-E4D7-62C02579F85F}"/>
              </a:ext>
            </a:extLst>
          </p:cNvPr>
          <p:cNvSpPr txBox="1"/>
          <p:nvPr/>
        </p:nvSpPr>
        <p:spPr>
          <a:xfrm>
            <a:off x="2617789" y="3394076"/>
            <a:ext cx="2022475" cy="339725"/>
          </a:xfrm>
          <a:prstGeom prst="rect">
            <a:avLst/>
          </a:prstGeom>
          <a:noFill/>
        </p:spPr>
        <p:txBody>
          <a:bodyPr wrap="none">
            <a:spAutoFit/>
          </a:bodyPr>
          <a:lstStyle/>
          <a:p>
            <a:pPr>
              <a:defRPr/>
            </a:pPr>
            <a:r>
              <a:rPr lang="en-US" sz="1600" b="1" dirty="0">
                <a:latin typeface="+mn-lt"/>
              </a:rPr>
              <a:t>Serial Manipulator </a:t>
            </a:r>
          </a:p>
        </p:txBody>
      </p:sp>
      <p:sp>
        <p:nvSpPr>
          <p:cNvPr id="8" name="TextBox 7">
            <a:extLst>
              <a:ext uri="{FF2B5EF4-FFF2-40B4-BE49-F238E27FC236}">
                <a16:creationId xmlns:a16="http://schemas.microsoft.com/office/drawing/2014/main" id="{17815040-5C3B-8686-ECEF-FCA3A19301E9}"/>
              </a:ext>
            </a:extLst>
          </p:cNvPr>
          <p:cNvSpPr txBox="1"/>
          <p:nvPr/>
        </p:nvSpPr>
        <p:spPr>
          <a:xfrm>
            <a:off x="7129463" y="3394076"/>
            <a:ext cx="2195512" cy="339725"/>
          </a:xfrm>
          <a:prstGeom prst="rect">
            <a:avLst/>
          </a:prstGeom>
          <a:noFill/>
        </p:spPr>
        <p:txBody>
          <a:bodyPr wrap="none">
            <a:spAutoFit/>
          </a:bodyPr>
          <a:lstStyle/>
          <a:p>
            <a:pPr>
              <a:defRPr/>
            </a:pPr>
            <a:r>
              <a:rPr lang="en-US" sz="1600" b="1" dirty="0">
                <a:latin typeface="+mn-lt"/>
              </a:rPr>
              <a:t>Parallel Manipulator </a:t>
            </a:r>
          </a:p>
        </p:txBody>
      </p:sp>
      <p:sp>
        <p:nvSpPr>
          <p:cNvPr id="9" name="TextBox 8">
            <a:extLst>
              <a:ext uri="{FF2B5EF4-FFF2-40B4-BE49-F238E27FC236}">
                <a16:creationId xmlns:a16="http://schemas.microsoft.com/office/drawing/2014/main" id="{4F9BFB59-2304-5B99-AFC2-993EEED42575}"/>
              </a:ext>
            </a:extLst>
          </p:cNvPr>
          <p:cNvSpPr txBox="1"/>
          <p:nvPr/>
        </p:nvSpPr>
        <p:spPr>
          <a:xfrm>
            <a:off x="4840288" y="5632450"/>
            <a:ext cx="2171700" cy="338138"/>
          </a:xfrm>
          <a:prstGeom prst="rect">
            <a:avLst/>
          </a:prstGeom>
          <a:noFill/>
        </p:spPr>
        <p:txBody>
          <a:bodyPr wrap="none">
            <a:spAutoFit/>
          </a:bodyPr>
          <a:lstStyle/>
          <a:p>
            <a:pPr>
              <a:defRPr/>
            </a:pPr>
            <a:r>
              <a:rPr lang="en-US" sz="1600" b="1" dirty="0">
                <a:latin typeface="+mn-lt"/>
              </a:rPr>
              <a:t>Hybrid  Manipulator </a:t>
            </a:r>
          </a:p>
        </p:txBody>
      </p:sp>
      <p:pic>
        <p:nvPicPr>
          <p:cNvPr id="90121" name="Picture 2" descr="http://brand.ucla.edu/wp-content/uploads/2013/08/ucla-logotype-main-11.jpg">
            <a:extLst>
              <a:ext uri="{FF2B5EF4-FFF2-40B4-BE49-F238E27FC236}">
                <a16:creationId xmlns:a16="http://schemas.microsoft.com/office/drawing/2014/main" id="{406AF5E0-5204-4A53-74BF-43E97B112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56B59014-ECB7-A205-FB7C-73B8F8EC985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3045F80A-89FB-7F38-72A2-E45168685C5B}"/>
              </a:ext>
            </a:extLst>
          </p:cNvPr>
          <p:cNvSpPr>
            <a:spLocks noGrp="1" noChangeArrowheads="1"/>
          </p:cNvSpPr>
          <p:nvPr>
            <p:ph type="title"/>
          </p:nvPr>
        </p:nvSpPr>
        <p:spPr/>
        <p:txBody>
          <a:bodyPr/>
          <a:lstStyle/>
          <a:p>
            <a:r>
              <a:rPr lang="en-US" altLang="en-US"/>
              <a:t>Comparison Table </a:t>
            </a:r>
          </a:p>
        </p:txBody>
      </p:sp>
      <p:graphicFrame>
        <p:nvGraphicFramePr>
          <p:cNvPr id="4" name="Table 3">
            <a:extLst>
              <a:ext uri="{FF2B5EF4-FFF2-40B4-BE49-F238E27FC236}">
                <a16:creationId xmlns:a16="http://schemas.microsoft.com/office/drawing/2014/main" id="{3FE49551-1FBF-72D1-42AF-37B964AAA4B0}"/>
              </a:ext>
            </a:extLst>
          </p:cNvPr>
          <p:cNvGraphicFramePr>
            <a:graphicFrameLocks noGrp="1"/>
          </p:cNvGraphicFramePr>
          <p:nvPr/>
        </p:nvGraphicFramePr>
        <p:xfrm>
          <a:off x="2393950" y="1366839"/>
          <a:ext cx="8013700" cy="4516437"/>
        </p:xfrm>
        <a:graphic>
          <a:graphicData uri="http://schemas.openxmlformats.org/drawingml/2006/table">
            <a:tbl>
              <a:tblPr firstRow="1" bandRow="1">
                <a:tableStyleId>{00A15C55-8517-42AA-B614-E9B94910E393}</a:tableStyleId>
              </a:tblPr>
              <a:tblGrid>
                <a:gridCol w="1254942">
                  <a:extLst>
                    <a:ext uri="{9D8B030D-6E8A-4147-A177-3AD203B41FA5}">
                      <a16:colId xmlns:a16="http://schemas.microsoft.com/office/drawing/2014/main" val="20000"/>
                    </a:ext>
                  </a:extLst>
                </a:gridCol>
                <a:gridCol w="2200630">
                  <a:extLst>
                    <a:ext uri="{9D8B030D-6E8A-4147-A177-3AD203B41FA5}">
                      <a16:colId xmlns:a16="http://schemas.microsoft.com/office/drawing/2014/main" val="20001"/>
                    </a:ext>
                  </a:extLst>
                </a:gridCol>
                <a:gridCol w="2276824">
                  <a:extLst>
                    <a:ext uri="{9D8B030D-6E8A-4147-A177-3AD203B41FA5}">
                      <a16:colId xmlns:a16="http://schemas.microsoft.com/office/drawing/2014/main" val="20002"/>
                    </a:ext>
                  </a:extLst>
                </a:gridCol>
                <a:gridCol w="2281304">
                  <a:extLst>
                    <a:ext uri="{9D8B030D-6E8A-4147-A177-3AD203B41FA5}">
                      <a16:colId xmlns:a16="http://schemas.microsoft.com/office/drawing/2014/main" val="20003"/>
                    </a:ext>
                  </a:extLst>
                </a:gridCol>
              </a:tblGrid>
              <a:tr h="368947">
                <a:tc>
                  <a:txBody>
                    <a:bodyPr/>
                    <a:lstStyle/>
                    <a:p>
                      <a:r>
                        <a:rPr lang="en-US" sz="1200" dirty="0"/>
                        <a:t>Category</a:t>
                      </a:r>
                      <a:r>
                        <a:rPr lang="en-US" sz="1200" baseline="0" dirty="0"/>
                        <a:t> </a:t>
                      </a:r>
                      <a:endParaRPr lang="en-US" sz="1200" dirty="0"/>
                    </a:p>
                  </a:txBody>
                  <a:tcPr marL="91431" marR="91431" marT="45725" marB="45725"/>
                </a:tc>
                <a:tc>
                  <a:txBody>
                    <a:bodyPr/>
                    <a:lstStyle/>
                    <a:p>
                      <a:r>
                        <a:rPr lang="en-US" sz="1200" dirty="0"/>
                        <a:t>Property </a:t>
                      </a:r>
                    </a:p>
                  </a:txBody>
                  <a:tcPr marL="91431" marR="91431" marT="45725" marB="45725"/>
                </a:tc>
                <a:tc>
                  <a:txBody>
                    <a:bodyPr/>
                    <a:lstStyle/>
                    <a:p>
                      <a:r>
                        <a:rPr lang="en-US" sz="1200" dirty="0"/>
                        <a:t>Serial </a:t>
                      </a:r>
                    </a:p>
                  </a:txBody>
                  <a:tcPr marL="91431" marR="91431" marT="45725" marB="45725"/>
                </a:tc>
                <a:tc>
                  <a:txBody>
                    <a:bodyPr/>
                    <a:lstStyle/>
                    <a:p>
                      <a:r>
                        <a:rPr lang="en-US" sz="1200" dirty="0"/>
                        <a:t>Parallel</a:t>
                      </a:r>
                      <a:r>
                        <a:rPr lang="en-US" sz="1200" baseline="0" dirty="0"/>
                        <a:t> </a:t>
                      </a:r>
                      <a:endParaRPr lang="en-US" sz="1200" dirty="0"/>
                    </a:p>
                  </a:txBody>
                  <a:tcPr marL="91431" marR="91431" marT="45725" marB="45725"/>
                </a:tc>
                <a:extLst>
                  <a:ext uri="{0D108BD9-81ED-4DB2-BD59-A6C34878D82A}">
                    <a16:rowId xmlns:a16="http://schemas.microsoft.com/office/drawing/2014/main" val="10000"/>
                  </a:ext>
                </a:extLst>
              </a:tr>
              <a:tr h="312440">
                <a:tc>
                  <a:txBody>
                    <a:bodyPr/>
                    <a:lstStyle/>
                    <a:p>
                      <a:r>
                        <a:rPr lang="en-US" sz="1000" b="1" dirty="0"/>
                        <a:t>Mechanics </a:t>
                      </a:r>
                    </a:p>
                  </a:txBody>
                  <a:tcPr marL="91431" marR="91431" marT="45725" marB="45725"/>
                </a:tc>
                <a:tc>
                  <a:txBody>
                    <a:bodyPr/>
                    <a:lstStyle/>
                    <a:p>
                      <a:r>
                        <a:rPr lang="en-US" sz="1000" b="1" dirty="0"/>
                        <a:t>Type of Joints</a:t>
                      </a:r>
                    </a:p>
                  </a:txBody>
                  <a:tcPr marL="91431" marR="91431" marT="45725" marB="45725"/>
                </a:tc>
                <a:tc>
                  <a:txBody>
                    <a:bodyPr/>
                    <a:lstStyle/>
                    <a:p>
                      <a:r>
                        <a:rPr lang="en-US" sz="1000" b="1" dirty="0">
                          <a:solidFill>
                            <a:srgbClr val="00B050"/>
                          </a:solidFill>
                        </a:rPr>
                        <a:t>Active (R, P)</a:t>
                      </a:r>
                    </a:p>
                  </a:txBody>
                  <a:tcPr marL="91431" marR="91431" marT="45725" marB="45725"/>
                </a:tc>
                <a:tc>
                  <a:txBody>
                    <a:bodyPr/>
                    <a:lstStyle/>
                    <a:p>
                      <a:r>
                        <a:rPr lang="en-US" sz="1000" b="1" dirty="0">
                          <a:solidFill>
                            <a:srgbClr val="FF0000"/>
                          </a:solidFill>
                        </a:rPr>
                        <a:t>Active &amp; Passive (R,P,U,S)</a:t>
                      </a:r>
                    </a:p>
                  </a:txBody>
                  <a:tcPr marL="91431" marR="91431" marT="45725" marB="45725"/>
                </a:tc>
                <a:extLst>
                  <a:ext uri="{0D108BD9-81ED-4DB2-BD59-A6C34878D82A}">
                    <a16:rowId xmlns:a16="http://schemas.microsoft.com/office/drawing/2014/main" val="10001"/>
                  </a:ext>
                </a:extLst>
              </a:tr>
              <a:tr h="264485">
                <a:tc>
                  <a:txBody>
                    <a:bodyPr/>
                    <a:lstStyle/>
                    <a:p>
                      <a:r>
                        <a:rPr lang="en-US" sz="1000" b="1" dirty="0"/>
                        <a:t>Kinematics </a:t>
                      </a:r>
                    </a:p>
                  </a:txBody>
                  <a:tcPr marL="91431" marR="91431" marT="45725" marB="45725"/>
                </a:tc>
                <a:tc>
                  <a:txBody>
                    <a:bodyPr/>
                    <a:lstStyle/>
                    <a:p>
                      <a:r>
                        <a:rPr lang="en-US" sz="1000" b="1" dirty="0"/>
                        <a:t>Chain</a:t>
                      </a:r>
                      <a:r>
                        <a:rPr lang="en-US" sz="1000" b="1" baseline="0" dirty="0"/>
                        <a:t> Type </a:t>
                      </a:r>
                      <a:endParaRPr lang="en-US" sz="1000" b="1" dirty="0"/>
                    </a:p>
                  </a:txBody>
                  <a:tcPr marL="91431" marR="91431" marT="45725" marB="45725"/>
                </a:tc>
                <a:tc>
                  <a:txBody>
                    <a:bodyPr/>
                    <a:lstStyle/>
                    <a:p>
                      <a:r>
                        <a:rPr lang="en-US" sz="1000" b="1" dirty="0"/>
                        <a:t>Open </a:t>
                      </a:r>
                    </a:p>
                  </a:txBody>
                  <a:tcPr marL="91431" marR="91431" marT="45725" marB="45725"/>
                </a:tc>
                <a:tc>
                  <a:txBody>
                    <a:bodyPr/>
                    <a:lstStyle/>
                    <a:p>
                      <a:r>
                        <a:rPr lang="en-US" sz="1000" b="1" dirty="0"/>
                        <a:t>Close </a:t>
                      </a:r>
                    </a:p>
                  </a:txBody>
                  <a:tcPr marL="91431" marR="91431" marT="45725" marB="45725"/>
                </a:tc>
                <a:extLst>
                  <a:ext uri="{0D108BD9-81ED-4DB2-BD59-A6C34878D82A}">
                    <a16:rowId xmlns:a16="http://schemas.microsoft.com/office/drawing/2014/main" val="10002"/>
                  </a:ext>
                </a:extLst>
              </a:tr>
              <a:tr h="273451">
                <a:tc>
                  <a:txBody>
                    <a:bodyPr/>
                    <a:lstStyle/>
                    <a:p>
                      <a:endParaRPr lang="en-US" sz="1000" b="1" dirty="0"/>
                    </a:p>
                  </a:txBody>
                  <a:tcPr marL="91431" marR="91431" marT="45725" marB="45725"/>
                </a:tc>
                <a:tc>
                  <a:txBody>
                    <a:bodyPr/>
                    <a:lstStyle/>
                    <a:p>
                      <a:r>
                        <a:rPr lang="en-US" sz="1000" b="1" dirty="0"/>
                        <a:t>Role</a:t>
                      </a:r>
                      <a:r>
                        <a:rPr lang="en-US" sz="1000" b="1" baseline="0" dirty="0"/>
                        <a:t> of Active Joint</a:t>
                      </a:r>
                      <a:endParaRPr lang="en-US" sz="1000" b="1" dirty="0"/>
                    </a:p>
                  </a:txBody>
                  <a:tcPr marL="91431" marR="91431" marT="45725" marB="45725"/>
                </a:tc>
                <a:tc>
                  <a:txBody>
                    <a:bodyPr/>
                    <a:lstStyle/>
                    <a:p>
                      <a:r>
                        <a:rPr lang="en-US" sz="1000" b="1" dirty="0"/>
                        <a:t>Twist </a:t>
                      </a:r>
                    </a:p>
                  </a:txBody>
                  <a:tcPr marL="91431" marR="91431" marT="45725" marB="45725"/>
                </a:tc>
                <a:tc>
                  <a:txBody>
                    <a:bodyPr/>
                    <a:lstStyle/>
                    <a:p>
                      <a:r>
                        <a:rPr lang="en-US" sz="1000" b="1" dirty="0"/>
                        <a:t>Wrench </a:t>
                      </a:r>
                    </a:p>
                  </a:txBody>
                  <a:tcPr marL="91431" marR="91431" marT="45725" marB="45725"/>
                </a:tc>
                <a:extLst>
                  <a:ext uri="{0D108BD9-81ED-4DB2-BD59-A6C34878D82A}">
                    <a16:rowId xmlns:a16="http://schemas.microsoft.com/office/drawing/2014/main" val="10003"/>
                  </a:ext>
                </a:extLst>
              </a:tr>
              <a:tr h="286900">
                <a:tc>
                  <a:txBody>
                    <a:bodyPr/>
                    <a:lstStyle/>
                    <a:p>
                      <a:endParaRPr lang="en-US" sz="1000" b="1" dirty="0"/>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Direct / Forward Kinematics</a:t>
                      </a:r>
                    </a:p>
                  </a:txBody>
                  <a:tcPr marL="91431" marR="91431" marT="45725" marB="45725"/>
                </a:tc>
                <a:tc>
                  <a:txBody>
                    <a:bodyPr/>
                    <a:lstStyle/>
                    <a:p>
                      <a:r>
                        <a:rPr lang="en-US" sz="1000" b="1" dirty="0">
                          <a:solidFill>
                            <a:srgbClr val="00B050"/>
                          </a:solidFill>
                        </a:rPr>
                        <a:t>Simple</a:t>
                      </a:r>
                    </a:p>
                  </a:txBody>
                  <a:tcPr marL="91431" marR="91431" marT="45725" marB="45725"/>
                </a:tc>
                <a:tc>
                  <a:txBody>
                    <a:bodyPr/>
                    <a:lstStyle/>
                    <a:p>
                      <a:r>
                        <a:rPr lang="en-US" sz="1000" b="1" dirty="0">
                          <a:solidFill>
                            <a:srgbClr val="FF0000"/>
                          </a:solidFill>
                        </a:rPr>
                        <a:t>Complicated</a:t>
                      </a:r>
                      <a:r>
                        <a:rPr lang="en-US" sz="1000" b="1" dirty="0"/>
                        <a:t> </a:t>
                      </a:r>
                    </a:p>
                  </a:txBody>
                  <a:tcPr marL="91431" marR="91431" marT="45725" marB="45725"/>
                </a:tc>
                <a:extLst>
                  <a:ext uri="{0D108BD9-81ED-4DB2-BD59-A6C34878D82A}">
                    <a16:rowId xmlns:a16="http://schemas.microsoft.com/office/drawing/2014/main" val="10004"/>
                  </a:ext>
                </a:extLst>
              </a:tr>
              <a:tr h="268968">
                <a:tc>
                  <a:txBody>
                    <a:bodyPr/>
                    <a:lstStyle/>
                    <a:p>
                      <a:endParaRPr lang="en-US" sz="1000" b="1" dirty="0"/>
                    </a:p>
                  </a:txBody>
                  <a:tcPr marL="91431" marR="91431" marT="45725" marB="45725"/>
                </a:tc>
                <a:tc>
                  <a:txBody>
                    <a:bodyPr/>
                    <a:lstStyle/>
                    <a:p>
                      <a:r>
                        <a:rPr lang="en-US" sz="1000" b="1" dirty="0"/>
                        <a:t>Inverse Kinematics </a:t>
                      </a:r>
                    </a:p>
                  </a:txBody>
                  <a:tcPr marL="91431" marR="91431" marT="45725" marB="45725"/>
                </a:tc>
                <a:tc>
                  <a:txBody>
                    <a:bodyPr/>
                    <a:lstStyle/>
                    <a:p>
                      <a:r>
                        <a:rPr lang="en-US" sz="1000" b="1" dirty="0">
                          <a:solidFill>
                            <a:srgbClr val="FF0000"/>
                          </a:solidFill>
                        </a:rPr>
                        <a:t>Complicated </a:t>
                      </a:r>
                    </a:p>
                  </a:txBody>
                  <a:tcPr marL="91431" marR="91431" marT="45725" marB="45725"/>
                </a:tc>
                <a:tc>
                  <a:txBody>
                    <a:bodyPr/>
                    <a:lstStyle/>
                    <a:p>
                      <a:r>
                        <a:rPr lang="en-US" sz="1000" b="1" dirty="0">
                          <a:solidFill>
                            <a:srgbClr val="00B050"/>
                          </a:solidFill>
                        </a:rPr>
                        <a:t>Simple </a:t>
                      </a:r>
                    </a:p>
                  </a:txBody>
                  <a:tcPr marL="91431" marR="91431" marT="45725" marB="45725"/>
                </a:tc>
                <a:extLst>
                  <a:ext uri="{0D108BD9-81ED-4DB2-BD59-A6C34878D82A}">
                    <a16:rowId xmlns:a16="http://schemas.microsoft.com/office/drawing/2014/main" val="10005"/>
                  </a:ext>
                </a:extLst>
              </a:tr>
              <a:tr h="286899">
                <a:tc>
                  <a:txBody>
                    <a:bodyPr/>
                    <a:lstStyle/>
                    <a:p>
                      <a:endParaRPr lang="en-US" sz="1000" b="1" dirty="0"/>
                    </a:p>
                  </a:txBody>
                  <a:tcPr marL="91431" marR="91431" marT="45725" marB="45725"/>
                </a:tc>
                <a:tc>
                  <a:txBody>
                    <a:bodyPr/>
                    <a:lstStyle/>
                    <a:p>
                      <a:r>
                        <a:rPr lang="en-US" sz="1000" b="1" dirty="0"/>
                        <a:t>Multiple Solutions </a:t>
                      </a:r>
                    </a:p>
                  </a:txBody>
                  <a:tcPr marL="91431" marR="91431" marT="45725" marB="45725"/>
                </a:tc>
                <a:tc>
                  <a:txBody>
                    <a:bodyPr/>
                    <a:lstStyle/>
                    <a:p>
                      <a:r>
                        <a:rPr lang="en-US" sz="1000" b="1" dirty="0">
                          <a:solidFill>
                            <a:srgbClr val="00B050"/>
                          </a:solidFill>
                        </a:rPr>
                        <a:t>Low (small number )</a:t>
                      </a:r>
                    </a:p>
                  </a:txBody>
                  <a:tcPr marL="91431" marR="91431" marT="45725" marB="45725"/>
                </a:tc>
                <a:tc>
                  <a:txBody>
                    <a:bodyPr/>
                    <a:lstStyle/>
                    <a:p>
                      <a:r>
                        <a:rPr lang="en-US" sz="1000" b="1" dirty="0">
                          <a:solidFill>
                            <a:srgbClr val="FF0000"/>
                          </a:solidFill>
                        </a:rPr>
                        <a:t>High (large number)</a:t>
                      </a:r>
                    </a:p>
                  </a:txBody>
                  <a:tcPr marL="91431" marR="91431" marT="45725" marB="45725"/>
                </a:tc>
                <a:extLst>
                  <a:ext uri="{0D108BD9-81ED-4DB2-BD59-A6C34878D82A}">
                    <a16:rowId xmlns:a16="http://schemas.microsoft.com/office/drawing/2014/main" val="10006"/>
                  </a:ext>
                </a:extLst>
              </a:tr>
              <a:tr h="286900">
                <a:tc>
                  <a:txBody>
                    <a:bodyPr/>
                    <a:lstStyle/>
                    <a:p>
                      <a:endParaRPr lang="en-US" sz="1000" b="1" dirty="0"/>
                    </a:p>
                  </a:txBody>
                  <a:tcPr marL="91431" marR="91431" marT="45725" marB="45725"/>
                </a:tc>
                <a:tc>
                  <a:txBody>
                    <a:bodyPr/>
                    <a:lstStyle/>
                    <a:p>
                      <a:r>
                        <a:rPr lang="en-US" sz="1000" b="1" dirty="0"/>
                        <a:t>Singularity </a:t>
                      </a:r>
                    </a:p>
                  </a:txBody>
                  <a:tcPr marL="91431" marR="91431" marT="45725" marB="45725"/>
                </a:tc>
                <a:tc>
                  <a:txBody>
                    <a:bodyPr/>
                    <a:lstStyle/>
                    <a:p>
                      <a:r>
                        <a:rPr lang="en-US" sz="1000" b="1" dirty="0">
                          <a:solidFill>
                            <a:srgbClr val="00B050"/>
                          </a:solidFill>
                        </a:rPr>
                        <a:t>Loss of freedom</a:t>
                      </a:r>
                    </a:p>
                  </a:txBody>
                  <a:tcPr marL="91431" marR="91431" marT="45725" marB="45725"/>
                </a:tc>
                <a:tc>
                  <a:txBody>
                    <a:bodyPr/>
                    <a:lstStyle/>
                    <a:p>
                      <a:r>
                        <a:rPr lang="en-US" sz="1000" b="1" dirty="0">
                          <a:solidFill>
                            <a:srgbClr val="FF0000"/>
                          </a:solidFill>
                        </a:rPr>
                        <a:t>Gain of Freedom</a:t>
                      </a:r>
                    </a:p>
                  </a:txBody>
                  <a:tcPr marL="91431" marR="91431" marT="45725" marB="45725"/>
                </a:tc>
                <a:extLst>
                  <a:ext uri="{0D108BD9-81ED-4DB2-BD59-A6C34878D82A}">
                    <a16:rowId xmlns:a16="http://schemas.microsoft.com/office/drawing/2014/main" val="10007"/>
                  </a:ext>
                </a:extLst>
              </a:tr>
              <a:tr h="396280">
                <a:tc>
                  <a:txBody>
                    <a:bodyPr/>
                    <a:lstStyle/>
                    <a:p>
                      <a:endParaRPr lang="en-US" sz="1000" b="1" dirty="0"/>
                    </a:p>
                  </a:txBody>
                  <a:tcPr marL="91431" marR="91431" marT="45725" marB="45725"/>
                </a:tc>
                <a:tc>
                  <a:txBody>
                    <a:bodyPr/>
                    <a:lstStyle/>
                    <a:p>
                      <a:r>
                        <a:rPr lang="en-US" sz="1000" b="1" dirty="0"/>
                        <a:t>Singularity Location </a:t>
                      </a:r>
                    </a:p>
                  </a:txBody>
                  <a:tcPr marL="91431" marR="91431" marT="45725" marB="45725"/>
                </a:tc>
                <a:tc>
                  <a:txBody>
                    <a:bodyPr/>
                    <a:lstStyle/>
                    <a:p>
                      <a:r>
                        <a:rPr lang="en-US" sz="1000" b="1" dirty="0">
                          <a:solidFill>
                            <a:srgbClr val="00B050"/>
                          </a:solidFill>
                        </a:rPr>
                        <a:t>Arm – Edge - Workspace</a:t>
                      </a:r>
                    </a:p>
                    <a:p>
                      <a:r>
                        <a:rPr lang="en-US" sz="1000" b="1" dirty="0">
                          <a:solidFill>
                            <a:srgbClr val="FF0000"/>
                          </a:solidFill>
                        </a:rPr>
                        <a:t>Wrist -  Inside &amp; Edge - Workspace </a:t>
                      </a:r>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FF0000"/>
                          </a:solidFill>
                        </a:rPr>
                        <a:t>Inside &amp; Edge - Workspace </a:t>
                      </a:r>
                    </a:p>
                    <a:p>
                      <a:endParaRPr lang="en-US" sz="1000" b="1" dirty="0"/>
                    </a:p>
                  </a:txBody>
                  <a:tcPr marL="91431" marR="91431" marT="45725" marB="45725"/>
                </a:tc>
                <a:extLst>
                  <a:ext uri="{0D108BD9-81ED-4DB2-BD59-A6C34878D82A}">
                    <a16:rowId xmlns:a16="http://schemas.microsoft.com/office/drawing/2014/main" val="10008"/>
                  </a:ext>
                </a:extLst>
              </a:tr>
              <a:tr h="285106">
                <a:tc>
                  <a:txBody>
                    <a:bodyPr/>
                    <a:lstStyle/>
                    <a:p>
                      <a:r>
                        <a:rPr lang="en-US" sz="1000" b="1" dirty="0"/>
                        <a:t>Dynamics </a:t>
                      </a:r>
                      <a:r>
                        <a:rPr lang="en-US" sz="1000" b="1" baseline="0" dirty="0"/>
                        <a:t> </a:t>
                      </a:r>
                      <a:endParaRPr lang="en-US" sz="1000" b="1" dirty="0"/>
                    </a:p>
                  </a:txBody>
                  <a:tcPr marL="91431" marR="91431" marT="45725" marB="45725"/>
                </a:tc>
                <a:tc>
                  <a:txBody>
                    <a:bodyPr/>
                    <a:lstStyle/>
                    <a:p>
                      <a:r>
                        <a:rPr lang="en-US" sz="1000" b="1" dirty="0"/>
                        <a:t>Inertia of Moving Parts </a:t>
                      </a:r>
                    </a:p>
                  </a:txBody>
                  <a:tcPr marL="91431" marR="91431" marT="45725" marB="45725"/>
                </a:tc>
                <a:tc>
                  <a:txBody>
                    <a:bodyPr/>
                    <a:lstStyle/>
                    <a:p>
                      <a:r>
                        <a:rPr lang="en-US" sz="1000" b="1" dirty="0">
                          <a:solidFill>
                            <a:srgbClr val="FF0000"/>
                          </a:solidFill>
                        </a:rPr>
                        <a:t>High </a:t>
                      </a:r>
                    </a:p>
                  </a:txBody>
                  <a:tcPr marL="91431" marR="91431" marT="45725" marB="45725"/>
                </a:tc>
                <a:tc>
                  <a:txBody>
                    <a:bodyPr/>
                    <a:lstStyle/>
                    <a:p>
                      <a:r>
                        <a:rPr lang="en-US" sz="1000" b="1" dirty="0">
                          <a:solidFill>
                            <a:srgbClr val="00B050"/>
                          </a:solidFill>
                        </a:rPr>
                        <a:t>Low</a:t>
                      </a:r>
                    </a:p>
                  </a:txBody>
                  <a:tcPr marL="91431" marR="91431" marT="45725" marB="45725"/>
                </a:tc>
                <a:extLst>
                  <a:ext uri="{0D108BD9-81ED-4DB2-BD59-A6C34878D82A}">
                    <a16:rowId xmlns:a16="http://schemas.microsoft.com/office/drawing/2014/main" val="10009"/>
                  </a:ext>
                </a:extLst>
              </a:tr>
              <a:tr h="285106">
                <a:tc>
                  <a:txBody>
                    <a:bodyPr/>
                    <a:lstStyle/>
                    <a:p>
                      <a:endParaRPr lang="en-US" sz="1000" b="1" dirty="0"/>
                    </a:p>
                  </a:txBody>
                  <a:tcPr marL="91431" marR="91431" marT="45725" marB="45725"/>
                </a:tc>
                <a:tc>
                  <a:txBody>
                    <a:bodyPr/>
                    <a:lstStyle/>
                    <a:p>
                      <a:r>
                        <a:rPr lang="en-US" sz="1000" b="1" dirty="0"/>
                        <a:t>End Effector</a:t>
                      </a:r>
                      <a:r>
                        <a:rPr lang="en-US" sz="1000" b="1" baseline="0" dirty="0"/>
                        <a:t> Speed </a:t>
                      </a:r>
                      <a:endParaRPr lang="en-US" sz="1000" b="1" dirty="0"/>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0"/>
                  </a:ext>
                </a:extLst>
              </a:tr>
              <a:tr h="285106">
                <a:tc>
                  <a:txBody>
                    <a:bodyPr/>
                    <a:lstStyle/>
                    <a:p>
                      <a:r>
                        <a:rPr lang="en-US" sz="1000" b="1" dirty="0"/>
                        <a:t>Performance</a:t>
                      </a:r>
                      <a:r>
                        <a:rPr lang="en-US" sz="1000" b="1" baseline="0" dirty="0"/>
                        <a:t> </a:t>
                      </a:r>
                      <a:endParaRPr lang="en-US" sz="1000" b="1" dirty="0"/>
                    </a:p>
                  </a:txBody>
                  <a:tcPr marL="91431" marR="91431" marT="45725" marB="45725"/>
                </a:tc>
                <a:tc>
                  <a:txBody>
                    <a:bodyPr/>
                    <a:lstStyle/>
                    <a:p>
                      <a:r>
                        <a:rPr lang="en-US" sz="1000" b="1" dirty="0"/>
                        <a:t>Position Accuracy </a:t>
                      </a:r>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1"/>
                  </a:ext>
                </a:extLst>
              </a:tr>
              <a:tr h="277933">
                <a:tc>
                  <a:txBody>
                    <a:bodyPr/>
                    <a:lstStyle/>
                    <a:p>
                      <a:endParaRPr lang="en-US" sz="1000" b="1" dirty="0"/>
                    </a:p>
                  </a:txBody>
                  <a:tcPr marL="91431" marR="91431" marT="45725" marB="45725"/>
                </a:tc>
                <a:tc>
                  <a:txBody>
                    <a:bodyPr/>
                    <a:lstStyle/>
                    <a:p>
                      <a:r>
                        <a:rPr lang="en-US" sz="1000" b="1" dirty="0"/>
                        <a:t>Payload to Weight Ratio</a:t>
                      </a:r>
                    </a:p>
                  </a:txBody>
                  <a:tcPr marL="91431" marR="91431" marT="45725" marB="45725"/>
                </a:tc>
                <a:tc>
                  <a:txBody>
                    <a:bodyPr/>
                    <a:lstStyle/>
                    <a:p>
                      <a:r>
                        <a:rPr lang="en-US" sz="1000" b="1" dirty="0">
                          <a:solidFill>
                            <a:srgbClr val="FF0000"/>
                          </a:solidFill>
                        </a:rPr>
                        <a:t>Low</a:t>
                      </a:r>
                    </a:p>
                  </a:txBody>
                  <a:tcPr marL="91431" marR="91431" marT="45725" marB="45725"/>
                </a:tc>
                <a:tc>
                  <a:txBody>
                    <a:bodyPr/>
                    <a:lstStyle/>
                    <a:p>
                      <a:r>
                        <a:rPr lang="en-US" sz="1000" b="1" dirty="0">
                          <a:solidFill>
                            <a:srgbClr val="00B050"/>
                          </a:solidFill>
                        </a:rPr>
                        <a:t>Very High </a:t>
                      </a:r>
                    </a:p>
                  </a:txBody>
                  <a:tcPr marL="91431" marR="91431" marT="45725" marB="45725"/>
                </a:tc>
                <a:extLst>
                  <a:ext uri="{0D108BD9-81ED-4DB2-BD59-A6C34878D82A}">
                    <a16:rowId xmlns:a16="http://schemas.microsoft.com/office/drawing/2014/main" val="10012"/>
                  </a:ext>
                </a:extLst>
              </a:tr>
              <a:tr h="268969">
                <a:tc>
                  <a:txBody>
                    <a:bodyPr/>
                    <a:lstStyle/>
                    <a:p>
                      <a:endParaRPr lang="en-US" sz="1000" b="1" dirty="0"/>
                    </a:p>
                  </a:txBody>
                  <a:tcPr marL="91431" marR="91431" marT="45725" marB="45725"/>
                </a:tc>
                <a:tc>
                  <a:txBody>
                    <a:bodyPr/>
                    <a:lstStyle/>
                    <a:p>
                      <a:r>
                        <a:rPr lang="en-US" sz="1000" b="1" dirty="0"/>
                        <a:t>Workspace (Volume)</a:t>
                      </a:r>
                    </a:p>
                  </a:txBody>
                  <a:tcPr marL="91431" marR="91431" marT="45725" marB="45725"/>
                </a:tc>
                <a:tc>
                  <a:txBody>
                    <a:bodyPr/>
                    <a:lstStyle/>
                    <a:p>
                      <a:r>
                        <a:rPr lang="en-US" sz="1000" b="1" dirty="0">
                          <a:solidFill>
                            <a:srgbClr val="00B050"/>
                          </a:solidFill>
                        </a:rPr>
                        <a:t>High </a:t>
                      </a:r>
                    </a:p>
                  </a:txBody>
                  <a:tcPr marL="91431" marR="91431" marT="45725" marB="45725"/>
                </a:tc>
                <a:tc>
                  <a:txBody>
                    <a:bodyPr/>
                    <a:lstStyle/>
                    <a:p>
                      <a:r>
                        <a:rPr lang="en-US" sz="1000" b="1" dirty="0">
                          <a:solidFill>
                            <a:srgbClr val="FF0000"/>
                          </a:solidFill>
                        </a:rPr>
                        <a:t>Low</a:t>
                      </a:r>
                      <a:r>
                        <a:rPr lang="en-US" sz="1000" b="1" dirty="0"/>
                        <a:t> </a:t>
                      </a:r>
                    </a:p>
                  </a:txBody>
                  <a:tcPr marL="91431" marR="91431" marT="45725" marB="45725"/>
                </a:tc>
                <a:extLst>
                  <a:ext uri="{0D108BD9-81ED-4DB2-BD59-A6C34878D82A}">
                    <a16:rowId xmlns:a16="http://schemas.microsoft.com/office/drawing/2014/main" val="10013"/>
                  </a:ext>
                </a:extLst>
              </a:tr>
              <a:tr h="368947">
                <a:tc>
                  <a:txBody>
                    <a:bodyPr/>
                    <a:lstStyle/>
                    <a:p>
                      <a:endParaRPr lang="en-US" sz="1000" b="1" dirty="0"/>
                    </a:p>
                  </a:txBody>
                  <a:tcPr marL="91431" marR="91431" marT="45725" marB="45725"/>
                </a:tc>
                <a:tc>
                  <a:txBody>
                    <a:bodyPr/>
                    <a:lstStyle/>
                    <a:p>
                      <a:r>
                        <a:rPr lang="en-US" sz="1000" b="1" dirty="0"/>
                        <a:t>Computational</a:t>
                      </a:r>
                      <a:r>
                        <a:rPr lang="en-US" sz="1000" b="1" baseline="0" dirty="0"/>
                        <a:t> Power (needed)</a:t>
                      </a:r>
                      <a:endParaRPr lang="en-US" sz="1000" b="1" dirty="0"/>
                    </a:p>
                  </a:txBody>
                  <a:tcPr marL="91431" marR="91431" marT="45725" marB="45725"/>
                </a:tc>
                <a:tc>
                  <a:txBody>
                    <a:bodyPr/>
                    <a:lstStyle/>
                    <a:p>
                      <a:r>
                        <a:rPr lang="en-US" sz="1000" b="1" dirty="0">
                          <a:solidFill>
                            <a:srgbClr val="00B050"/>
                          </a:solidFill>
                        </a:rPr>
                        <a:t>Low </a:t>
                      </a:r>
                    </a:p>
                  </a:txBody>
                  <a:tcPr marL="91431" marR="91431" marT="45725" marB="45725"/>
                </a:tc>
                <a:tc>
                  <a:txBody>
                    <a:bodyPr/>
                    <a:lstStyle/>
                    <a:p>
                      <a:r>
                        <a:rPr lang="en-US" sz="1000" b="1" dirty="0">
                          <a:solidFill>
                            <a:srgbClr val="FF0000"/>
                          </a:solidFill>
                        </a:rPr>
                        <a:t>High</a:t>
                      </a:r>
                      <a:r>
                        <a:rPr lang="en-US" sz="1000" b="1" dirty="0">
                          <a:solidFill>
                            <a:srgbClr val="00B050"/>
                          </a:solidFill>
                        </a:rPr>
                        <a:t> </a:t>
                      </a:r>
                    </a:p>
                  </a:txBody>
                  <a:tcPr marL="91431" marR="91431" marT="45725" marB="45725"/>
                </a:tc>
                <a:extLst>
                  <a:ext uri="{0D108BD9-81ED-4DB2-BD59-A6C34878D82A}">
                    <a16:rowId xmlns:a16="http://schemas.microsoft.com/office/drawing/2014/main" val="10014"/>
                  </a:ext>
                </a:extLst>
              </a:tr>
            </a:tbl>
          </a:graphicData>
        </a:graphic>
      </p:graphicFrame>
      <p:pic>
        <p:nvPicPr>
          <p:cNvPr id="91221" name="Picture 2" descr="http://brand.ucla.edu/wp-content/uploads/2013/08/ucla-logotype-main-11.jpg">
            <a:extLst>
              <a:ext uri="{FF2B5EF4-FFF2-40B4-BE49-F238E27FC236}">
                <a16:creationId xmlns:a16="http://schemas.microsoft.com/office/drawing/2014/main" id="{858B3DDD-BB71-9D3C-D222-559864279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0851517D-3288-3EA3-4719-635469F5731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6B8782A-5467-31C8-A542-F4F629460BA9}"/>
              </a:ext>
            </a:extLst>
          </p:cNvPr>
          <p:cNvSpPr>
            <a:spLocks noGrp="1" noChangeArrowheads="1"/>
          </p:cNvSpPr>
          <p:nvPr>
            <p:ph type="ctrTitle"/>
          </p:nvPr>
        </p:nvSpPr>
        <p:spPr>
          <a:xfrm>
            <a:off x="2209800" y="2286000"/>
            <a:ext cx="7772400" cy="1143000"/>
          </a:xfrm>
        </p:spPr>
        <p:txBody>
          <a:bodyPr/>
          <a:lstStyle/>
          <a:p>
            <a:br>
              <a:rPr lang="en-US" altLang="en-US"/>
            </a:br>
            <a:r>
              <a:rPr lang="en-US" altLang="en-US"/>
              <a:t>Robotic Arm Architecture </a:t>
            </a:r>
            <a:br>
              <a:rPr lang="en-US" altLang="en-US"/>
            </a:br>
            <a:endParaRPr lang="en-US" altLang="en-US"/>
          </a:p>
        </p:txBody>
      </p:sp>
      <p:sp>
        <p:nvSpPr>
          <p:cNvPr id="97283" name="Rectangle 3">
            <a:extLst>
              <a:ext uri="{FF2B5EF4-FFF2-40B4-BE49-F238E27FC236}">
                <a16:creationId xmlns:a16="http://schemas.microsoft.com/office/drawing/2014/main" id="{C29A033F-4B0A-134E-DD7C-F2506BF398D2}"/>
              </a:ext>
            </a:extLst>
          </p:cNvPr>
          <p:cNvSpPr>
            <a:spLocks noGrp="1" noChangeArrowheads="1"/>
          </p:cNvSpPr>
          <p:nvPr>
            <p:ph type="subTitle" idx="1"/>
          </p:nvPr>
        </p:nvSpPr>
        <p:spPr/>
        <p:txBody>
          <a:bodyPr/>
          <a:lstStyle/>
          <a:p>
            <a:r>
              <a:rPr lang="en-US" altLang="en-US"/>
              <a:t>Joints</a:t>
            </a:r>
          </a:p>
        </p:txBody>
      </p:sp>
      <p:pic>
        <p:nvPicPr>
          <p:cNvPr id="97284" name="Picture 2" descr="http://brand.ucla.edu/wp-content/uploads/2013/08/ucla-logotype-main-11.jpg">
            <a:extLst>
              <a:ext uri="{FF2B5EF4-FFF2-40B4-BE49-F238E27FC236}">
                <a16:creationId xmlns:a16="http://schemas.microsoft.com/office/drawing/2014/main" id="{56D6F09B-72AB-AF63-D917-910FA7971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2570"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79A55A71-BAFD-98EA-C172-FC512912F09D}"/>
              </a:ext>
            </a:extLst>
          </p:cNvPr>
          <p:cNvSpPr>
            <a:spLocks noGrp="1"/>
          </p:cNvSpPr>
          <p:nvPr>
            <p:ph type="ftr" sz="quarter" idx="10"/>
          </p:nvPr>
        </p:nvSpPr>
        <p:spPr>
          <a:xfrm>
            <a:off x="924130"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5C3A2FAE-3E61-59D7-EE48-00BF8A8729B3}"/>
              </a:ext>
            </a:extLst>
          </p:cNvPr>
          <p:cNvSpPr>
            <a:spLocks noGrp="1" noChangeArrowheads="1"/>
          </p:cNvSpPr>
          <p:nvPr>
            <p:ph type="title"/>
          </p:nvPr>
        </p:nvSpPr>
        <p:spPr/>
        <p:txBody>
          <a:bodyPr/>
          <a:lstStyle/>
          <a:p>
            <a:r>
              <a:rPr lang="en-US" altLang="en-US"/>
              <a:t>Comparison Table </a:t>
            </a:r>
          </a:p>
        </p:txBody>
      </p:sp>
      <p:graphicFrame>
        <p:nvGraphicFramePr>
          <p:cNvPr id="4" name="Table 3">
            <a:extLst>
              <a:ext uri="{FF2B5EF4-FFF2-40B4-BE49-F238E27FC236}">
                <a16:creationId xmlns:a16="http://schemas.microsoft.com/office/drawing/2014/main" id="{4A5C7AB6-0E0E-DE36-79FB-51242A5271E1}"/>
              </a:ext>
            </a:extLst>
          </p:cNvPr>
          <p:cNvGraphicFramePr>
            <a:graphicFrameLocks noGrp="1"/>
          </p:cNvGraphicFramePr>
          <p:nvPr/>
        </p:nvGraphicFramePr>
        <p:xfrm>
          <a:off x="2393950" y="1366839"/>
          <a:ext cx="8013700" cy="4516437"/>
        </p:xfrm>
        <a:graphic>
          <a:graphicData uri="http://schemas.openxmlformats.org/drawingml/2006/table">
            <a:tbl>
              <a:tblPr firstRow="1" bandRow="1">
                <a:tableStyleId>{00A15C55-8517-42AA-B614-E9B94910E393}</a:tableStyleId>
              </a:tblPr>
              <a:tblGrid>
                <a:gridCol w="1254942">
                  <a:extLst>
                    <a:ext uri="{9D8B030D-6E8A-4147-A177-3AD203B41FA5}">
                      <a16:colId xmlns:a16="http://schemas.microsoft.com/office/drawing/2014/main" val="20000"/>
                    </a:ext>
                  </a:extLst>
                </a:gridCol>
                <a:gridCol w="2200630">
                  <a:extLst>
                    <a:ext uri="{9D8B030D-6E8A-4147-A177-3AD203B41FA5}">
                      <a16:colId xmlns:a16="http://schemas.microsoft.com/office/drawing/2014/main" val="20001"/>
                    </a:ext>
                  </a:extLst>
                </a:gridCol>
                <a:gridCol w="2276824">
                  <a:extLst>
                    <a:ext uri="{9D8B030D-6E8A-4147-A177-3AD203B41FA5}">
                      <a16:colId xmlns:a16="http://schemas.microsoft.com/office/drawing/2014/main" val="20002"/>
                    </a:ext>
                  </a:extLst>
                </a:gridCol>
                <a:gridCol w="2281304">
                  <a:extLst>
                    <a:ext uri="{9D8B030D-6E8A-4147-A177-3AD203B41FA5}">
                      <a16:colId xmlns:a16="http://schemas.microsoft.com/office/drawing/2014/main" val="20003"/>
                    </a:ext>
                  </a:extLst>
                </a:gridCol>
              </a:tblGrid>
              <a:tr h="368947">
                <a:tc>
                  <a:txBody>
                    <a:bodyPr/>
                    <a:lstStyle/>
                    <a:p>
                      <a:r>
                        <a:rPr lang="en-US" sz="1200" dirty="0"/>
                        <a:t>Category</a:t>
                      </a:r>
                      <a:r>
                        <a:rPr lang="en-US" sz="1200" baseline="0" dirty="0"/>
                        <a:t> </a:t>
                      </a:r>
                      <a:endParaRPr lang="en-US" sz="1200" dirty="0"/>
                    </a:p>
                  </a:txBody>
                  <a:tcPr marL="91431" marR="91431" marT="45725" marB="45725"/>
                </a:tc>
                <a:tc>
                  <a:txBody>
                    <a:bodyPr/>
                    <a:lstStyle/>
                    <a:p>
                      <a:r>
                        <a:rPr lang="en-US" sz="1200" dirty="0"/>
                        <a:t>Property </a:t>
                      </a:r>
                    </a:p>
                  </a:txBody>
                  <a:tcPr marL="91431" marR="91431" marT="45725" marB="45725"/>
                </a:tc>
                <a:tc>
                  <a:txBody>
                    <a:bodyPr/>
                    <a:lstStyle/>
                    <a:p>
                      <a:r>
                        <a:rPr lang="en-US" sz="1200" dirty="0"/>
                        <a:t>Serial </a:t>
                      </a:r>
                    </a:p>
                  </a:txBody>
                  <a:tcPr marL="91431" marR="91431" marT="45725" marB="45725"/>
                </a:tc>
                <a:tc>
                  <a:txBody>
                    <a:bodyPr/>
                    <a:lstStyle/>
                    <a:p>
                      <a:r>
                        <a:rPr lang="en-US" sz="1200" dirty="0"/>
                        <a:t>Parallel</a:t>
                      </a:r>
                      <a:r>
                        <a:rPr lang="en-US" sz="1200" baseline="0" dirty="0"/>
                        <a:t> </a:t>
                      </a:r>
                      <a:endParaRPr lang="en-US" sz="1200" dirty="0"/>
                    </a:p>
                  </a:txBody>
                  <a:tcPr marL="91431" marR="91431" marT="45725" marB="45725"/>
                </a:tc>
                <a:extLst>
                  <a:ext uri="{0D108BD9-81ED-4DB2-BD59-A6C34878D82A}">
                    <a16:rowId xmlns:a16="http://schemas.microsoft.com/office/drawing/2014/main" val="10000"/>
                  </a:ext>
                </a:extLst>
              </a:tr>
              <a:tr h="312440">
                <a:tc>
                  <a:txBody>
                    <a:bodyPr/>
                    <a:lstStyle/>
                    <a:p>
                      <a:r>
                        <a:rPr lang="en-US" sz="1000" b="1" dirty="0"/>
                        <a:t>Mechanics </a:t>
                      </a:r>
                    </a:p>
                  </a:txBody>
                  <a:tcPr marL="91431" marR="91431" marT="45725" marB="45725"/>
                </a:tc>
                <a:tc>
                  <a:txBody>
                    <a:bodyPr/>
                    <a:lstStyle/>
                    <a:p>
                      <a:r>
                        <a:rPr lang="en-US" sz="1000" b="1" dirty="0"/>
                        <a:t>Type of Joints</a:t>
                      </a:r>
                    </a:p>
                  </a:txBody>
                  <a:tcPr marL="91431" marR="91431" marT="45725" marB="45725"/>
                </a:tc>
                <a:tc>
                  <a:txBody>
                    <a:bodyPr/>
                    <a:lstStyle/>
                    <a:p>
                      <a:r>
                        <a:rPr lang="en-US" sz="1000" b="1" dirty="0">
                          <a:solidFill>
                            <a:srgbClr val="00B050"/>
                          </a:solidFill>
                        </a:rPr>
                        <a:t>Active (R, P)</a:t>
                      </a:r>
                    </a:p>
                  </a:txBody>
                  <a:tcPr marL="91431" marR="91431" marT="45725" marB="45725"/>
                </a:tc>
                <a:tc>
                  <a:txBody>
                    <a:bodyPr/>
                    <a:lstStyle/>
                    <a:p>
                      <a:r>
                        <a:rPr lang="en-US" sz="1000" b="1" dirty="0">
                          <a:solidFill>
                            <a:srgbClr val="FF0000"/>
                          </a:solidFill>
                        </a:rPr>
                        <a:t>Active &amp; Passive (R,P,U,S)</a:t>
                      </a:r>
                    </a:p>
                  </a:txBody>
                  <a:tcPr marL="91431" marR="91431" marT="45725" marB="45725"/>
                </a:tc>
                <a:extLst>
                  <a:ext uri="{0D108BD9-81ED-4DB2-BD59-A6C34878D82A}">
                    <a16:rowId xmlns:a16="http://schemas.microsoft.com/office/drawing/2014/main" val="10001"/>
                  </a:ext>
                </a:extLst>
              </a:tr>
              <a:tr h="264485">
                <a:tc>
                  <a:txBody>
                    <a:bodyPr/>
                    <a:lstStyle/>
                    <a:p>
                      <a:r>
                        <a:rPr lang="en-US" sz="1000" b="1" dirty="0"/>
                        <a:t>Kinematics </a:t>
                      </a:r>
                    </a:p>
                  </a:txBody>
                  <a:tcPr marL="91431" marR="91431" marT="45725" marB="45725"/>
                </a:tc>
                <a:tc>
                  <a:txBody>
                    <a:bodyPr/>
                    <a:lstStyle/>
                    <a:p>
                      <a:r>
                        <a:rPr lang="en-US" sz="1000" b="1" dirty="0"/>
                        <a:t>Chain</a:t>
                      </a:r>
                      <a:r>
                        <a:rPr lang="en-US" sz="1000" b="1" baseline="0" dirty="0"/>
                        <a:t> Type </a:t>
                      </a:r>
                      <a:endParaRPr lang="en-US" sz="1000" b="1" dirty="0"/>
                    </a:p>
                  </a:txBody>
                  <a:tcPr marL="91431" marR="91431" marT="45725" marB="45725"/>
                </a:tc>
                <a:tc>
                  <a:txBody>
                    <a:bodyPr/>
                    <a:lstStyle/>
                    <a:p>
                      <a:r>
                        <a:rPr lang="en-US" sz="1000" b="1" dirty="0"/>
                        <a:t>Open </a:t>
                      </a:r>
                    </a:p>
                  </a:txBody>
                  <a:tcPr marL="91431" marR="91431" marT="45725" marB="45725"/>
                </a:tc>
                <a:tc>
                  <a:txBody>
                    <a:bodyPr/>
                    <a:lstStyle/>
                    <a:p>
                      <a:r>
                        <a:rPr lang="en-US" sz="1000" b="1" dirty="0"/>
                        <a:t>Close </a:t>
                      </a:r>
                    </a:p>
                  </a:txBody>
                  <a:tcPr marL="91431" marR="91431" marT="45725" marB="45725"/>
                </a:tc>
                <a:extLst>
                  <a:ext uri="{0D108BD9-81ED-4DB2-BD59-A6C34878D82A}">
                    <a16:rowId xmlns:a16="http://schemas.microsoft.com/office/drawing/2014/main" val="10002"/>
                  </a:ext>
                </a:extLst>
              </a:tr>
              <a:tr h="273451">
                <a:tc>
                  <a:txBody>
                    <a:bodyPr/>
                    <a:lstStyle/>
                    <a:p>
                      <a:endParaRPr lang="en-US" sz="1000" b="1" dirty="0"/>
                    </a:p>
                  </a:txBody>
                  <a:tcPr marL="91431" marR="91431" marT="45725" marB="45725"/>
                </a:tc>
                <a:tc>
                  <a:txBody>
                    <a:bodyPr/>
                    <a:lstStyle/>
                    <a:p>
                      <a:r>
                        <a:rPr lang="en-US" sz="1000" b="1" dirty="0"/>
                        <a:t>Role</a:t>
                      </a:r>
                      <a:r>
                        <a:rPr lang="en-US" sz="1000" b="1" baseline="0" dirty="0"/>
                        <a:t> of Active Joint</a:t>
                      </a:r>
                      <a:endParaRPr lang="en-US" sz="1000" b="1" dirty="0"/>
                    </a:p>
                  </a:txBody>
                  <a:tcPr marL="91431" marR="91431" marT="45725" marB="45725"/>
                </a:tc>
                <a:tc>
                  <a:txBody>
                    <a:bodyPr/>
                    <a:lstStyle/>
                    <a:p>
                      <a:r>
                        <a:rPr lang="en-US" sz="1000" b="1" dirty="0"/>
                        <a:t>Twist </a:t>
                      </a:r>
                    </a:p>
                  </a:txBody>
                  <a:tcPr marL="91431" marR="91431" marT="45725" marB="45725"/>
                </a:tc>
                <a:tc>
                  <a:txBody>
                    <a:bodyPr/>
                    <a:lstStyle/>
                    <a:p>
                      <a:r>
                        <a:rPr lang="en-US" sz="1000" b="1" dirty="0"/>
                        <a:t>Wrench </a:t>
                      </a:r>
                    </a:p>
                  </a:txBody>
                  <a:tcPr marL="91431" marR="91431" marT="45725" marB="45725"/>
                </a:tc>
                <a:extLst>
                  <a:ext uri="{0D108BD9-81ED-4DB2-BD59-A6C34878D82A}">
                    <a16:rowId xmlns:a16="http://schemas.microsoft.com/office/drawing/2014/main" val="10003"/>
                  </a:ext>
                </a:extLst>
              </a:tr>
              <a:tr h="286900">
                <a:tc>
                  <a:txBody>
                    <a:bodyPr/>
                    <a:lstStyle/>
                    <a:p>
                      <a:endParaRPr lang="en-US" sz="1000" b="1" dirty="0"/>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Direct / Forward Kinematics</a:t>
                      </a:r>
                    </a:p>
                  </a:txBody>
                  <a:tcPr marL="91431" marR="91431" marT="45725" marB="45725"/>
                </a:tc>
                <a:tc>
                  <a:txBody>
                    <a:bodyPr/>
                    <a:lstStyle/>
                    <a:p>
                      <a:r>
                        <a:rPr lang="en-US" sz="1000" b="1" dirty="0">
                          <a:solidFill>
                            <a:srgbClr val="00B050"/>
                          </a:solidFill>
                        </a:rPr>
                        <a:t>Simple</a:t>
                      </a:r>
                    </a:p>
                  </a:txBody>
                  <a:tcPr marL="91431" marR="91431" marT="45725" marB="45725"/>
                </a:tc>
                <a:tc>
                  <a:txBody>
                    <a:bodyPr/>
                    <a:lstStyle/>
                    <a:p>
                      <a:r>
                        <a:rPr lang="en-US" sz="1000" b="1" dirty="0">
                          <a:solidFill>
                            <a:srgbClr val="FF0000"/>
                          </a:solidFill>
                        </a:rPr>
                        <a:t>Complicated</a:t>
                      </a:r>
                      <a:r>
                        <a:rPr lang="en-US" sz="1000" b="1" dirty="0"/>
                        <a:t> </a:t>
                      </a:r>
                    </a:p>
                  </a:txBody>
                  <a:tcPr marL="91431" marR="91431" marT="45725" marB="45725"/>
                </a:tc>
                <a:extLst>
                  <a:ext uri="{0D108BD9-81ED-4DB2-BD59-A6C34878D82A}">
                    <a16:rowId xmlns:a16="http://schemas.microsoft.com/office/drawing/2014/main" val="10004"/>
                  </a:ext>
                </a:extLst>
              </a:tr>
              <a:tr h="268968">
                <a:tc>
                  <a:txBody>
                    <a:bodyPr/>
                    <a:lstStyle/>
                    <a:p>
                      <a:endParaRPr lang="en-US" sz="1000" b="1" dirty="0"/>
                    </a:p>
                  </a:txBody>
                  <a:tcPr marL="91431" marR="91431" marT="45725" marB="45725"/>
                </a:tc>
                <a:tc>
                  <a:txBody>
                    <a:bodyPr/>
                    <a:lstStyle/>
                    <a:p>
                      <a:r>
                        <a:rPr lang="en-US" sz="1000" b="1" dirty="0"/>
                        <a:t>Inverse Kinematics </a:t>
                      </a:r>
                    </a:p>
                  </a:txBody>
                  <a:tcPr marL="91431" marR="91431" marT="45725" marB="45725"/>
                </a:tc>
                <a:tc>
                  <a:txBody>
                    <a:bodyPr/>
                    <a:lstStyle/>
                    <a:p>
                      <a:r>
                        <a:rPr lang="en-US" sz="1000" b="1" dirty="0">
                          <a:solidFill>
                            <a:srgbClr val="FF0000"/>
                          </a:solidFill>
                        </a:rPr>
                        <a:t>Complicated </a:t>
                      </a:r>
                    </a:p>
                  </a:txBody>
                  <a:tcPr marL="91431" marR="91431" marT="45725" marB="45725"/>
                </a:tc>
                <a:tc>
                  <a:txBody>
                    <a:bodyPr/>
                    <a:lstStyle/>
                    <a:p>
                      <a:r>
                        <a:rPr lang="en-US" sz="1000" b="1" dirty="0">
                          <a:solidFill>
                            <a:srgbClr val="00B050"/>
                          </a:solidFill>
                        </a:rPr>
                        <a:t>Simple </a:t>
                      </a:r>
                    </a:p>
                  </a:txBody>
                  <a:tcPr marL="91431" marR="91431" marT="45725" marB="45725"/>
                </a:tc>
                <a:extLst>
                  <a:ext uri="{0D108BD9-81ED-4DB2-BD59-A6C34878D82A}">
                    <a16:rowId xmlns:a16="http://schemas.microsoft.com/office/drawing/2014/main" val="10005"/>
                  </a:ext>
                </a:extLst>
              </a:tr>
              <a:tr h="286899">
                <a:tc>
                  <a:txBody>
                    <a:bodyPr/>
                    <a:lstStyle/>
                    <a:p>
                      <a:endParaRPr lang="en-US" sz="1000" b="1" dirty="0"/>
                    </a:p>
                  </a:txBody>
                  <a:tcPr marL="91431" marR="91431" marT="45725" marB="45725"/>
                </a:tc>
                <a:tc>
                  <a:txBody>
                    <a:bodyPr/>
                    <a:lstStyle/>
                    <a:p>
                      <a:r>
                        <a:rPr lang="en-US" sz="1000" b="1" dirty="0"/>
                        <a:t>Multiple Solutions </a:t>
                      </a:r>
                    </a:p>
                  </a:txBody>
                  <a:tcPr marL="91431" marR="91431" marT="45725" marB="45725"/>
                </a:tc>
                <a:tc>
                  <a:txBody>
                    <a:bodyPr/>
                    <a:lstStyle/>
                    <a:p>
                      <a:r>
                        <a:rPr lang="en-US" sz="1000" b="1" dirty="0">
                          <a:solidFill>
                            <a:srgbClr val="00B050"/>
                          </a:solidFill>
                        </a:rPr>
                        <a:t>Low (small number )</a:t>
                      </a:r>
                    </a:p>
                  </a:txBody>
                  <a:tcPr marL="91431" marR="91431" marT="45725" marB="45725"/>
                </a:tc>
                <a:tc>
                  <a:txBody>
                    <a:bodyPr/>
                    <a:lstStyle/>
                    <a:p>
                      <a:r>
                        <a:rPr lang="en-US" sz="1000" b="1" dirty="0">
                          <a:solidFill>
                            <a:srgbClr val="FF0000"/>
                          </a:solidFill>
                        </a:rPr>
                        <a:t>High (large number)</a:t>
                      </a:r>
                    </a:p>
                  </a:txBody>
                  <a:tcPr marL="91431" marR="91431" marT="45725" marB="45725"/>
                </a:tc>
                <a:extLst>
                  <a:ext uri="{0D108BD9-81ED-4DB2-BD59-A6C34878D82A}">
                    <a16:rowId xmlns:a16="http://schemas.microsoft.com/office/drawing/2014/main" val="10006"/>
                  </a:ext>
                </a:extLst>
              </a:tr>
              <a:tr h="286900">
                <a:tc>
                  <a:txBody>
                    <a:bodyPr/>
                    <a:lstStyle/>
                    <a:p>
                      <a:endParaRPr lang="en-US" sz="1000" b="1" dirty="0"/>
                    </a:p>
                  </a:txBody>
                  <a:tcPr marL="91431" marR="91431" marT="45725" marB="45725"/>
                </a:tc>
                <a:tc>
                  <a:txBody>
                    <a:bodyPr/>
                    <a:lstStyle/>
                    <a:p>
                      <a:r>
                        <a:rPr lang="en-US" sz="1000" b="1" dirty="0"/>
                        <a:t>Singularity </a:t>
                      </a:r>
                    </a:p>
                  </a:txBody>
                  <a:tcPr marL="91431" marR="91431" marT="45725" marB="45725"/>
                </a:tc>
                <a:tc>
                  <a:txBody>
                    <a:bodyPr/>
                    <a:lstStyle/>
                    <a:p>
                      <a:r>
                        <a:rPr lang="en-US" sz="1000" b="1" dirty="0">
                          <a:solidFill>
                            <a:srgbClr val="00B050"/>
                          </a:solidFill>
                        </a:rPr>
                        <a:t>Loss of freedom</a:t>
                      </a:r>
                    </a:p>
                  </a:txBody>
                  <a:tcPr marL="91431" marR="91431" marT="45725" marB="45725"/>
                </a:tc>
                <a:tc>
                  <a:txBody>
                    <a:bodyPr/>
                    <a:lstStyle/>
                    <a:p>
                      <a:r>
                        <a:rPr lang="en-US" sz="1000" b="1" dirty="0">
                          <a:solidFill>
                            <a:srgbClr val="FF0000"/>
                          </a:solidFill>
                        </a:rPr>
                        <a:t>Gain of Freedom</a:t>
                      </a:r>
                    </a:p>
                  </a:txBody>
                  <a:tcPr marL="91431" marR="91431" marT="45725" marB="45725"/>
                </a:tc>
                <a:extLst>
                  <a:ext uri="{0D108BD9-81ED-4DB2-BD59-A6C34878D82A}">
                    <a16:rowId xmlns:a16="http://schemas.microsoft.com/office/drawing/2014/main" val="10007"/>
                  </a:ext>
                </a:extLst>
              </a:tr>
              <a:tr h="396280">
                <a:tc>
                  <a:txBody>
                    <a:bodyPr/>
                    <a:lstStyle/>
                    <a:p>
                      <a:endParaRPr lang="en-US" sz="1000" b="1" dirty="0"/>
                    </a:p>
                  </a:txBody>
                  <a:tcPr marL="91431" marR="91431" marT="45725" marB="45725"/>
                </a:tc>
                <a:tc>
                  <a:txBody>
                    <a:bodyPr/>
                    <a:lstStyle/>
                    <a:p>
                      <a:r>
                        <a:rPr lang="en-US" sz="1000" b="1" dirty="0"/>
                        <a:t>Singularity Location </a:t>
                      </a:r>
                    </a:p>
                  </a:txBody>
                  <a:tcPr marL="91431" marR="91431" marT="45725" marB="45725"/>
                </a:tc>
                <a:tc>
                  <a:txBody>
                    <a:bodyPr/>
                    <a:lstStyle/>
                    <a:p>
                      <a:r>
                        <a:rPr lang="en-US" sz="1000" b="1" dirty="0">
                          <a:solidFill>
                            <a:srgbClr val="00B050"/>
                          </a:solidFill>
                        </a:rPr>
                        <a:t>Arm – Edge - Workspace</a:t>
                      </a:r>
                    </a:p>
                    <a:p>
                      <a:r>
                        <a:rPr lang="en-US" sz="1000" b="1" dirty="0">
                          <a:solidFill>
                            <a:srgbClr val="FF0000"/>
                          </a:solidFill>
                        </a:rPr>
                        <a:t>Wrist -  Inside &amp; Edge - Workspace </a:t>
                      </a:r>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FF0000"/>
                          </a:solidFill>
                        </a:rPr>
                        <a:t>Inside &amp; Edge - Workspace </a:t>
                      </a:r>
                    </a:p>
                    <a:p>
                      <a:endParaRPr lang="en-US" sz="1000" b="1" dirty="0"/>
                    </a:p>
                  </a:txBody>
                  <a:tcPr marL="91431" marR="91431" marT="45725" marB="45725"/>
                </a:tc>
                <a:extLst>
                  <a:ext uri="{0D108BD9-81ED-4DB2-BD59-A6C34878D82A}">
                    <a16:rowId xmlns:a16="http://schemas.microsoft.com/office/drawing/2014/main" val="10008"/>
                  </a:ext>
                </a:extLst>
              </a:tr>
              <a:tr h="285106">
                <a:tc>
                  <a:txBody>
                    <a:bodyPr/>
                    <a:lstStyle/>
                    <a:p>
                      <a:r>
                        <a:rPr lang="en-US" sz="1000" b="1" dirty="0"/>
                        <a:t>Dynamics </a:t>
                      </a:r>
                      <a:r>
                        <a:rPr lang="en-US" sz="1000" b="1" baseline="0" dirty="0"/>
                        <a:t> </a:t>
                      </a:r>
                      <a:endParaRPr lang="en-US" sz="1000" b="1" dirty="0"/>
                    </a:p>
                  </a:txBody>
                  <a:tcPr marL="91431" marR="91431" marT="45725" marB="45725"/>
                </a:tc>
                <a:tc>
                  <a:txBody>
                    <a:bodyPr/>
                    <a:lstStyle/>
                    <a:p>
                      <a:r>
                        <a:rPr lang="en-US" sz="1000" b="1" dirty="0"/>
                        <a:t>Inertia of Moving Parts </a:t>
                      </a:r>
                    </a:p>
                  </a:txBody>
                  <a:tcPr marL="91431" marR="91431" marT="45725" marB="45725"/>
                </a:tc>
                <a:tc>
                  <a:txBody>
                    <a:bodyPr/>
                    <a:lstStyle/>
                    <a:p>
                      <a:r>
                        <a:rPr lang="en-US" sz="1000" b="1" dirty="0">
                          <a:solidFill>
                            <a:srgbClr val="FF0000"/>
                          </a:solidFill>
                        </a:rPr>
                        <a:t>High </a:t>
                      </a:r>
                    </a:p>
                  </a:txBody>
                  <a:tcPr marL="91431" marR="91431" marT="45725" marB="45725"/>
                </a:tc>
                <a:tc>
                  <a:txBody>
                    <a:bodyPr/>
                    <a:lstStyle/>
                    <a:p>
                      <a:r>
                        <a:rPr lang="en-US" sz="1000" b="1" dirty="0">
                          <a:solidFill>
                            <a:srgbClr val="00B050"/>
                          </a:solidFill>
                        </a:rPr>
                        <a:t>Low</a:t>
                      </a:r>
                    </a:p>
                  </a:txBody>
                  <a:tcPr marL="91431" marR="91431" marT="45725" marB="45725"/>
                </a:tc>
                <a:extLst>
                  <a:ext uri="{0D108BD9-81ED-4DB2-BD59-A6C34878D82A}">
                    <a16:rowId xmlns:a16="http://schemas.microsoft.com/office/drawing/2014/main" val="10009"/>
                  </a:ext>
                </a:extLst>
              </a:tr>
              <a:tr h="285106">
                <a:tc>
                  <a:txBody>
                    <a:bodyPr/>
                    <a:lstStyle/>
                    <a:p>
                      <a:endParaRPr lang="en-US" sz="1000" b="1" dirty="0"/>
                    </a:p>
                  </a:txBody>
                  <a:tcPr marL="91431" marR="91431" marT="45725" marB="45725"/>
                </a:tc>
                <a:tc>
                  <a:txBody>
                    <a:bodyPr/>
                    <a:lstStyle/>
                    <a:p>
                      <a:r>
                        <a:rPr lang="en-US" sz="1000" b="1" dirty="0"/>
                        <a:t>End Effector</a:t>
                      </a:r>
                      <a:r>
                        <a:rPr lang="en-US" sz="1000" b="1" baseline="0" dirty="0"/>
                        <a:t> Speed </a:t>
                      </a:r>
                      <a:endParaRPr lang="en-US" sz="1000" b="1" dirty="0"/>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0"/>
                  </a:ext>
                </a:extLst>
              </a:tr>
              <a:tr h="285106">
                <a:tc>
                  <a:txBody>
                    <a:bodyPr/>
                    <a:lstStyle/>
                    <a:p>
                      <a:r>
                        <a:rPr lang="en-US" sz="1000" b="1" dirty="0"/>
                        <a:t>Performance</a:t>
                      </a:r>
                      <a:r>
                        <a:rPr lang="en-US" sz="1000" b="1" baseline="0" dirty="0"/>
                        <a:t> </a:t>
                      </a:r>
                      <a:endParaRPr lang="en-US" sz="1000" b="1" dirty="0"/>
                    </a:p>
                  </a:txBody>
                  <a:tcPr marL="91431" marR="91431" marT="45725" marB="45725"/>
                </a:tc>
                <a:tc>
                  <a:txBody>
                    <a:bodyPr/>
                    <a:lstStyle/>
                    <a:p>
                      <a:r>
                        <a:rPr lang="en-US" sz="1000" b="1" dirty="0"/>
                        <a:t>Position Accuracy </a:t>
                      </a:r>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1"/>
                  </a:ext>
                </a:extLst>
              </a:tr>
              <a:tr h="277933">
                <a:tc>
                  <a:txBody>
                    <a:bodyPr/>
                    <a:lstStyle/>
                    <a:p>
                      <a:endParaRPr lang="en-US" sz="1000" b="1" dirty="0"/>
                    </a:p>
                  </a:txBody>
                  <a:tcPr marL="91431" marR="91431" marT="45725" marB="45725"/>
                </a:tc>
                <a:tc>
                  <a:txBody>
                    <a:bodyPr/>
                    <a:lstStyle/>
                    <a:p>
                      <a:r>
                        <a:rPr lang="en-US" sz="1000" b="1" dirty="0"/>
                        <a:t>Payload to Weight Ratio</a:t>
                      </a:r>
                    </a:p>
                  </a:txBody>
                  <a:tcPr marL="91431" marR="91431" marT="45725" marB="45725"/>
                </a:tc>
                <a:tc>
                  <a:txBody>
                    <a:bodyPr/>
                    <a:lstStyle/>
                    <a:p>
                      <a:r>
                        <a:rPr lang="en-US" sz="1000" b="1" dirty="0">
                          <a:solidFill>
                            <a:srgbClr val="FF0000"/>
                          </a:solidFill>
                        </a:rPr>
                        <a:t>Low</a:t>
                      </a:r>
                    </a:p>
                  </a:txBody>
                  <a:tcPr marL="91431" marR="91431" marT="45725" marB="45725"/>
                </a:tc>
                <a:tc>
                  <a:txBody>
                    <a:bodyPr/>
                    <a:lstStyle/>
                    <a:p>
                      <a:r>
                        <a:rPr lang="en-US" sz="1000" b="1" dirty="0">
                          <a:solidFill>
                            <a:srgbClr val="00B050"/>
                          </a:solidFill>
                        </a:rPr>
                        <a:t>Very High </a:t>
                      </a:r>
                    </a:p>
                  </a:txBody>
                  <a:tcPr marL="91431" marR="91431" marT="45725" marB="45725"/>
                </a:tc>
                <a:extLst>
                  <a:ext uri="{0D108BD9-81ED-4DB2-BD59-A6C34878D82A}">
                    <a16:rowId xmlns:a16="http://schemas.microsoft.com/office/drawing/2014/main" val="10012"/>
                  </a:ext>
                </a:extLst>
              </a:tr>
              <a:tr h="268969">
                <a:tc>
                  <a:txBody>
                    <a:bodyPr/>
                    <a:lstStyle/>
                    <a:p>
                      <a:endParaRPr lang="en-US" sz="1000" b="1" dirty="0"/>
                    </a:p>
                  </a:txBody>
                  <a:tcPr marL="91431" marR="91431" marT="45725" marB="45725"/>
                </a:tc>
                <a:tc>
                  <a:txBody>
                    <a:bodyPr/>
                    <a:lstStyle/>
                    <a:p>
                      <a:r>
                        <a:rPr lang="en-US" sz="1000" b="1" dirty="0"/>
                        <a:t>Workspace (Volume)</a:t>
                      </a:r>
                    </a:p>
                  </a:txBody>
                  <a:tcPr marL="91431" marR="91431" marT="45725" marB="45725"/>
                </a:tc>
                <a:tc>
                  <a:txBody>
                    <a:bodyPr/>
                    <a:lstStyle/>
                    <a:p>
                      <a:r>
                        <a:rPr lang="en-US" sz="1000" b="1" dirty="0">
                          <a:solidFill>
                            <a:srgbClr val="00B050"/>
                          </a:solidFill>
                        </a:rPr>
                        <a:t>High </a:t>
                      </a:r>
                    </a:p>
                  </a:txBody>
                  <a:tcPr marL="91431" marR="91431" marT="45725" marB="45725"/>
                </a:tc>
                <a:tc>
                  <a:txBody>
                    <a:bodyPr/>
                    <a:lstStyle/>
                    <a:p>
                      <a:r>
                        <a:rPr lang="en-US" sz="1000" b="1" dirty="0">
                          <a:solidFill>
                            <a:srgbClr val="FF0000"/>
                          </a:solidFill>
                        </a:rPr>
                        <a:t>Low</a:t>
                      </a:r>
                      <a:r>
                        <a:rPr lang="en-US" sz="1000" b="1" dirty="0"/>
                        <a:t> </a:t>
                      </a:r>
                    </a:p>
                  </a:txBody>
                  <a:tcPr marL="91431" marR="91431" marT="45725" marB="45725"/>
                </a:tc>
                <a:extLst>
                  <a:ext uri="{0D108BD9-81ED-4DB2-BD59-A6C34878D82A}">
                    <a16:rowId xmlns:a16="http://schemas.microsoft.com/office/drawing/2014/main" val="10013"/>
                  </a:ext>
                </a:extLst>
              </a:tr>
              <a:tr h="368947">
                <a:tc>
                  <a:txBody>
                    <a:bodyPr/>
                    <a:lstStyle/>
                    <a:p>
                      <a:endParaRPr lang="en-US" sz="1000" b="1" dirty="0"/>
                    </a:p>
                  </a:txBody>
                  <a:tcPr marL="91431" marR="91431" marT="45725" marB="45725"/>
                </a:tc>
                <a:tc>
                  <a:txBody>
                    <a:bodyPr/>
                    <a:lstStyle/>
                    <a:p>
                      <a:r>
                        <a:rPr lang="en-US" sz="1000" b="1" dirty="0"/>
                        <a:t>Computational</a:t>
                      </a:r>
                      <a:r>
                        <a:rPr lang="en-US" sz="1000" b="1" baseline="0" dirty="0"/>
                        <a:t> Power (needed)</a:t>
                      </a:r>
                      <a:endParaRPr lang="en-US" sz="1000" b="1" dirty="0"/>
                    </a:p>
                  </a:txBody>
                  <a:tcPr marL="91431" marR="91431" marT="45725" marB="45725"/>
                </a:tc>
                <a:tc>
                  <a:txBody>
                    <a:bodyPr/>
                    <a:lstStyle/>
                    <a:p>
                      <a:r>
                        <a:rPr lang="en-US" sz="1000" b="1" dirty="0">
                          <a:solidFill>
                            <a:srgbClr val="00B050"/>
                          </a:solidFill>
                        </a:rPr>
                        <a:t>Low </a:t>
                      </a:r>
                    </a:p>
                  </a:txBody>
                  <a:tcPr marL="91431" marR="91431" marT="45725" marB="45725"/>
                </a:tc>
                <a:tc>
                  <a:txBody>
                    <a:bodyPr/>
                    <a:lstStyle/>
                    <a:p>
                      <a:r>
                        <a:rPr lang="en-US" sz="1000" b="1" dirty="0">
                          <a:solidFill>
                            <a:srgbClr val="FF0000"/>
                          </a:solidFill>
                        </a:rPr>
                        <a:t>High</a:t>
                      </a:r>
                      <a:r>
                        <a:rPr lang="en-US" sz="1000" b="1" dirty="0">
                          <a:solidFill>
                            <a:srgbClr val="00B050"/>
                          </a:solidFill>
                        </a:rPr>
                        <a:t> </a:t>
                      </a:r>
                    </a:p>
                  </a:txBody>
                  <a:tcPr marL="91431" marR="91431" marT="45725" marB="45725"/>
                </a:tc>
                <a:extLst>
                  <a:ext uri="{0D108BD9-81ED-4DB2-BD59-A6C34878D82A}">
                    <a16:rowId xmlns:a16="http://schemas.microsoft.com/office/drawing/2014/main" val="10014"/>
                  </a:ext>
                </a:extLst>
              </a:tr>
            </a:tbl>
          </a:graphicData>
        </a:graphic>
      </p:graphicFrame>
      <p:sp>
        <p:nvSpPr>
          <p:cNvPr id="101461" name="Rectangle 2">
            <a:extLst>
              <a:ext uri="{FF2B5EF4-FFF2-40B4-BE49-F238E27FC236}">
                <a16:creationId xmlns:a16="http://schemas.microsoft.com/office/drawing/2014/main" id="{855AD59E-2C14-2C6E-3940-0544275B20D0}"/>
              </a:ext>
            </a:extLst>
          </p:cNvPr>
          <p:cNvSpPr>
            <a:spLocks noChangeArrowheads="1"/>
          </p:cNvSpPr>
          <p:nvPr/>
        </p:nvSpPr>
        <p:spPr bwMode="auto">
          <a:xfrm>
            <a:off x="2393950" y="1739901"/>
            <a:ext cx="8013700" cy="290513"/>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01462" name="Right Arrow 4">
            <a:extLst>
              <a:ext uri="{FF2B5EF4-FFF2-40B4-BE49-F238E27FC236}">
                <a16:creationId xmlns:a16="http://schemas.microsoft.com/office/drawing/2014/main" id="{F4C2A409-2334-807A-56CF-2898441345F7}"/>
              </a:ext>
            </a:extLst>
          </p:cNvPr>
          <p:cNvSpPr>
            <a:spLocks noChangeArrowheads="1"/>
          </p:cNvSpPr>
          <p:nvPr/>
        </p:nvSpPr>
        <p:spPr bwMode="auto">
          <a:xfrm>
            <a:off x="1882776" y="1716089"/>
            <a:ext cx="366713" cy="314325"/>
          </a:xfrm>
          <a:prstGeom prst="rightArrow">
            <a:avLst>
              <a:gd name="adj1" fmla="val 50000"/>
              <a:gd name="adj2" fmla="val 49799"/>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7" name="Footer Placeholder 2">
            <a:extLst>
              <a:ext uri="{FF2B5EF4-FFF2-40B4-BE49-F238E27FC236}">
                <a16:creationId xmlns:a16="http://schemas.microsoft.com/office/drawing/2014/main" id="{130CD98F-3D74-F3D4-BAF6-8CCD35A7E1DC}"/>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BD5A5A3D-93E7-A096-9439-36D32728FCD3}"/>
              </a:ext>
            </a:extLst>
          </p:cNvPr>
          <p:cNvSpPr>
            <a:spLocks noGrp="1" noChangeArrowheads="1"/>
          </p:cNvSpPr>
          <p:nvPr>
            <p:ph type="title"/>
          </p:nvPr>
        </p:nvSpPr>
        <p:spPr/>
        <p:txBody>
          <a:bodyPr/>
          <a:lstStyle/>
          <a:p>
            <a:r>
              <a:rPr lang="en-US" altLang="en-US"/>
              <a:t>Joint Classification </a:t>
            </a:r>
          </a:p>
        </p:txBody>
      </p:sp>
      <p:pic>
        <p:nvPicPr>
          <p:cNvPr id="99331" name="Picture 4" descr="E:\Document\UW\ee543\Joint_Table.tif">
            <a:extLst>
              <a:ext uri="{FF2B5EF4-FFF2-40B4-BE49-F238E27FC236}">
                <a16:creationId xmlns:a16="http://schemas.microsoft.com/office/drawing/2014/main" id="{2902D7FF-5F84-7652-904C-2650DEC22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539" y="1328738"/>
            <a:ext cx="5527675"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000A2A85-762E-E115-6A6A-4CBB4CA6F8E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CC9A7F60-CD52-534B-62C7-5D644BD7C4FC}"/>
              </a:ext>
            </a:extLst>
          </p:cNvPr>
          <p:cNvSpPr>
            <a:spLocks noGrp="1" noChangeArrowheads="1"/>
          </p:cNvSpPr>
          <p:nvPr>
            <p:ph type="title"/>
          </p:nvPr>
        </p:nvSpPr>
        <p:spPr/>
        <p:txBody>
          <a:bodyPr/>
          <a:lstStyle/>
          <a:p>
            <a:r>
              <a:rPr lang="en-US" altLang="en-US"/>
              <a:t>Joint Classification </a:t>
            </a:r>
          </a:p>
        </p:txBody>
      </p:sp>
      <p:pic>
        <p:nvPicPr>
          <p:cNvPr id="102403" name="Picture 3">
            <a:extLst>
              <a:ext uri="{FF2B5EF4-FFF2-40B4-BE49-F238E27FC236}">
                <a16:creationId xmlns:a16="http://schemas.microsoft.com/office/drawing/2014/main" id="{FB178713-399D-04F3-0148-CA5BB0111A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40088" y="1679575"/>
            <a:ext cx="6265862"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580CD02-F41C-E254-2ED7-8A370AB87681}"/>
              </a:ext>
            </a:extLst>
          </p:cNvPr>
          <p:cNvSpPr txBox="1"/>
          <p:nvPr/>
        </p:nvSpPr>
        <p:spPr>
          <a:xfrm>
            <a:off x="3240088" y="5146675"/>
            <a:ext cx="1376362" cy="647700"/>
          </a:xfrm>
          <a:prstGeom prst="rect">
            <a:avLst/>
          </a:prstGeom>
          <a:noFill/>
        </p:spPr>
        <p:txBody>
          <a:bodyPr wrap="none">
            <a:spAutoFit/>
          </a:bodyPr>
          <a:lstStyle/>
          <a:p>
            <a:pPr>
              <a:defRPr/>
            </a:pPr>
            <a:r>
              <a:rPr lang="en-US" sz="1200" b="1" dirty="0">
                <a:latin typeface="+mn-lt"/>
              </a:rPr>
              <a:t>Prismatic (P)</a:t>
            </a:r>
          </a:p>
          <a:p>
            <a:pPr>
              <a:defRPr/>
            </a:pPr>
            <a:r>
              <a:rPr lang="en-US" sz="1200" b="1" dirty="0">
                <a:latin typeface="+mn-lt"/>
              </a:rPr>
              <a:t>Translational (T)</a:t>
            </a:r>
          </a:p>
          <a:p>
            <a:pPr>
              <a:defRPr/>
            </a:pPr>
            <a:r>
              <a:rPr lang="en-US" sz="1200" b="1" dirty="0">
                <a:latin typeface="+mn-lt"/>
              </a:rPr>
              <a:t>Linear </a:t>
            </a:r>
          </a:p>
        </p:txBody>
      </p:sp>
      <p:sp>
        <p:nvSpPr>
          <p:cNvPr id="6" name="TextBox 5">
            <a:extLst>
              <a:ext uri="{FF2B5EF4-FFF2-40B4-BE49-F238E27FC236}">
                <a16:creationId xmlns:a16="http://schemas.microsoft.com/office/drawing/2014/main" id="{B655B6C6-BD61-3B57-5FE0-74F9C63496D3}"/>
              </a:ext>
            </a:extLst>
          </p:cNvPr>
          <p:cNvSpPr txBox="1"/>
          <p:nvPr/>
        </p:nvSpPr>
        <p:spPr>
          <a:xfrm>
            <a:off x="5065713" y="5172076"/>
            <a:ext cx="1090612" cy="461963"/>
          </a:xfrm>
          <a:prstGeom prst="rect">
            <a:avLst/>
          </a:prstGeom>
          <a:noFill/>
        </p:spPr>
        <p:txBody>
          <a:bodyPr wrap="none">
            <a:spAutoFit/>
          </a:bodyPr>
          <a:lstStyle/>
          <a:p>
            <a:pPr>
              <a:defRPr/>
            </a:pPr>
            <a:r>
              <a:rPr lang="en-US" sz="1200" b="1" dirty="0">
                <a:latin typeface="+mn-lt"/>
              </a:rPr>
              <a:t>Revolute (R)</a:t>
            </a:r>
          </a:p>
          <a:p>
            <a:pPr>
              <a:defRPr/>
            </a:pPr>
            <a:r>
              <a:rPr lang="en-US" sz="1200" b="1" dirty="0">
                <a:latin typeface="+mn-lt"/>
              </a:rPr>
              <a:t>Rotational</a:t>
            </a:r>
          </a:p>
        </p:txBody>
      </p:sp>
      <p:sp>
        <p:nvSpPr>
          <p:cNvPr id="7" name="TextBox 6">
            <a:extLst>
              <a:ext uri="{FF2B5EF4-FFF2-40B4-BE49-F238E27FC236}">
                <a16:creationId xmlns:a16="http://schemas.microsoft.com/office/drawing/2014/main" id="{DE7B7151-A6F3-7975-7A64-342E36284DF3}"/>
              </a:ext>
            </a:extLst>
          </p:cNvPr>
          <p:cNvSpPr txBox="1"/>
          <p:nvPr/>
        </p:nvSpPr>
        <p:spPr>
          <a:xfrm>
            <a:off x="6850064" y="5146676"/>
            <a:ext cx="1131887" cy="277813"/>
          </a:xfrm>
          <a:prstGeom prst="rect">
            <a:avLst/>
          </a:prstGeom>
          <a:noFill/>
        </p:spPr>
        <p:txBody>
          <a:bodyPr wrap="none">
            <a:spAutoFit/>
          </a:bodyPr>
          <a:lstStyle/>
          <a:p>
            <a:pPr>
              <a:defRPr/>
            </a:pPr>
            <a:r>
              <a:rPr lang="en-US" sz="1200" b="1" dirty="0">
                <a:latin typeface="+mn-lt"/>
              </a:rPr>
              <a:t>Universal (U)</a:t>
            </a:r>
          </a:p>
        </p:txBody>
      </p:sp>
      <p:sp>
        <p:nvSpPr>
          <p:cNvPr id="8" name="TextBox 7">
            <a:extLst>
              <a:ext uri="{FF2B5EF4-FFF2-40B4-BE49-F238E27FC236}">
                <a16:creationId xmlns:a16="http://schemas.microsoft.com/office/drawing/2014/main" id="{55BB8804-BCA7-3D2E-19A7-602D65F17217}"/>
              </a:ext>
            </a:extLst>
          </p:cNvPr>
          <p:cNvSpPr txBox="1"/>
          <p:nvPr/>
        </p:nvSpPr>
        <p:spPr>
          <a:xfrm>
            <a:off x="8310564" y="5146676"/>
            <a:ext cx="1125537" cy="277813"/>
          </a:xfrm>
          <a:prstGeom prst="rect">
            <a:avLst/>
          </a:prstGeom>
          <a:noFill/>
        </p:spPr>
        <p:txBody>
          <a:bodyPr wrap="none">
            <a:spAutoFit/>
          </a:bodyPr>
          <a:lstStyle/>
          <a:p>
            <a:pPr>
              <a:defRPr/>
            </a:pPr>
            <a:r>
              <a:rPr lang="en-US" sz="1200" b="1" dirty="0">
                <a:latin typeface="+mn-lt"/>
              </a:rPr>
              <a:t>Spherical (S)</a:t>
            </a:r>
          </a:p>
        </p:txBody>
      </p:sp>
      <p:sp>
        <p:nvSpPr>
          <p:cNvPr id="102408" name="Rectangle 8">
            <a:extLst>
              <a:ext uri="{FF2B5EF4-FFF2-40B4-BE49-F238E27FC236}">
                <a16:creationId xmlns:a16="http://schemas.microsoft.com/office/drawing/2014/main" id="{36E3E1F4-3D7D-9F28-0A4B-AD6C854FDC8E}"/>
              </a:ext>
            </a:extLst>
          </p:cNvPr>
          <p:cNvSpPr>
            <a:spLocks noChangeArrowheads="1"/>
          </p:cNvSpPr>
          <p:nvPr/>
        </p:nvSpPr>
        <p:spPr bwMode="auto">
          <a:xfrm>
            <a:off x="2770189" y="1577976"/>
            <a:ext cx="3787775" cy="4321175"/>
          </a:xfrm>
          <a:prstGeom prst="rect">
            <a:avLst/>
          </a:prstGeom>
          <a:noFill/>
          <a:ln w="2857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0" name="TextBox 9">
            <a:extLst>
              <a:ext uri="{FF2B5EF4-FFF2-40B4-BE49-F238E27FC236}">
                <a16:creationId xmlns:a16="http://schemas.microsoft.com/office/drawing/2014/main" id="{479D10AF-1BB9-5983-7760-D9CFD4A452A2}"/>
              </a:ext>
            </a:extLst>
          </p:cNvPr>
          <p:cNvSpPr txBox="1"/>
          <p:nvPr/>
        </p:nvSpPr>
        <p:spPr>
          <a:xfrm>
            <a:off x="2863850" y="1622426"/>
            <a:ext cx="1563688" cy="276225"/>
          </a:xfrm>
          <a:prstGeom prst="rect">
            <a:avLst/>
          </a:prstGeom>
          <a:noFill/>
        </p:spPr>
        <p:txBody>
          <a:bodyPr wrap="none">
            <a:spAutoFit/>
          </a:bodyPr>
          <a:lstStyle/>
          <a:p>
            <a:pPr>
              <a:defRPr/>
            </a:pPr>
            <a:r>
              <a:rPr lang="en-US" sz="1200" b="1" dirty="0">
                <a:solidFill>
                  <a:srgbClr val="0070C0"/>
                </a:solidFill>
                <a:latin typeface="+mn-lt"/>
              </a:rPr>
              <a:t>Serial Manipulator </a:t>
            </a:r>
          </a:p>
        </p:txBody>
      </p:sp>
      <p:sp>
        <p:nvSpPr>
          <p:cNvPr id="102410" name="Rectangle 10">
            <a:extLst>
              <a:ext uri="{FF2B5EF4-FFF2-40B4-BE49-F238E27FC236}">
                <a16:creationId xmlns:a16="http://schemas.microsoft.com/office/drawing/2014/main" id="{E2605130-B1F4-7AB9-C82E-74142C4D2A96}"/>
              </a:ext>
            </a:extLst>
          </p:cNvPr>
          <p:cNvSpPr>
            <a:spLocks noChangeArrowheads="1"/>
          </p:cNvSpPr>
          <p:nvPr/>
        </p:nvSpPr>
        <p:spPr bwMode="auto">
          <a:xfrm>
            <a:off x="2622550" y="1312864"/>
            <a:ext cx="7126288" cy="4765675"/>
          </a:xfrm>
          <a:prstGeom prst="rect">
            <a:avLst/>
          </a:prstGeom>
          <a:noFill/>
          <a:ln w="28575"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2" name="TextBox 11">
            <a:extLst>
              <a:ext uri="{FF2B5EF4-FFF2-40B4-BE49-F238E27FC236}">
                <a16:creationId xmlns:a16="http://schemas.microsoft.com/office/drawing/2014/main" id="{303C11E3-D9D9-AFBC-65EC-70EB231573A7}"/>
              </a:ext>
            </a:extLst>
          </p:cNvPr>
          <p:cNvSpPr txBox="1"/>
          <p:nvPr/>
        </p:nvSpPr>
        <p:spPr>
          <a:xfrm>
            <a:off x="2863851" y="1293813"/>
            <a:ext cx="1692275" cy="277812"/>
          </a:xfrm>
          <a:prstGeom prst="rect">
            <a:avLst/>
          </a:prstGeom>
          <a:noFill/>
        </p:spPr>
        <p:txBody>
          <a:bodyPr wrap="none">
            <a:spAutoFit/>
          </a:bodyPr>
          <a:lstStyle/>
          <a:p>
            <a:pPr>
              <a:defRPr/>
            </a:pPr>
            <a:r>
              <a:rPr lang="en-US" sz="1200" b="1" dirty="0">
                <a:solidFill>
                  <a:srgbClr val="FF0000"/>
                </a:solidFill>
                <a:latin typeface="+mn-lt"/>
              </a:rPr>
              <a:t>Parallel Manipulator </a:t>
            </a:r>
          </a:p>
        </p:txBody>
      </p:sp>
      <p:sp>
        <p:nvSpPr>
          <p:cNvPr id="14" name="Footer Placeholder 2">
            <a:extLst>
              <a:ext uri="{FF2B5EF4-FFF2-40B4-BE49-F238E27FC236}">
                <a16:creationId xmlns:a16="http://schemas.microsoft.com/office/drawing/2014/main" id="{90FB0470-C423-B71D-A4E6-94B3C160FAA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014950-0DBE-50EB-33D3-D57199D04D13}"/>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03427" name="Rectangle 3">
            <a:extLst>
              <a:ext uri="{FF2B5EF4-FFF2-40B4-BE49-F238E27FC236}">
                <a16:creationId xmlns:a16="http://schemas.microsoft.com/office/drawing/2014/main" id="{F17BCDA0-CE19-F9CA-2315-12D4A5798340}"/>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03428" name="Straight Connector 5">
            <a:extLst>
              <a:ext uri="{FF2B5EF4-FFF2-40B4-BE49-F238E27FC236}">
                <a16:creationId xmlns:a16="http://schemas.microsoft.com/office/drawing/2014/main" id="{B1BD9A22-D64A-98E6-2A33-C96FC99EF4AC}"/>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429" name="Rectangle 1">
            <a:extLst>
              <a:ext uri="{FF2B5EF4-FFF2-40B4-BE49-F238E27FC236}">
                <a16:creationId xmlns:a16="http://schemas.microsoft.com/office/drawing/2014/main" id="{51B0AD51-31FA-DC3C-F997-C5350B68FDD9}"/>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The 6 Types of Joints - Human Anatomy</a:t>
            </a:r>
            <a:endParaRPr lang="en-US" altLang="en-US" sz="1200" b="1">
              <a:solidFill>
                <a:schemeClr val="bg1"/>
              </a:solidFill>
              <a:latin typeface="Arial Black" panose="020B0A04020102020204" pitchFamily="34" charset="0"/>
            </a:endParaRPr>
          </a:p>
        </p:txBody>
      </p:sp>
      <p:pic>
        <p:nvPicPr>
          <p:cNvPr id="3" name="0cYal_hitz4">
            <a:extLst>
              <a:ext uri="{FF2B5EF4-FFF2-40B4-BE49-F238E27FC236}">
                <a16:creationId xmlns:a16="http://schemas.microsoft.com/office/drawing/2014/main" id="{3ADCEE62-7180-75BD-9F70-AEBAC35697AB}"/>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38288" y="865188"/>
            <a:ext cx="9129712"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80EBB34D-7A57-18C1-F31B-26199C20FDA3}"/>
              </a:ext>
            </a:extLst>
          </p:cNvPr>
          <p:cNvSpPr>
            <a:spLocks noGrp="1" noChangeArrowheads="1"/>
          </p:cNvSpPr>
          <p:nvPr>
            <p:ph type="title"/>
          </p:nvPr>
        </p:nvSpPr>
        <p:spPr/>
        <p:txBody>
          <a:bodyPr/>
          <a:lstStyle/>
          <a:p>
            <a:r>
              <a:rPr lang="en-US" altLang="en-US"/>
              <a:t>Synovial (Anatomical) Joints</a:t>
            </a:r>
          </a:p>
        </p:txBody>
      </p:sp>
      <p:pic>
        <p:nvPicPr>
          <p:cNvPr id="104451" name="Picture 3" descr="E:\Document\UW\ee543\Anatomical_Joints.tif">
            <a:extLst>
              <a:ext uri="{FF2B5EF4-FFF2-40B4-BE49-F238E27FC236}">
                <a16:creationId xmlns:a16="http://schemas.microsoft.com/office/drawing/2014/main" id="{63BE6DD8-67AA-98C4-0249-D4B0E1D44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714" y="1322388"/>
            <a:ext cx="79660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9B83F63E-C73E-0016-66B8-561D6CD1E1D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1339014-3DF4-B533-7A2B-8281AF825773}"/>
              </a:ext>
            </a:extLst>
          </p:cNvPr>
          <p:cNvSpPr>
            <a:spLocks noGrp="1" noChangeArrowheads="1"/>
          </p:cNvSpPr>
          <p:nvPr>
            <p:ph type="title"/>
          </p:nvPr>
        </p:nvSpPr>
        <p:spPr/>
        <p:txBody>
          <a:bodyPr/>
          <a:lstStyle/>
          <a:p>
            <a:r>
              <a:rPr lang="en-US" altLang="en-US"/>
              <a:t>Robotic System – Definition</a:t>
            </a:r>
          </a:p>
        </p:txBody>
      </p:sp>
      <p:sp>
        <p:nvSpPr>
          <p:cNvPr id="7" name="Footer Placeholder 2">
            <a:extLst>
              <a:ext uri="{FF2B5EF4-FFF2-40B4-BE49-F238E27FC236}">
                <a16:creationId xmlns:a16="http://schemas.microsoft.com/office/drawing/2014/main" id="{5DED3EE0-A938-6CC2-96A1-43C09B794CA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5" name="Rectangle 4">
            <a:extLst>
              <a:ext uri="{FF2B5EF4-FFF2-40B4-BE49-F238E27FC236}">
                <a16:creationId xmlns:a16="http://schemas.microsoft.com/office/drawing/2014/main" id="{0218C252-2CBE-42C3-E5DE-6203B870C4D2}"/>
              </a:ext>
            </a:extLst>
          </p:cNvPr>
          <p:cNvSpPr/>
          <p:nvPr/>
        </p:nvSpPr>
        <p:spPr bwMode="auto">
          <a:xfrm>
            <a:off x="786700" y="2657764"/>
            <a:ext cx="3496374" cy="2055234"/>
          </a:xfrm>
          <a:prstGeom prst="rect">
            <a:avLst/>
          </a:prstGeom>
          <a:solidFill>
            <a:schemeClr val="tx1">
              <a:lumMod val="65000"/>
              <a:lumOff val="3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b="1" dirty="0">
                <a:solidFill>
                  <a:schemeClr val="bg1">
                    <a:lumMod val="85000"/>
                  </a:schemeClr>
                </a:solidFill>
              </a:rPr>
              <a:t>Robot</a:t>
            </a:r>
          </a:p>
        </p:txBody>
      </p:sp>
      <p:sp>
        <p:nvSpPr>
          <p:cNvPr id="6" name="Rectangle 5">
            <a:extLst>
              <a:ext uri="{FF2B5EF4-FFF2-40B4-BE49-F238E27FC236}">
                <a16:creationId xmlns:a16="http://schemas.microsoft.com/office/drawing/2014/main" id="{CD84C748-5D33-4535-6394-2BA3FCCB5404}"/>
              </a:ext>
            </a:extLst>
          </p:cNvPr>
          <p:cNvSpPr/>
          <p:nvPr/>
        </p:nvSpPr>
        <p:spPr bwMode="auto">
          <a:xfrm>
            <a:off x="1123160" y="3188721"/>
            <a:ext cx="2954328" cy="1281466"/>
          </a:xfrm>
          <a:prstGeom prst="rec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a:lstStyle/>
          <a:p>
            <a:pPr algn="ctr">
              <a:defRPr/>
            </a:pPr>
            <a:r>
              <a:rPr lang="en-US" sz="1400" dirty="0">
                <a:solidFill>
                  <a:schemeClr val="bg1"/>
                </a:solidFill>
              </a:rPr>
              <a:t>Sense</a:t>
            </a:r>
          </a:p>
          <a:p>
            <a:pPr algn="ctr">
              <a:defRPr/>
            </a:pPr>
            <a:r>
              <a:rPr lang="en-US" sz="1400" dirty="0">
                <a:solidFill>
                  <a:schemeClr val="bg1"/>
                </a:solidFill>
              </a:rPr>
              <a:t>Compute</a:t>
            </a:r>
          </a:p>
          <a:p>
            <a:pPr algn="ctr">
              <a:defRPr/>
            </a:pPr>
            <a:r>
              <a:rPr lang="en-US" sz="1400" dirty="0">
                <a:solidFill>
                  <a:schemeClr val="bg1"/>
                </a:solidFill>
              </a:rPr>
              <a:t>Think (Intelligence)</a:t>
            </a:r>
          </a:p>
          <a:p>
            <a:pPr algn="ctr">
              <a:defRPr/>
            </a:pPr>
            <a:r>
              <a:rPr lang="en-US" sz="1400" dirty="0">
                <a:solidFill>
                  <a:schemeClr val="bg1"/>
                </a:solidFill>
              </a:rPr>
              <a:t>Act</a:t>
            </a:r>
          </a:p>
          <a:p>
            <a:pPr algn="ctr">
              <a:defRPr/>
            </a:pPr>
            <a:r>
              <a:rPr lang="en-US" sz="1400" dirty="0">
                <a:solidFill>
                  <a:schemeClr val="bg1"/>
                </a:solidFill>
              </a:rPr>
              <a:t>Asses </a:t>
            </a:r>
          </a:p>
          <a:p>
            <a:pPr algn="ctr">
              <a:defRPr/>
            </a:pPr>
            <a:r>
              <a:rPr lang="en-US" sz="1400" dirty="0">
                <a:solidFill>
                  <a:schemeClr val="tx1"/>
                </a:solidFill>
              </a:rPr>
              <a:t>4</a:t>
            </a:r>
          </a:p>
        </p:txBody>
      </p:sp>
      <p:sp>
        <p:nvSpPr>
          <p:cNvPr id="11" name="Rectangle 10">
            <a:extLst>
              <a:ext uri="{FF2B5EF4-FFF2-40B4-BE49-F238E27FC236}">
                <a16:creationId xmlns:a16="http://schemas.microsoft.com/office/drawing/2014/main" id="{FDB67C5C-B106-963D-15AC-6FFEC5472A2E}"/>
              </a:ext>
            </a:extLst>
          </p:cNvPr>
          <p:cNvSpPr/>
          <p:nvPr/>
        </p:nvSpPr>
        <p:spPr bwMode="auto">
          <a:xfrm>
            <a:off x="4870450" y="1793383"/>
            <a:ext cx="1874838" cy="366713"/>
          </a:xfrm>
          <a:prstGeom prst="rect">
            <a:avLst/>
          </a:prstGeom>
          <a:solidFill>
            <a:srgbClr val="FFC0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b="1" dirty="0">
                <a:solidFill>
                  <a:schemeClr val="bg1">
                    <a:lumMod val="85000"/>
                  </a:schemeClr>
                </a:solidFill>
              </a:rPr>
              <a:t>Manipulation</a:t>
            </a:r>
          </a:p>
        </p:txBody>
      </p:sp>
      <p:sp>
        <p:nvSpPr>
          <p:cNvPr id="12" name="Rectangle 11">
            <a:extLst>
              <a:ext uri="{FF2B5EF4-FFF2-40B4-BE49-F238E27FC236}">
                <a16:creationId xmlns:a16="http://schemas.microsoft.com/office/drawing/2014/main" id="{6DCF3435-BC33-1271-5CFF-66ECE509D914}"/>
              </a:ext>
            </a:extLst>
          </p:cNvPr>
          <p:cNvSpPr/>
          <p:nvPr/>
        </p:nvSpPr>
        <p:spPr bwMode="auto">
          <a:xfrm>
            <a:off x="4870450" y="4930631"/>
            <a:ext cx="1874838" cy="366712"/>
          </a:xfrm>
          <a:prstGeom prst="rect">
            <a:avLst/>
          </a:prstGeom>
          <a:solidFill>
            <a:srgbClr val="CC330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sz="1600" b="1" dirty="0">
                <a:solidFill>
                  <a:schemeClr val="bg1">
                    <a:lumMod val="85000"/>
                  </a:schemeClr>
                </a:solidFill>
              </a:rPr>
              <a:t>Mobility</a:t>
            </a:r>
          </a:p>
        </p:txBody>
      </p:sp>
      <p:sp>
        <p:nvSpPr>
          <p:cNvPr id="13" name="Rectangle 12">
            <a:extLst>
              <a:ext uri="{FF2B5EF4-FFF2-40B4-BE49-F238E27FC236}">
                <a16:creationId xmlns:a16="http://schemas.microsoft.com/office/drawing/2014/main" id="{F8B8B931-587C-DECB-C922-9358033EEF66}"/>
              </a:ext>
            </a:extLst>
          </p:cNvPr>
          <p:cNvSpPr/>
          <p:nvPr/>
        </p:nvSpPr>
        <p:spPr bwMode="auto">
          <a:xfrm>
            <a:off x="7332664" y="1487489"/>
            <a:ext cx="2643187" cy="4416425"/>
          </a:xfrm>
          <a:prstGeom prst="rect">
            <a:avLst/>
          </a:prstGeom>
          <a:solidFill>
            <a:srgbClr val="00B05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lstStyle/>
          <a:p>
            <a:pPr algn="ctr">
              <a:defRPr/>
            </a:pPr>
            <a:r>
              <a:rPr lang="en-US" b="1" dirty="0">
                <a:solidFill>
                  <a:schemeClr val="bg1">
                    <a:lumMod val="85000"/>
                  </a:schemeClr>
                </a:solidFill>
              </a:rPr>
              <a:t>Environment</a:t>
            </a:r>
          </a:p>
        </p:txBody>
      </p:sp>
      <p:sp>
        <p:nvSpPr>
          <p:cNvPr id="14" name="Rectangle 13">
            <a:extLst>
              <a:ext uri="{FF2B5EF4-FFF2-40B4-BE49-F238E27FC236}">
                <a16:creationId xmlns:a16="http://schemas.microsoft.com/office/drawing/2014/main" id="{02E28610-5BCB-9180-84D1-227F5D35248A}"/>
              </a:ext>
            </a:extLst>
          </p:cNvPr>
          <p:cNvSpPr/>
          <p:nvPr/>
        </p:nvSpPr>
        <p:spPr bwMode="auto">
          <a:xfrm>
            <a:off x="7716839" y="2124076"/>
            <a:ext cx="1874837" cy="983457"/>
          </a:xfrm>
          <a:prstGeom prst="rect">
            <a:avLst/>
          </a:prstGeom>
          <a:solidFill>
            <a:srgbClr val="00B0F0"/>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1600" b="1" dirty="0">
                <a:solidFill>
                  <a:schemeClr val="bg1">
                    <a:lumMod val="85000"/>
                  </a:schemeClr>
                </a:solidFill>
              </a:rPr>
              <a:t>Air</a:t>
            </a:r>
          </a:p>
          <a:p>
            <a:pPr algn="ctr">
              <a:defRPr/>
            </a:pPr>
            <a:r>
              <a:rPr lang="en-US" sz="1600" b="1" dirty="0">
                <a:solidFill>
                  <a:schemeClr val="bg1">
                    <a:lumMod val="85000"/>
                  </a:schemeClr>
                </a:solidFill>
              </a:rPr>
              <a:t>Space</a:t>
            </a:r>
          </a:p>
        </p:txBody>
      </p:sp>
      <p:sp>
        <p:nvSpPr>
          <p:cNvPr id="15" name="Rectangle 14">
            <a:extLst>
              <a:ext uri="{FF2B5EF4-FFF2-40B4-BE49-F238E27FC236}">
                <a16:creationId xmlns:a16="http://schemas.microsoft.com/office/drawing/2014/main" id="{CC4B7196-62C6-C103-A0AF-AEA996FF971F}"/>
              </a:ext>
            </a:extLst>
          </p:cNvPr>
          <p:cNvSpPr/>
          <p:nvPr/>
        </p:nvSpPr>
        <p:spPr bwMode="auto">
          <a:xfrm>
            <a:off x="7716839" y="3270251"/>
            <a:ext cx="1874837" cy="1062377"/>
          </a:xfrm>
          <a:prstGeom prst="rect">
            <a:avLst/>
          </a:prstGeom>
          <a:solidFill>
            <a:srgbClr val="996633"/>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1600" b="1" dirty="0">
                <a:solidFill>
                  <a:schemeClr val="bg1">
                    <a:lumMod val="85000"/>
                  </a:schemeClr>
                </a:solidFill>
              </a:rPr>
              <a:t>Ground</a:t>
            </a:r>
          </a:p>
        </p:txBody>
      </p:sp>
      <p:sp>
        <p:nvSpPr>
          <p:cNvPr id="16" name="Rectangle 15">
            <a:extLst>
              <a:ext uri="{FF2B5EF4-FFF2-40B4-BE49-F238E27FC236}">
                <a16:creationId xmlns:a16="http://schemas.microsoft.com/office/drawing/2014/main" id="{D6293ABB-EA19-98F5-7AFE-00780DA87232}"/>
              </a:ext>
            </a:extLst>
          </p:cNvPr>
          <p:cNvSpPr/>
          <p:nvPr/>
        </p:nvSpPr>
        <p:spPr bwMode="auto">
          <a:xfrm>
            <a:off x="7716839" y="4586288"/>
            <a:ext cx="1874837" cy="1073944"/>
          </a:xfrm>
          <a:prstGeom prst="rect">
            <a:avLst/>
          </a:prstGeom>
          <a:solidFill>
            <a:schemeClr val="accent2"/>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defRPr/>
            </a:pPr>
            <a:r>
              <a:rPr lang="en-US" sz="1600" b="1" dirty="0">
                <a:solidFill>
                  <a:schemeClr val="bg1">
                    <a:lumMod val="85000"/>
                  </a:schemeClr>
                </a:solidFill>
              </a:rPr>
              <a:t>Water</a:t>
            </a:r>
          </a:p>
        </p:txBody>
      </p:sp>
      <p:cxnSp>
        <p:nvCxnSpPr>
          <p:cNvPr id="25613" name="Elbow Connector 16">
            <a:extLst>
              <a:ext uri="{FF2B5EF4-FFF2-40B4-BE49-F238E27FC236}">
                <a16:creationId xmlns:a16="http://schemas.microsoft.com/office/drawing/2014/main" id="{55E6EC1F-87C6-D649-72A3-54733F06A77B}"/>
              </a:ext>
            </a:extLst>
          </p:cNvPr>
          <p:cNvCxnSpPr>
            <a:cxnSpLocks noChangeShapeType="1"/>
            <a:stCxn id="5" idx="3"/>
            <a:endCxn id="12" idx="1"/>
          </p:cNvCxnSpPr>
          <p:nvPr/>
        </p:nvCxnSpPr>
        <p:spPr bwMode="auto">
          <a:xfrm>
            <a:off x="4283074" y="3685381"/>
            <a:ext cx="587376" cy="1428606"/>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4" name="Elbow Connector 18">
            <a:extLst>
              <a:ext uri="{FF2B5EF4-FFF2-40B4-BE49-F238E27FC236}">
                <a16:creationId xmlns:a16="http://schemas.microsoft.com/office/drawing/2014/main" id="{B088A46A-DA89-6314-562A-2D12CD1AB4D1}"/>
              </a:ext>
            </a:extLst>
          </p:cNvPr>
          <p:cNvCxnSpPr>
            <a:cxnSpLocks noChangeShapeType="1"/>
            <a:stCxn id="5" idx="3"/>
            <a:endCxn id="11" idx="1"/>
          </p:cNvCxnSpPr>
          <p:nvPr/>
        </p:nvCxnSpPr>
        <p:spPr bwMode="auto">
          <a:xfrm flipV="1">
            <a:off x="4283074" y="1976740"/>
            <a:ext cx="587376" cy="1708641"/>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5" name="Elbow Connector 23">
            <a:extLst>
              <a:ext uri="{FF2B5EF4-FFF2-40B4-BE49-F238E27FC236}">
                <a16:creationId xmlns:a16="http://schemas.microsoft.com/office/drawing/2014/main" id="{E6EAF664-4D96-66FF-EF27-2EF0BAC5F215}"/>
              </a:ext>
            </a:extLst>
          </p:cNvPr>
          <p:cNvCxnSpPr>
            <a:cxnSpLocks noChangeShapeType="1"/>
            <a:stCxn id="11" idx="3"/>
            <a:endCxn id="13" idx="1"/>
          </p:cNvCxnSpPr>
          <p:nvPr/>
        </p:nvCxnSpPr>
        <p:spPr bwMode="auto">
          <a:xfrm>
            <a:off x="6745288" y="1976740"/>
            <a:ext cx="587376" cy="1718962"/>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616" name="Elbow Connector 25">
            <a:extLst>
              <a:ext uri="{FF2B5EF4-FFF2-40B4-BE49-F238E27FC236}">
                <a16:creationId xmlns:a16="http://schemas.microsoft.com/office/drawing/2014/main" id="{18EFDAD9-CFDA-AC9E-589D-C4BEEB0E0303}"/>
              </a:ext>
            </a:extLst>
          </p:cNvPr>
          <p:cNvCxnSpPr>
            <a:cxnSpLocks noChangeShapeType="1"/>
            <a:stCxn id="12" idx="3"/>
            <a:endCxn id="13" idx="1"/>
          </p:cNvCxnSpPr>
          <p:nvPr/>
        </p:nvCxnSpPr>
        <p:spPr bwMode="auto">
          <a:xfrm flipV="1">
            <a:off x="6745288" y="3695702"/>
            <a:ext cx="587376" cy="1418285"/>
          </a:xfrm>
          <a:prstGeom prst="bentConnector3">
            <a:avLst>
              <a:gd name="adj1" fmla="val 50000"/>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617" name="Picture 4" descr="Design Background">
            <a:extLst>
              <a:ext uri="{FF2B5EF4-FFF2-40B4-BE49-F238E27FC236}">
                <a16:creationId xmlns:a16="http://schemas.microsoft.com/office/drawing/2014/main" id="{338CDEFB-F571-669A-F618-67A5177C3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188" y="2885065"/>
            <a:ext cx="15033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999AE7CC-F8E9-7FA5-D469-33282141E956}"/>
              </a:ext>
            </a:extLst>
          </p:cNvPr>
          <p:cNvSpPr>
            <a:spLocks noGrp="1" noChangeArrowheads="1"/>
          </p:cNvSpPr>
          <p:nvPr>
            <p:ph type="ctrTitle"/>
          </p:nvPr>
        </p:nvSpPr>
        <p:spPr>
          <a:xfrm>
            <a:off x="2209800" y="2286000"/>
            <a:ext cx="7772400" cy="1143000"/>
          </a:xfrm>
        </p:spPr>
        <p:txBody>
          <a:bodyPr/>
          <a:lstStyle/>
          <a:p>
            <a:br>
              <a:rPr lang="en-US" altLang="en-US"/>
            </a:br>
            <a:r>
              <a:rPr lang="en-US" altLang="en-US"/>
              <a:t>Robotic Arm Architecture </a:t>
            </a:r>
            <a:br>
              <a:rPr lang="en-US" altLang="en-US"/>
            </a:br>
            <a:endParaRPr lang="en-US" altLang="en-US"/>
          </a:p>
        </p:txBody>
      </p:sp>
      <p:sp>
        <p:nvSpPr>
          <p:cNvPr id="92163" name="Rectangle 3">
            <a:extLst>
              <a:ext uri="{FF2B5EF4-FFF2-40B4-BE49-F238E27FC236}">
                <a16:creationId xmlns:a16="http://schemas.microsoft.com/office/drawing/2014/main" id="{1EA46AEE-4E5C-4254-0F4E-062618C5B701}"/>
              </a:ext>
            </a:extLst>
          </p:cNvPr>
          <p:cNvSpPr>
            <a:spLocks noGrp="1" noChangeArrowheads="1"/>
          </p:cNvSpPr>
          <p:nvPr>
            <p:ph type="subTitle" idx="1"/>
          </p:nvPr>
        </p:nvSpPr>
        <p:spPr/>
        <p:txBody>
          <a:bodyPr/>
          <a:lstStyle/>
          <a:p>
            <a:r>
              <a:rPr lang="en-US" altLang="en-US"/>
              <a:t>Kinematic Chain</a:t>
            </a:r>
          </a:p>
          <a:p>
            <a:r>
              <a:rPr lang="en-US" altLang="en-US"/>
              <a:t>Connection between Links and Joints</a:t>
            </a:r>
          </a:p>
        </p:txBody>
      </p:sp>
      <p:pic>
        <p:nvPicPr>
          <p:cNvPr id="92164" name="Picture 2" descr="http://brand.ucla.edu/wp-content/uploads/2013/08/ucla-logotype-main-11.jpg">
            <a:extLst>
              <a:ext uri="{FF2B5EF4-FFF2-40B4-BE49-F238E27FC236}">
                <a16:creationId xmlns:a16="http://schemas.microsoft.com/office/drawing/2014/main" id="{A9CD7463-A443-61D1-1E13-0D43E8CD3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EC1AD402-9325-601C-7C1C-E50168474118}"/>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extLst>
      <p:ext uri="{BB962C8B-B14F-4D97-AF65-F5344CB8AC3E}">
        <p14:creationId xmlns:p14="http://schemas.microsoft.com/office/powerpoint/2010/main" val="40496016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AFFD3E0C-3B30-05BB-6C03-0122002005DE}"/>
              </a:ext>
            </a:extLst>
          </p:cNvPr>
          <p:cNvSpPr>
            <a:spLocks noGrp="1" noChangeArrowheads="1"/>
          </p:cNvSpPr>
          <p:nvPr>
            <p:ph type="title"/>
          </p:nvPr>
        </p:nvSpPr>
        <p:spPr/>
        <p:txBody>
          <a:bodyPr/>
          <a:lstStyle/>
          <a:p>
            <a:r>
              <a:rPr lang="en-US" altLang="en-US"/>
              <a:t>Comparison Table </a:t>
            </a:r>
          </a:p>
        </p:txBody>
      </p:sp>
      <p:graphicFrame>
        <p:nvGraphicFramePr>
          <p:cNvPr id="4" name="Table 3">
            <a:extLst>
              <a:ext uri="{FF2B5EF4-FFF2-40B4-BE49-F238E27FC236}">
                <a16:creationId xmlns:a16="http://schemas.microsoft.com/office/drawing/2014/main" id="{9A779577-3D44-A0FF-9596-B6C5BDAA8EC1}"/>
              </a:ext>
            </a:extLst>
          </p:cNvPr>
          <p:cNvGraphicFramePr>
            <a:graphicFrameLocks noGrp="1"/>
          </p:cNvGraphicFramePr>
          <p:nvPr/>
        </p:nvGraphicFramePr>
        <p:xfrm>
          <a:off x="2393950" y="1366839"/>
          <a:ext cx="8013700" cy="4516437"/>
        </p:xfrm>
        <a:graphic>
          <a:graphicData uri="http://schemas.openxmlformats.org/drawingml/2006/table">
            <a:tbl>
              <a:tblPr firstRow="1" bandRow="1">
                <a:tableStyleId>{00A15C55-8517-42AA-B614-E9B94910E393}</a:tableStyleId>
              </a:tblPr>
              <a:tblGrid>
                <a:gridCol w="1254942">
                  <a:extLst>
                    <a:ext uri="{9D8B030D-6E8A-4147-A177-3AD203B41FA5}">
                      <a16:colId xmlns:a16="http://schemas.microsoft.com/office/drawing/2014/main" val="20000"/>
                    </a:ext>
                  </a:extLst>
                </a:gridCol>
                <a:gridCol w="2200630">
                  <a:extLst>
                    <a:ext uri="{9D8B030D-6E8A-4147-A177-3AD203B41FA5}">
                      <a16:colId xmlns:a16="http://schemas.microsoft.com/office/drawing/2014/main" val="20001"/>
                    </a:ext>
                  </a:extLst>
                </a:gridCol>
                <a:gridCol w="2276824">
                  <a:extLst>
                    <a:ext uri="{9D8B030D-6E8A-4147-A177-3AD203B41FA5}">
                      <a16:colId xmlns:a16="http://schemas.microsoft.com/office/drawing/2014/main" val="20002"/>
                    </a:ext>
                  </a:extLst>
                </a:gridCol>
                <a:gridCol w="2281304">
                  <a:extLst>
                    <a:ext uri="{9D8B030D-6E8A-4147-A177-3AD203B41FA5}">
                      <a16:colId xmlns:a16="http://schemas.microsoft.com/office/drawing/2014/main" val="20003"/>
                    </a:ext>
                  </a:extLst>
                </a:gridCol>
              </a:tblGrid>
              <a:tr h="368947">
                <a:tc>
                  <a:txBody>
                    <a:bodyPr/>
                    <a:lstStyle/>
                    <a:p>
                      <a:r>
                        <a:rPr lang="en-US" sz="1200" dirty="0"/>
                        <a:t>Category</a:t>
                      </a:r>
                      <a:r>
                        <a:rPr lang="en-US" sz="1200" baseline="0" dirty="0"/>
                        <a:t> </a:t>
                      </a:r>
                      <a:endParaRPr lang="en-US" sz="1200" dirty="0"/>
                    </a:p>
                  </a:txBody>
                  <a:tcPr marL="91431" marR="91431" marT="45725" marB="45725"/>
                </a:tc>
                <a:tc>
                  <a:txBody>
                    <a:bodyPr/>
                    <a:lstStyle/>
                    <a:p>
                      <a:r>
                        <a:rPr lang="en-US" sz="1200" dirty="0"/>
                        <a:t>Property </a:t>
                      </a:r>
                    </a:p>
                  </a:txBody>
                  <a:tcPr marL="91431" marR="91431" marT="45725" marB="45725"/>
                </a:tc>
                <a:tc>
                  <a:txBody>
                    <a:bodyPr/>
                    <a:lstStyle/>
                    <a:p>
                      <a:r>
                        <a:rPr lang="en-US" sz="1200" dirty="0"/>
                        <a:t>Serial </a:t>
                      </a:r>
                    </a:p>
                  </a:txBody>
                  <a:tcPr marL="91431" marR="91431" marT="45725" marB="45725"/>
                </a:tc>
                <a:tc>
                  <a:txBody>
                    <a:bodyPr/>
                    <a:lstStyle/>
                    <a:p>
                      <a:r>
                        <a:rPr lang="en-US" sz="1200" dirty="0"/>
                        <a:t>Parallel</a:t>
                      </a:r>
                      <a:r>
                        <a:rPr lang="en-US" sz="1200" baseline="0" dirty="0"/>
                        <a:t> </a:t>
                      </a:r>
                      <a:endParaRPr lang="en-US" sz="1200" dirty="0"/>
                    </a:p>
                  </a:txBody>
                  <a:tcPr marL="91431" marR="91431" marT="45725" marB="45725"/>
                </a:tc>
                <a:extLst>
                  <a:ext uri="{0D108BD9-81ED-4DB2-BD59-A6C34878D82A}">
                    <a16:rowId xmlns:a16="http://schemas.microsoft.com/office/drawing/2014/main" val="10000"/>
                  </a:ext>
                </a:extLst>
              </a:tr>
              <a:tr h="312440">
                <a:tc>
                  <a:txBody>
                    <a:bodyPr/>
                    <a:lstStyle/>
                    <a:p>
                      <a:r>
                        <a:rPr lang="en-US" sz="1000" b="1" dirty="0"/>
                        <a:t>Mechanics </a:t>
                      </a:r>
                    </a:p>
                  </a:txBody>
                  <a:tcPr marL="91431" marR="91431" marT="45725" marB="45725"/>
                </a:tc>
                <a:tc>
                  <a:txBody>
                    <a:bodyPr/>
                    <a:lstStyle/>
                    <a:p>
                      <a:r>
                        <a:rPr lang="en-US" sz="1000" b="1" dirty="0"/>
                        <a:t>Type of Joints</a:t>
                      </a:r>
                    </a:p>
                  </a:txBody>
                  <a:tcPr marL="91431" marR="91431" marT="45725" marB="45725"/>
                </a:tc>
                <a:tc>
                  <a:txBody>
                    <a:bodyPr/>
                    <a:lstStyle/>
                    <a:p>
                      <a:r>
                        <a:rPr lang="en-US" sz="1000" b="1" dirty="0">
                          <a:solidFill>
                            <a:srgbClr val="00B050"/>
                          </a:solidFill>
                        </a:rPr>
                        <a:t>Active (R, P)</a:t>
                      </a:r>
                    </a:p>
                  </a:txBody>
                  <a:tcPr marL="91431" marR="91431" marT="45725" marB="45725"/>
                </a:tc>
                <a:tc>
                  <a:txBody>
                    <a:bodyPr/>
                    <a:lstStyle/>
                    <a:p>
                      <a:r>
                        <a:rPr lang="en-US" sz="1000" b="1" dirty="0">
                          <a:solidFill>
                            <a:srgbClr val="FF0000"/>
                          </a:solidFill>
                        </a:rPr>
                        <a:t>Active &amp; Passive (R,P,U,S)</a:t>
                      </a:r>
                    </a:p>
                  </a:txBody>
                  <a:tcPr marL="91431" marR="91431" marT="45725" marB="45725"/>
                </a:tc>
                <a:extLst>
                  <a:ext uri="{0D108BD9-81ED-4DB2-BD59-A6C34878D82A}">
                    <a16:rowId xmlns:a16="http://schemas.microsoft.com/office/drawing/2014/main" val="10001"/>
                  </a:ext>
                </a:extLst>
              </a:tr>
              <a:tr h="264485">
                <a:tc>
                  <a:txBody>
                    <a:bodyPr/>
                    <a:lstStyle/>
                    <a:p>
                      <a:r>
                        <a:rPr lang="en-US" sz="1000" b="1" dirty="0"/>
                        <a:t>Kinematics </a:t>
                      </a:r>
                    </a:p>
                  </a:txBody>
                  <a:tcPr marL="91431" marR="91431" marT="45725" marB="45725"/>
                </a:tc>
                <a:tc>
                  <a:txBody>
                    <a:bodyPr/>
                    <a:lstStyle/>
                    <a:p>
                      <a:r>
                        <a:rPr lang="en-US" sz="1000" b="1" dirty="0"/>
                        <a:t>Chain</a:t>
                      </a:r>
                      <a:r>
                        <a:rPr lang="en-US" sz="1000" b="1" baseline="0" dirty="0"/>
                        <a:t> Type </a:t>
                      </a:r>
                      <a:endParaRPr lang="en-US" sz="1000" b="1" dirty="0"/>
                    </a:p>
                  </a:txBody>
                  <a:tcPr marL="91431" marR="91431" marT="45725" marB="45725"/>
                </a:tc>
                <a:tc>
                  <a:txBody>
                    <a:bodyPr/>
                    <a:lstStyle/>
                    <a:p>
                      <a:r>
                        <a:rPr lang="en-US" sz="1000" b="1" dirty="0"/>
                        <a:t>Open </a:t>
                      </a:r>
                    </a:p>
                  </a:txBody>
                  <a:tcPr marL="91431" marR="91431" marT="45725" marB="45725"/>
                </a:tc>
                <a:tc>
                  <a:txBody>
                    <a:bodyPr/>
                    <a:lstStyle/>
                    <a:p>
                      <a:r>
                        <a:rPr lang="en-US" sz="1000" b="1" dirty="0"/>
                        <a:t>Close </a:t>
                      </a:r>
                    </a:p>
                  </a:txBody>
                  <a:tcPr marL="91431" marR="91431" marT="45725" marB="45725"/>
                </a:tc>
                <a:extLst>
                  <a:ext uri="{0D108BD9-81ED-4DB2-BD59-A6C34878D82A}">
                    <a16:rowId xmlns:a16="http://schemas.microsoft.com/office/drawing/2014/main" val="10002"/>
                  </a:ext>
                </a:extLst>
              </a:tr>
              <a:tr h="273451">
                <a:tc>
                  <a:txBody>
                    <a:bodyPr/>
                    <a:lstStyle/>
                    <a:p>
                      <a:endParaRPr lang="en-US" sz="1000" b="1" dirty="0"/>
                    </a:p>
                  </a:txBody>
                  <a:tcPr marL="91431" marR="91431" marT="45725" marB="45725"/>
                </a:tc>
                <a:tc>
                  <a:txBody>
                    <a:bodyPr/>
                    <a:lstStyle/>
                    <a:p>
                      <a:r>
                        <a:rPr lang="en-US" sz="1000" b="1" dirty="0"/>
                        <a:t>Role</a:t>
                      </a:r>
                      <a:r>
                        <a:rPr lang="en-US" sz="1000" b="1" baseline="0" dirty="0"/>
                        <a:t> of Active Joint</a:t>
                      </a:r>
                      <a:endParaRPr lang="en-US" sz="1000" b="1" dirty="0"/>
                    </a:p>
                  </a:txBody>
                  <a:tcPr marL="91431" marR="91431" marT="45725" marB="45725"/>
                </a:tc>
                <a:tc>
                  <a:txBody>
                    <a:bodyPr/>
                    <a:lstStyle/>
                    <a:p>
                      <a:r>
                        <a:rPr lang="en-US" sz="1000" b="1" dirty="0"/>
                        <a:t>Twist </a:t>
                      </a:r>
                    </a:p>
                  </a:txBody>
                  <a:tcPr marL="91431" marR="91431" marT="45725" marB="45725"/>
                </a:tc>
                <a:tc>
                  <a:txBody>
                    <a:bodyPr/>
                    <a:lstStyle/>
                    <a:p>
                      <a:r>
                        <a:rPr lang="en-US" sz="1000" b="1" dirty="0"/>
                        <a:t>Wrench </a:t>
                      </a:r>
                    </a:p>
                  </a:txBody>
                  <a:tcPr marL="91431" marR="91431" marT="45725" marB="45725"/>
                </a:tc>
                <a:extLst>
                  <a:ext uri="{0D108BD9-81ED-4DB2-BD59-A6C34878D82A}">
                    <a16:rowId xmlns:a16="http://schemas.microsoft.com/office/drawing/2014/main" val="10003"/>
                  </a:ext>
                </a:extLst>
              </a:tr>
              <a:tr h="286900">
                <a:tc>
                  <a:txBody>
                    <a:bodyPr/>
                    <a:lstStyle/>
                    <a:p>
                      <a:endParaRPr lang="en-US" sz="1000" b="1" dirty="0"/>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Direct / Forward Kinematics</a:t>
                      </a:r>
                    </a:p>
                  </a:txBody>
                  <a:tcPr marL="91431" marR="91431" marT="45725" marB="45725"/>
                </a:tc>
                <a:tc>
                  <a:txBody>
                    <a:bodyPr/>
                    <a:lstStyle/>
                    <a:p>
                      <a:r>
                        <a:rPr lang="en-US" sz="1000" b="1" dirty="0">
                          <a:solidFill>
                            <a:srgbClr val="00B050"/>
                          </a:solidFill>
                        </a:rPr>
                        <a:t>Simple</a:t>
                      </a:r>
                    </a:p>
                  </a:txBody>
                  <a:tcPr marL="91431" marR="91431" marT="45725" marB="45725"/>
                </a:tc>
                <a:tc>
                  <a:txBody>
                    <a:bodyPr/>
                    <a:lstStyle/>
                    <a:p>
                      <a:r>
                        <a:rPr lang="en-US" sz="1000" b="1" dirty="0">
                          <a:solidFill>
                            <a:srgbClr val="FF0000"/>
                          </a:solidFill>
                        </a:rPr>
                        <a:t>Complicated</a:t>
                      </a:r>
                      <a:r>
                        <a:rPr lang="en-US" sz="1000" b="1" dirty="0"/>
                        <a:t> </a:t>
                      </a:r>
                    </a:p>
                  </a:txBody>
                  <a:tcPr marL="91431" marR="91431" marT="45725" marB="45725"/>
                </a:tc>
                <a:extLst>
                  <a:ext uri="{0D108BD9-81ED-4DB2-BD59-A6C34878D82A}">
                    <a16:rowId xmlns:a16="http://schemas.microsoft.com/office/drawing/2014/main" val="10004"/>
                  </a:ext>
                </a:extLst>
              </a:tr>
              <a:tr h="268968">
                <a:tc>
                  <a:txBody>
                    <a:bodyPr/>
                    <a:lstStyle/>
                    <a:p>
                      <a:endParaRPr lang="en-US" sz="1000" b="1" dirty="0"/>
                    </a:p>
                  </a:txBody>
                  <a:tcPr marL="91431" marR="91431" marT="45725" marB="45725"/>
                </a:tc>
                <a:tc>
                  <a:txBody>
                    <a:bodyPr/>
                    <a:lstStyle/>
                    <a:p>
                      <a:r>
                        <a:rPr lang="en-US" sz="1000" b="1" dirty="0"/>
                        <a:t>Inverse Kinematics </a:t>
                      </a:r>
                    </a:p>
                  </a:txBody>
                  <a:tcPr marL="91431" marR="91431" marT="45725" marB="45725"/>
                </a:tc>
                <a:tc>
                  <a:txBody>
                    <a:bodyPr/>
                    <a:lstStyle/>
                    <a:p>
                      <a:r>
                        <a:rPr lang="en-US" sz="1000" b="1" dirty="0">
                          <a:solidFill>
                            <a:srgbClr val="FF0000"/>
                          </a:solidFill>
                        </a:rPr>
                        <a:t>Complicated </a:t>
                      </a:r>
                    </a:p>
                  </a:txBody>
                  <a:tcPr marL="91431" marR="91431" marT="45725" marB="45725"/>
                </a:tc>
                <a:tc>
                  <a:txBody>
                    <a:bodyPr/>
                    <a:lstStyle/>
                    <a:p>
                      <a:r>
                        <a:rPr lang="en-US" sz="1000" b="1" dirty="0">
                          <a:solidFill>
                            <a:srgbClr val="00B050"/>
                          </a:solidFill>
                        </a:rPr>
                        <a:t>Simple </a:t>
                      </a:r>
                    </a:p>
                  </a:txBody>
                  <a:tcPr marL="91431" marR="91431" marT="45725" marB="45725"/>
                </a:tc>
                <a:extLst>
                  <a:ext uri="{0D108BD9-81ED-4DB2-BD59-A6C34878D82A}">
                    <a16:rowId xmlns:a16="http://schemas.microsoft.com/office/drawing/2014/main" val="10005"/>
                  </a:ext>
                </a:extLst>
              </a:tr>
              <a:tr h="286899">
                <a:tc>
                  <a:txBody>
                    <a:bodyPr/>
                    <a:lstStyle/>
                    <a:p>
                      <a:endParaRPr lang="en-US" sz="1000" b="1" dirty="0"/>
                    </a:p>
                  </a:txBody>
                  <a:tcPr marL="91431" marR="91431" marT="45725" marB="45725"/>
                </a:tc>
                <a:tc>
                  <a:txBody>
                    <a:bodyPr/>
                    <a:lstStyle/>
                    <a:p>
                      <a:r>
                        <a:rPr lang="en-US" sz="1000" b="1" dirty="0"/>
                        <a:t>Multiple Solutions </a:t>
                      </a:r>
                    </a:p>
                  </a:txBody>
                  <a:tcPr marL="91431" marR="91431" marT="45725" marB="45725"/>
                </a:tc>
                <a:tc>
                  <a:txBody>
                    <a:bodyPr/>
                    <a:lstStyle/>
                    <a:p>
                      <a:r>
                        <a:rPr lang="en-US" sz="1000" b="1" dirty="0">
                          <a:solidFill>
                            <a:srgbClr val="00B050"/>
                          </a:solidFill>
                        </a:rPr>
                        <a:t>Low (small number )</a:t>
                      </a:r>
                    </a:p>
                  </a:txBody>
                  <a:tcPr marL="91431" marR="91431" marT="45725" marB="45725"/>
                </a:tc>
                <a:tc>
                  <a:txBody>
                    <a:bodyPr/>
                    <a:lstStyle/>
                    <a:p>
                      <a:r>
                        <a:rPr lang="en-US" sz="1000" b="1" dirty="0">
                          <a:solidFill>
                            <a:srgbClr val="FF0000"/>
                          </a:solidFill>
                        </a:rPr>
                        <a:t>High (large number)</a:t>
                      </a:r>
                    </a:p>
                  </a:txBody>
                  <a:tcPr marL="91431" marR="91431" marT="45725" marB="45725"/>
                </a:tc>
                <a:extLst>
                  <a:ext uri="{0D108BD9-81ED-4DB2-BD59-A6C34878D82A}">
                    <a16:rowId xmlns:a16="http://schemas.microsoft.com/office/drawing/2014/main" val="10006"/>
                  </a:ext>
                </a:extLst>
              </a:tr>
              <a:tr h="286900">
                <a:tc>
                  <a:txBody>
                    <a:bodyPr/>
                    <a:lstStyle/>
                    <a:p>
                      <a:endParaRPr lang="en-US" sz="1000" b="1" dirty="0"/>
                    </a:p>
                  </a:txBody>
                  <a:tcPr marL="91431" marR="91431" marT="45725" marB="45725"/>
                </a:tc>
                <a:tc>
                  <a:txBody>
                    <a:bodyPr/>
                    <a:lstStyle/>
                    <a:p>
                      <a:r>
                        <a:rPr lang="en-US" sz="1000" b="1" dirty="0"/>
                        <a:t>Singularity </a:t>
                      </a:r>
                    </a:p>
                  </a:txBody>
                  <a:tcPr marL="91431" marR="91431" marT="45725" marB="45725"/>
                </a:tc>
                <a:tc>
                  <a:txBody>
                    <a:bodyPr/>
                    <a:lstStyle/>
                    <a:p>
                      <a:r>
                        <a:rPr lang="en-US" sz="1000" b="1" dirty="0">
                          <a:solidFill>
                            <a:srgbClr val="00B050"/>
                          </a:solidFill>
                        </a:rPr>
                        <a:t>Loss of freedom</a:t>
                      </a:r>
                    </a:p>
                  </a:txBody>
                  <a:tcPr marL="91431" marR="91431" marT="45725" marB="45725"/>
                </a:tc>
                <a:tc>
                  <a:txBody>
                    <a:bodyPr/>
                    <a:lstStyle/>
                    <a:p>
                      <a:r>
                        <a:rPr lang="en-US" sz="1000" b="1" dirty="0">
                          <a:solidFill>
                            <a:srgbClr val="FF0000"/>
                          </a:solidFill>
                        </a:rPr>
                        <a:t>Gain of Freedom</a:t>
                      </a:r>
                    </a:p>
                  </a:txBody>
                  <a:tcPr marL="91431" marR="91431" marT="45725" marB="45725"/>
                </a:tc>
                <a:extLst>
                  <a:ext uri="{0D108BD9-81ED-4DB2-BD59-A6C34878D82A}">
                    <a16:rowId xmlns:a16="http://schemas.microsoft.com/office/drawing/2014/main" val="10007"/>
                  </a:ext>
                </a:extLst>
              </a:tr>
              <a:tr h="396280">
                <a:tc>
                  <a:txBody>
                    <a:bodyPr/>
                    <a:lstStyle/>
                    <a:p>
                      <a:endParaRPr lang="en-US" sz="1000" b="1" dirty="0"/>
                    </a:p>
                  </a:txBody>
                  <a:tcPr marL="91431" marR="91431" marT="45725" marB="45725"/>
                </a:tc>
                <a:tc>
                  <a:txBody>
                    <a:bodyPr/>
                    <a:lstStyle/>
                    <a:p>
                      <a:r>
                        <a:rPr lang="en-US" sz="1000" b="1" dirty="0"/>
                        <a:t>Singularity Location </a:t>
                      </a:r>
                    </a:p>
                  </a:txBody>
                  <a:tcPr marL="91431" marR="91431" marT="45725" marB="45725"/>
                </a:tc>
                <a:tc>
                  <a:txBody>
                    <a:bodyPr/>
                    <a:lstStyle/>
                    <a:p>
                      <a:r>
                        <a:rPr lang="en-US" sz="1000" b="1" dirty="0">
                          <a:solidFill>
                            <a:srgbClr val="00B050"/>
                          </a:solidFill>
                        </a:rPr>
                        <a:t>Arm – Edge - Workspace</a:t>
                      </a:r>
                    </a:p>
                    <a:p>
                      <a:r>
                        <a:rPr lang="en-US" sz="1000" b="1" dirty="0">
                          <a:solidFill>
                            <a:srgbClr val="FF0000"/>
                          </a:solidFill>
                        </a:rPr>
                        <a:t>Wrist -  Inside &amp; Edge - Workspace </a:t>
                      </a:r>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FF0000"/>
                          </a:solidFill>
                        </a:rPr>
                        <a:t>Inside &amp; Edge - Workspace </a:t>
                      </a:r>
                    </a:p>
                    <a:p>
                      <a:endParaRPr lang="en-US" sz="1000" b="1" dirty="0"/>
                    </a:p>
                  </a:txBody>
                  <a:tcPr marL="91431" marR="91431" marT="45725" marB="45725"/>
                </a:tc>
                <a:extLst>
                  <a:ext uri="{0D108BD9-81ED-4DB2-BD59-A6C34878D82A}">
                    <a16:rowId xmlns:a16="http://schemas.microsoft.com/office/drawing/2014/main" val="10008"/>
                  </a:ext>
                </a:extLst>
              </a:tr>
              <a:tr h="285106">
                <a:tc>
                  <a:txBody>
                    <a:bodyPr/>
                    <a:lstStyle/>
                    <a:p>
                      <a:r>
                        <a:rPr lang="en-US" sz="1000" b="1" dirty="0"/>
                        <a:t>Dynamics </a:t>
                      </a:r>
                      <a:r>
                        <a:rPr lang="en-US" sz="1000" b="1" baseline="0" dirty="0"/>
                        <a:t> </a:t>
                      </a:r>
                      <a:endParaRPr lang="en-US" sz="1000" b="1" dirty="0"/>
                    </a:p>
                  </a:txBody>
                  <a:tcPr marL="91431" marR="91431" marT="45725" marB="45725"/>
                </a:tc>
                <a:tc>
                  <a:txBody>
                    <a:bodyPr/>
                    <a:lstStyle/>
                    <a:p>
                      <a:r>
                        <a:rPr lang="en-US" sz="1000" b="1" dirty="0"/>
                        <a:t>Inertia of Moving Parts </a:t>
                      </a:r>
                    </a:p>
                  </a:txBody>
                  <a:tcPr marL="91431" marR="91431" marT="45725" marB="45725"/>
                </a:tc>
                <a:tc>
                  <a:txBody>
                    <a:bodyPr/>
                    <a:lstStyle/>
                    <a:p>
                      <a:r>
                        <a:rPr lang="en-US" sz="1000" b="1" dirty="0">
                          <a:solidFill>
                            <a:srgbClr val="FF0000"/>
                          </a:solidFill>
                        </a:rPr>
                        <a:t>High </a:t>
                      </a:r>
                    </a:p>
                  </a:txBody>
                  <a:tcPr marL="91431" marR="91431" marT="45725" marB="45725"/>
                </a:tc>
                <a:tc>
                  <a:txBody>
                    <a:bodyPr/>
                    <a:lstStyle/>
                    <a:p>
                      <a:r>
                        <a:rPr lang="en-US" sz="1000" b="1" dirty="0">
                          <a:solidFill>
                            <a:srgbClr val="00B050"/>
                          </a:solidFill>
                        </a:rPr>
                        <a:t>Low</a:t>
                      </a:r>
                    </a:p>
                  </a:txBody>
                  <a:tcPr marL="91431" marR="91431" marT="45725" marB="45725"/>
                </a:tc>
                <a:extLst>
                  <a:ext uri="{0D108BD9-81ED-4DB2-BD59-A6C34878D82A}">
                    <a16:rowId xmlns:a16="http://schemas.microsoft.com/office/drawing/2014/main" val="10009"/>
                  </a:ext>
                </a:extLst>
              </a:tr>
              <a:tr h="285106">
                <a:tc>
                  <a:txBody>
                    <a:bodyPr/>
                    <a:lstStyle/>
                    <a:p>
                      <a:endParaRPr lang="en-US" sz="1000" b="1" dirty="0"/>
                    </a:p>
                  </a:txBody>
                  <a:tcPr marL="91431" marR="91431" marT="45725" marB="45725"/>
                </a:tc>
                <a:tc>
                  <a:txBody>
                    <a:bodyPr/>
                    <a:lstStyle/>
                    <a:p>
                      <a:r>
                        <a:rPr lang="en-US" sz="1000" b="1" dirty="0"/>
                        <a:t>End Effector</a:t>
                      </a:r>
                      <a:r>
                        <a:rPr lang="en-US" sz="1000" b="1" baseline="0" dirty="0"/>
                        <a:t> Speed </a:t>
                      </a:r>
                      <a:endParaRPr lang="en-US" sz="1000" b="1" dirty="0"/>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0"/>
                  </a:ext>
                </a:extLst>
              </a:tr>
              <a:tr h="285106">
                <a:tc>
                  <a:txBody>
                    <a:bodyPr/>
                    <a:lstStyle/>
                    <a:p>
                      <a:r>
                        <a:rPr lang="en-US" sz="1000" b="1" dirty="0"/>
                        <a:t>Performance</a:t>
                      </a:r>
                      <a:r>
                        <a:rPr lang="en-US" sz="1000" b="1" baseline="0" dirty="0"/>
                        <a:t> </a:t>
                      </a:r>
                      <a:endParaRPr lang="en-US" sz="1000" b="1" dirty="0"/>
                    </a:p>
                  </a:txBody>
                  <a:tcPr marL="91431" marR="91431" marT="45725" marB="45725"/>
                </a:tc>
                <a:tc>
                  <a:txBody>
                    <a:bodyPr/>
                    <a:lstStyle/>
                    <a:p>
                      <a:r>
                        <a:rPr lang="en-US" sz="1000" b="1" dirty="0"/>
                        <a:t>Position Accuracy </a:t>
                      </a:r>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1"/>
                  </a:ext>
                </a:extLst>
              </a:tr>
              <a:tr h="277933">
                <a:tc>
                  <a:txBody>
                    <a:bodyPr/>
                    <a:lstStyle/>
                    <a:p>
                      <a:endParaRPr lang="en-US" sz="1000" b="1" dirty="0"/>
                    </a:p>
                  </a:txBody>
                  <a:tcPr marL="91431" marR="91431" marT="45725" marB="45725"/>
                </a:tc>
                <a:tc>
                  <a:txBody>
                    <a:bodyPr/>
                    <a:lstStyle/>
                    <a:p>
                      <a:r>
                        <a:rPr lang="en-US" sz="1000" b="1" dirty="0"/>
                        <a:t>Payload to Weight Ratio</a:t>
                      </a:r>
                    </a:p>
                  </a:txBody>
                  <a:tcPr marL="91431" marR="91431" marT="45725" marB="45725"/>
                </a:tc>
                <a:tc>
                  <a:txBody>
                    <a:bodyPr/>
                    <a:lstStyle/>
                    <a:p>
                      <a:r>
                        <a:rPr lang="en-US" sz="1000" b="1" dirty="0">
                          <a:solidFill>
                            <a:srgbClr val="FF0000"/>
                          </a:solidFill>
                        </a:rPr>
                        <a:t>Low</a:t>
                      </a:r>
                    </a:p>
                  </a:txBody>
                  <a:tcPr marL="91431" marR="91431" marT="45725" marB="45725"/>
                </a:tc>
                <a:tc>
                  <a:txBody>
                    <a:bodyPr/>
                    <a:lstStyle/>
                    <a:p>
                      <a:r>
                        <a:rPr lang="en-US" sz="1000" b="1" dirty="0">
                          <a:solidFill>
                            <a:srgbClr val="00B050"/>
                          </a:solidFill>
                        </a:rPr>
                        <a:t>Very High </a:t>
                      </a:r>
                    </a:p>
                  </a:txBody>
                  <a:tcPr marL="91431" marR="91431" marT="45725" marB="45725"/>
                </a:tc>
                <a:extLst>
                  <a:ext uri="{0D108BD9-81ED-4DB2-BD59-A6C34878D82A}">
                    <a16:rowId xmlns:a16="http://schemas.microsoft.com/office/drawing/2014/main" val="10012"/>
                  </a:ext>
                </a:extLst>
              </a:tr>
              <a:tr h="268969">
                <a:tc>
                  <a:txBody>
                    <a:bodyPr/>
                    <a:lstStyle/>
                    <a:p>
                      <a:endParaRPr lang="en-US" sz="1000" b="1" dirty="0"/>
                    </a:p>
                  </a:txBody>
                  <a:tcPr marL="91431" marR="91431" marT="45725" marB="45725"/>
                </a:tc>
                <a:tc>
                  <a:txBody>
                    <a:bodyPr/>
                    <a:lstStyle/>
                    <a:p>
                      <a:r>
                        <a:rPr lang="en-US" sz="1000" b="1" dirty="0"/>
                        <a:t>Workspace (Volume)</a:t>
                      </a:r>
                    </a:p>
                  </a:txBody>
                  <a:tcPr marL="91431" marR="91431" marT="45725" marB="45725"/>
                </a:tc>
                <a:tc>
                  <a:txBody>
                    <a:bodyPr/>
                    <a:lstStyle/>
                    <a:p>
                      <a:r>
                        <a:rPr lang="en-US" sz="1000" b="1" dirty="0">
                          <a:solidFill>
                            <a:srgbClr val="00B050"/>
                          </a:solidFill>
                        </a:rPr>
                        <a:t>High </a:t>
                      </a:r>
                    </a:p>
                  </a:txBody>
                  <a:tcPr marL="91431" marR="91431" marT="45725" marB="45725"/>
                </a:tc>
                <a:tc>
                  <a:txBody>
                    <a:bodyPr/>
                    <a:lstStyle/>
                    <a:p>
                      <a:r>
                        <a:rPr lang="en-US" sz="1000" b="1" dirty="0">
                          <a:solidFill>
                            <a:srgbClr val="FF0000"/>
                          </a:solidFill>
                        </a:rPr>
                        <a:t>Low</a:t>
                      </a:r>
                      <a:r>
                        <a:rPr lang="en-US" sz="1000" b="1" dirty="0"/>
                        <a:t> </a:t>
                      </a:r>
                    </a:p>
                  </a:txBody>
                  <a:tcPr marL="91431" marR="91431" marT="45725" marB="45725"/>
                </a:tc>
                <a:extLst>
                  <a:ext uri="{0D108BD9-81ED-4DB2-BD59-A6C34878D82A}">
                    <a16:rowId xmlns:a16="http://schemas.microsoft.com/office/drawing/2014/main" val="10013"/>
                  </a:ext>
                </a:extLst>
              </a:tr>
              <a:tr h="368947">
                <a:tc>
                  <a:txBody>
                    <a:bodyPr/>
                    <a:lstStyle/>
                    <a:p>
                      <a:endParaRPr lang="en-US" sz="1000" b="1" dirty="0"/>
                    </a:p>
                  </a:txBody>
                  <a:tcPr marL="91431" marR="91431" marT="45725" marB="45725"/>
                </a:tc>
                <a:tc>
                  <a:txBody>
                    <a:bodyPr/>
                    <a:lstStyle/>
                    <a:p>
                      <a:r>
                        <a:rPr lang="en-US" sz="1000" b="1" dirty="0"/>
                        <a:t>Computational</a:t>
                      </a:r>
                      <a:r>
                        <a:rPr lang="en-US" sz="1000" b="1" baseline="0" dirty="0"/>
                        <a:t> Power (needed)</a:t>
                      </a:r>
                      <a:endParaRPr lang="en-US" sz="1000" b="1" dirty="0"/>
                    </a:p>
                  </a:txBody>
                  <a:tcPr marL="91431" marR="91431" marT="45725" marB="45725"/>
                </a:tc>
                <a:tc>
                  <a:txBody>
                    <a:bodyPr/>
                    <a:lstStyle/>
                    <a:p>
                      <a:r>
                        <a:rPr lang="en-US" sz="1000" b="1" dirty="0">
                          <a:solidFill>
                            <a:srgbClr val="00B050"/>
                          </a:solidFill>
                        </a:rPr>
                        <a:t>Low </a:t>
                      </a:r>
                    </a:p>
                  </a:txBody>
                  <a:tcPr marL="91431" marR="91431" marT="45725" marB="45725"/>
                </a:tc>
                <a:tc>
                  <a:txBody>
                    <a:bodyPr/>
                    <a:lstStyle/>
                    <a:p>
                      <a:r>
                        <a:rPr lang="en-US" sz="1000" b="1" dirty="0">
                          <a:solidFill>
                            <a:srgbClr val="FF0000"/>
                          </a:solidFill>
                        </a:rPr>
                        <a:t>High </a:t>
                      </a:r>
                    </a:p>
                  </a:txBody>
                  <a:tcPr marL="91431" marR="91431" marT="45725" marB="45725"/>
                </a:tc>
                <a:extLst>
                  <a:ext uri="{0D108BD9-81ED-4DB2-BD59-A6C34878D82A}">
                    <a16:rowId xmlns:a16="http://schemas.microsoft.com/office/drawing/2014/main" val="10014"/>
                  </a:ext>
                </a:extLst>
              </a:tr>
            </a:tbl>
          </a:graphicData>
        </a:graphic>
      </p:graphicFrame>
      <p:sp>
        <p:nvSpPr>
          <p:cNvPr id="94293" name="Rectangle 2">
            <a:extLst>
              <a:ext uri="{FF2B5EF4-FFF2-40B4-BE49-F238E27FC236}">
                <a16:creationId xmlns:a16="http://schemas.microsoft.com/office/drawing/2014/main" id="{917F511D-53D0-5FB4-6236-92B96CBF67A4}"/>
              </a:ext>
            </a:extLst>
          </p:cNvPr>
          <p:cNvSpPr>
            <a:spLocks noChangeArrowheads="1"/>
          </p:cNvSpPr>
          <p:nvPr/>
        </p:nvSpPr>
        <p:spPr bwMode="auto">
          <a:xfrm>
            <a:off x="2393950" y="2052638"/>
            <a:ext cx="8013700" cy="292100"/>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94294" name="Right Arrow 4">
            <a:extLst>
              <a:ext uri="{FF2B5EF4-FFF2-40B4-BE49-F238E27FC236}">
                <a16:creationId xmlns:a16="http://schemas.microsoft.com/office/drawing/2014/main" id="{6E390817-3DB7-A66B-64D7-6D579F19DE62}"/>
              </a:ext>
            </a:extLst>
          </p:cNvPr>
          <p:cNvSpPr>
            <a:spLocks noChangeArrowheads="1"/>
          </p:cNvSpPr>
          <p:nvPr/>
        </p:nvSpPr>
        <p:spPr bwMode="auto">
          <a:xfrm>
            <a:off x="1841500" y="2030414"/>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7" name="Footer Placeholder 2">
            <a:extLst>
              <a:ext uri="{FF2B5EF4-FFF2-40B4-BE49-F238E27FC236}">
                <a16:creationId xmlns:a16="http://schemas.microsoft.com/office/drawing/2014/main" id="{B017EBF5-60B2-8164-CF6D-8D2C52AF1F4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7975752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FD3EA391-42B1-9B19-F319-760CD9AAE7E6}"/>
              </a:ext>
            </a:extLst>
          </p:cNvPr>
          <p:cNvSpPr>
            <a:spLocks noGrp="1" noChangeArrowheads="1"/>
          </p:cNvSpPr>
          <p:nvPr>
            <p:ph type="title"/>
          </p:nvPr>
        </p:nvSpPr>
        <p:spPr/>
        <p:txBody>
          <a:bodyPr/>
          <a:lstStyle/>
          <a:p>
            <a:r>
              <a:rPr lang="en-US" altLang="en-US"/>
              <a:t>Kinematic Chain - Joint / Link - Definition</a:t>
            </a:r>
          </a:p>
        </p:txBody>
      </p:sp>
      <p:sp>
        <p:nvSpPr>
          <p:cNvPr id="95235" name="Rectangle 3">
            <a:extLst>
              <a:ext uri="{FF2B5EF4-FFF2-40B4-BE49-F238E27FC236}">
                <a16:creationId xmlns:a16="http://schemas.microsoft.com/office/drawing/2014/main" id="{8D8761EA-101A-93A0-40B6-C650DF30B20E}"/>
              </a:ext>
            </a:extLst>
          </p:cNvPr>
          <p:cNvSpPr>
            <a:spLocks noGrp="1" noChangeArrowheads="1"/>
          </p:cNvSpPr>
          <p:nvPr>
            <p:ph type="body" idx="1"/>
          </p:nvPr>
        </p:nvSpPr>
        <p:spPr/>
        <p:txBody>
          <a:bodyPr/>
          <a:lstStyle/>
          <a:p>
            <a:pPr marL="0" indent="0">
              <a:buNone/>
            </a:pPr>
            <a:r>
              <a:rPr lang="en-US" altLang="en-US" sz="1600" b="1"/>
              <a:t>Kinematic Chain</a:t>
            </a:r>
            <a:r>
              <a:rPr lang="en-US" altLang="en-US" sz="1600"/>
              <a:t> consists of nearly rigid </a:t>
            </a:r>
            <a:r>
              <a:rPr lang="en-US" altLang="en-US" sz="1600" i="1">
                <a:solidFill>
                  <a:srgbClr val="FF3300"/>
                </a:solidFill>
              </a:rPr>
              <a:t>links (members)</a:t>
            </a:r>
            <a:r>
              <a:rPr lang="en-US" altLang="en-US" sz="1600" i="1"/>
              <a:t> </a:t>
            </a:r>
            <a:r>
              <a:rPr lang="en-US" altLang="en-US" sz="1600"/>
              <a:t>which are connected with </a:t>
            </a:r>
            <a:r>
              <a:rPr lang="en-US" altLang="en-US" sz="1600" i="1">
                <a:solidFill>
                  <a:srgbClr val="FF3300"/>
                </a:solidFill>
              </a:rPr>
              <a:t>joints (kinematics pair)</a:t>
            </a:r>
            <a:r>
              <a:rPr lang="en-US" altLang="en-US" sz="1600" i="1"/>
              <a:t> </a:t>
            </a:r>
            <a:r>
              <a:rPr lang="en-US" altLang="en-US" sz="1600"/>
              <a:t>allowing relative motion of the neighboring links. </a:t>
            </a:r>
          </a:p>
          <a:p>
            <a:pPr marL="0" indent="0">
              <a:buNone/>
            </a:pPr>
            <a:r>
              <a:rPr lang="en-US" altLang="en-US" sz="1600" b="1"/>
              <a:t>Closed Loop Chain</a:t>
            </a:r>
            <a:r>
              <a:rPr lang="en-US" altLang="en-US" sz="1600"/>
              <a:t> - Every link in the kinematic chain is connected to any other link by at least two distinct paths </a:t>
            </a:r>
          </a:p>
          <a:p>
            <a:pPr marL="0" indent="0">
              <a:buNone/>
            </a:pPr>
            <a:r>
              <a:rPr lang="en-US" altLang="en-US" sz="1600" b="1"/>
              <a:t>Open Loop Chain</a:t>
            </a:r>
            <a:r>
              <a:rPr lang="en-US" altLang="en-US" sz="1600"/>
              <a:t> - Every link in the kinematic chain is connected to any other link by one and only one distinct path </a:t>
            </a:r>
          </a:p>
          <a:p>
            <a:pPr marL="0" indent="0">
              <a:buNone/>
            </a:pPr>
            <a:endParaRPr lang="en-US" altLang="en-US" sz="1600"/>
          </a:p>
          <a:p>
            <a:pPr marL="0" indent="0">
              <a:buNone/>
            </a:pPr>
            <a:endParaRPr lang="en-US" altLang="en-US"/>
          </a:p>
          <a:p>
            <a:pPr marL="0" indent="0">
              <a:buNone/>
            </a:pPr>
            <a:endParaRPr lang="en-US" altLang="en-US"/>
          </a:p>
          <a:p>
            <a:pPr marL="0" indent="0">
              <a:buNone/>
            </a:pPr>
            <a:endParaRPr lang="en-US" altLang="en-US"/>
          </a:p>
          <a:p>
            <a:pPr marL="0" indent="0">
              <a:buNone/>
            </a:pPr>
            <a:r>
              <a:rPr lang="en-US" altLang="en-US"/>
              <a:t>				</a:t>
            </a:r>
          </a:p>
        </p:txBody>
      </p:sp>
      <p:pic>
        <p:nvPicPr>
          <p:cNvPr id="95236" name="Picture 4" descr="F:\Users\JR\Projects\EE543\WWW\Arm.bmp">
            <a:extLst>
              <a:ext uri="{FF2B5EF4-FFF2-40B4-BE49-F238E27FC236}">
                <a16:creationId xmlns:a16="http://schemas.microsoft.com/office/drawing/2014/main" id="{B2C16A44-8869-7897-1A79-24E502846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725" y="3430588"/>
            <a:ext cx="2774950" cy="208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F:\Users\JR\Projects\EE543\WWW\stewart_1.jpg">
            <a:extLst>
              <a:ext uri="{FF2B5EF4-FFF2-40B4-BE49-F238E27FC236}">
                <a16:creationId xmlns:a16="http://schemas.microsoft.com/office/drawing/2014/main" id="{1F30A847-F3B7-BC6E-2075-36898FEB52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51" y="3430588"/>
            <a:ext cx="160496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Text Box 6">
            <a:extLst>
              <a:ext uri="{FF2B5EF4-FFF2-40B4-BE49-F238E27FC236}">
                <a16:creationId xmlns:a16="http://schemas.microsoft.com/office/drawing/2014/main" id="{6FDD352C-B8BA-20A5-3BEA-66AF65879AE1}"/>
              </a:ext>
            </a:extLst>
          </p:cNvPr>
          <p:cNvSpPr txBox="1">
            <a:spLocks noChangeArrowheads="1"/>
          </p:cNvSpPr>
          <p:nvPr/>
        </p:nvSpPr>
        <p:spPr bwMode="auto">
          <a:xfrm>
            <a:off x="6816726" y="5672138"/>
            <a:ext cx="2328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t>Serial (Open Loop) Robot</a:t>
            </a:r>
            <a:endParaRPr lang="en-US" altLang="en-US" sz="2400">
              <a:latin typeface="Times New Roman" panose="02020603050405020304" pitchFamily="18" charset="0"/>
            </a:endParaRPr>
          </a:p>
        </p:txBody>
      </p:sp>
      <p:sp>
        <p:nvSpPr>
          <p:cNvPr id="95239" name="Text Box 7">
            <a:extLst>
              <a:ext uri="{FF2B5EF4-FFF2-40B4-BE49-F238E27FC236}">
                <a16:creationId xmlns:a16="http://schemas.microsoft.com/office/drawing/2014/main" id="{83978313-E52E-89CE-BF23-8DF4176940E9}"/>
              </a:ext>
            </a:extLst>
          </p:cNvPr>
          <p:cNvSpPr txBox="1">
            <a:spLocks noChangeArrowheads="1"/>
          </p:cNvSpPr>
          <p:nvPr/>
        </p:nvSpPr>
        <p:spPr bwMode="auto">
          <a:xfrm>
            <a:off x="3013076" y="5678488"/>
            <a:ext cx="250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t>Parallel (Close Loop) Robot</a:t>
            </a:r>
            <a:endParaRPr lang="en-US" altLang="en-US" sz="2400">
              <a:latin typeface="Times New Roman" panose="02020603050405020304" pitchFamily="18" charset="0"/>
            </a:endParaRPr>
          </a:p>
        </p:txBody>
      </p:sp>
      <p:sp>
        <p:nvSpPr>
          <p:cNvPr id="10" name="TextBox 9">
            <a:extLst>
              <a:ext uri="{FF2B5EF4-FFF2-40B4-BE49-F238E27FC236}">
                <a16:creationId xmlns:a16="http://schemas.microsoft.com/office/drawing/2014/main" id="{984B8864-AB9F-D891-9931-42C458746EF8}"/>
              </a:ext>
            </a:extLst>
          </p:cNvPr>
          <p:cNvSpPr txBox="1"/>
          <p:nvPr/>
        </p:nvSpPr>
        <p:spPr>
          <a:xfrm>
            <a:off x="9197975" y="5689601"/>
            <a:ext cx="1341438" cy="277813"/>
          </a:xfrm>
          <a:prstGeom prst="rect">
            <a:avLst/>
          </a:prstGeom>
          <a:noFill/>
        </p:spPr>
        <p:txBody>
          <a:bodyPr wrap="none">
            <a:spAutoFit/>
          </a:bodyPr>
          <a:lstStyle/>
          <a:p>
            <a:pPr algn="r">
              <a:defRPr/>
            </a:pPr>
            <a:r>
              <a:rPr lang="en-US" sz="1200" dirty="0">
                <a:latin typeface="+mn-lt"/>
                <a:hlinkClick r:id="rId5"/>
              </a:rPr>
              <a:t>Video Hyperlink  </a:t>
            </a:r>
            <a:endParaRPr lang="en-US" sz="1200" dirty="0">
              <a:latin typeface="+mn-lt"/>
            </a:endParaRPr>
          </a:p>
        </p:txBody>
      </p:sp>
      <p:sp>
        <p:nvSpPr>
          <p:cNvPr id="11" name="Footer Placeholder 2">
            <a:extLst>
              <a:ext uri="{FF2B5EF4-FFF2-40B4-BE49-F238E27FC236}">
                <a16:creationId xmlns:a16="http://schemas.microsoft.com/office/drawing/2014/main" id="{50F082FC-AE39-7E6E-C0D1-DA9ADE80631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318633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098E44B-FE55-1B1E-EAAA-739FDDF33265}"/>
              </a:ext>
            </a:extLst>
          </p:cNvPr>
          <p:cNvSpPr>
            <a:spLocks noGrp="1" noChangeArrowheads="1"/>
          </p:cNvSpPr>
          <p:nvPr>
            <p:ph type="ctrTitle"/>
          </p:nvPr>
        </p:nvSpPr>
        <p:spPr>
          <a:xfrm>
            <a:off x="2209800" y="2286000"/>
            <a:ext cx="7772400" cy="1143000"/>
          </a:xfrm>
        </p:spPr>
        <p:txBody>
          <a:bodyPr/>
          <a:lstStyle/>
          <a:p>
            <a:br>
              <a:rPr lang="en-US" altLang="en-US"/>
            </a:br>
            <a:r>
              <a:rPr lang="en-US" altLang="en-US"/>
              <a:t>Robotic Arm Architecture </a:t>
            </a:r>
            <a:br>
              <a:rPr lang="en-US" altLang="en-US"/>
            </a:br>
            <a:endParaRPr lang="en-US" altLang="en-US"/>
          </a:p>
        </p:txBody>
      </p:sp>
      <p:sp>
        <p:nvSpPr>
          <p:cNvPr id="106499" name="Rectangle 3">
            <a:extLst>
              <a:ext uri="{FF2B5EF4-FFF2-40B4-BE49-F238E27FC236}">
                <a16:creationId xmlns:a16="http://schemas.microsoft.com/office/drawing/2014/main" id="{BF5C2B0B-C979-A24F-89DB-FE6FD937E0A6}"/>
              </a:ext>
            </a:extLst>
          </p:cNvPr>
          <p:cNvSpPr>
            <a:spLocks noGrp="1" noChangeArrowheads="1"/>
          </p:cNvSpPr>
          <p:nvPr>
            <p:ph type="subTitle" idx="1"/>
          </p:nvPr>
        </p:nvSpPr>
        <p:spPr/>
        <p:txBody>
          <a:bodyPr/>
          <a:lstStyle/>
          <a:p>
            <a:r>
              <a:rPr lang="en-US" altLang="en-US"/>
              <a:t>Naming Convention</a:t>
            </a:r>
          </a:p>
        </p:txBody>
      </p:sp>
      <p:pic>
        <p:nvPicPr>
          <p:cNvPr id="106500" name="Picture 2" descr="http://brand.ucla.edu/wp-content/uploads/2013/08/ucla-logotype-main-11.jpg">
            <a:extLst>
              <a:ext uri="{FF2B5EF4-FFF2-40B4-BE49-F238E27FC236}">
                <a16:creationId xmlns:a16="http://schemas.microsoft.com/office/drawing/2014/main" id="{332C4B40-14DC-5980-F1B5-678EBEF96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6984"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DB792B9B-050B-BF36-B042-F8B60DE972AE}"/>
              </a:ext>
            </a:extLst>
          </p:cNvPr>
          <p:cNvSpPr>
            <a:spLocks noGrp="1"/>
          </p:cNvSpPr>
          <p:nvPr>
            <p:ph type="ftr" sz="quarter" idx="10"/>
          </p:nvPr>
        </p:nvSpPr>
        <p:spPr>
          <a:xfrm>
            <a:off x="928551"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A12542F5-D136-9116-7A21-4112A569EE74}"/>
              </a:ext>
            </a:extLst>
          </p:cNvPr>
          <p:cNvSpPr>
            <a:spLocks noGrp="1" noChangeArrowheads="1"/>
          </p:cNvSpPr>
          <p:nvPr>
            <p:ph type="title"/>
          </p:nvPr>
        </p:nvSpPr>
        <p:spPr/>
        <p:txBody>
          <a:bodyPr/>
          <a:lstStyle/>
          <a:p>
            <a:r>
              <a:rPr lang="en-US" altLang="en-US"/>
              <a:t>Manipulator Naming Convention </a:t>
            </a:r>
          </a:p>
        </p:txBody>
      </p:sp>
      <p:pic>
        <p:nvPicPr>
          <p:cNvPr id="108547" name="Picture 2">
            <a:extLst>
              <a:ext uri="{FF2B5EF4-FFF2-40B4-BE49-F238E27FC236}">
                <a16:creationId xmlns:a16="http://schemas.microsoft.com/office/drawing/2014/main" id="{44749B40-65F6-69CC-1166-89B9A29982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21101" y="1349375"/>
            <a:ext cx="18319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103F98-6DAD-6BEB-91F5-73F87BD1624B}"/>
              </a:ext>
            </a:extLst>
          </p:cNvPr>
          <p:cNvSpPr txBox="1"/>
          <p:nvPr/>
        </p:nvSpPr>
        <p:spPr>
          <a:xfrm>
            <a:off x="3908425" y="3409951"/>
            <a:ext cx="1227138" cy="277813"/>
          </a:xfrm>
          <a:prstGeom prst="rect">
            <a:avLst/>
          </a:prstGeom>
          <a:noFill/>
        </p:spPr>
        <p:txBody>
          <a:bodyPr wrap="none">
            <a:spAutoFit/>
          </a:bodyPr>
          <a:lstStyle/>
          <a:p>
            <a:pPr>
              <a:defRPr/>
            </a:pPr>
            <a:r>
              <a:rPr lang="en-US" sz="1200" b="1" dirty="0">
                <a:latin typeface="+mn-lt"/>
              </a:rPr>
              <a:t>UTR-SS-RRTS</a:t>
            </a:r>
          </a:p>
        </p:txBody>
      </p:sp>
      <p:sp>
        <p:nvSpPr>
          <p:cNvPr id="6" name="TextBox 5">
            <a:extLst>
              <a:ext uri="{FF2B5EF4-FFF2-40B4-BE49-F238E27FC236}">
                <a16:creationId xmlns:a16="http://schemas.microsoft.com/office/drawing/2014/main" id="{F05748D9-0667-954C-698E-100438C613D3}"/>
              </a:ext>
            </a:extLst>
          </p:cNvPr>
          <p:cNvSpPr txBox="1"/>
          <p:nvPr/>
        </p:nvSpPr>
        <p:spPr>
          <a:xfrm>
            <a:off x="6562726" y="3413126"/>
            <a:ext cx="2563813" cy="276225"/>
          </a:xfrm>
          <a:prstGeom prst="rect">
            <a:avLst/>
          </a:prstGeom>
          <a:noFill/>
        </p:spPr>
        <p:txBody>
          <a:bodyPr wrap="none">
            <a:spAutoFit/>
          </a:bodyPr>
          <a:lstStyle/>
          <a:p>
            <a:pPr>
              <a:defRPr/>
            </a:pPr>
            <a:r>
              <a:rPr lang="en-US" sz="1200" b="1" dirty="0">
                <a:latin typeface="+mn-lt"/>
              </a:rPr>
              <a:t>6 U</a:t>
            </a:r>
            <a:r>
              <a:rPr lang="en-US" sz="1200" b="1" u="sng" dirty="0">
                <a:latin typeface="+mn-lt"/>
              </a:rPr>
              <a:t>T</a:t>
            </a:r>
            <a:r>
              <a:rPr lang="en-US" sz="1200" b="1" dirty="0">
                <a:latin typeface="+mn-lt"/>
              </a:rPr>
              <a:t>S (Gough–Stewart platform)</a:t>
            </a:r>
          </a:p>
        </p:txBody>
      </p:sp>
      <p:pic>
        <p:nvPicPr>
          <p:cNvPr id="108550" name="Picture 4" descr="Software for control and dynamic simulation of Unimate PUMA 560 robot |  Semantic Scholar">
            <a:extLst>
              <a:ext uri="{FF2B5EF4-FFF2-40B4-BE49-F238E27FC236}">
                <a16:creationId xmlns:a16="http://schemas.microsoft.com/office/drawing/2014/main" id="{99AB94E4-2C38-A0E0-2234-E4EE3D9F5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150" t="1617" r="10307" b="11559"/>
          <a:stretch>
            <a:fillRect/>
          </a:stretch>
        </p:blipFill>
        <p:spPr bwMode="auto">
          <a:xfrm>
            <a:off x="3481388" y="3944939"/>
            <a:ext cx="229235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E9E3606-2BAC-A533-6703-7EB256A8A379}"/>
              </a:ext>
            </a:extLst>
          </p:cNvPr>
          <p:cNvSpPr txBox="1"/>
          <p:nvPr/>
        </p:nvSpPr>
        <p:spPr>
          <a:xfrm>
            <a:off x="3911600" y="5735639"/>
            <a:ext cx="2078038" cy="276225"/>
          </a:xfrm>
          <a:prstGeom prst="rect">
            <a:avLst/>
          </a:prstGeom>
          <a:noFill/>
        </p:spPr>
        <p:txBody>
          <a:bodyPr wrap="none">
            <a:spAutoFit/>
          </a:bodyPr>
          <a:lstStyle/>
          <a:p>
            <a:pPr>
              <a:defRPr/>
            </a:pPr>
            <a:r>
              <a:rPr lang="en-US" sz="1200" b="1" dirty="0">
                <a:latin typeface="+mn-lt"/>
              </a:rPr>
              <a:t>6R – RRRRRR (Puma 560)</a:t>
            </a:r>
          </a:p>
        </p:txBody>
      </p:sp>
      <p:pic>
        <p:nvPicPr>
          <p:cNvPr id="108552" name="Picture 6" descr="https://media.springernature.com/original/springer-static/image/chp%3A10.1007%2F978-81-322-2740-3_14/MediaObjects/978-81-322-2740-3_14_Fig1_HTML.gif">
            <a:extLst>
              <a:ext uri="{FF2B5EF4-FFF2-40B4-BE49-F238E27FC236}">
                <a16:creationId xmlns:a16="http://schemas.microsoft.com/office/drawing/2014/main" id="{C7C0EF83-B63B-C772-11CE-4BAD705D5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4616"/>
          <a:stretch>
            <a:fillRect/>
          </a:stretch>
        </p:blipFill>
        <p:spPr bwMode="auto">
          <a:xfrm>
            <a:off x="7173914" y="3898901"/>
            <a:ext cx="117157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10" descr="The Stewart platform manipulator: a review - ScienceDirect">
            <a:extLst>
              <a:ext uri="{FF2B5EF4-FFF2-40B4-BE49-F238E27FC236}">
                <a16:creationId xmlns:a16="http://schemas.microsoft.com/office/drawing/2014/main" id="{A387D9A6-2F43-380F-D529-57521CEB4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814" y="1447800"/>
            <a:ext cx="208438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50BD838E-63BD-83CD-964A-633C781EF811}"/>
              </a:ext>
            </a:extLst>
          </p:cNvPr>
          <p:cNvSpPr txBox="1"/>
          <p:nvPr/>
        </p:nvSpPr>
        <p:spPr>
          <a:xfrm>
            <a:off x="6805614" y="5735639"/>
            <a:ext cx="2001837" cy="276225"/>
          </a:xfrm>
          <a:prstGeom prst="rect">
            <a:avLst/>
          </a:prstGeom>
          <a:noFill/>
        </p:spPr>
        <p:txBody>
          <a:bodyPr wrap="none">
            <a:spAutoFit/>
          </a:bodyPr>
          <a:lstStyle/>
          <a:p>
            <a:pPr>
              <a:defRPr/>
            </a:pPr>
            <a:r>
              <a:rPr lang="en-US" sz="1200" b="1" dirty="0">
                <a:latin typeface="+mn-lt"/>
              </a:rPr>
              <a:t>3RPR – RRRPR (SCARA)</a:t>
            </a:r>
          </a:p>
        </p:txBody>
      </p:sp>
      <p:sp>
        <p:nvSpPr>
          <p:cNvPr id="12" name="Footer Placeholder 2">
            <a:extLst>
              <a:ext uri="{FF2B5EF4-FFF2-40B4-BE49-F238E27FC236}">
                <a16:creationId xmlns:a16="http://schemas.microsoft.com/office/drawing/2014/main" id="{A7AE2399-25FD-D134-EEF2-EAC65E45FA8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C46B962-C627-2ABD-3069-49D7DF4A0218}"/>
              </a:ext>
            </a:extLst>
          </p:cNvPr>
          <p:cNvSpPr>
            <a:spLocks noGrp="1" noChangeArrowheads="1"/>
          </p:cNvSpPr>
          <p:nvPr>
            <p:ph type="ctrTitle"/>
          </p:nvPr>
        </p:nvSpPr>
        <p:spPr>
          <a:xfrm>
            <a:off x="2209800" y="2286000"/>
            <a:ext cx="7772400" cy="1143000"/>
          </a:xfrm>
        </p:spPr>
        <p:txBody>
          <a:bodyPr/>
          <a:lstStyle/>
          <a:p>
            <a:br>
              <a:rPr lang="en-US" altLang="en-US"/>
            </a:br>
            <a:r>
              <a:rPr lang="en-US" altLang="en-US"/>
              <a:t>Robotic Arm Architecture </a:t>
            </a:r>
            <a:br>
              <a:rPr lang="en-US" altLang="en-US"/>
            </a:br>
            <a:endParaRPr lang="en-US" altLang="en-US"/>
          </a:p>
        </p:txBody>
      </p:sp>
      <p:sp>
        <p:nvSpPr>
          <p:cNvPr id="109571" name="Rectangle 3">
            <a:extLst>
              <a:ext uri="{FF2B5EF4-FFF2-40B4-BE49-F238E27FC236}">
                <a16:creationId xmlns:a16="http://schemas.microsoft.com/office/drawing/2014/main" id="{8E4D466A-ED14-6C23-1922-883FB85994F3}"/>
              </a:ext>
            </a:extLst>
          </p:cNvPr>
          <p:cNvSpPr>
            <a:spLocks noGrp="1" noChangeArrowheads="1"/>
          </p:cNvSpPr>
          <p:nvPr>
            <p:ph type="subTitle" idx="1"/>
          </p:nvPr>
        </p:nvSpPr>
        <p:spPr/>
        <p:txBody>
          <a:bodyPr/>
          <a:lstStyle/>
          <a:p>
            <a:r>
              <a:rPr lang="en-US" altLang="en-US"/>
              <a:t>Degrees of Freedom (DOF)</a:t>
            </a:r>
          </a:p>
        </p:txBody>
      </p:sp>
      <p:pic>
        <p:nvPicPr>
          <p:cNvPr id="109572" name="Picture 2" descr="http://brand.ucla.edu/wp-content/uploads/2013/08/ucla-logotype-main-11.jpg">
            <a:extLst>
              <a:ext uri="{FF2B5EF4-FFF2-40B4-BE49-F238E27FC236}">
                <a16:creationId xmlns:a16="http://schemas.microsoft.com/office/drawing/2014/main" id="{10D14B7B-B0B9-5CBF-E733-8BCBC66FB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8151"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91626DE5-80A6-A9B7-2376-EE6B5A351CBB}"/>
              </a:ext>
            </a:extLst>
          </p:cNvPr>
          <p:cNvSpPr>
            <a:spLocks noGrp="1"/>
          </p:cNvSpPr>
          <p:nvPr>
            <p:ph type="ftr" sz="quarter" idx="10"/>
          </p:nvPr>
        </p:nvSpPr>
        <p:spPr>
          <a:xfrm>
            <a:off x="941802"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F4686EA7-A6F8-E1AE-3AB2-DF2F9FF70861}"/>
              </a:ext>
            </a:extLst>
          </p:cNvPr>
          <p:cNvSpPr>
            <a:spLocks noGrp="1" noChangeArrowheads="1"/>
          </p:cNvSpPr>
          <p:nvPr>
            <p:ph type="title"/>
          </p:nvPr>
        </p:nvSpPr>
        <p:spPr/>
        <p:txBody>
          <a:bodyPr/>
          <a:lstStyle/>
          <a:p>
            <a:r>
              <a:rPr lang="en-US" altLang="en-US"/>
              <a:t>Degrees of Freedom (DOF) </a:t>
            </a:r>
          </a:p>
        </p:txBody>
      </p:sp>
      <p:sp>
        <p:nvSpPr>
          <p:cNvPr id="111619" name="Rectangle 3">
            <a:extLst>
              <a:ext uri="{FF2B5EF4-FFF2-40B4-BE49-F238E27FC236}">
                <a16:creationId xmlns:a16="http://schemas.microsoft.com/office/drawing/2014/main" id="{E5922B52-232A-B087-1A97-3B9CB254615C}"/>
              </a:ext>
            </a:extLst>
          </p:cNvPr>
          <p:cNvSpPr>
            <a:spLocks noGrp="1" noChangeArrowheads="1"/>
          </p:cNvSpPr>
          <p:nvPr>
            <p:ph type="body" idx="1"/>
          </p:nvPr>
        </p:nvSpPr>
        <p:spPr/>
        <p:txBody>
          <a:bodyPr/>
          <a:lstStyle/>
          <a:p>
            <a:pPr marL="0" indent="0" algn="just">
              <a:buNone/>
            </a:pPr>
            <a:r>
              <a:rPr lang="en-US" altLang="en-US" sz="1600" dirty="0"/>
              <a:t>The number of </a:t>
            </a:r>
            <a:r>
              <a:rPr lang="en-US" altLang="en-US" sz="1600" b="1" i="1" dirty="0"/>
              <a:t>Degree of Freedom </a:t>
            </a:r>
            <a:r>
              <a:rPr lang="en-US" altLang="en-US" sz="1600" dirty="0"/>
              <a:t>that a manipulator possesses is the number independent position variable which would have to be specified in order to locate all parts of the mechanism. </a:t>
            </a:r>
          </a:p>
          <a:p>
            <a:pPr marL="0" indent="0" algn="just">
              <a:buNone/>
            </a:pPr>
            <a:endParaRPr lang="en-US" altLang="en-US" sz="1600" dirty="0"/>
          </a:p>
          <a:p>
            <a:pPr marL="0" indent="0" algn="just">
              <a:buNone/>
            </a:pPr>
            <a:r>
              <a:rPr lang="en-US" altLang="en-US" sz="1600" dirty="0"/>
              <a:t>Ideally, a manipulator should posses 6 DOF in order to manipulate an object in a 3D space</a:t>
            </a:r>
          </a:p>
          <a:p>
            <a:pPr marL="0" indent="0" algn="just">
              <a:buNone/>
            </a:pPr>
            <a:endParaRPr lang="en-US" altLang="en-US" sz="1600" dirty="0"/>
          </a:p>
          <a:p>
            <a:pPr marL="0" indent="0" algn="just"/>
            <a:r>
              <a:rPr lang="en-US" altLang="en-US" sz="1600" dirty="0"/>
              <a:t>   </a:t>
            </a:r>
            <a:r>
              <a:rPr lang="en-US" altLang="en-US" sz="1600" b="1" dirty="0"/>
              <a:t>General Purpose Robot</a:t>
            </a:r>
            <a:r>
              <a:rPr lang="en-US" altLang="en-US" sz="1600" dirty="0"/>
              <a:t> - # DOF = 6</a:t>
            </a:r>
          </a:p>
          <a:p>
            <a:pPr marL="0" indent="0" algn="just">
              <a:buNone/>
            </a:pPr>
            <a:endParaRPr lang="en-US" altLang="en-US" sz="1600" dirty="0"/>
          </a:p>
          <a:p>
            <a:pPr marL="0" indent="0" algn="just"/>
            <a:r>
              <a:rPr lang="en-US" altLang="en-US" sz="1600" dirty="0"/>
              <a:t>   </a:t>
            </a:r>
            <a:r>
              <a:rPr lang="en-US" altLang="en-US" sz="1600" b="1" dirty="0"/>
              <a:t>Redundant Robot</a:t>
            </a:r>
            <a:r>
              <a:rPr lang="en-US" altLang="en-US" sz="1600" dirty="0"/>
              <a:t> - # DOF &gt;7</a:t>
            </a:r>
          </a:p>
          <a:p>
            <a:pPr marL="0" indent="0" algn="just">
              <a:buNone/>
            </a:pPr>
            <a:endParaRPr lang="en-US" altLang="en-US" sz="1600" dirty="0"/>
          </a:p>
          <a:p>
            <a:pPr marL="0" indent="0" algn="just"/>
            <a:r>
              <a:rPr lang="en-US" altLang="en-US" sz="1600" b="1" dirty="0"/>
              <a:t>   Deficient Robot</a:t>
            </a:r>
            <a:r>
              <a:rPr lang="en-US" altLang="en-US" sz="1600" dirty="0"/>
              <a:t> - # DOF &lt; 6</a:t>
            </a:r>
          </a:p>
        </p:txBody>
      </p:sp>
      <p:sp>
        <p:nvSpPr>
          <p:cNvPr id="5" name="Footer Placeholder 2">
            <a:extLst>
              <a:ext uri="{FF2B5EF4-FFF2-40B4-BE49-F238E27FC236}">
                <a16:creationId xmlns:a16="http://schemas.microsoft.com/office/drawing/2014/main" id="{D536DD06-06A4-C206-169F-F52C8877A75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73167E2-58E9-CD2A-F1BF-775C83D591D5}"/>
              </a:ext>
            </a:extLst>
          </p:cNvPr>
          <p:cNvSpPr>
            <a:spLocks noGrp="1" noChangeArrowheads="1"/>
          </p:cNvSpPr>
          <p:nvPr>
            <p:ph type="title"/>
          </p:nvPr>
        </p:nvSpPr>
        <p:spPr/>
        <p:txBody>
          <a:bodyPr/>
          <a:lstStyle/>
          <a:p>
            <a:r>
              <a:rPr lang="en-US" altLang="en-US"/>
              <a:t>Human Arm - DOF </a:t>
            </a:r>
          </a:p>
        </p:txBody>
      </p:sp>
      <p:sp>
        <p:nvSpPr>
          <p:cNvPr id="113667" name="Rectangle 3">
            <a:extLst>
              <a:ext uri="{FF2B5EF4-FFF2-40B4-BE49-F238E27FC236}">
                <a16:creationId xmlns:a16="http://schemas.microsoft.com/office/drawing/2014/main" id="{F3BAD5F4-7B1E-011D-4205-02101F7C8D82}"/>
              </a:ext>
            </a:extLst>
          </p:cNvPr>
          <p:cNvSpPr>
            <a:spLocks noGrp="1" noChangeArrowheads="1"/>
          </p:cNvSpPr>
          <p:nvPr>
            <p:ph type="body" idx="1"/>
          </p:nvPr>
        </p:nvSpPr>
        <p:spPr/>
        <p:txBody>
          <a:bodyPr/>
          <a:lstStyle/>
          <a:p>
            <a:endParaRPr lang="en-US" altLang="en-US"/>
          </a:p>
        </p:txBody>
      </p:sp>
      <p:pic>
        <p:nvPicPr>
          <p:cNvPr id="113668" name="Picture 5" descr="E:\Document\UW\ee543\human_arm_model.tif">
            <a:extLst>
              <a:ext uri="{FF2B5EF4-FFF2-40B4-BE49-F238E27FC236}">
                <a16:creationId xmlns:a16="http://schemas.microsoft.com/office/drawing/2014/main" id="{CFDF63C7-772A-F2AC-1DF0-265E614F4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8175" y="1368426"/>
            <a:ext cx="2605088"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6" descr="E:\Document\UW\ee543\human_hand_model.tif">
            <a:extLst>
              <a:ext uri="{FF2B5EF4-FFF2-40B4-BE49-F238E27FC236}">
                <a16:creationId xmlns:a16="http://schemas.microsoft.com/office/drawing/2014/main" id="{13B9C4CC-0179-0248-35C3-A53F8A773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488" y="1916114"/>
            <a:ext cx="3865562"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5204D69C-6650-6497-B222-BCCCE509D9E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CAC3B6E-28AE-D234-5CF1-428C286C3339}"/>
              </a:ext>
            </a:extLst>
          </p:cNvPr>
          <p:cNvSpPr>
            <a:spLocks noGrp="1" noChangeArrowheads="1"/>
          </p:cNvSpPr>
          <p:nvPr>
            <p:ph type="ctrTitle"/>
          </p:nvPr>
        </p:nvSpPr>
        <p:spPr>
          <a:xfrm>
            <a:off x="2209800" y="2286000"/>
            <a:ext cx="7772400" cy="1143000"/>
          </a:xfrm>
        </p:spPr>
        <p:txBody>
          <a:bodyPr/>
          <a:lstStyle/>
          <a:p>
            <a:br>
              <a:rPr lang="en-US" altLang="en-US"/>
            </a:br>
            <a:r>
              <a:rPr lang="en-US" altLang="en-US"/>
              <a:t>Robotic Arm Architecture </a:t>
            </a:r>
            <a:br>
              <a:rPr lang="en-US" altLang="en-US"/>
            </a:br>
            <a:endParaRPr lang="en-US" altLang="en-US"/>
          </a:p>
        </p:txBody>
      </p:sp>
      <p:sp>
        <p:nvSpPr>
          <p:cNvPr id="115715" name="Rectangle 3">
            <a:extLst>
              <a:ext uri="{FF2B5EF4-FFF2-40B4-BE49-F238E27FC236}">
                <a16:creationId xmlns:a16="http://schemas.microsoft.com/office/drawing/2014/main" id="{FEB19446-930A-C65D-B908-D74927A913D2}"/>
              </a:ext>
            </a:extLst>
          </p:cNvPr>
          <p:cNvSpPr>
            <a:spLocks noGrp="1" noChangeArrowheads="1"/>
          </p:cNvSpPr>
          <p:nvPr>
            <p:ph type="subTitle" idx="1"/>
          </p:nvPr>
        </p:nvSpPr>
        <p:spPr/>
        <p:txBody>
          <a:bodyPr/>
          <a:lstStyle/>
          <a:p>
            <a:r>
              <a:rPr lang="en-US" altLang="en-US"/>
              <a:t>Workspace</a:t>
            </a:r>
          </a:p>
        </p:txBody>
      </p:sp>
      <p:pic>
        <p:nvPicPr>
          <p:cNvPr id="115716" name="Picture 2" descr="http://brand.ucla.edu/wp-content/uploads/2013/08/ucla-logotype-main-11.jpg">
            <a:extLst>
              <a:ext uri="{FF2B5EF4-FFF2-40B4-BE49-F238E27FC236}">
                <a16:creationId xmlns:a16="http://schemas.microsoft.com/office/drawing/2014/main" id="{FD0CC02D-6ED5-188E-A9D8-3E01C986F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1B99CA63-3A75-7AC3-7594-476E22AC6EF1}"/>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690029C5-F8D8-E858-E4DB-444C38772E00}"/>
              </a:ext>
            </a:extLst>
          </p:cNvPr>
          <p:cNvSpPr>
            <a:spLocks noGrp="1" noChangeArrowheads="1"/>
          </p:cNvSpPr>
          <p:nvPr>
            <p:ph type="title"/>
          </p:nvPr>
        </p:nvSpPr>
        <p:spPr/>
        <p:txBody>
          <a:bodyPr/>
          <a:lstStyle/>
          <a:p>
            <a:r>
              <a:rPr lang="en-US" altLang="en-US"/>
              <a:t>Workspace - Definition</a:t>
            </a:r>
          </a:p>
        </p:txBody>
      </p:sp>
      <p:sp>
        <p:nvSpPr>
          <p:cNvPr id="32771" name="Rectangle 3">
            <a:extLst>
              <a:ext uri="{FF2B5EF4-FFF2-40B4-BE49-F238E27FC236}">
                <a16:creationId xmlns:a16="http://schemas.microsoft.com/office/drawing/2014/main" id="{2AEC41EB-1BC8-37A7-D294-46129CA6FFF7}"/>
              </a:ext>
            </a:extLst>
          </p:cNvPr>
          <p:cNvSpPr>
            <a:spLocks noGrp="1" noChangeArrowheads="1"/>
          </p:cNvSpPr>
          <p:nvPr>
            <p:ph type="body" idx="1"/>
          </p:nvPr>
        </p:nvSpPr>
        <p:spPr/>
        <p:txBody>
          <a:bodyPr/>
          <a:lstStyle/>
          <a:p>
            <a:pPr>
              <a:defRPr/>
            </a:pPr>
            <a:r>
              <a:rPr lang="en-US" altLang="en-US" b="1" dirty="0"/>
              <a:t>Workspace</a:t>
            </a:r>
            <a:r>
              <a:rPr lang="en-US" altLang="en-US" dirty="0"/>
              <a:t> - The volume of space that the end-effector can reach</a:t>
            </a:r>
          </a:p>
          <a:p>
            <a:pPr>
              <a:defRPr/>
            </a:pPr>
            <a:endParaRPr lang="en-US" altLang="en-US" dirty="0"/>
          </a:p>
          <a:p>
            <a:pPr>
              <a:defRPr/>
            </a:pPr>
            <a:r>
              <a:rPr lang="en-US" altLang="en-US" b="1" dirty="0"/>
              <a:t>Dexterous Workspace</a:t>
            </a:r>
            <a:r>
              <a:rPr lang="en-US" altLang="en-US" dirty="0"/>
              <a:t> - The volume of the space which every point can be reach by the end effector in </a:t>
            </a:r>
            <a:r>
              <a:rPr lang="en-US" altLang="en-US" dirty="0">
                <a:solidFill>
                  <a:srgbClr val="FF3300"/>
                </a:solidFill>
              </a:rPr>
              <a:t>all possible orientations.</a:t>
            </a:r>
            <a:endParaRPr lang="en-US" altLang="en-US" dirty="0"/>
          </a:p>
          <a:p>
            <a:pPr marL="0" indent="0">
              <a:buNone/>
              <a:defRPr/>
            </a:pPr>
            <a:endParaRPr lang="en-US" altLang="en-US" b="1" dirty="0"/>
          </a:p>
          <a:p>
            <a:pPr>
              <a:defRPr/>
            </a:pPr>
            <a:r>
              <a:rPr lang="en-US" altLang="en-US" b="1" dirty="0"/>
              <a:t>Reachable Workspace</a:t>
            </a:r>
            <a:r>
              <a:rPr lang="en-US" altLang="en-US" dirty="0"/>
              <a:t> - The volume of the space which every point can be reach by the end effector in </a:t>
            </a:r>
            <a:r>
              <a:rPr lang="en-US" altLang="en-US" dirty="0">
                <a:solidFill>
                  <a:srgbClr val="FF3300"/>
                </a:solidFill>
              </a:rPr>
              <a:t>at least one orientation.</a:t>
            </a:r>
            <a:endParaRPr lang="en-US" altLang="en-US" dirty="0"/>
          </a:p>
          <a:p>
            <a:pPr>
              <a:defRPr/>
            </a:pPr>
            <a:endParaRPr lang="en-US" altLang="en-US" dirty="0"/>
          </a:p>
        </p:txBody>
      </p:sp>
      <p:sp>
        <p:nvSpPr>
          <p:cNvPr id="5" name="Footer Placeholder 2">
            <a:extLst>
              <a:ext uri="{FF2B5EF4-FFF2-40B4-BE49-F238E27FC236}">
                <a16:creationId xmlns:a16="http://schemas.microsoft.com/office/drawing/2014/main" id="{C5F52051-EEEF-A2C3-F33B-544ACA9D34F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CC7D15D-F74D-A103-0473-11ABC21EC3A8}"/>
              </a:ext>
            </a:extLst>
          </p:cNvPr>
          <p:cNvSpPr>
            <a:spLocks noGrp="1" noChangeArrowheads="1"/>
          </p:cNvSpPr>
          <p:nvPr>
            <p:ph type="ctrTitle"/>
          </p:nvPr>
        </p:nvSpPr>
        <p:spPr>
          <a:xfrm>
            <a:off x="2209800" y="2286000"/>
            <a:ext cx="7772400" cy="1143000"/>
          </a:xfrm>
        </p:spPr>
        <p:txBody>
          <a:bodyPr/>
          <a:lstStyle/>
          <a:p>
            <a:r>
              <a:rPr lang="en-US" altLang="en-US"/>
              <a:t>Fundamental Problems in </a:t>
            </a:r>
            <a:br>
              <a:rPr lang="en-US" altLang="en-US"/>
            </a:br>
            <a:r>
              <a:rPr lang="en-US" altLang="en-US"/>
              <a:t>Robotics Manipulation </a:t>
            </a:r>
            <a:br>
              <a:rPr lang="en-US" altLang="en-US"/>
            </a:br>
            <a:endParaRPr lang="en-US" altLang="en-US"/>
          </a:p>
        </p:txBody>
      </p:sp>
      <p:sp>
        <p:nvSpPr>
          <p:cNvPr id="27651" name="Rectangle 3">
            <a:extLst>
              <a:ext uri="{FF2B5EF4-FFF2-40B4-BE49-F238E27FC236}">
                <a16:creationId xmlns:a16="http://schemas.microsoft.com/office/drawing/2014/main" id="{3E60C0CA-18E4-17AB-946F-E679406D933C}"/>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1F03F568-69C4-EA8F-3C19-BC8D246EDA7F}"/>
              </a:ext>
            </a:extLst>
          </p:cNvPr>
          <p:cNvSpPr>
            <a:spLocks noGrp="1" noChangeArrowheads="1"/>
          </p:cNvSpPr>
          <p:nvPr>
            <p:ph type="title"/>
          </p:nvPr>
        </p:nvSpPr>
        <p:spPr/>
        <p:txBody>
          <a:bodyPr/>
          <a:lstStyle/>
          <a:p>
            <a:r>
              <a:rPr lang="en-US" altLang="en-US"/>
              <a:t>Comparison Table </a:t>
            </a:r>
          </a:p>
        </p:txBody>
      </p:sp>
      <p:graphicFrame>
        <p:nvGraphicFramePr>
          <p:cNvPr id="4" name="Table 3">
            <a:extLst>
              <a:ext uri="{FF2B5EF4-FFF2-40B4-BE49-F238E27FC236}">
                <a16:creationId xmlns:a16="http://schemas.microsoft.com/office/drawing/2014/main" id="{1A3110BB-1FA8-924D-7326-55F7DB92DDAF}"/>
              </a:ext>
            </a:extLst>
          </p:cNvPr>
          <p:cNvGraphicFramePr>
            <a:graphicFrameLocks noGrp="1"/>
          </p:cNvGraphicFramePr>
          <p:nvPr/>
        </p:nvGraphicFramePr>
        <p:xfrm>
          <a:off x="2393950" y="1366839"/>
          <a:ext cx="8013700" cy="4516437"/>
        </p:xfrm>
        <a:graphic>
          <a:graphicData uri="http://schemas.openxmlformats.org/drawingml/2006/table">
            <a:tbl>
              <a:tblPr firstRow="1" bandRow="1">
                <a:tableStyleId>{00A15C55-8517-42AA-B614-E9B94910E393}</a:tableStyleId>
              </a:tblPr>
              <a:tblGrid>
                <a:gridCol w="1254942">
                  <a:extLst>
                    <a:ext uri="{9D8B030D-6E8A-4147-A177-3AD203B41FA5}">
                      <a16:colId xmlns:a16="http://schemas.microsoft.com/office/drawing/2014/main" val="20000"/>
                    </a:ext>
                  </a:extLst>
                </a:gridCol>
                <a:gridCol w="2200630">
                  <a:extLst>
                    <a:ext uri="{9D8B030D-6E8A-4147-A177-3AD203B41FA5}">
                      <a16:colId xmlns:a16="http://schemas.microsoft.com/office/drawing/2014/main" val="20001"/>
                    </a:ext>
                  </a:extLst>
                </a:gridCol>
                <a:gridCol w="2276824">
                  <a:extLst>
                    <a:ext uri="{9D8B030D-6E8A-4147-A177-3AD203B41FA5}">
                      <a16:colId xmlns:a16="http://schemas.microsoft.com/office/drawing/2014/main" val="20002"/>
                    </a:ext>
                  </a:extLst>
                </a:gridCol>
                <a:gridCol w="2281304">
                  <a:extLst>
                    <a:ext uri="{9D8B030D-6E8A-4147-A177-3AD203B41FA5}">
                      <a16:colId xmlns:a16="http://schemas.microsoft.com/office/drawing/2014/main" val="20003"/>
                    </a:ext>
                  </a:extLst>
                </a:gridCol>
              </a:tblGrid>
              <a:tr h="368947">
                <a:tc>
                  <a:txBody>
                    <a:bodyPr/>
                    <a:lstStyle/>
                    <a:p>
                      <a:r>
                        <a:rPr lang="en-US" sz="1200" dirty="0"/>
                        <a:t>Category</a:t>
                      </a:r>
                      <a:r>
                        <a:rPr lang="en-US" sz="1200" baseline="0" dirty="0"/>
                        <a:t> </a:t>
                      </a:r>
                      <a:endParaRPr lang="en-US" sz="1200" dirty="0"/>
                    </a:p>
                  </a:txBody>
                  <a:tcPr marL="91431" marR="91431" marT="45725" marB="45725"/>
                </a:tc>
                <a:tc>
                  <a:txBody>
                    <a:bodyPr/>
                    <a:lstStyle/>
                    <a:p>
                      <a:r>
                        <a:rPr lang="en-US" sz="1200" dirty="0"/>
                        <a:t>Property </a:t>
                      </a:r>
                    </a:p>
                  </a:txBody>
                  <a:tcPr marL="91431" marR="91431" marT="45725" marB="45725"/>
                </a:tc>
                <a:tc>
                  <a:txBody>
                    <a:bodyPr/>
                    <a:lstStyle/>
                    <a:p>
                      <a:r>
                        <a:rPr lang="en-US" sz="1200" dirty="0"/>
                        <a:t>Serial </a:t>
                      </a:r>
                    </a:p>
                  </a:txBody>
                  <a:tcPr marL="91431" marR="91431" marT="45725" marB="45725"/>
                </a:tc>
                <a:tc>
                  <a:txBody>
                    <a:bodyPr/>
                    <a:lstStyle/>
                    <a:p>
                      <a:r>
                        <a:rPr lang="en-US" sz="1200" dirty="0"/>
                        <a:t>Parallel</a:t>
                      </a:r>
                      <a:r>
                        <a:rPr lang="en-US" sz="1200" baseline="0" dirty="0"/>
                        <a:t> </a:t>
                      </a:r>
                      <a:endParaRPr lang="en-US" sz="1200" dirty="0"/>
                    </a:p>
                  </a:txBody>
                  <a:tcPr marL="91431" marR="91431" marT="45725" marB="45725"/>
                </a:tc>
                <a:extLst>
                  <a:ext uri="{0D108BD9-81ED-4DB2-BD59-A6C34878D82A}">
                    <a16:rowId xmlns:a16="http://schemas.microsoft.com/office/drawing/2014/main" val="10000"/>
                  </a:ext>
                </a:extLst>
              </a:tr>
              <a:tr h="312440">
                <a:tc>
                  <a:txBody>
                    <a:bodyPr/>
                    <a:lstStyle/>
                    <a:p>
                      <a:r>
                        <a:rPr lang="en-US" sz="1000" b="1" dirty="0"/>
                        <a:t>Mechanics </a:t>
                      </a:r>
                    </a:p>
                  </a:txBody>
                  <a:tcPr marL="91431" marR="91431" marT="45725" marB="45725"/>
                </a:tc>
                <a:tc>
                  <a:txBody>
                    <a:bodyPr/>
                    <a:lstStyle/>
                    <a:p>
                      <a:r>
                        <a:rPr lang="en-US" sz="1000" b="1" dirty="0"/>
                        <a:t>Type of Joints</a:t>
                      </a:r>
                    </a:p>
                  </a:txBody>
                  <a:tcPr marL="91431" marR="91431" marT="45725" marB="45725"/>
                </a:tc>
                <a:tc>
                  <a:txBody>
                    <a:bodyPr/>
                    <a:lstStyle/>
                    <a:p>
                      <a:r>
                        <a:rPr lang="en-US" sz="1000" b="1" dirty="0">
                          <a:solidFill>
                            <a:srgbClr val="00B050"/>
                          </a:solidFill>
                        </a:rPr>
                        <a:t>Active (R, P)</a:t>
                      </a:r>
                    </a:p>
                  </a:txBody>
                  <a:tcPr marL="91431" marR="91431" marT="45725" marB="45725"/>
                </a:tc>
                <a:tc>
                  <a:txBody>
                    <a:bodyPr/>
                    <a:lstStyle/>
                    <a:p>
                      <a:r>
                        <a:rPr lang="en-US" sz="1000" b="1" dirty="0">
                          <a:solidFill>
                            <a:srgbClr val="FF0000"/>
                          </a:solidFill>
                        </a:rPr>
                        <a:t>Active &amp; Passive (R,P,U,S)</a:t>
                      </a:r>
                    </a:p>
                  </a:txBody>
                  <a:tcPr marL="91431" marR="91431" marT="45725" marB="45725"/>
                </a:tc>
                <a:extLst>
                  <a:ext uri="{0D108BD9-81ED-4DB2-BD59-A6C34878D82A}">
                    <a16:rowId xmlns:a16="http://schemas.microsoft.com/office/drawing/2014/main" val="10001"/>
                  </a:ext>
                </a:extLst>
              </a:tr>
              <a:tr h="264485">
                <a:tc>
                  <a:txBody>
                    <a:bodyPr/>
                    <a:lstStyle/>
                    <a:p>
                      <a:r>
                        <a:rPr lang="en-US" sz="1000" b="1" dirty="0"/>
                        <a:t>Kinematics </a:t>
                      </a:r>
                    </a:p>
                  </a:txBody>
                  <a:tcPr marL="91431" marR="91431" marT="45725" marB="45725"/>
                </a:tc>
                <a:tc>
                  <a:txBody>
                    <a:bodyPr/>
                    <a:lstStyle/>
                    <a:p>
                      <a:r>
                        <a:rPr lang="en-US" sz="1000" b="1" dirty="0"/>
                        <a:t>Chain</a:t>
                      </a:r>
                      <a:r>
                        <a:rPr lang="en-US" sz="1000" b="1" baseline="0" dirty="0"/>
                        <a:t> Type </a:t>
                      </a:r>
                      <a:endParaRPr lang="en-US" sz="1000" b="1" dirty="0"/>
                    </a:p>
                  </a:txBody>
                  <a:tcPr marL="91431" marR="91431" marT="45725" marB="45725"/>
                </a:tc>
                <a:tc>
                  <a:txBody>
                    <a:bodyPr/>
                    <a:lstStyle/>
                    <a:p>
                      <a:r>
                        <a:rPr lang="en-US" sz="1000" b="1" dirty="0"/>
                        <a:t>Open </a:t>
                      </a:r>
                    </a:p>
                  </a:txBody>
                  <a:tcPr marL="91431" marR="91431" marT="45725" marB="45725"/>
                </a:tc>
                <a:tc>
                  <a:txBody>
                    <a:bodyPr/>
                    <a:lstStyle/>
                    <a:p>
                      <a:r>
                        <a:rPr lang="en-US" sz="1000" b="1" dirty="0"/>
                        <a:t>Close </a:t>
                      </a:r>
                    </a:p>
                  </a:txBody>
                  <a:tcPr marL="91431" marR="91431" marT="45725" marB="45725"/>
                </a:tc>
                <a:extLst>
                  <a:ext uri="{0D108BD9-81ED-4DB2-BD59-A6C34878D82A}">
                    <a16:rowId xmlns:a16="http://schemas.microsoft.com/office/drawing/2014/main" val="10002"/>
                  </a:ext>
                </a:extLst>
              </a:tr>
              <a:tr h="273451">
                <a:tc>
                  <a:txBody>
                    <a:bodyPr/>
                    <a:lstStyle/>
                    <a:p>
                      <a:endParaRPr lang="en-US" sz="1000" b="1" dirty="0"/>
                    </a:p>
                  </a:txBody>
                  <a:tcPr marL="91431" marR="91431" marT="45725" marB="45725"/>
                </a:tc>
                <a:tc>
                  <a:txBody>
                    <a:bodyPr/>
                    <a:lstStyle/>
                    <a:p>
                      <a:r>
                        <a:rPr lang="en-US" sz="1000" b="1" dirty="0"/>
                        <a:t>Role</a:t>
                      </a:r>
                      <a:r>
                        <a:rPr lang="en-US" sz="1000" b="1" baseline="0" dirty="0"/>
                        <a:t> of Active Joint</a:t>
                      </a:r>
                      <a:endParaRPr lang="en-US" sz="1000" b="1" dirty="0"/>
                    </a:p>
                  </a:txBody>
                  <a:tcPr marL="91431" marR="91431" marT="45725" marB="45725"/>
                </a:tc>
                <a:tc>
                  <a:txBody>
                    <a:bodyPr/>
                    <a:lstStyle/>
                    <a:p>
                      <a:r>
                        <a:rPr lang="en-US" sz="1000" b="1" dirty="0"/>
                        <a:t>Twist </a:t>
                      </a:r>
                    </a:p>
                  </a:txBody>
                  <a:tcPr marL="91431" marR="91431" marT="45725" marB="45725"/>
                </a:tc>
                <a:tc>
                  <a:txBody>
                    <a:bodyPr/>
                    <a:lstStyle/>
                    <a:p>
                      <a:r>
                        <a:rPr lang="en-US" sz="1000" b="1" dirty="0"/>
                        <a:t>Wrench </a:t>
                      </a:r>
                    </a:p>
                  </a:txBody>
                  <a:tcPr marL="91431" marR="91431" marT="45725" marB="45725"/>
                </a:tc>
                <a:extLst>
                  <a:ext uri="{0D108BD9-81ED-4DB2-BD59-A6C34878D82A}">
                    <a16:rowId xmlns:a16="http://schemas.microsoft.com/office/drawing/2014/main" val="10003"/>
                  </a:ext>
                </a:extLst>
              </a:tr>
              <a:tr h="286900">
                <a:tc>
                  <a:txBody>
                    <a:bodyPr/>
                    <a:lstStyle/>
                    <a:p>
                      <a:endParaRPr lang="en-US" sz="1000" b="1" dirty="0"/>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t>Direct / Forward Kinematics</a:t>
                      </a:r>
                    </a:p>
                  </a:txBody>
                  <a:tcPr marL="91431" marR="91431" marT="45725" marB="45725"/>
                </a:tc>
                <a:tc>
                  <a:txBody>
                    <a:bodyPr/>
                    <a:lstStyle/>
                    <a:p>
                      <a:r>
                        <a:rPr lang="en-US" sz="1000" b="1" dirty="0">
                          <a:solidFill>
                            <a:srgbClr val="00B050"/>
                          </a:solidFill>
                        </a:rPr>
                        <a:t>Simple</a:t>
                      </a:r>
                    </a:p>
                  </a:txBody>
                  <a:tcPr marL="91431" marR="91431" marT="45725" marB="45725"/>
                </a:tc>
                <a:tc>
                  <a:txBody>
                    <a:bodyPr/>
                    <a:lstStyle/>
                    <a:p>
                      <a:r>
                        <a:rPr lang="en-US" sz="1000" b="1" dirty="0">
                          <a:solidFill>
                            <a:srgbClr val="FF0000"/>
                          </a:solidFill>
                        </a:rPr>
                        <a:t>Complicated</a:t>
                      </a:r>
                      <a:r>
                        <a:rPr lang="en-US" sz="1000" b="1" dirty="0"/>
                        <a:t> </a:t>
                      </a:r>
                    </a:p>
                  </a:txBody>
                  <a:tcPr marL="91431" marR="91431" marT="45725" marB="45725"/>
                </a:tc>
                <a:extLst>
                  <a:ext uri="{0D108BD9-81ED-4DB2-BD59-A6C34878D82A}">
                    <a16:rowId xmlns:a16="http://schemas.microsoft.com/office/drawing/2014/main" val="10004"/>
                  </a:ext>
                </a:extLst>
              </a:tr>
              <a:tr h="268968">
                <a:tc>
                  <a:txBody>
                    <a:bodyPr/>
                    <a:lstStyle/>
                    <a:p>
                      <a:endParaRPr lang="en-US" sz="1000" b="1" dirty="0"/>
                    </a:p>
                  </a:txBody>
                  <a:tcPr marL="91431" marR="91431" marT="45725" marB="45725"/>
                </a:tc>
                <a:tc>
                  <a:txBody>
                    <a:bodyPr/>
                    <a:lstStyle/>
                    <a:p>
                      <a:r>
                        <a:rPr lang="en-US" sz="1000" b="1" dirty="0"/>
                        <a:t>Inverse Kinematics </a:t>
                      </a:r>
                    </a:p>
                  </a:txBody>
                  <a:tcPr marL="91431" marR="91431" marT="45725" marB="45725"/>
                </a:tc>
                <a:tc>
                  <a:txBody>
                    <a:bodyPr/>
                    <a:lstStyle/>
                    <a:p>
                      <a:r>
                        <a:rPr lang="en-US" sz="1000" b="1" dirty="0">
                          <a:solidFill>
                            <a:srgbClr val="FF0000"/>
                          </a:solidFill>
                        </a:rPr>
                        <a:t>Complicated </a:t>
                      </a:r>
                    </a:p>
                  </a:txBody>
                  <a:tcPr marL="91431" marR="91431" marT="45725" marB="45725"/>
                </a:tc>
                <a:tc>
                  <a:txBody>
                    <a:bodyPr/>
                    <a:lstStyle/>
                    <a:p>
                      <a:r>
                        <a:rPr lang="en-US" sz="1000" b="1" dirty="0">
                          <a:solidFill>
                            <a:srgbClr val="00B050"/>
                          </a:solidFill>
                        </a:rPr>
                        <a:t>Simple </a:t>
                      </a:r>
                    </a:p>
                  </a:txBody>
                  <a:tcPr marL="91431" marR="91431" marT="45725" marB="45725"/>
                </a:tc>
                <a:extLst>
                  <a:ext uri="{0D108BD9-81ED-4DB2-BD59-A6C34878D82A}">
                    <a16:rowId xmlns:a16="http://schemas.microsoft.com/office/drawing/2014/main" val="10005"/>
                  </a:ext>
                </a:extLst>
              </a:tr>
              <a:tr h="286899">
                <a:tc>
                  <a:txBody>
                    <a:bodyPr/>
                    <a:lstStyle/>
                    <a:p>
                      <a:endParaRPr lang="en-US" sz="1000" b="1" dirty="0"/>
                    </a:p>
                  </a:txBody>
                  <a:tcPr marL="91431" marR="91431" marT="45725" marB="45725"/>
                </a:tc>
                <a:tc>
                  <a:txBody>
                    <a:bodyPr/>
                    <a:lstStyle/>
                    <a:p>
                      <a:r>
                        <a:rPr lang="en-US" sz="1000" b="1" dirty="0"/>
                        <a:t>Multiple Solutions </a:t>
                      </a:r>
                    </a:p>
                  </a:txBody>
                  <a:tcPr marL="91431" marR="91431" marT="45725" marB="45725"/>
                </a:tc>
                <a:tc>
                  <a:txBody>
                    <a:bodyPr/>
                    <a:lstStyle/>
                    <a:p>
                      <a:r>
                        <a:rPr lang="en-US" sz="1000" b="1" dirty="0">
                          <a:solidFill>
                            <a:srgbClr val="00B050"/>
                          </a:solidFill>
                        </a:rPr>
                        <a:t>Low (small number )</a:t>
                      </a:r>
                    </a:p>
                  </a:txBody>
                  <a:tcPr marL="91431" marR="91431" marT="45725" marB="45725"/>
                </a:tc>
                <a:tc>
                  <a:txBody>
                    <a:bodyPr/>
                    <a:lstStyle/>
                    <a:p>
                      <a:r>
                        <a:rPr lang="en-US" sz="1000" b="1" dirty="0">
                          <a:solidFill>
                            <a:srgbClr val="FF0000"/>
                          </a:solidFill>
                        </a:rPr>
                        <a:t>High (large number)</a:t>
                      </a:r>
                    </a:p>
                  </a:txBody>
                  <a:tcPr marL="91431" marR="91431" marT="45725" marB="45725"/>
                </a:tc>
                <a:extLst>
                  <a:ext uri="{0D108BD9-81ED-4DB2-BD59-A6C34878D82A}">
                    <a16:rowId xmlns:a16="http://schemas.microsoft.com/office/drawing/2014/main" val="10006"/>
                  </a:ext>
                </a:extLst>
              </a:tr>
              <a:tr h="286900">
                <a:tc>
                  <a:txBody>
                    <a:bodyPr/>
                    <a:lstStyle/>
                    <a:p>
                      <a:endParaRPr lang="en-US" sz="1000" b="1" dirty="0"/>
                    </a:p>
                  </a:txBody>
                  <a:tcPr marL="91431" marR="91431" marT="45725" marB="45725"/>
                </a:tc>
                <a:tc>
                  <a:txBody>
                    <a:bodyPr/>
                    <a:lstStyle/>
                    <a:p>
                      <a:r>
                        <a:rPr lang="en-US" sz="1000" b="1" dirty="0"/>
                        <a:t>Singularity </a:t>
                      </a:r>
                    </a:p>
                  </a:txBody>
                  <a:tcPr marL="91431" marR="91431" marT="45725" marB="45725"/>
                </a:tc>
                <a:tc>
                  <a:txBody>
                    <a:bodyPr/>
                    <a:lstStyle/>
                    <a:p>
                      <a:r>
                        <a:rPr lang="en-US" sz="1000" b="1" dirty="0">
                          <a:solidFill>
                            <a:srgbClr val="00B050"/>
                          </a:solidFill>
                        </a:rPr>
                        <a:t>Loss of freedom</a:t>
                      </a:r>
                    </a:p>
                  </a:txBody>
                  <a:tcPr marL="91431" marR="91431" marT="45725" marB="45725"/>
                </a:tc>
                <a:tc>
                  <a:txBody>
                    <a:bodyPr/>
                    <a:lstStyle/>
                    <a:p>
                      <a:r>
                        <a:rPr lang="en-US" sz="1000" b="1" dirty="0">
                          <a:solidFill>
                            <a:srgbClr val="FF0000"/>
                          </a:solidFill>
                        </a:rPr>
                        <a:t>Gain of Freedom</a:t>
                      </a:r>
                    </a:p>
                  </a:txBody>
                  <a:tcPr marL="91431" marR="91431" marT="45725" marB="45725"/>
                </a:tc>
                <a:extLst>
                  <a:ext uri="{0D108BD9-81ED-4DB2-BD59-A6C34878D82A}">
                    <a16:rowId xmlns:a16="http://schemas.microsoft.com/office/drawing/2014/main" val="10007"/>
                  </a:ext>
                </a:extLst>
              </a:tr>
              <a:tr h="396280">
                <a:tc>
                  <a:txBody>
                    <a:bodyPr/>
                    <a:lstStyle/>
                    <a:p>
                      <a:endParaRPr lang="en-US" sz="1000" b="1" dirty="0"/>
                    </a:p>
                  </a:txBody>
                  <a:tcPr marL="91431" marR="91431" marT="45725" marB="45725"/>
                </a:tc>
                <a:tc>
                  <a:txBody>
                    <a:bodyPr/>
                    <a:lstStyle/>
                    <a:p>
                      <a:r>
                        <a:rPr lang="en-US" sz="1000" b="1" dirty="0"/>
                        <a:t>Singularity Location </a:t>
                      </a:r>
                    </a:p>
                  </a:txBody>
                  <a:tcPr marL="91431" marR="91431" marT="45725" marB="45725"/>
                </a:tc>
                <a:tc>
                  <a:txBody>
                    <a:bodyPr/>
                    <a:lstStyle/>
                    <a:p>
                      <a:r>
                        <a:rPr lang="en-US" sz="1000" b="1" dirty="0">
                          <a:solidFill>
                            <a:srgbClr val="00B050"/>
                          </a:solidFill>
                        </a:rPr>
                        <a:t>Arm – Edge - Workspace</a:t>
                      </a:r>
                    </a:p>
                    <a:p>
                      <a:r>
                        <a:rPr lang="en-US" sz="1000" b="1" dirty="0">
                          <a:solidFill>
                            <a:srgbClr val="FF0000"/>
                          </a:solidFill>
                        </a:rPr>
                        <a:t>Wrist -  Inside &amp; Edge - Workspace </a:t>
                      </a:r>
                    </a:p>
                  </a:txBody>
                  <a:tcPr marL="91431" marR="91431" marT="45725" marB="4572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solidFill>
                            <a:srgbClr val="FF0000"/>
                          </a:solidFill>
                        </a:rPr>
                        <a:t>Inside &amp; Edge - Workspace </a:t>
                      </a:r>
                    </a:p>
                    <a:p>
                      <a:endParaRPr lang="en-US" sz="1000" b="1" dirty="0"/>
                    </a:p>
                  </a:txBody>
                  <a:tcPr marL="91431" marR="91431" marT="45725" marB="45725"/>
                </a:tc>
                <a:extLst>
                  <a:ext uri="{0D108BD9-81ED-4DB2-BD59-A6C34878D82A}">
                    <a16:rowId xmlns:a16="http://schemas.microsoft.com/office/drawing/2014/main" val="10008"/>
                  </a:ext>
                </a:extLst>
              </a:tr>
              <a:tr h="285106">
                <a:tc>
                  <a:txBody>
                    <a:bodyPr/>
                    <a:lstStyle/>
                    <a:p>
                      <a:r>
                        <a:rPr lang="en-US" sz="1000" b="1" dirty="0"/>
                        <a:t>Dynamics </a:t>
                      </a:r>
                      <a:r>
                        <a:rPr lang="en-US" sz="1000" b="1" baseline="0" dirty="0"/>
                        <a:t> </a:t>
                      </a:r>
                      <a:endParaRPr lang="en-US" sz="1000" b="1" dirty="0"/>
                    </a:p>
                  </a:txBody>
                  <a:tcPr marL="91431" marR="91431" marT="45725" marB="45725"/>
                </a:tc>
                <a:tc>
                  <a:txBody>
                    <a:bodyPr/>
                    <a:lstStyle/>
                    <a:p>
                      <a:r>
                        <a:rPr lang="en-US" sz="1000" b="1" dirty="0"/>
                        <a:t>Inertia of Moving Parts </a:t>
                      </a:r>
                    </a:p>
                  </a:txBody>
                  <a:tcPr marL="91431" marR="91431" marT="45725" marB="45725"/>
                </a:tc>
                <a:tc>
                  <a:txBody>
                    <a:bodyPr/>
                    <a:lstStyle/>
                    <a:p>
                      <a:r>
                        <a:rPr lang="en-US" sz="1000" b="1" dirty="0">
                          <a:solidFill>
                            <a:srgbClr val="FF0000"/>
                          </a:solidFill>
                        </a:rPr>
                        <a:t>High </a:t>
                      </a:r>
                    </a:p>
                  </a:txBody>
                  <a:tcPr marL="91431" marR="91431" marT="45725" marB="45725"/>
                </a:tc>
                <a:tc>
                  <a:txBody>
                    <a:bodyPr/>
                    <a:lstStyle/>
                    <a:p>
                      <a:r>
                        <a:rPr lang="en-US" sz="1000" b="1" dirty="0">
                          <a:solidFill>
                            <a:srgbClr val="00B050"/>
                          </a:solidFill>
                        </a:rPr>
                        <a:t>Low</a:t>
                      </a:r>
                    </a:p>
                  </a:txBody>
                  <a:tcPr marL="91431" marR="91431" marT="45725" marB="45725"/>
                </a:tc>
                <a:extLst>
                  <a:ext uri="{0D108BD9-81ED-4DB2-BD59-A6C34878D82A}">
                    <a16:rowId xmlns:a16="http://schemas.microsoft.com/office/drawing/2014/main" val="10009"/>
                  </a:ext>
                </a:extLst>
              </a:tr>
              <a:tr h="285106">
                <a:tc>
                  <a:txBody>
                    <a:bodyPr/>
                    <a:lstStyle/>
                    <a:p>
                      <a:endParaRPr lang="en-US" sz="1000" b="1" dirty="0"/>
                    </a:p>
                  </a:txBody>
                  <a:tcPr marL="91431" marR="91431" marT="45725" marB="45725"/>
                </a:tc>
                <a:tc>
                  <a:txBody>
                    <a:bodyPr/>
                    <a:lstStyle/>
                    <a:p>
                      <a:r>
                        <a:rPr lang="en-US" sz="1000" b="1" dirty="0"/>
                        <a:t>End Effector</a:t>
                      </a:r>
                      <a:r>
                        <a:rPr lang="en-US" sz="1000" b="1" baseline="0" dirty="0"/>
                        <a:t> Speed </a:t>
                      </a:r>
                      <a:endParaRPr lang="en-US" sz="1000" b="1" dirty="0"/>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0"/>
                  </a:ext>
                </a:extLst>
              </a:tr>
              <a:tr h="285106">
                <a:tc>
                  <a:txBody>
                    <a:bodyPr/>
                    <a:lstStyle/>
                    <a:p>
                      <a:r>
                        <a:rPr lang="en-US" sz="1000" b="1" dirty="0"/>
                        <a:t>Performance</a:t>
                      </a:r>
                      <a:r>
                        <a:rPr lang="en-US" sz="1000" b="1" baseline="0" dirty="0"/>
                        <a:t> </a:t>
                      </a:r>
                      <a:endParaRPr lang="en-US" sz="1000" b="1" dirty="0"/>
                    </a:p>
                  </a:txBody>
                  <a:tcPr marL="91431" marR="91431" marT="45725" marB="45725"/>
                </a:tc>
                <a:tc>
                  <a:txBody>
                    <a:bodyPr/>
                    <a:lstStyle/>
                    <a:p>
                      <a:r>
                        <a:rPr lang="en-US" sz="1000" b="1" dirty="0"/>
                        <a:t>Position Accuracy </a:t>
                      </a:r>
                    </a:p>
                  </a:txBody>
                  <a:tcPr marL="91431" marR="91431" marT="45725" marB="45725"/>
                </a:tc>
                <a:tc>
                  <a:txBody>
                    <a:bodyPr/>
                    <a:lstStyle/>
                    <a:p>
                      <a:r>
                        <a:rPr lang="en-US" sz="1000" b="1" dirty="0">
                          <a:solidFill>
                            <a:srgbClr val="FF0000"/>
                          </a:solidFill>
                        </a:rPr>
                        <a:t>Low </a:t>
                      </a:r>
                    </a:p>
                  </a:txBody>
                  <a:tcPr marL="91431" marR="91431" marT="45725" marB="45725"/>
                </a:tc>
                <a:tc>
                  <a:txBody>
                    <a:bodyPr/>
                    <a:lstStyle/>
                    <a:p>
                      <a:r>
                        <a:rPr lang="en-US" sz="1000" b="1" dirty="0">
                          <a:solidFill>
                            <a:srgbClr val="00B050"/>
                          </a:solidFill>
                        </a:rPr>
                        <a:t>High</a:t>
                      </a:r>
                    </a:p>
                  </a:txBody>
                  <a:tcPr marL="91431" marR="91431" marT="45725" marB="45725"/>
                </a:tc>
                <a:extLst>
                  <a:ext uri="{0D108BD9-81ED-4DB2-BD59-A6C34878D82A}">
                    <a16:rowId xmlns:a16="http://schemas.microsoft.com/office/drawing/2014/main" val="10011"/>
                  </a:ext>
                </a:extLst>
              </a:tr>
              <a:tr h="277933">
                <a:tc>
                  <a:txBody>
                    <a:bodyPr/>
                    <a:lstStyle/>
                    <a:p>
                      <a:endParaRPr lang="en-US" sz="1000" b="1" dirty="0"/>
                    </a:p>
                  </a:txBody>
                  <a:tcPr marL="91431" marR="91431" marT="45725" marB="45725"/>
                </a:tc>
                <a:tc>
                  <a:txBody>
                    <a:bodyPr/>
                    <a:lstStyle/>
                    <a:p>
                      <a:r>
                        <a:rPr lang="en-US" sz="1000" b="1" dirty="0"/>
                        <a:t>Payload to Weight Ratio</a:t>
                      </a:r>
                    </a:p>
                  </a:txBody>
                  <a:tcPr marL="91431" marR="91431" marT="45725" marB="45725"/>
                </a:tc>
                <a:tc>
                  <a:txBody>
                    <a:bodyPr/>
                    <a:lstStyle/>
                    <a:p>
                      <a:r>
                        <a:rPr lang="en-US" sz="1000" b="1" dirty="0">
                          <a:solidFill>
                            <a:srgbClr val="FF0000"/>
                          </a:solidFill>
                        </a:rPr>
                        <a:t>Low</a:t>
                      </a:r>
                    </a:p>
                  </a:txBody>
                  <a:tcPr marL="91431" marR="91431" marT="45725" marB="45725"/>
                </a:tc>
                <a:tc>
                  <a:txBody>
                    <a:bodyPr/>
                    <a:lstStyle/>
                    <a:p>
                      <a:r>
                        <a:rPr lang="en-US" sz="1000" b="1" dirty="0">
                          <a:solidFill>
                            <a:srgbClr val="00B050"/>
                          </a:solidFill>
                        </a:rPr>
                        <a:t>Very High </a:t>
                      </a:r>
                    </a:p>
                  </a:txBody>
                  <a:tcPr marL="91431" marR="91431" marT="45725" marB="45725"/>
                </a:tc>
                <a:extLst>
                  <a:ext uri="{0D108BD9-81ED-4DB2-BD59-A6C34878D82A}">
                    <a16:rowId xmlns:a16="http://schemas.microsoft.com/office/drawing/2014/main" val="10012"/>
                  </a:ext>
                </a:extLst>
              </a:tr>
              <a:tr h="268969">
                <a:tc>
                  <a:txBody>
                    <a:bodyPr/>
                    <a:lstStyle/>
                    <a:p>
                      <a:endParaRPr lang="en-US" sz="1000" b="1" dirty="0"/>
                    </a:p>
                  </a:txBody>
                  <a:tcPr marL="91431" marR="91431" marT="45725" marB="45725"/>
                </a:tc>
                <a:tc>
                  <a:txBody>
                    <a:bodyPr/>
                    <a:lstStyle/>
                    <a:p>
                      <a:r>
                        <a:rPr lang="en-US" sz="1000" b="1" dirty="0"/>
                        <a:t>Workspace (Volume)</a:t>
                      </a:r>
                    </a:p>
                  </a:txBody>
                  <a:tcPr marL="91431" marR="91431" marT="45725" marB="45725"/>
                </a:tc>
                <a:tc>
                  <a:txBody>
                    <a:bodyPr/>
                    <a:lstStyle/>
                    <a:p>
                      <a:r>
                        <a:rPr lang="en-US" sz="1000" b="1" dirty="0">
                          <a:solidFill>
                            <a:srgbClr val="00B050"/>
                          </a:solidFill>
                        </a:rPr>
                        <a:t>High </a:t>
                      </a:r>
                    </a:p>
                  </a:txBody>
                  <a:tcPr marL="91431" marR="91431" marT="45725" marB="45725"/>
                </a:tc>
                <a:tc>
                  <a:txBody>
                    <a:bodyPr/>
                    <a:lstStyle/>
                    <a:p>
                      <a:r>
                        <a:rPr lang="en-US" sz="1000" b="1" dirty="0">
                          <a:solidFill>
                            <a:srgbClr val="FF0000"/>
                          </a:solidFill>
                        </a:rPr>
                        <a:t>Low</a:t>
                      </a:r>
                      <a:r>
                        <a:rPr lang="en-US" sz="1000" b="1" dirty="0"/>
                        <a:t> </a:t>
                      </a:r>
                    </a:p>
                  </a:txBody>
                  <a:tcPr marL="91431" marR="91431" marT="45725" marB="45725"/>
                </a:tc>
                <a:extLst>
                  <a:ext uri="{0D108BD9-81ED-4DB2-BD59-A6C34878D82A}">
                    <a16:rowId xmlns:a16="http://schemas.microsoft.com/office/drawing/2014/main" val="10013"/>
                  </a:ext>
                </a:extLst>
              </a:tr>
              <a:tr h="368947">
                <a:tc>
                  <a:txBody>
                    <a:bodyPr/>
                    <a:lstStyle/>
                    <a:p>
                      <a:endParaRPr lang="en-US" sz="1000" b="1" dirty="0"/>
                    </a:p>
                  </a:txBody>
                  <a:tcPr marL="91431" marR="91431" marT="45725" marB="45725"/>
                </a:tc>
                <a:tc>
                  <a:txBody>
                    <a:bodyPr/>
                    <a:lstStyle/>
                    <a:p>
                      <a:r>
                        <a:rPr lang="en-US" sz="1000" b="1" dirty="0"/>
                        <a:t>Computational</a:t>
                      </a:r>
                      <a:r>
                        <a:rPr lang="en-US" sz="1000" b="1" baseline="0" dirty="0"/>
                        <a:t> Power (needed)</a:t>
                      </a:r>
                      <a:endParaRPr lang="en-US" sz="1000" b="1" dirty="0"/>
                    </a:p>
                  </a:txBody>
                  <a:tcPr marL="91431" marR="91431" marT="45725" marB="45725"/>
                </a:tc>
                <a:tc>
                  <a:txBody>
                    <a:bodyPr/>
                    <a:lstStyle/>
                    <a:p>
                      <a:r>
                        <a:rPr lang="en-US" sz="1000" b="1" dirty="0">
                          <a:solidFill>
                            <a:srgbClr val="00B050"/>
                          </a:solidFill>
                        </a:rPr>
                        <a:t>Low </a:t>
                      </a:r>
                    </a:p>
                  </a:txBody>
                  <a:tcPr marL="91431" marR="91431" marT="45725" marB="45725"/>
                </a:tc>
                <a:tc>
                  <a:txBody>
                    <a:bodyPr/>
                    <a:lstStyle/>
                    <a:p>
                      <a:r>
                        <a:rPr lang="en-US" sz="1000" b="1" dirty="0">
                          <a:solidFill>
                            <a:srgbClr val="FF0000"/>
                          </a:solidFill>
                        </a:rPr>
                        <a:t>High</a:t>
                      </a:r>
                      <a:r>
                        <a:rPr lang="en-US" sz="1000" b="1" dirty="0">
                          <a:solidFill>
                            <a:srgbClr val="00B050"/>
                          </a:solidFill>
                        </a:rPr>
                        <a:t> </a:t>
                      </a:r>
                    </a:p>
                  </a:txBody>
                  <a:tcPr marL="91431" marR="91431" marT="45725" marB="45725"/>
                </a:tc>
                <a:extLst>
                  <a:ext uri="{0D108BD9-81ED-4DB2-BD59-A6C34878D82A}">
                    <a16:rowId xmlns:a16="http://schemas.microsoft.com/office/drawing/2014/main" val="10014"/>
                  </a:ext>
                </a:extLst>
              </a:tr>
            </a:tbl>
          </a:graphicData>
        </a:graphic>
      </p:graphicFrame>
      <p:sp>
        <p:nvSpPr>
          <p:cNvPr id="119893" name="Rectangle 2">
            <a:extLst>
              <a:ext uri="{FF2B5EF4-FFF2-40B4-BE49-F238E27FC236}">
                <a16:creationId xmlns:a16="http://schemas.microsoft.com/office/drawing/2014/main" id="{FE75EB24-7EF3-52D2-EF55-EB67ED69DB9A}"/>
              </a:ext>
            </a:extLst>
          </p:cNvPr>
          <p:cNvSpPr>
            <a:spLocks noChangeArrowheads="1"/>
          </p:cNvSpPr>
          <p:nvPr/>
        </p:nvSpPr>
        <p:spPr bwMode="auto">
          <a:xfrm>
            <a:off x="2393950" y="5240338"/>
            <a:ext cx="8013700" cy="290512"/>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19894" name="Right Arrow 4">
            <a:extLst>
              <a:ext uri="{FF2B5EF4-FFF2-40B4-BE49-F238E27FC236}">
                <a16:creationId xmlns:a16="http://schemas.microsoft.com/office/drawing/2014/main" id="{C41BFA30-9AA1-1FED-4D25-081D1C27C1C8}"/>
              </a:ext>
            </a:extLst>
          </p:cNvPr>
          <p:cNvSpPr>
            <a:spLocks noChangeArrowheads="1"/>
          </p:cNvSpPr>
          <p:nvPr/>
        </p:nvSpPr>
        <p:spPr bwMode="auto">
          <a:xfrm>
            <a:off x="1841500" y="5240339"/>
            <a:ext cx="368300" cy="312737"/>
          </a:xfrm>
          <a:prstGeom prst="rightArrow">
            <a:avLst>
              <a:gd name="adj1" fmla="val 50000"/>
              <a:gd name="adj2" fmla="val 50269"/>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7" name="Footer Placeholder 2">
            <a:extLst>
              <a:ext uri="{FF2B5EF4-FFF2-40B4-BE49-F238E27FC236}">
                <a16:creationId xmlns:a16="http://schemas.microsoft.com/office/drawing/2014/main" id="{2A679830-36BC-73D0-BBAB-9B713CB5F44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9C00502-AF5E-45AE-B95A-FD124BBC7992}"/>
              </a:ext>
            </a:extLst>
          </p:cNvPr>
          <p:cNvSpPr>
            <a:spLocks noGrp="1" noChangeArrowheads="1"/>
          </p:cNvSpPr>
          <p:nvPr>
            <p:ph type="title"/>
          </p:nvPr>
        </p:nvSpPr>
        <p:spPr/>
        <p:txBody>
          <a:bodyPr/>
          <a:lstStyle/>
          <a:p>
            <a:r>
              <a:rPr lang="en-US" altLang="en-US"/>
              <a:t>Workspace – Serial versus Parallel Archtecture  </a:t>
            </a:r>
          </a:p>
        </p:txBody>
      </p:sp>
      <p:pic>
        <p:nvPicPr>
          <p:cNvPr id="120835" name="Picture 2" descr="Workspace of the optimized parallel micro robot with six... | Download  Scientific Diagram">
            <a:extLst>
              <a:ext uri="{FF2B5EF4-FFF2-40B4-BE49-F238E27FC236}">
                <a16:creationId xmlns:a16="http://schemas.microsoft.com/office/drawing/2014/main" id="{02364186-0118-CB99-CC26-1AA7E6329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940" t="17096" r="7008" b="4289"/>
          <a:stretch>
            <a:fillRect/>
          </a:stretch>
        </p:blipFill>
        <p:spPr bwMode="auto">
          <a:xfrm>
            <a:off x="5345114" y="1687514"/>
            <a:ext cx="226377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Picture 10" descr="Parallel manipulator - Wikipedia">
            <a:extLst>
              <a:ext uri="{FF2B5EF4-FFF2-40B4-BE49-F238E27FC236}">
                <a16:creationId xmlns:a16="http://schemas.microsoft.com/office/drawing/2014/main" id="{EDC46650-D0A3-B8F1-8CDA-742BD4165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1" y="4238625"/>
            <a:ext cx="1554163"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14" descr="https://www.researchgate.net/profile/Evangelos-Papadopoulos-4/publication/238086756/figure/fig2/AS:667778600157210@1536222233900/a-Schematic-view-of-a-six-dof-Stewart-Platform-b-Drawing-showing-two-of-the-six_W640.jpg">
            <a:extLst>
              <a:ext uri="{FF2B5EF4-FFF2-40B4-BE49-F238E27FC236}">
                <a16:creationId xmlns:a16="http://schemas.microsoft.com/office/drawing/2014/main" id="{063F1454-ED0F-B4D1-9FB3-BC472C1E7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661" r="63370" b="8357"/>
          <a:stretch>
            <a:fillRect/>
          </a:stretch>
        </p:blipFill>
        <p:spPr bwMode="auto">
          <a:xfrm>
            <a:off x="5070476" y="4165601"/>
            <a:ext cx="1406525"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4" descr="P. Corke, Robotics, Vision and Control: Fundamental Algorithms in MATLAB,  Springer Tracts in Advanced Robotics, PDF Free Download">
            <a:extLst>
              <a:ext uri="{FF2B5EF4-FFF2-40B4-BE49-F238E27FC236}">
                <a16:creationId xmlns:a16="http://schemas.microsoft.com/office/drawing/2014/main" id="{82142B45-3BA1-B940-2060-123F2086D49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225675" y="1555750"/>
            <a:ext cx="2287588" cy="2173288"/>
          </a:xfrm>
          <a:noFill/>
          <a:extLst>
            <a:ext uri="{909E8E84-426E-40DD-AFC4-6F175D3DCCD1}">
              <a14:hiddenFill xmlns:a14="http://schemas.microsoft.com/office/drawing/2010/main">
                <a:solidFill>
                  <a:srgbClr val="FFFFFF"/>
                </a:solidFill>
              </a14:hiddenFill>
            </a:ext>
          </a:extLst>
        </p:spPr>
      </p:pic>
      <p:pic>
        <p:nvPicPr>
          <p:cNvPr id="120839" name="Picture 4" descr="Software for control and dynamic simulation of Unimate PUMA 560 robot |  Semantic Scholar">
            <a:extLst>
              <a:ext uri="{FF2B5EF4-FFF2-40B4-BE49-F238E27FC236}">
                <a16:creationId xmlns:a16="http://schemas.microsoft.com/office/drawing/2014/main" id="{36B117A7-FD47-EBED-F3ED-CAD29115D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150" t="1617" r="10307" b="11559"/>
          <a:stretch>
            <a:fillRect/>
          </a:stretch>
        </p:blipFill>
        <p:spPr bwMode="auto">
          <a:xfrm>
            <a:off x="2225675" y="3994150"/>
            <a:ext cx="2292350"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4">
            <a:extLst>
              <a:ext uri="{FF2B5EF4-FFF2-40B4-BE49-F238E27FC236}">
                <a16:creationId xmlns:a16="http://schemas.microsoft.com/office/drawing/2014/main" id="{9EE2DF7A-3FB1-85A8-5E66-15A5A1713319}"/>
              </a:ext>
            </a:extLst>
          </p:cNvPr>
          <p:cNvPicPr>
            <a:picLocks noChangeAspect="1"/>
          </p:cNvPicPr>
          <p:nvPr/>
        </p:nvPicPr>
        <p:blipFill>
          <a:blip r:embed="rId7">
            <a:extLst>
              <a:ext uri="{28A0092B-C50C-407E-A947-70E740481C1C}">
                <a14:useLocalDpi xmlns:a14="http://schemas.microsoft.com/office/drawing/2010/main" val="0"/>
              </a:ext>
            </a:extLst>
          </a:blip>
          <a:srcRect l="7983" r="8463"/>
          <a:stretch>
            <a:fillRect/>
          </a:stretch>
        </p:blipFill>
        <p:spPr bwMode="auto">
          <a:xfrm>
            <a:off x="7980364" y="1824038"/>
            <a:ext cx="24733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1" name="Picture 10">
            <a:extLst>
              <a:ext uri="{FF2B5EF4-FFF2-40B4-BE49-F238E27FC236}">
                <a16:creationId xmlns:a16="http://schemas.microsoft.com/office/drawing/2014/main" id="{16202D83-688E-C93B-A033-B4C255D9599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43901" y="4165601"/>
            <a:ext cx="19843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Picture 2" descr="http://brand.ucla.edu/wp-content/uploads/2013/08/ucla-logotype-main-11.jpg">
            <a:extLst>
              <a:ext uri="{FF2B5EF4-FFF2-40B4-BE49-F238E27FC236}">
                <a16:creationId xmlns:a16="http://schemas.microsoft.com/office/drawing/2014/main" id="{3E413451-58AC-EA8A-A3A9-0625C90FD5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2">
            <a:extLst>
              <a:ext uri="{FF2B5EF4-FFF2-40B4-BE49-F238E27FC236}">
                <a16:creationId xmlns:a16="http://schemas.microsoft.com/office/drawing/2014/main" id="{5AF11AF0-EB96-6552-3B00-1008F866E97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864C6FF0-7DC0-E5D9-8C1D-6B7BD80D307B}"/>
              </a:ext>
            </a:extLst>
          </p:cNvPr>
          <p:cNvSpPr>
            <a:spLocks noGrp="1" noChangeArrowheads="1"/>
          </p:cNvSpPr>
          <p:nvPr>
            <p:ph type="ctrTitle"/>
          </p:nvPr>
        </p:nvSpPr>
        <p:spPr>
          <a:xfrm>
            <a:off x="2209800" y="2286000"/>
            <a:ext cx="7772400" cy="1143000"/>
          </a:xfrm>
        </p:spPr>
        <p:txBody>
          <a:bodyPr/>
          <a:lstStyle/>
          <a:p>
            <a:r>
              <a:rPr lang="en-US" altLang="en-US"/>
              <a:t>Serial Architecture </a:t>
            </a:r>
            <a:br>
              <a:rPr lang="en-US" altLang="en-US"/>
            </a:br>
            <a:endParaRPr lang="en-US" altLang="en-US"/>
          </a:p>
        </p:txBody>
      </p:sp>
      <p:sp>
        <p:nvSpPr>
          <p:cNvPr id="121859" name="Rectangle 3">
            <a:extLst>
              <a:ext uri="{FF2B5EF4-FFF2-40B4-BE49-F238E27FC236}">
                <a16:creationId xmlns:a16="http://schemas.microsoft.com/office/drawing/2014/main" id="{90AB5CDE-846A-9844-FBBC-098E39894A8D}"/>
              </a:ext>
            </a:extLst>
          </p:cNvPr>
          <p:cNvSpPr>
            <a:spLocks noGrp="1" noChangeArrowheads="1"/>
          </p:cNvSpPr>
          <p:nvPr>
            <p:ph type="subTitle" idx="1"/>
          </p:nvPr>
        </p:nvSpPr>
        <p:spPr/>
        <p:txBody>
          <a:bodyPr/>
          <a:lstStyle/>
          <a:p>
            <a:endParaRPr lang="en-US" altLang="en-US"/>
          </a:p>
        </p:txBody>
      </p:sp>
      <p:pic>
        <p:nvPicPr>
          <p:cNvPr id="121860" name="Picture 2" descr="http://brand.ucla.edu/wp-content/uploads/2013/08/ucla-logotype-main-11.jpg">
            <a:extLst>
              <a:ext uri="{FF2B5EF4-FFF2-40B4-BE49-F238E27FC236}">
                <a16:creationId xmlns:a16="http://schemas.microsoft.com/office/drawing/2014/main" id="{3D417522-6895-AB1C-6CDE-57B679671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2519A53E-7FE4-3397-649A-0F24D1DD1621}"/>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8E6D0C-2DAC-66B2-B393-E6D033AB6E41}"/>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25955" name="Rectangle 3">
            <a:extLst>
              <a:ext uri="{FF2B5EF4-FFF2-40B4-BE49-F238E27FC236}">
                <a16:creationId xmlns:a16="http://schemas.microsoft.com/office/drawing/2014/main" id="{BB743849-324E-50BD-A6A2-C3B29EE52DB0}"/>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25956" name="Straight Connector 5">
            <a:extLst>
              <a:ext uri="{FF2B5EF4-FFF2-40B4-BE49-F238E27FC236}">
                <a16:creationId xmlns:a16="http://schemas.microsoft.com/office/drawing/2014/main" id="{ACB088BB-04F0-5FED-5C1E-A403C45DA5A8}"/>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957" name="Rectangle 1">
            <a:extLst>
              <a:ext uri="{FF2B5EF4-FFF2-40B4-BE49-F238E27FC236}">
                <a16:creationId xmlns:a16="http://schemas.microsoft.com/office/drawing/2014/main" id="{AD4C96D8-E90E-E0A7-248F-12367346C16F}"/>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Robotic Arm Geometry</a:t>
            </a:r>
            <a:endParaRPr lang="en-US" altLang="en-US" sz="1200" b="1">
              <a:solidFill>
                <a:schemeClr val="bg1"/>
              </a:solidFill>
              <a:latin typeface="Arial Black" panose="020B0A04020102020204" pitchFamily="34" charset="0"/>
            </a:endParaRPr>
          </a:p>
        </p:txBody>
      </p:sp>
      <p:pic>
        <p:nvPicPr>
          <p:cNvPr id="3" name="5tRT5j3jfsE">
            <a:extLst>
              <a:ext uri="{FF2B5EF4-FFF2-40B4-BE49-F238E27FC236}">
                <a16:creationId xmlns:a16="http://schemas.microsoft.com/office/drawing/2014/main" id="{158B68FE-9D3F-E796-38E9-F9DA12005CF5}"/>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6062" y="852488"/>
            <a:ext cx="9151938"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2">
            <a:extLst>
              <a:ext uri="{FF2B5EF4-FFF2-40B4-BE49-F238E27FC236}">
                <a16:creationId xmlns:a16="http://schemas.microsoft.com/office/drawing/2014/main" id="{DAEC10C3-6899-3B72-09B7-9DD6F1F4AA30}"/>
              </a:ext>
            </a:extLst>
          </p:cNvPr>
          <p:cNvSpPr>
            <a:spLocks noChangeArrowheads="1"/>
          </p:cNvSpPr>
          <p:nvPr/>
        </p:nvSpPr>
        <p:spPr bwMode="auto">
          <a:xfrm>
            <a:off x="2093844" y="5249862"/>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3" name="Right Arrow 4">
            <a:extLst>
              <a:ext uri="{FF2B5EF4-FFF2-40B4-BE49-F238E27FC236}">
                <a16:creationId xmlns:a16="http://schemas.microsoft.com/office/drawing/2014/main" id="{550196CE-6287-B24A-F312-8EDC647E1AAA}"/>
              </a:ext>
            </a:extLst>
          </p:cNvPr>
          <p:cNvSpPr>
            <a:spLocks noChangeArrowheads="1"/>
          </p:cNvSpPr>
          <p:nvPr/>
        </p:nvSpPr>
        <p:spPr bwMode="auto">
          <a:xfrm>
            <a:off x="1475478" y="5461414"/>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4" name="Rectangle 2">
            <a:extLst>
              <a:ext uri="{FF2B5EF4-FFF2-40B4-BE49-F238E27FC236}">
                <a16:creationId xmlns:a16="http://schemas.microsoft.com/office/drawing/2014/main" id="{1482B6E0-4521-0C0C-76F8-11BA54FAB1D1}"/>
              </a:ext>
            </a:extLst>
          </p:cNvPr>
          <p:cNvSpPr>
            <a:spLocks noChangeArrowheads="1"/>
          </p:cNvSpPr>
          <p:nvPr/>
        </p:nvSpPr>
        <p:spPr bwMode="auto">
          <a:xfrm>
            <a:off x="2093844" y="3526526"/>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0" name="Right Arrow 4">
            <a:extLst>
              <a:ext uri="{FF2B5EF4-FFF2-40B4-BE49-F238E27FC236}">
                <a16:creationId xmlns:a16="http://schemas.microsoft.com/office/drawing/2014/main" id="{D98C478C-FDF8-857C-85EB-2DC40D9C9CB1}"/>
              </a:ext>
            </a:extLst>
          </p:cNvPr>
          <p:cNvSpPr>
            <a:spLocks noChangeArrowheads="1"/>
          </p:cNvSpPr>
          <p:nvPr/>
        </p:nvSpPr>
        <p:spPr bwMode="auto">
          <a:xfrm>
            <a:off x="1475478" y="3792432"/>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397776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F86B194C-9ABF-F53F-FE9C-A5113D1346D3}"/>
              </a:ext>
            </a:extLst>
          </p:cNvPr>
          <p:cNvSpPr>
            <a:spLocks noGrp="1" noChangeArrowheads="1"/>
          </p:cNvSpPr>
          <p:nvPr>
            <p:ph type="title"/>
          </p:nvPr>
        </p:nvSpPr>
        <p:spPr/>
        <p:txBody>
          <a:bodyPr/>
          <a:lstStyle/>
          <a:p>
            <a:r>
              <a:rPr lang="en-US" altLang="en-US"/>
              <a:t>Serial Manipulators – Historical Perspective </a:t>
            </a:r>
          </a:p>
        </p:txBody>
      </p:sp>
      <p:pic>
        <p:nvPicPr>
          <p:cNvPr id="123907" name="Picture 2" descr="GENERAL DESCRIPTION The Puma 700 Compact, long reach, medium payload  capacity electric robots, for arc welding, sealant dispensing, material  handling, machine loading, inspection, testing, joining and assembly.  Features The UNIMATE Series 700 ...">
            <a:extLst>
              <a:ext uri="{FF2B5EF4-FFF2-40B4-BE49-F238E27FC236}">
                <a16:creationId xmlns:a16="http://schemas.microsoft.com/office/drawing/2014/main" id="{F7812D79-15B8-F512-7231-169E4F6E6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075" y="1909764"/>
            <a:ext cx="36195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4C086A4-385D-0C58-4E80-D85DD984DBA4}"/>
              </a:ext>
            </a:extLst>
          </p:cNvPr>
          <p:cNvSpPr txBox="1"/>
          <p:nvPr/>
        </p:nvSpPr>
        <p:spPr>
          <a:xfrm>
            <a:off x="3379788" y="5416551"/>
            <a:ext cx="1408112" cy="461963"/>
          </a:xfrm>
          <a:prstGeom prst="rect">
            <a:avLst/>
          </a:prstGeom>
          <a:noFill/>
        </p:spPr>
        <p:txBody>
          <a:bodyPr wrap="none">
            <a:spAutoFit/>
          </a:bodyPr>
          <a:lstStyle/>
          <a:p>
            <a:pPr algn="ctr">
              <a:defRPr/>
            </a:pPr>
            <a:r>
              <a:rPr lang="en-US" sz="1200" b="1" dirty="0">
                <a:latin typeface="+mn-lt"/>
              </a:rPr>
              <a:t>PUMA – </a:t>
            </a:r>
            <a:r>
              <a:rPr lang="en-US" sz="1200" b="1" dirty="0" err="1">
                <a:latin typeface="+mn-lt"/>
              </a:rPr>
              <a:t>Unimate</a:t>
            </a:r>
            <a:endParaRPr lang="en-US" sz="1200" b="1" dirty="0">
              <a:latin typeface="+mn-lt"/>
            </a:endParaRPr>
          </a:p>
          <a:p>
            <a:pPr algn="ctr">
              <a:defRPr/>
            </a:pPr>
            <a:r>
              <a:rPr lang="en-US" sz="1200" b="1" dirty="0">
                <a:latin typeface="+mn-lt"/>
              </a:rPr>
              <a:t>1960</a:t>
            </a:r>
          </a:p>
        </p:txBody>
      </p:sp>
      <p:pic>
        <p:nvPicPr>
          <p:cNvPr id="123909" name="Picture 4" descr="the stanford arm - Cheap Online Shopping -">
            <a:extLst>
              <a:ext uri="{FF2B5EF4-FFF2-40B4-BE49-F238E27FC236}">
                <a16:creationId xmlns:a16="http://schemas.microsoft.com/office/drawing/2014/main" id="{D582DCDF-1756-9BA0-9C3C-E8404F0C7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801" y="1909763"/>
            <a:ext cx="22066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D4F11B8-E133-2217-E58D-8C6C3BB1D61B}"/>
              </a:ext>
            </a:extLst>
          </p:cNvPr>
          <p:cNvSpPr txBox="1"/>
          <p:nvPr/>
        </p:nvSpPr>
        <p:spPr>
          <a:xfrm>
            <a:off x="7400926" y="5416551"/>
            <a:ext cx="1160463" cy="461963"/>
          </a:xfrm>
          <a:prstGeom prst="rect">
            <a:avLst/>
          </a:prstGeom>
          <a:noFill/>
        </p:spPr>
        <p:txBody>
          <a:bodyPr wrap="none">
            <a:spAutoFit/>
          </a:bodyPr>
          <a:lstStyle/>
          <a:p>
            <a:pPr algn="ctr">
              <a:defRPr/>
            </a:pPr>
            <a:r>
              <a:rPr lang="en-US" sz="1200" b="1" dirty="0">
                <a:latin typeface="+mn-lt"/>
              </a:rPr>
              <a:t>Stanford Arm</a:t>
            </a:r>
          </a:p>
          <a:p>
            <a:pPr algn="ctr">
              <a:defRPr/>
            </a:pPr>
            <a:r>
              <a:rPr lang="en-US" sz="1200" b="1" dirty="0">
                <a:latin typeface="+mn-lt"/>
              </a:rPr>
              <a:t>1969</a:t>
            </a:r>
          </a:p>
        </p:txBody>
      </p:sp>
      <p:sp>
        <p:nvSpPr>
          <p:cNvPr id="9" name="Footer Placeholder 2">
            <a:extLst>
              <a:ext uri="{FF2B5EF4-FFF2-40B4-BE49-F238E27FC236}">
                <a16:creationId xmlns:a16="http://schemas.microsoft.com/office/drawing/2014/main" id="{71BEEB7C-F4FF-88B0-BF16-3ACBCC0D5DF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4" name="Rectangle 2">
            <a:extLst>
              <a:ext uri="{FF2B5EF4-FFF2-40B4-BE49-F238E27FC236}">
                <a16:creationId xmlns:a16="http://schemas.microsoft.com/office/drawing/2014/main" id="{1482B6E0-4521-0C0C-76F8-11BA54FAB1D1}"/>
              </a:ext>
            </a:extLst>
          </p:cNvPr>
          <p:cNvSpPr>
            <a:spLocks noChangeArrowheads="1"/>
          </p:cNvSpPr>
          <p:nvPr/>
        </p:nvSpPr>
        <p:spPr bwMode="auto">
          <a:xfrm>
            <a:off x="2093844" y="2660716"/>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0" name="Right Arrow 4">
            <a:extLst>
              <a:ext uri="{FF2B5EF4-FFF2-40B4-BE49-F238E27FC236}">
                <a16:creationId xmlns:a16="http://schemas.microsoft.com/office/drawing/2014/main" id="{D98C478C-FDF8-857C-85EB-2DC40D9C9CB1}"/>
              </a:ext>
            </a:extLst>
          </p:cNvPr>
          <p:cNvSpPr>
            <a:spLocks noChangeArrowheads="1"/>
          </p:cNvSpPr>
          <p:nvPr/>
        </p:nvSpPr>
        <p:spPr bwMode="auto">
          <a:xfrm>
            <a:off x="1475478" y="2904537"/>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6996743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79B13333-7ABF-8D42-E61F-0E25E18ED3A8}"/>
              </a:ext>
            </a:extLst>
          </p:cNvPr>
          <p:cNvSpPr>
            <a:spLocks noGrp="1" noChangeArrowheads="1"/>
          </p:cNvSpPr>
          <p:nvPr>
            <p:ph type="title"/>
          </p:nvPr>
        </p:nvSpPr>
        <p:spPr/>
        <p:txBody>
          <a:bodyPr/>
          <a:lstStyle/>
          <a:p>
            <a:r>
              <a:rPr lang="en-US" altLang="en-US"/>
              <a:t>Kinematic Configuration – Cartesian (3P)</a:t>
            </a:r>
          </a:p>
        </p:txBody>
      </p:sp>
      <p:sp>
        <p:nvSpPr>
          <p:cNvPr id="126979" name="Rectangle 3">
            <a:extLst>
              <a:ext uri="{FF2B5EF4-FFF2-40B4-BE49-F238E27FC236}">
                <a16:creationId xmlns:a16="http://schemas.microsoft.com/office/drawing/2014/main" id="{DF2A806C-2D3B-99F1-2BA3-D685ECD7A798}"/>
              </a:ext>
            </a:extLst>
          </p:cNvPr>
          <p:cNvSpPr>
            <a:spLocks noGrp="1" noChangeArrowheads="1"/>
          </p:cNvSpPr>
          <p:nvPr>
            <p:ph type="body" idx="1"/>
          </p:nvPr>
        </p:nvSpPr>
        <p:spPr/>
        <p:txBody>
          <a:bodyPr/>
          <a:lstStyle/>
          <a:p>
            <a:r>
              <a:rPr lang="en-US" altLang="en-US" sz="1600" b="1"/>
              <a:t>Joints </a:t>
            </a:r>
          </a:p>
          <a:p>
            <a:pPr lvl="1"/>
            <a:r>
              <a:rPr lang="en-US" altLang="en-US" sz="1600"/>
              <a:t>Joint 1 - Prismatic</a:t>
            </a:r>
          </a:p>
          <a:p>
            <a:pPr lvl="1"/>
            <a:r>
              <a:rPr lang="en-US" altLang="en-US" sz="1600"/>
              <a:t>Joint 2 - Prismatic</a:t>
            </a:r>
          </a:p>
          <a:p>
            <a:pPr lvl="1"/>
            <a:r>
              <a:rPr lang="en-US" altLang="en-US" sz="1600"/>
              <a:t>Joint 3 - Prismatic</a:t>
            </a:r>
          </a:p>
          <a:p>
            <a:pPr lvl="1"/>
            <a:endParaRPr lang="en-US" altLang="en-US" sz="1600"/>
          </a:p>
          <a:p>
            <a:r>
              <a:rPr lang="en-US" altLang="en-US" sz="1600" b="1"/>
              <a:t>Inverse Kinematics</a:t>
            </a:r>
            <a:r>
              <a:rPr lang="en-US" altLang="en-US" sz="1600"/>
              <a:t> - Trivial</a:t>
            </a:r>
          </a:p>
          <a:p>
            <a:endParaRPr lang="en-US" altLang="en-US" sz="1600"/>
          </a:p>
          <a:p>
            <a:r>
              <a:rPr lang="en-US" altLang="en-US" sz="1600" b="1"/>
              <a:t>Structure -</a:t>
            </a:r>
          </a:p>
          <a:p>
            <a:pPr lvl="1"/>
            <a:r>
              <a:rPr lang="en-US" altLang="en-US" sz="1600"/>
              <a:t>Stiff Structure -&gt; Big Robot</a:t>
            </a:r>
          </a:p>
          <a:p>
            <a:pPr lvl="1"/>
            <a:r>
              <a:rPr lang="en-US" altLang="en-US" sz="1600"/>
              <a:t>Decoupled  Joints - No singularities</a:t>
            </a:r>
          </a:p>
          <a:p>
            <a:pPr lvl="1"/>
            <a:endParaRPr lang="en-US" altLang="en-US" sz="1600"/>
          </a:p>
          <a:p>
            <a:r>
              <a:rPr lang="en-US" altLang="en-US" sz="1600" b="1"/>
              <a:t>Disadvantage</a:t>
            </a:r>
          </a:p>
          <a:p>
            <a:pPr lvl="1"/>
            <a:r>
              <a:rPr lang="en-US" altLang="en-US" sz="1600"/>
              <a:t>All feeder and fixtures must lie “inside” the robot </a:t>
            </a:r>
          </a:p>
        </p:txBody>
      </p:sp>
      <p:pic>
        <p:nvPicPr>
          <p:cNvPr id="126980" name="Picture 4" descr="E:\Document\UW\ee543\Fig_8.03.tif">
            <a:extLst>
              <a:ext uri="{FF2B5EF4-FFF2-40B4-BE49-F238E27FC236}">
                <a16:creationId xmlns:a16="http://schemas.microsoft.com/office/drawing/2014/main" id="{99AE3658-0445-CD3B-7896-F5A7134DC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6" y="1479551"/>
            <a:ext cx="399256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Line 5">
            <a:extLst>
              <a:ext uri="{FF2B5EF4-FFF2-40B4-BE49-F238E27FC236}">
                <a16:creationId xmlns:a16="http://schemas.microsoft.com/office/drawing/2014/main" id="{FAA77499-2179-E036-E694-545456F48BF9}"/>
              </a:ext>
            </a:extLst>
          </p:cNvPr>
          <p:cNvSpPr>
            <a:spLocks noChangeShapeType="1"/>
          </p:cNvSpPr>
          <p:nvPr/>
        </p:nvSpPr>
        <p:spPr bwMode="auto">
          <a:xfrm>
            <a:off x="6654800" y="1709739"/>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2" name="Line 7">
            <a:extLst>
              <a:ext uri="{FF2B5EF4-FFF2-40B4-BE49-F238E27FC236}">
                <a16:creationId xmlns:a16="http://schemas.microsoft.com/office/drawing/2014/main" id="{8C50FE42-72D2-F44D-F6ED-E0E4CCFE9C10}"/>
              </a:ext>
            </a:extLst>
          </p:cNvPr>
          <p:cNvSpPr>
            <a:spLocks noChangeShapeType="1"/>
          </p:cNvSpPr>
          <p:nvPr/>
        </p:nvSpPr>
        <p:spPr bwMode="auto">
          <a:xfrm flipV="1">
            <a:off x="6731000" y="2093913"/>
            <a:ext cx="876300" cy="63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983" name="Line 8">
            <a:extLst>
              <a:ext uri="{FF2B5EF4-FFF2-40B4-BE49-F238E27FC236}">
                <a16:creationId xmlns:a16="http://schemas.microsoft.com/office/drawing/2014/main" id="{E4931927-9CBB-8B5A-488E-D4009C2B5663}"/>
              </a:ext>
            </a:extLst>
          </p:cNvPr>
          <p:cNvSpPr>
            <a:spLocks noChangeShapeType="1"/>
          </p:cNvSpPr>
          <p:nvPr/>
        </p:nvSpPr>
        <p:spPr bwMode="auto">
          <a:xfrm>
            <a:off x="8588375" y="2443164"/>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6984" name="Picture 2" descr="http://brand.ucla.edu/wp-content/uploads/2013/08/ucla-logotype-main-11.jpg">
            <a:extLst>
              <a:ext uri="{FF2B5EF4-FFF2-40B4-BE49-F238E27FC236}">
                <a16:creationId xmlns:a16="http://schemas.microsoft.com/office/drawing/2014/main" id="{E59A5082-2957-4D83-40F3-52E6DE1E3A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E5CDA62F-CD9F-FB03-D9A1-1FB2875F4A9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4" name="Rectangle 2">
            <a:extLst>
              <a:ext uri="{FF2B5EF4-FFF2-40B4-BE49-F238E27FC236}">
                <a16:creationId xmlns:a16="http://schemas.microsoft.com/office/drawing/2014/main" id="{1482B6E0-4521-0C0C-76F8-11BA54FAB1D1}"/>
              </a:ext>
            </a:extLst>
          </p:cNvPr>
          <p:cNvSpPr>
            <a:spLocks noChangeArrowheads="1"/>
          </p:cNvSpPr>
          <p:nvPr/>
        </p:nvSpPr>
        <p:spPr bwMode="auto">
          <a:xfrm>
            <a:off x="2093844" y="1830246"/>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0" name="Right Arrow 4">
            <a:extLst>
              <a:ext uri="{FF2B5EF4-FFF2-40B4-BE49-F238E27FC236}">
                <a16:creationId xmlns:a16="http://schemas.microsoft.com/office/drawing/2014/main" id="{D98C478C-FDF8-857C-85EB-2DC40D9C9CB1}"/>
              </a:ext>
            </a:extLst>
          </p:cNvPr>
          <p:cNvSpPr>
            <a:spLocks noChangeArrowheads="1"/>
          </p:cNvSpPr>
          <p:nvPr/>
        </p:nvSpPr>
        <p:spPr bwMode="auto">
          <a:xfrm>
            <a:off x="1475478" y="2051987"/>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2941615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38470975-80B2-D1E3-5533-9D8EC8CE8384}"/>
              </a:ext>
            </a:extLst>
          </p:cNvPr>
          <p:cNvSpPr>
            <a:spLocks noGrp="1" noChangeArrowheads="1"/>
          </p:cNvSpPr>
          <p:nvPr>
            <p:ph type="ctrTitle"/>
          </p:nvPr>
        </p:nvSpPr>
        <p:spPr>
          <a:xfrm>
            <a:off x="2209800" y="2286000"/>
            <a:ext cx="7772400" cy="1143000"/>
          </a:xfrm>
        </p:spPr>
        <p:txBody>
          <a:bodyPr/>
          <a:lstStyle/>
          <a:p>
            <a:r>
              <a:rPr lang="en-US" altLang="en-US"/>
              <a:t>Task Description  </a:t>
            </a:r>
            <a:br>
              <a:rPr lang="en-US" altLang="en-US"/>
            </a:br>
            <a:endParaRPr lang="en-US" altLang="en-US"/>
          </a:p>
        </p:txBody>
      </p:sp>
      <p:sp>
        <p:nvSpPr>
          <p:cNvPr id="29699" name="Rectangle 3">
            <a:extLst>
              <a:ext uri="{FF2B5EF4-FFF2-40B4-BE49-F238E27FC236}">
                <a16:creationId xmlns:a16="http://schemas.microsoft.com/office/drawing/2014/main" id="{D26D6ABE-0716-9E50-C4FC-9B6221FB5150}"/>
              </a:ext>
            </a:extLst>
          </p:cNvPr>
          <p:cNvSpPr>
            <a:spLocks noGrp="1" noChangeArrowheads="1"/>
          </p:cNvSpPr>
          <p:nvPr>
            <p:ph type="subTitle" idx="1"/>
          </p:nvPr>
        </p:nvSpPr>
        <p:spPr/>
        <p:txBody>
          <a:bodyPr/>
          <a:lstStyle/>
          <a:p>
            <a:endParaRPr lang="en-US"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793F6124-A0D7-779F-F014-571EDB661E45}"/>
              </a:ext>
            </a:extLst>
          </p:cNvPr>
          <p:cNvSpPr>
            <a:spLocks noGrp="1" noChangeArrowheads="1"/>
          </p:cNvSpPr>
          <p:nvPr>
            <p:ph type="title"/>
          </p:nvPr>
        </p:nvSpPr>
        <p:spPr/>
        <p:txBody>
          <a:bodyPr/>
          <a:lstStyle/>
          <a:p>
            <a:r>
              <a:rPr lang="en-US" altLang="en-US"/>
              <a:t>Kinematic Configuration - Cartesian</a:t>
            </a:r>
          </a:p>
        </p:txBody>
      </p:sp>
      <p:pic>
        <p:nvPicPr>
          <p:cNvPr id="129027" name="Picture 3">
            <a:extLst>
              <a:ext uri="{FF2B5EF4-FFF2-40B4-BE49-F238E27FC236}">
                <a16:creationId xmlns:a16="http://schemas.microsoft.com/office/drawing/2014/main" id="{732B3F65-D59D-57A2-EA62-68D52A73E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025" y="2857500"/>
            <a:ext cx="455453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Picture 4">
            <a:extLst>
              <a:ext uri="{FF2B5EF4-FFF2-40B4-BE49-F238E27FC236}">
                <a16:creationId xmlns:a16="http://schemas.microsoft.com/office/drawing/2014/main" id="{A3114A05-51E6-E4A3-6980-EC44B104A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3" y="1400175"/>
            <a:ext cx="13335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a:extLst>
              <a:ext uri="{FF2B5EF4-FFF2-40B4-BE49-F238E27FC236}">
                <a16:creationId xmlns:a16="http://schemas.microsoft.com/office/drawing/2014/main" id="{363ADD51-4706-970B-BE70-903A6838D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613" y="1408113"/>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a:extLst>
              <a:ext uri="{FF2B5EF4-FFF2-40B4-BE49-F238E27FC236}">
                <a16:creationId xmlns:a16="http://schemas.microsoft.com/office/drawing/2014/main" id="{13A073F0-2B50-6335-8A90-5DA2A0B54E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7938" y="1420813"/>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1" name="Picture 7">
            <a:extLst>
              <a:ext uri="{FF2B5EF4-FFF2-40B4-BE49-F238E27FC236}">
                <a16:creationId xmlns:a16="http://schemas.microsoft.com/office/drawing/2014/main" id="{072CBFC1-506E-5EDE-0004-246DB3B33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7838" y="1398588"/>
            <a:ext cx="20574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Text Box 8">
            <a:extLst>
              <a:ext uri="{FF2B5EF4-FFF2-40B4-BE49-F238E27FC236}">
                <a16:creationId xmlns:a16="http://schemas.microsoft.com/office/drawing/2014/main" id="{3D964566-10A4-B48E-0220-B002FEB84E83}"/>
              </a:ext>
            </a:extLst>
          </p:cNvPr>
          <p:cNvSpPr txBox="1">
            <a:spLocks noChangeArrowheads="1"/>
          </p:cNvSpPr>
          <p:nvPr/>
        </p:nvSpPr>
        <p:spPr bwMode="auto">
          <a:xfrm>
            <a:off x="8905875" y="4090988"/>
            <a:ext cx="1098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2400"/>
              <a:t>Gantry</a:t>
            </a:r>
          </a:p>
        </p:txBody>
      </p:sp>
      <p:pic>
        <p:nvPicPr>
          <p:cNvPr id="129033" name="Picture 2" descr="http://brand.ucla.edu/wp-content/uploads/2013/08/ucla-logotype-main-11.jpg">
            <a:extLst>
              <a:ext uri="{FF2B5EF4-FFF2-40B4-BE49-F238E27FC236}">
                <a16:creationId xmlns:a16="http://schemas.microsoft.com/office/drawing/2014/main" id="{DDBC28C8-19D7-99B6-E894-EF4B97FA70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D4728273-39FF-F6B5-9316-E27C69EC8E0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8919A0-1E7F-2949-D128-E54FE1EA1C6F}"/>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31075" name="Rectangle 3">
            <a:extLst>
              <a:ext uri="{FF2B5EF4-FFF2-40B4-BE49-F238E27FC236}">
                <a16:creationId xmlns:a16="http://schemas.microsoft.com/office/drawing/2014/main" id="{0B2A1958-2A1D-86B9-8943-AF8336D10959}"/>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31076" name="Straight Connector 5">
            <a:extLst>
              <a:ext uri="{FF2B5EF4-FFF2-40B4-BE49-F238E27FC236}">
                <a16:creationId xmlns:a16="http://schemas.microsoft.com/office/drawing/2014/main" id="{4AB53654-86E7-0FE8-6C5E-6B23A8B7D80E}"/>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077" name="Rectangle 1">
            <a:extLst>
              <a:ext uri="{FF2B5EF4-FFF2-40B4-BE49-F238E27FC236}">
                <a16:creationId xmlns:a16="http://schemas.microsoft.com/office/drawing/2014/main" id="{9B118639-C1DD-F0EA-930C-190211380BA4}"/>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Gantry Robot - Solid surface countertop stacking</a:t>
            </a:r>
            <a:endParaRPr lang="en-US" altLang="en-US" sz="1200" b="1">
              <a:solidFill>
                <a:schemeClr val="bg1"/>
              </a:solidFill>
              <a:latin typeface="Arial Black" panose="020B0A04020102020204" pitchFamily="34" charset="0"/>
            </a:endParaRPr>
          </a:p>
        </p:txBody>
      </p:sp>
      <p:pic>
        <p:nvPicPr>
          <p:cNvPr id="3" name="w5Dzd-KnoHc">
            <a:extLst>
              <a:ext uri="{FF2B5EF4-FFF2-40B4-BE49-F238E27FC236}">
                <a16:creationId xmlns:a16="http://schemas.microsoft.com/office/drawing/2014/main" id="{A098535E-9D53-7B5B-738E-DFE7A483559E}"/>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6062" y="852488"/>
            <a:ext cx="9139238"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2">
            <a:extLst>
              <a:ext uri="{FF2B5EF4-FFF2-40B4-BE49-F238E27FC236}">
                <a16:creationId xmlns:a16="http://schemas.microsoft.com/office/drawing/2014/main" id="{DAEC10C3-6899-3B72-09B7-9DD6F1F4AA30}"/>
              </a:ext>
            </a:extLst>
          </p:cNvPr>
          <p:cNvSpPr>
            <a:spLocks noChangeArrowheads="1"/>
          </p:cNvSpPr>
          <p:nvPr/>
        </p:nvSpPr>
        <p:spPr bwMode="auto">
          <a:xfrm>
            <a:off x="2093844" y="5249862"/>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3" name="Right Arrow 4">
            <a:extLst>
              <a:ext uri="{FF2B5EF4-FFF2-40B4-BE49-F238E27FC236}">
                <a16:creationId xmlns:a16="http://schemas.microsoft.com/office/drawing/2014/main" id="{550196CE-6287-B24A-F312-8EDC647E1AAA}"/>
              </a:ext>
            </a:extLst>
          </p:cNvPr>
          <p:cNvSpPr>
            <a:spLocks noChangeArrowheads="1"/>
          </p:cNvSpPr>
          <p:nvPr/>
        </p:nvSpPr>
        <p:spPr bwMode="auto">
          <a:xfrm>
            <a:off x="1475478" y="5461414"/>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629819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C7839B63-05EC-DFB8-F15D-17F9A6A35432}"/>
              </a:ext>
            </a:extLst>
          </p:cNvPr>
          <p:cNvSpPr>
            <a:spLocks noGrp="1" noChangeArrowheads="1"/>
          </p:cNvSpPr>
          <p:nvPr>
            <p:ph type="title"/>
          </p:nvPr>
        </p:nvSpPr>
        <p:spPr/>
        <p:txBody>
          <a:bodyPr/>
          <a:lstStyle/>
          <a:p>
            <a:r>
              <a:rPr lang="en-US" altLang="en-US"/>
              <a:t>Kinematic Configuration – Articulated (3R)</a:t>
            </a:r>
          </a:p>
        </p:txBody>
      </p:sp>
      <p:sp>
        <p:nvSpPr>
          <p:cNvPr id="132099" name="Rectangle 3">
            <a:extLst>
              <a:ext uri="{FF2B5EF4-FFF2-40B4-BE49-F238E27FC236}">
                <a16:creationId xmlns:a16="http://schemas.microsoft.com/office/drawing/2014/main" id="{CABDD419-3ADC-F386-AC0E-956F9E66F917}"/>
              </a:ext>
            </a:extLst>
          </p:cNvPr>
          <p:cNvSpPr>
            <a:spLocks noGrp="1" noChangeArrowheads="1"/>
          </p:cNvSpPr>
          <p:nvPr>
            <p:ph type="body" idx="1"/>
          </p:nvPr>
        </p:nvSpPr>
        <p:spPr/>
        <p:txBody>
          <a:bodyPr/>
          <a:lstStyle/>
          <a:p>
            <a:r>
              <a:rPr lang="en-US" altLang="en-US" sz="1600" b="1"/>
              <a:t>Joints</a:t>
            </a:r>
            <a:endParaRPr lang="en-US" altLang="en-US" sz="1600"/>
          </a:p>
          <a:p>
            <a:pPr lvl="1"/>
            <a:r>
              <a:rPr lang="en-US" altLang="en-US" sz="1600"/>
              <a:t>Joint 1 - Revolute -Shoulder </a:t>
            </a:r>
          </a:p>
          <a:p>
            <a:pPr lvl="1"/>
            <a:r>
              <a:rPr lang="en-US" altLang="en-US" sz="1600"/>
              <a:t>Joint 2 - Revolute - Elbow </a:t>
            </a:r>
          </a:p>
          <a:p>
            <a:pPr lvl="1"/>
            <a:r>
              <a:rPr lang="en-US" altLang="en-US" sz="1600"/>
              <a:t>Joint 3 - Revolute - Wrist</a:t>
            </a:r>
          </a:p>
          <a:p>
            <a:pPr lvl="1"/>
            <a:endParaRPr lang="en-US" altLang="en-US" sz="1600"/>
          </a:p>
          <a:p>
            <a:endParaRPr lang="en-US" altLang="en-US" sz="1600" b="1"/>
          </a:p>
          <a:p>
            <a:r>
              <a:rPr lang="en-US" altLang="en-US" sz="1600" b="1"/>
              <a:t>Workspace</a:t>
            </a:r>
          </a:p>
          <a:p>
            <a:pPr lvl="1"/>
            <a:r>
              <a:rPr lang="en-US" altLang="en-US" sz="1600"/>
              <a:t>Minimal intrusion</a:t>
            </a:r>
          </a:p>
          <a:p>
            <a:pPr lvl="1"/>
            <a:r>
              <a:rPr lang="en-US" altLang="en-US" sz="1600"/>
              <a:t>Reaching into confine spaces</a:t>
            </a:r>
          </a:p>
          <a:p>
            <a:pPr lvl="1"/>
            <a:r>
              <a:rPr lang="en-US" altLang="en-US" sz="1600"/>
              <a:t>Cost effective for small workspace</a:t>
            </a:r>
          </a:p>
          <a:p>
            <a:pPr lvl="1"/>
            <a:endParaRPr lang="en-US" altLang="en-US" sz="1600"/>
          </a:p>
          <a:p>
            <a:r>
              <a:rPr lang="en-US" altLang="en-US" sz="1600" b="1"/>
              <a:t>Examples</a:t>
            </a:r>
          </a:p>
          <a:p>
            <a:pPr lvl="1"/>
            <a:r>
              <a:rPr lang="en-US" altLang="en-US" sz="1600"/>
              <a:t>PUMA </a:t>
            </a:r>
          </a:p>
          <a:p>
            <a:pPr lvl="1"/>
            <a:r>
              <a:rPr lang="en-US" altLang="en-US" sz="1600"/>
              <a:t>MOTOMAN</a:t>
            </a:r>
          </a:p>
          <a:p>
            <a:pPr lvl="1"/>
            <a:endParaRPr lang="en-US" altLang="en-US"/>
          </a:p>
          <a:p>
            <a:endParaRPr lang="en-US" altLang="en-US"/>
          </a:p>
        </p:txBody>
      </p:sp>
      <p:pic>
        <p:nvPicPr>
          <p:cNvPr id="132100" name="Picture 4" descr="E:\Document\UW\ee543\Fig_8.04.tif">
            <a:extLst>
              <a:ext uri="{FF2B5EF4-FFF2-40B4-BE49-F238E27FC236}">
                <a16:creationId xmlns:a16="http://schemas.microsoft.com/office/drawing/2014/main" id="{33C2A91A-9630-F568-BDD4-AD4F34D74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1" y="1323975"/>
            <a:ext cx="431641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Oval 5">
            <a:extLst>
              <a:ext uri="{FF2B5EF4-FFF2-40B4-BE49-F238E27FC236}">
                <a16:creationId xmlns:a16="http://schemas.microsoft.com/office/drawing/2014/main" id="{7820B254-4D32-D858-82F8-2D0D96BA00CD}"/>
              </a:ext>
            </a:extLst>
          </p:cNvPr>
          <p:cNvSpPr>
            <a:spLocks noChangeArrowheads="1"/>
          </p:cNvSpPr>
          <p:nvPr/>
        </p:nvSpPr>
        <p:spPr bwMode="auto">
          <a:xfrm>
            <a:off x="6421438" y="2865438"/>
            <a:ext cx="119062" cy="1190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32102" name="Oval 6">
            <a:extLst>
              <a:ext uri="{FF2B5EF4-FFF2-40B4-BE49-F238E27FC236}">
                <a16:creationId xmlns:a16="http://schemas.microsoft.com/office/drawing/2014/main" id="{CC6A0AB9-AD74-BE5D-D0C9-8717E7A0BC68}"/>
              </a:ext>
            </a:extLst>
          </p:cNvPr>
          <p:cNvSpPr>
            <a:spLocks noChangeArrowheads="1"/>
          </p:cNvSpPr>
          <p:nvPr/>
        </p:nvSpPr>
        <p:spPr bwMode="auto">
          <a:xfrm>
            <a:off x="6811963" y="2598738"/>
            <a:ext cx="119062" cy="1190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132103" name="Oval 7">
            <a:extLst>
              <a:ext uri="{FF2B5EF4-FFF2-40B4-BE49-F238E27FC236}">
                <a16:creationId xmlns:a16="http://schemas.microsoft.com/office/drawing/2014/main" id="{CBD0B456-39F9-14C4-DC8B-497E45135D3E}"/>
              </a:ext>
            </a:extLst>
          </p:cNvPr>
          <p:cNvSpPr>
            <a:spLocks noChangeArrowheads="1"/>
          </p:cNvSpPr>
          <p:nvPr/>
        </p:nvSpPr>
        <p:spPr bwMode="auto">
          <a:xfrm>
            <a:off x="7218363" y="2867026"/>
            <a:ext cx="119062" cy="11906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pic>
        <p:nvPicPr>
          <p:cNvPr id="132104" name="Picture 2" descr="http://brand.ucla.edu/wp-content/uploads/2013/08/ucla-logotype-main-11.jpg">
            <a:extLst>
              <a:ext uri="{FF2B5EF4-FFF2-40B4-BE49-F238E27FC236}">
                <a16:creationId xmlns:a16="http://schemas.microsoft.com/office/drawing/2014/main" id="{396255EF-2244-94E1-5464-2912DF93B9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7311A0D9-0172-DA0A-92A4-AA3282E0BAF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7E7D57AA-3265-BF54-483B-46A69B0F3B55}"/>
              </a:ext>
            </a:extLst>
          </p:cNvPr>
          <p:cNvSpPr>
            <a:spLocks noGrp="1" noChangeArrowheads="1"/>
          </p:cNvSpPr>
          <p:nvPr>
            <p:ph type="title"/>
          </p:nvPr>
        </p:nvSpPr>
        <p:spPr/>
        <p:txBody>
          <a:bodyPr/>
          <a:lstStyle/>
          <a:p>
            <a:r>
              <a:rPr lang="en-US" altLang="en-US"/>
              <a:t>Kinematic Configuration - Articulated</a:t>
            </a:r>
          </a:p>
        </p:txBody>
      </p:sp>
      <p:pic>
        <p:nvPicPr>
          <p:cNvPr id="134147" name="Picture 3">
            <a:extLst>
              <a:ext uri="{FF2B5EF4-FFF2-40B4-BE49-F238E27FC236}">
                <a16:creationId xmlns:a16="http://schemas.microsoft.com/office/drawing/2014/main" id="{F81957E2-BD7B-4944-949F-EC052AAF95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839" y="2887664"/>
            <a:ext cx="2555875"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a:extLst>
              <a:ext uri="{FF2B5EF4-FFF2-40B4-BE49-F238E27FC236}">
                <a16:creationId xmlns:a16="http://schemas.microsoft.com/office/drawing/2014/main" id="{1E8CC606-D789-D50A-604D-76118B147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263" y="1420813"/>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a:extLst>
              <a:ext uri="{FF2B5EF4-FFF2-40B4-BE49-F238E27FC236}">
                <a16:creationId xmlns:a16="http://schemas.microsoft.com/office/drawing/2014/main" id="{030CF19A-3764-57E2-6696-41B9BBF54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8213" y="1450976"/>
            <a:ext cx="1333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6">
            <a:extLst>
              <a:ext uri="{FF2B5EF4-FFF2-40B4-BE49-F238E27FC236}">
                <a16:creationId xmlns:a16="http://schemas.microsoft.com/office/drawing/2014/main" id="{6C3576D7-6228-A1DD-C8D9-6CC091468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450" y="1463676"/>
            <a:ext cx="1333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7">
            <a:extLst>
              <a:ext uri="{FF2B5EF4-FFF2-40B4-BE49-F238E27FC236}">
                <a16:creationId xmlns:a16="http://schemas.microsoft.com/office/drawing/2014/main" id="{792CAFD2-FE3C-E1DE-AA61-A071AECF4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3439" y="1443039"/>
            <a:ext cx="12477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a:hlinkClick r:id="rId8"/>
            <a:extLst>
              <a:ext uri="{FF2B5EF4-FFF2-40B4-BE49-F238E27FC236}">
                <a16:creationId xmlns:a16="http://schemas.microsoft.com/office/drawing/2014/main" id="{FA47B3D1-4B32-89FD-FEC5-BD40067A72B8}"/>
              </a:ext>
            </a:extLst>
          </p:cNvPr>
          <p:cNvSpPr/>
          <p:nvPr/>
        </p:nvSpPr>
        <p:spPr bwMode="auto">
          <a:xfrm>
            <a:off x="8928100" y="5067300"/>
            <a:ext cx="1422400" cy="4191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lstStyle/>
          <a:p>
            <a:pPr algn="ctr">
              <a:defRPr/>
            </a:pPr>
            <a:r>
              <a:rPr lang="en-US" sz="1800" dirty="0">
                <a:latin typeface="+mj-lt"/>
              </a:rPr>
              <a:t>Video Clip</a:t>
            </a:r>
          </a:p>
        </p:txBody>
      </p:sp>
      <p:pic>
        <p:nvPicPr>
          <p:cNvPr id="134153" name="Picture 2" descr="http://brand.ucla.edu/wp-content/uploads/2013/08/ucla-logotype-main-11.jpg">
            <a:extLst>
              <a:ext uri="{FF2B5EF4-FFF2-40B4-BE49-F238E27FC236}">
                <a16:creationId xmlns:a16="http://schemas.microsoft.com/office/drawing/2014/main" id="{8888E62C-2DBA-2565-540C-7744003A3A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2E7D012D-BFF6-D033-183B-6DD2146AA85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1F65AE-640E-61E9-19C4-7E6924D0FBB1}"/>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36195" name="Rectangle 3">
            <a:extLst>
              <a:ext uri="{FF2B5EF4-FFF2-40B4-BE49-F238E27FC236}">
                <a16:creationId xmlns:a16="http://schemas.microsoft.com/office/drawing/2014/main" id="{F17609FC-F48F-D453-BAA1-AE1578F500E4}"/>
              </a:ext>
            </a:extLst>
          </p:cNvPr>
          <p:cNvSpPr>
            <a:spLocks noChangeArrowheads="1"/>
          </p:cNvSpPr>
          <p:nvPr/>
        </p:nvSpPr>
        <p:spPr bwMode="auto">
          <a:xfrm>
            <a:off x="1524000" y="0"/>
            <a:ext cx="9144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36196" name="Straight Connector 5">
            <a:extLst>
              <a:ext uri="{FF2B5EF4-FFF2-40B4-BE49-F238E27FC236}">
                <a16:creationId xmlns:a16="http://schemas.microsoft.com/office/drawing/2014/main" id="{92AF6527-A211-DD80-8A16-CE6A47CC0488}"/>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6197" name="Rectangle 1">
            <a:extLst>
              <a:ext uri="{FF2B5EF4-FFF2-40B4-BE49-F238E27FC236}">
                <a16:creationId xmlns:a16="http://schemas.microsoft.com/office/drawing/2014/main" id="{3214C34D-1693-8A08-F143-1A40F6348D2B}"/>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Fanuc – Full Human Body </a:t>
            </a:r>
            <a:endParaRPr lang="en-US" altLang="en-US" sz="1200" b="1">
              <a:solidFill>
                <a:schemeClr val="bg1"/>
              </a:solidFill>
              <a:latin typeface="Arial Black" panose="020B0A04020102020204" pitchFamily="34" charset="0"/>
            </a:endParaRPr>
          </a:p>
        </p:txBody>
      </p:sp>
      <p:pic>
        <p:nvPicPr>
          <p:cNvPr id="3" name="llRbUHVjP7Q">
            <a:extLst>
              <a:ext uri="{FF2B5EF4-FFF2-40B4-BE49-F238E27FC236}">
                <a16:creationId xmlns:a16="http://schemas.microsoft.com/office/drawing/2014/main" id="{B3B359CA-AFA8-6B77-7233-7BCFF6174371}"/>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6062" y="814388"/>
            <a:ext cx="9151938"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2">
            <a:extLst>
              <a:ext uri="{FF2B5EF4-FFF2-40B4-BE49-F238E27FC236}">
                <a16:creationId xmlns:a16="http://schemas.microsoft.com/office/drawing/2014/main" id="{DAEC10C3-6899-3B72-09B7-9DD6F1F4AA30}"/>
              </a:ext>
            </a:extLst>
          </p:cNvPr>
          <p:cNvSpPr>
            <a:spLocks noChangeArrowheads="1"/>
          </p:cNvSpPr>
          <p:nvPr/>
        </p:nvSpPr>
        <p:spPr bwMode="auto">
          <a:xfrm>
            <a:off x="2093844" y="4379631"/>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3" name="Right Arrow 4">
            <a:extLst>
              <a:ext uri="{FF2B5EF4-FFF2-40B4-BE49-F238E27FC236}">
                <a16:creationId xmlns:a16="http://schemas.microsoft.com/office/drawing/2014/main" id="{550196CE-6287-B24A-F312-8EDC647E1AAA}"/>
              </a:ext>
            </a:extLst>
          </p:cNvPr>
          <p:cNvSpPr>
            <a:spLocks noChangeArrowheads="1"/>
          </p:cNvSpPr>
          <p:nvPr/>
        </p:nvSpPr>
        <p:spPr bwMode="auto">
          <a:xfrm>
            <a:off x="1475478" y="4569100"/>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8023333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B67429B-1204-18B6-A2A4-EE9C4C22C3E9}"/>
              </a:ext>
            </a:extLst>
          </p:cNvPr>
          <p:cNvSpPr>
            <a:spLocks noGrp="1" noChangeArrowheads="1"/>
          </p:cNvSpPr>
          <p:nvPr>
            <p:ph type="title"/>
          </p:nvPr>
        </p:nvSpPr>
        <p:spPr/>
        <p:txBody>
          <a:bodyPr/>
          <a:lstStyle/>
          <a:p>
            <a:r>
              <a:rPr lang="en-US" altLang="en-US"/>
              <a:t>Kinematic Configuration – SCARA (3RPR)</a:t>
            </a:r>
          </a:p>
        </p:txBody>
      </p:sp>
      <p:sp>
        <p:nvSpPr>
          <p:cNvPr id="137219" name="Rectangle 3">
            <a:extLst>
              <a:ext uri="{FF2B5EF4-FFF2-40B4-BE49-F238E27FC236}">
                <a16:creationId xmlns:a16="http://schemas.microsoft.com/office/drawing/2014/main" id="{36F5137E-D655-078B-C9AB-C4D5E2375C6F}"/>
              </a:ext>
            </a:extLst>
          </p:cNvPr>
          <p:cNvSpPr>
            <a:spLocks noGrp="1" noChangeArrowheads="1"/>
          </p:cNvSpPr>
          <p:nvPr>
            <p:ph type="body" idx="1"/>
          </p:nvPr>
        </p:nvSpPr>
        <p:spPr/>
        <p:txBody>
          <a:bodyPr/>
          <a:lstStyle/>
          <a:p>
            <a:r>
              <a:rPr lang="en-US" altLang="en-US" sz="1600" b="1"/>
              <a:t>Joints </a:t>
            </a:r>
            <a:endParaRPr lang="en-US" altLang="en-US" sz="1600"/>
          </a:p>
          <a:p>
            <a:pPr lvl="1"/>
            <a:r>
              <a:rPr lang="en-US" altLang="en-US" sz="1600"/>
              <a:t>Joint 1 - Revolute</a:t>
            </a:r>
          </a:p>
          <a:p>
            <a:pPr lvl="1"/>
            <a:r>
              <a:rPr lang="en-US" altLang="en-US" sz="1600"/>
              <a:t>Joint 2 - Revolute</a:t>
            </a:r>
          </a:p>
          <a:p>
            <a:pPr lvl="1"/>
            <a:r>
              <a:rPr lang="en-US" altLang="en-US" sz="1600"/>
              <a:t>Joint 3 - Revolute</a:t>
            </a:r>
          </a:p>
          <a:p>
            <a:pPr lvl="1"/>
            <a:r>
              <a:rPr lang="en-US" altLang="en-US" sz="1600"/>
              <a:t>Joint 4 - Prismatic</a:t>
            </a:r>
          </a:p>
          <a:p>
            <a:pPr lvl="1"/>
            <a:r>
              <a:rPr lang="en-US" altLang="en-US" sz="1600"/>
              <a:t>Joint 1,2,3 - In plane</a:t>
            </a:r>
          </a:p>
          <a:p>
            <a:endParaRPr lang="en-US" altLang="en-US" sz="1600"/>
          </a:p>
          <a:p>
            <a:r>
              <a:rPr lang="en-US" altLang="en-US" sz="1600" b="1"/>
              <a:t>Structure </a:t>
            </a:r>
          </a:p>
          <a:p>
            <a:pPr lvl="1"/>
            <a:r>
              <a:rPr lang="en-US" altLang="en-US" sz="1600"/>
              <a:t>Joint 1,2,3, do not support weight (manipulator or weight)</a:t>
            </a:r>
          </a:p>
          <a:p>
            <a:pPr lvl="1"/>
            <a:r>
              <a:rPr lang="en-US" altLang="en-US" sz="1600"/>
              <a:t>Link 0 (base) can house the actuators of joint 1 and 2</a:t>
            </a:r>
          </a:p>
          <a:p>
            <a:endParaRPr lang="en-US" altLang="en-US" sz="1600"/>
          </a:p>
          <a:p>
            <a:r>
              <a:rPr lang="en-US" altLang="en-US" sz="1600" b="1"/>
              <a:t>Speed</a:t>
            </a:r>
          </a:p>
          <a:p>
            <a:pPr lvl="1"/>
            <a:r>
              <a:rPr lang="en-US" altLang="en-US" sz="1600"/>
              <a:t>High speed (10 m/s), 10 times faster then the most articulated industrial robots</a:t>
            </a:r>
          </a:p>
          <a:p>
            <a:pPr lvl="1"/>
            <a:endParaRPr lang="en-US" altLang="en-US"/>
          </a:p>
          <a:p>
            <a:r>
              <a:rPr lang="en-US" altLang="en-US" sz="1600" b="1"/>
              <a:t>Example</a:t>
            </a:r>
            <a:r>
              <a:rPr lang="en-US" altLang="en-US" sz="1600"/>
              <a:t> - SCARA (Selective Compliant Assembly Robot Arm )</a:t>
            </a:r>
          </a:p>
        </p:txBody>
      </p:sp>
      <p:pic>
        <p:nvPicPr>
          <p:cNvPr id="137220" name="Picture 4" descr="E:\Document\UW\ee543\Fig_8.05.tif">
            <a:extLst>
              <a:ext uri="{FF2B5EF4-FFF2-40B4-BE49-F238E27FC236}">
                <a16:creationId xmlns:a16="http://schemas.microsoft.com/office/drawing/2014/main" id="{8CDB6F5E-2685-80D9-D600-9AD58015C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1436688"/>
            <a:ext cx="4262438"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Line 5">
            <a:extLst>
              <a:ext uri="{FF2B5EF4-FFF2-40B4-BE49-F238E27FC236}">
                <a16:creationId xmlns:a16="http://schemas.microsoft.com/office/drawing/2014/main" id="{5AB7B79A-59F2-5D3E-850A-F335E4A48957}"/>
              </a:ext>
            </a:extLst>
          </p:cNvPr>
          <p:cNvSpPr>
            <a:spLocks noChangeShapeType="1"/>
          </p:cNvSpPr>
          <p:nvPr/>
        </p:nvSpPr>
        <p:spPr bwMode="auto">
          <a:xfrm>
            <a:off x="6692900" y="1709739"/>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22" name="Line 6">
            <a:extLst>
              <a:ext uri="{FF2B5EF4-FFF2-40B4-BE49-F238E27FC236}">
                <a16:creationId xmlns:a16="http://schemas.microsoft.com/office/drawing/2014/main" id="{CCFF4848-AF03-AA0B-2183-7556D6AFC14F}"/>
              </a:ext>
            </a:extLst>
          </p:cNvPr>
          <p:cNvSpPr>
            <a:spLocks noChangeShapeType="1"/>
          </p:cNvSpPr>
          <p:nvPr/>
        </p:nvSpPr>
        <p:spPr bwMode="auto">
          <a:xfrm>
            <a:off x="7170738" y="1712914"/>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223" name="Line 7">
            <a:extLst>
              <a:ext uri="{FF2B5EF4-FFF2-40B4-BE49-F238E27FC236}">
                <a16:creationId xmlns:a16="http://schemas.microsoft.com/office/drawing/2014/main" id="{7C450D00-61EE-7F6A-4CE4-24D3205D02C1}"/>
              </a:ext>
            </a:extLst>
          </p:cNvPr>
          <p:cNvSpPr>
            <a:spLocks noChangeShapeType="1"/>
          </p:cNvSpPr>
          <p:nvPr/>
        </p:nvSpPr>
        <p:spPr bwMode="auto">
          <a:xfrm>
            <a:off x="7769225" y="1687514"/>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7224" name="Picture 2" descr="http://brand.ucla.edu/wp-content/uploads/2013/08/ucla-logotype-main-11.jpg">
            <a:extLst>
              <a:ext uri="{FF2B5EF4-FFF2-40B4-BE49-F238E27FC236}">
                <a16:creationId xmlns:a16="http://schemas.microsoft.com/office/drawing/2014/main" id="{10357106-B257-CD04-075A-C5652CDEA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5ECA37C1-6926-2E2C-315A-EDABEA0DAE1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6946538E-816E-2ECB-7528-8C4B0E091102}"/>
              </a:ext>
            </a:extLst>
          </p:cNvPr>
          <p:cNvSpPr>
            <a:spLocks noGrp="1" noChangeArrowheads="1"/>
          </p:cNvSpPr>
          <p:nvPr>
            <p:ph type="title"/>
          </p:nvPr>
        </p:nvSpPr>
        <p:spPr/>
        <p:txBody>
          <a:bodyPr/>
          <a:lstStyle/>
          <a:p>
            <a:r>
              <a:rPr lang="en-US" altLang="en-US"/>
              <a:t>Kinematic Configuration - SCARA</a:t>
            </a:r>
          </a:p>
        </p:txBody>
      </p:sp>
      <p:pic>
        <p:nvPicPr>
          <p:cNvPr id="139267" name="Picture 3">
            <a:extLst>
              <a:ext uri="{FF2B5EF4-FFF2-40B4-BE49-F238E27FC236}">
                <a16:creationId xmlns:a16="http://schemas.microsoft.com/office/drawing/2014/main" id="{B98B1295-4F21-7642-458F-DE1A796FD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2811464"/>
            <a:ext cx="26035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4">
            <a:extLst>
              <a:ext uri="{FF2B5EF4-FFF2-40B4-BE49-F238E27FC236}">
                <a16:creationId xmlns:a16="http://schemas.microsoft.com/office/drawing/2014/main" id="{0EFBEC35-9E7C-F897-5F9E-31F5D7D399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850" y="1408113"/>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5">
            <a:extLst>
              <a:ext uri="{FF2B5EF4-FFF2-40B4-BE49-F238E27FC236}">
                <a16:creationId xmlns:a16="http://schemas.microsoft.com/office/drawing/2014/main" id="{C655BAA1-2FC3-8F67-2A9A-797B42CE1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988" y="1422400"/>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a:extLst>
              <a:ext uri="{FF2B5EF4-FFF2-40B4-BE49-F238E27FC236}">
                <a16:creationId xmlns:a16="http://schemas.microsoft.com/office/drawing/2014/main" id="{B45CACE6-ED95-6DBC-A651-7431032659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050" y="1420813"/>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Picture 2" descr="http://brand.ucla.edu/wp-content/uploads/2013/08/ucla-logotype-main-11.jpg">
            <a:extLst>
              <a:ext uri="{FF2B5EF4-FFF2-40B4-BE49-F238E27FC236}">
                <a16:creationId xmlns:a16="http://schemas.microsoft.com/office/drawing/2014/main" id="{D3DC6F9D-56B3-E4C7-5D59-B7E6F5D16D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ACF7EB7F-0290-6131-575F-3E349AC4424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D36DD2-2640-9C76-9F9E-B603D6FFABB9}"/>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41315" name="Rectangle 3">
            <a:extLst>
              <a:ext uri="{FF2B5EF4-FFF2-40B4-BE49-F238E27FC236}">
                <a16:creationId xmlns:a16="http://schemas.microsoft.com/office/drawing/2014/main" id="{7E2D8524-9D43-E792-443A-4BDA208A6887}"/>
              </a:ext>
            </a:extLst>
          </p:cNvPr>
          <p:cNvSpPr>
            <a:spLocks noChangeArrowheads="1"/>
          </p:cNvSpPr>
          <p:nvPr/>
        </p:nvSpPr>
        <p:spPr bwMode="auto">
          <a:xfrm>
            <a:off x="1524000" y="0"/>
            <a:ext cx="9144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41316" name="Straight Connector 5">
            <a:extLst>
              <a:ext uri="{FF2B5EF4-FFF2-40B4-BE49-F238E27FC236}">
                <a16:creationId xmlns:a16="http://schemas.microsoft.com/office/drawing/2014/main" id="{C6BD6CB2-4A8E-B4CC-58A6-7A8B57C743E5}"/>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1317" name="Rectangle 1">
            <a:extLst>
              <a:ext uri="{FF2B5EF4-FFF2-40B4-BE49-F238E27FC236}">
                <a16:creationId xmlns:a16="http://schemas.microsoft.com/office/drawing/2014/main" id="{34A2D2A3-C092-AE86-50A4-428A8282642F}"/>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Kawasaki Robot-Painting Robots</a:t>
            </a:r>
            <a:endParaRPr lang="en-US" altLang="en-US" sz="1200" b="1">
              <a:solidFill>
                <a:schemeClr val="bg1"/>
              </a:solidFill>
              <a:latin typeface="Arial Black" panose="020B0A04020102020204" pitchFamily="34" charset="0"/>
            </a:endParaRPr>
          </a:p>
        </p:txBody>
      </p:sp>
      <p:pic>
        <p:nvPicPr>
          <p:cNvPr id="3" name="vKD20BTkXhk">
            <a:extLst>
              <a:ext uri="{FF2B5EF4-FFF2-40B4-BE49-F238E27FC236}">
                <a16:creationId xmlns:a16="http://schemas.microsoft.com/office/drawing/2014/main" id="{FE772FFC-9854-2725-3EF7-219D629E475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16062" y="852488"/>
            <a:ext cx="9185276"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DCDAEB5-2DC1-BC57-74E2-2DA75D92069E}"/>
              </a:ext>
            </a:extLst>
          </p:cNvPr>
          <p:cNvSpPr>
            <a:spLocks noGrp="1" noChangeArrowheads="1"/>
          </p:cNvSpPr>
          <p:nvPr>
            <p:ph type="title"/>
          </p:nvPr>
        </p:nvSpPr>
        <p:spPr/>
        <p:txBody>
          <a:bodyPr/>
          <a:lstStyle/>
          <a:p>
            <a:r>
              <a:rPr lang="en-US" altLang="en-US"/>
              <a:t>Description of Positioning Task </a:t>
            </a:r>
          </a:p>
        </p:txBody>
      </p:sp>
      <p:sp>
        <p:nvSpPr>
          <p:cNvPr id="31747" name="Rectangle 3">
            <a:extLst>
              <a:ext uri="{FF2B5EF4-FFF2-40B4-BE49-F238E27FC236}">
                <a16:creationId xmlns:a16="http://schemas.microsoft.com/office/drawing/2014/main" id="{ED6CC5A1-E519-3E88-7649-75A9284FD1EC}"/>
              </a:ext>
            </a:extLst>
          </p:cNvPr>
          <p:cNvSpPr>
            <a:spLocks noGrp="1" noChangeArrowheads="1"/>
          </p:cNvSpPr>
          <p:nvPr>
            <p:ph type="body" idx="1"/>
          </p:nvPr>
        </p:nvSpPr>
        <p:spPr>
          <a:xfrm>
            <a:off x="937684" y="1371600"/>
            <a:ext cx="5158316" cy="4724400"/>
          </a:xfrm>
        </p:spPr>
        <p:txBody>
          <a:bodyPr/>
          <a:lstStyle/>
          <a:p>
            <a:pPr marL="0" indent="0">
              <a:buNone/>
            </a:pPr>
            <a:r>
              <a:rPr lang="en-US" altLang="en-US" sz="1000" b="1" dirty="0"/>
              <a:t>Problem</a:t>
            </a:r>
            <a:r>
              <a:rPr lang="en-US" altLang="en-US" sz="1000" dirty="0"/>
              <a:t>  </a:t>
            </a:r>
          </a:p>
          <a:p>
            <a:pPr marL="0" indent="0">
              <a:buNone/>
            </a:pPr>
            <a:endParaRPr lang="en-US" altLang="en-US" sz="1000" i="1" dirty="0">
              <a:solidFill>
                <a:srgbClr val="FF3300"/>
              </a:solidFill>
            </a:endParaRPr>
          </a:p>
          <a:p>
            <a:pPr marL="0" indent="0">
              <a:buNone/>
            </a:pPr>
            <a:r>
              <a:rPr lang="en-US" altLang="en-US" sz="1000" b="1" i="1" dirty="0">
                <a:solidFill>
                  <a:srgbClr val="FF3300"/>
                </a:solidFill>
              </a:rPr>
              <a:t>Given:</a:t>
            </a:r>
            <a:r>
              <a:rPr lang="en-US" altLang="en-US" sz="1000" i="1" dirty="0">
                <a:solidFill>
                  <a:srgbClr val="FF3300"/>
                </a:solidFill>
              </a:rPr>
              <a:t> </a:t>
            </a:r>
            <a:r>
              <a:rPr lang="en-US" altLang="en-US" sz="1000" i="1" dirty="0"/>
              <a:t>The manipulator geometrical parameters</a:t>
            </a:r>
            <a:r>
              <a:rPr lang="en-US" altLang="en-US" sz="1000" dirty="0"/>
              <a:t> </a:t>
            </a:r>
          </a:p>
          <a:p>
            <a:pPr marL="0" indent="0">
              <a:buNone/>
            </a:pPr>
            <a:endParaRPr lang="en-US" altLang="en-US" sz="1000" dirty="0"/>
          </a:p>
          <a:p>
            <a:pPr marL="0" indent="0">
              <a:buNone/>
            </a:pPr>
            <a:r>
              <a:rPr lang="en-US" altLang="en-US" sz="1000" b="1" i="1" dirty="0">
                <a:solidFill>
                  <a:srgbClr val="FF3300"/>
                </a:solidFill>
              </a:rPr>
              <a:t>Specify:</a:t>
            </a:r>
            <a:r>
              <a:rPr lang="en-US" altLang="en-US" sz="1000" i="1" dirty="0">
                <a:solidFill>
                  <a:srgbClr val="FF3300"/>
                </a:solidFill>
              </a:rPr>
              <a:t> </a:t>
            </a:r>
            <a:r>
              <a:rPr lang="en-US" altLang="en-US" sz="1000" i="1" dirty="0"/>
              <a:t>The position and orientation of manipulator</a:t>
            </a:r>
            <a:r>
              <a:rPr lang="en-US" altLang="en-US" sz="1000" dirty="0"/>
              <a:t> </a:t>
            </a:r>
          </a:p>
          <a:p>
            <a:pPr marL="0" indent="0">
              <a:buNone/>
            </a:pPr>
            <a:endParaRPr lang="en-US" altLang="en-US" sz="1000" b="1" dirty="0"/>
          </a:p>
          <a:p>
            <a:pPr marL="0" indent="0">
              <a:buNone/>
            </a:pPr>
            <a:r>
              <a:rPr lang="en-US" altLang="en-US" sz="1000" b="1" dirty="0"/>
              <a:t>Solution</a:t>
            </a:r>
            <a:r>
              <a:rPr lang="en-US" altLang="en-US" sz="1000" dirty="0"/>
              <a:t>  </a:t>
            </a:r>
          </a:p>
          <a:p>
            <a:pPr marL="0" indent="0">
              <a:buNone/>
            </a:pPr>
            <a:endParaRPr lang="en-US" altLang="en-US" sz="1000" i="1" dirty="0"/>
          </a:p>
          <a:p>
            <a:pPr marL="0" indent="0">
              <a:buNone/>
            </a:pPr>
            <a:r>
              <a:rPr lang="en-US" altLang="en-US" sz="1000" i="1" dirty="0"/>
              <a:t>Coordinate system or “Frames” are attached to the manipulator (using the DH convention) and objects in the environment </a:t>
            </a:r>
            <a:r>
              <a:rPr lang="en-US" altLang="en-US" sz="1000" dirty="0"/>
              <a:t> </a:t>
            </a:r>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a:p>
            <a:pPr marL="0" indent="0">
              <a:buNone/>
            </a:pPr>
            <a:endParaRPr lang="en-US" altLang="en-US" sz="1800" dirty="0"/>
          </a:p>
        </p:txBody>
      </p:sp>
      <p:pic>
        <p:nvPicPr>
          <p:cNvPr id="31748" name="Picture 5" descr="I:\EE534\Fig_1.01.tif">
            <a:extLst>
              <a:ext uri="{FF2B5EF4-FFF2-40B4-BE49-F238E27FC236}">
                <a16:creationId xmlns:a16="http://schemas.microsoft.com/office/drawing/2014/main" id="{2D1BD316-2797-F9AA-A164-AF98C48451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602" y="1295400"/>
            <a:ext cx="4785547" cy="472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D1B8F9D5-64BF-B873-D7CB-2DB1B947C68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2">
            <a:extLst>
              <a:ext uri="{FF2B5EF4-FFF2-40B4-BE49-F238E27FC236}">
                <a16:creationId xmlns:a16="http://schemas.microsoft.com/office/drawing/2014/main" id="{DAEC10C3-6899-3B72-09B7-9DD6F1F4AA30}"/>
              </a:ext>
            </a:extLst>
          </p:cNvPr>
          <p:cNvSpPr>
            <a:spLocks noChangeArrowheads="1"/>
          </p:cNvSpPr>
          <p:nvPr/>
        </p:nvSpPr>
        <p:spPr bwMode="auto">
          <a:xfrm>
            <a:off x="2093844" y="3540322"/>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3" name="Right Arrow 4">
            <a:extLst>
              <a:ext uri="{FF2B5EF4-FFF2-40B4-BE49-F238E27FC236}">
                <a16:creationId xmlns:a16="http://schemas.microsoft.com/office/drawing/2014/main" id="{550196CE-6287-B24A-F312-8EDC647E1AAA}"/>
              </a:ext>
            </a:extLst>
          </p:cNvPr>
          <p:cNvSpPr>
            <a:spLocks noChangeArrowheads="1"/>
          </p:cNvSpPr>
          <p:nvPr/>
        </p:nvSpPr>
        <p:spPr bwMode="auto">
          <a:xfrm>
            <a:off x="1475478" y="3729791"/>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0437512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E814A023-9902-FCB0-12D8-0058B83CB4EC}"/>
              </a:ext>
            </a:extLst>
          </p:cNvPr>
          <p:cNvSpPr>
            <a:spLocks noGrp="1" noChangeArrowheads="1"/>
          </p:cNvSpPr>
          <p:nvPr>
            <p:ph type="title"/>
          </p:nvPr>
        </p:nvSpPr>
        <p:spPr/>
        <p:txBody>
          <a:bodyPr/>
          <a:lstStyle/>
          <a:p>
            <a:r>
              <a:rPr lang="en-US" altLang="en-US"/>
              <a:t>Kinematic Configuration – Spherical (RRP)</a:t>
            </a:r>
          </a:p>
        </p:txBody>
      </p:sp>
      <p:sp>
        <p:nvSpPr>
          <p:cNvPr id="142339" name="Rectangle 3">
            <a:extLst>
              <a:ext uri="{FF2B5EF4-FFF2-40B4-BE49-F238E27FC236}">
                <a16:creationId xmlns:a16="http://schemas.microsoft.com/office/drawing/2014/main" id="{8CC1CC34-24BA-228D-9975-979D04CE5D3A}"/>
              </a:ext>
            </a:extLst>
          </p:cNvPr>
          <p:cNvSpPr>
            <a:spLocks noGrp="1" noChangeArrowheads="1"/>
          </p:cNvSpPr>
          <p:nvPr>
            <p:ph type="body" idx="1"/>
          </p:nvPr>
        </p:nvSpPr>
        <p:spPr/>
        <p:txBody>
          <a:bodyPr/>
          <a:lstStyle/>
          <a:p>
            <a:r>
              <a:rPr lang="en-US" altLang="en-US" sz="1600" b="1"/>
              <a:t>Joints</a:t>
            </a:r>
          </a:p>
          <a:p>
            <a:pPr lvl="1"/>
            <a:r>
              <a:rPr lang="en-US" altLang="en-US" sz="1600"/>
              <a:t>Joint 1 - Revolute (Intersect with 2)</a:t>
            </a:r>
          </a:p>
          <a:p>
            <a:pPr lvl="1"/>
            <a:r>
              <a:rPr lang="en-US" altLang="en-US" sz="1600"/>
              <a:t>Joint 2 - Revolute (Intersect with 1)</a:t>
            </a:r>
          </a:p>
          <a:p>
            <a:pPr lvl="1"/>
            <a:r>
              <a:rPr lang="en-US" altLang="en-US" sz="1600"/>
              <a:t>Joint 3 - Prismatic</a:t>
            </a:r>
          </a:p>
          <a:p>
            <a:pPr lvl="1"/>
            <a:endParaRPr lang="en-US" altLang="en-US" sz="1600"/>
          </a:p>
          <a:p>
            <a:endParaRPr lang="en-US" altLang="en-US" sz="1600" b="1"/>
          </a:p>
          <a:p>
            <a:r>
              <a:rPr lang="en-US" altLang="en-US" sz="1600" b="1"/>
              <a:t>Structure</a:t>
            </a:r>
          </a:p>
          <a:p>
            <a:pPr lvl="1"/>
            <a:r>
              <a:rPr lang="en-US" altLang="en-US" sz="1600"/>
              <a:t>The elbow joint is replaced with prismatic joint</a:t>
            </a:r>
          </a:p>
          <a:p>
            <a:pPr lvl="1"/>
            <a:r>
              <a:rPr lang="en-US" altLang="en-US" sz="1600"/>
              <a:t>Telescope</a:t>
            </a:r>
          </a:p>
          <a:p>
            <a:endParaRPr lang="en-US" altLang="en-US"/>
          </a:p>
        </p:txBody>
      </p:sp>
      <p:pic>
        <p:nvPicPr>
          <p:cNvPr id="142340" name="Picture 4" descr="E:\Document\UW\ee543\Fig_8.06.tif">
            <a:extLst>
              <a:ext uri="{FF2B5EF4-FFF2-40B4-BE49-F238E27FC236}">
                <a16:creationId xmlns:a16="http://schemas.microsoft.com/office/drawing/2014/main" id="{A2825E34-1E5A-80AF-4FA4-B6A13DF4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1447801"/>
            <a:ext cx="335756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Line 5">
            <a:extLst>
              <a:ext uri="{FF2B5EF4-FFF2-40B4-BE49-F238E27FC236}">
                <a16:creationId xmlns:a16="http://schemas.microsoft.com/office/drawing/2014/main" id="{2BDDD5EB-4DA6-AC63-7FE6-5A1ABE2E0547}"/>
              </a:ext>
            </a:extLst>
          </p:cNvPr>
          <p:cNvSpPr>
            <a:spLocks noChangeShapeType="1"/>
          </p:cNvSpPr>
          <p:nvPr/>
        </p:nvSpPr>
        <p:spPr bwMode="auto">
          <a:xfrm>
            <a:off x="7169150" y="1719264"/>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2" name="Line 6">
            <a:extLst>
              <a:ext uri="{FF2B5EF4-FFF2-40B4-BE49-F238E27FC236}">
                <a16:creationId xmlns:a16="http://schemas.microsoft.com/office/drawing/2014/main" id="{F7276BC0-620B-626A-2ECB-FAFD4A8C1C17}"/>
              </a:ext>
            </a:extLst>
          </p:cNvPr>
          <p:cNvSpPr>
            <a:spLocks noChangeShapeType="1"/>
          </p:cNvSpPr>
          <p:nvPr/>
        </p:nvSpPr>
        <p:spPr bwMode="auto">
          <a:xfrm>
            <a:off x="6848475" y="2389188"/>
            <a:ext cx="61753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3" name="Oval 7">
            <a:extLst>
              <a:ext uri="{FF2B5EF4-FFF2-40B4-BE49-F238E27FC236}">
                <a16:creationId xmlns:a16="http://schemas.microsoft.com/office/drawing/2014/main" id="{46EAF52B-638D-E2EC-0F20-5BE6F146724B}"/>
              </a:ext>
            </a:extLst>
          </p:cNvPr>
          <p:cNvSpPr>
            <a:spLocks noChangeArrowheads="1"/>
          </p:cNvSpPr>
          <p:nvPr/>
        </p:nvSpPr>
        <p:spPr bwMode="auto">
          <a:xfrm>
            <a:off x="7107238" y="2341563"/>
            <a:ext cx="119062" cy="119062"/>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pic>
        <p:nvPicPr>
          <p:cNvPr id="142344" name="Picture 2" descr="http://brand.ucla.edu/wp-content/uploads/2013/08/ucla-logotype-main-11.jpg">
            <a:extLst>
              <a:ext uri="{FF2B5EF4-FFF2-40B4-BE49-F238E27FC236}">
                <a16:creationId xmlns:a16="http://schemas.microsoft.com/office/drawing/2014/main" id="{690528E8-21B9-ACA2-5D6B-84E553FF2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8F26EAE8-F03D-79C7-AD15-F9369A069A5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C38858C6-0F32-682A-03DD-04C8ACCF0AD4}"/>
              </a:ext>
            </a:extLst>
          </p:cNvPr>
          <p:cNvSpPr>
            <a:spLocks noGrp="1" noChangeArrowheads="1"/>
          </p:cNvSpPr>
          <p:nvPr>
            <p:ph type="title"/>
          </p:nvPr>
        </p:nvSpPr>
        <p:spPr/>
        <p:txBody>
          <a:bodyPr/>
          <a:lstStyle/>
          <a:p>
            <a:r>
              <a:rPr lang="en-US" altLang="en-US"/>
              <a:t>Kinematic Configuration - Spherical</a:t>
            </a:r>
          </a:p>
        </p:txBody>
      </p:sp>
      <p:pic>
        <p:nvPicPr>
          <p:cNvPr id="144387" name="Picture 4">
            <a:extLst>
              <a:ext uri="{FF2B5EF4-FFF2-40B4-BE49-F238E27FC236}">
                <a16:creationId xmlns:a16="http://schemas.microsoft.com/office/drawing/2014/main" id="{9F4785FD-AC77-05AD-2D2E-E02C761C8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441451"/>
            <a:ext cx="13335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a:extLst>
              <a:ext uri="{FF2B5EF4-FFF2-40B4-BE49-F238E27FC236}">
                <a16:creationId xmlns:a16="http://schemas.microsoft.com/office/drawing/2014/main" id="{A159469F-663E-0310-FD58-2A7A9C6C3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1460500"/>
            <a:ext cx="13335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7">
            <a:extLst>
              <a:ext uri="{FF2B5EF4-FFF2-40B4-BE49-F238E27FC236}">
                <a16:creationId xmlns:a16="http://schemas.microsoft.com/office/drawing/2014/main" id="{2D2E2870-798F-FF06-C4E5-7CE8D4A5A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575" y="1479551"/>
            <a:ext cx="13335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9">
            <a:extLst>
              <a:ext uri="{FF2B5EF4-FFF2-40B4-BE49-F238E27FC236}">
                <a16:creationId xmlns:a16="http://schemas.microsoft.com/office/drawing/2014/main" id="{12C408BB-FD35-BAB1-18D1-BB88AC6B6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5914" y="2916238"/>
            <a:ext cx="34766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2" descr="http://brand.ucla.edu/wp-content/uploads/2013/08/ucla-logotype-main-11.jpg">
            <a:extLst>
              <a:ext uri="{FF2B5EF4-FFF2-40B4-BE49-F238E27FC236}">
                <a16:creationId xmlns:a16="http://schemas.microsoft.com/office/drawing/2014/main" id="{D78589D7-792C-FFBD-8398-B6A3F035D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06C6EFA3-BB7B-5C4B-401B-912499D18E2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D02757D-5AD3-8E07-ACC0-F1239320221E}"/>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46435" name="Rectangle 3">
            <a:extLst>
              <a:ext uri="{FF2B5EF4-FFF2-40B4-BE49-F238E27FC236}">
                <a16:creationId xmlns:a16="http://schemas.microsoft.com/office/drawing/2014/main" id="{954EB218-02E2-56F8-0187-7CE9FD2DB3C6}"/>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46436" name="Straight Connector 5">
            <a:extLst>
              <a:ext uri="{FF2B5EF4-FFF2-40B4-BE49-F238E27FC236}">
                <a16:creationId xmlns:a16="http://schemas.microsoft.com/office/drawing/2014/main" id="{6EB7BEAF-66AA-E06B-E9CF-94DBC1EC1614}"/>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6437" name="Rectangle 1">
            <a:extLst>
              <a:ext uri="{FF2B5EF4-FFF2-40B4-BE49-F238E27FC236}">
                <a16:creationId xmlns:a16="http://schemas.microsoft.com/office/drawing/2014/main" id="{A16A7462-942C-A362-BA5C-EFAFEF65F3CA}"/>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Stanford Arm </a:t>
            </a:r>
            <a:endParaRPr lang="en-US" altLang="en-US" sz="1200" b="1">
              <a:solidFill>
                <a:schemeClr val="bg1"/>
              </a:solidFill>
              <a:latin typeface="Arial Black" panose="020B0A04020102020204" pitchFamily="34" charset="0"/>
            </a:endParaRPr>
          </a:p>
        </p:txBody>
      </p:sp>
      <p:pic>
        <p:nvPicPr>
          <p:cNvPr id="5" name="O1oJzUSlTeY">
            <a:extLst>
              <a:ext uri="{FF2B5EF4-FFF2-40B4-BE49-F238E27FC236}">
                <a16:creationId xmlns:a16="http://schemas.microsoft.com/office/drawing/2014/main" id="{93F09618-9696-DD59-F833-870F3E8D6843}"/>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98614" y="898526"/>
            <a:ext cx="9069387"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1AC428F5-09F6-61C6-D652-6CBCEFDA3388}"/>
              </a:ext>
            </a:extLst>
          </p:cNvPr>
          <p:cNvSpPr>
            <a:spLocks noGrp="1" noChangeArrowheads="1"/>
          </p:cNvSpPr>
          <p:nvPr>
            <p:ph type="title"/>
          </p:nvPr>
        </p:nvSpPr>
        <p:spPr/>
        <p:txBody>
          <a:bodyPr/>
          <a:lstStyle/>
          <a:p>
            <a:r>
              <a:rPr lang="en-US" altLang="en-US"/>
              <a:t>Serial Architecture – Summary </a:t>
            </a:r>
          </a:p>
        </p:txBody>
      </p:sp>
      <p:pic>
        <p:nvPicPr>
          <p:cNvPr id="124931" name="Picture 3">
            <a:extLst>
              <a:ext uri="{FF2B5EF4-FFF2-40B4-BE49-F238E27FC236}">
                <a16:creationId xmlns:a16="http://schemas.microsoft.com/office/drawing/2014/main" id="{09A149B2-E866-2801-C060-E7D3776EA6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1" y="1254125"/>
            <a:ext cx="6200775"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624397-97E8-7BE3-2925-C8A4895A9F1A}"/>
              </a:ext>
            </a:extLst>
          </p:cNvPr>
          <p:cNvSpPr txBox="1"/>
          <p:nvPr/>
        </p:nvSpPr>
        <p:spPr>
          <a:xfrm>
            <a:off x="2214564" y="1958975"/>
            <a:ext cx="593725" cy="338138"/>
          </a:xfrm>
          <a:prstGeom prst="rect">
            <a:avLst/>
          </a:prstGeom>
          <a:noFill/>
        </p:spPr>
        <p:txBody>
          <a:bodyPr wrap="none">
            <a:spAutoFit/>
          </a:bodyPr>
          <a:lstStyle/>
          <a:p>
            <a:pPr>
              <a:defRPr/>
            </a:pPr>
            <a:r>
              <a:rPr lang="en-US" sz="1600" b="1" dirty="0">
                <a:latin typeface="+mn-lt"/>
              </a:rPr>
              <a:t>PPP</a:t>
            </a:r>
          </a:p>
        </p:txBody>
      </p:sp>
      <p:sp>
        <p:nvSpPr>
          <p:cNvPr id="6" name="TextBox 5">
            <a:extLst>
              <a:ext uri="{FF2B5EF4-FFF2-40B4-BE49-F238E27FC236}">
                <a16:creationId xmlns:a16="http://schemas.microsoft.com/office/drawing/2014/main" id="{7087FF90-E656-ABA2-A662-E74AC6458E31}"/>
              </a:ext>
            </a:extLst>
          </p:cNvPr>
          <p:cNvSpPr txBox="1"/>
          <p:nvPr/>
        </p:nvSpPr>
        <p:spPr>
          <a:xfrm>
            <a:off x="2214563" y="3689351"/>
            <a:ext cx="615950" cy="339725"/>
          </a:xfrm>
          <a:prstGeom prst="rect">
            <a:avLst/>
          </a:prstGeom>
          <a:noFill/>
        </p:spPr>
        <p:txBody>
          <a:bodyPr wrap="none">
            <a:spAutoFit/>
          </a:bodyPr>
          <a:lstStyle/>
          <a:p>
            <a:pPr>
              <a:defRPr/>
            </a:pPr>
            <a:r>
              <a:rPr lang="en-US" sz="1600" b="1" dirty="0">
                <a:latin typeface="+mn-lt"/>
              </a:rPr>
              <a:t>RRP</a:t>
            </a:r>
          </a:p>
        </p:txBody>
      </p:sp>
      <p:sp>
        <p:nvSpPr>
          <p:cNvPr id="7" name="TextBox 6">
            <a:extLst>
              <a:ext uri="{FF2B5EF4-FFF2-40B4-BE49-F238E27FC236}">
                <a16:creationId xmlns:a16="http://schemas.microsoft.com/office/drawing/2014/main" id="{5DA60585-5D6D-B29E-728D-B26652189B96}"/>
              </a:ext>
            </a:extLst>
          </p:cNvPr>
          <p:cNvSpPr txBox="1"/>
          <p:nvPr/>
        </p:nvSpPr>
        <p:spPr>
          <a:xfrm>
            <a:off x="2197100" y="2897189"/>
            <a:ext cx="604838" cy="339725"/>
          </a:xfrm>
          <a:prstGeom prst="rect">
            <a:avLst/>
          </a:prstGeom>
          <a:noFill/>
        </p:spPr>
        <p:txBody>
          <a:bodyPr wrap="none">
            <a:spAutoFit/>
          </a:bodyPr>
          <a:lstStyle/>
          <a:p>
            <a:pPr>
              <a:defRPr/>
            </a:pPr>
            <a:r>
              <a:rPr lang="en-US" sz="1600" b="1" dirty="0">
                <a:latin typeface="+mn-lt"/>
              </a:rPr>
              <a:t>RPP</a:t>
            </a:r>
          </a:p>
        </p:txBody>
      </p:sp>
      <p:sp>
        <p:nvSpPr>
          <p:cNvPr id="8" name="TextBox 7">
            <a:extLst>
              <a:ext uri="{FF2B5EF4-FFF2-40B4-BE49-F238E27FC236}">
                <a16:creationId xmlns:a16="http://schemas.microsoft.com/office/drawing/2014/main" id="{DE4DDE9A-D29E-418C-6B21-0A2F4C1AD9D8}"/>
              </a:ext>
            </a:extLst>
          </p:cNvPr>
          <p:cNvSpPr txBox="1"/>
          <p:nvPr/>
        </p:nvSpPr>
        <p:spPr>
          <a:xfrm>
            <a:off x="2197100" y="4687889"/>
            <a:ext cx="615950" cy="339725"/>
          </a:xfrm>
          <a:prstGeom prst="rect">
            <a:avLst/>
          </a:prstGeom>
          <a:noFill/>
        </p:spPr>
        <p:txBody>
          <a:bodyPr wrap="none">
            <a:spAutoFit/>
          </a:bodyPr>
          <a:lstStyle/>
          <a:p>
            <a:pPr>
              <a:defRPr/>
            </a:pPr>
            <a:r>
              <a:rPr lang="en-US" sz="1600" b="1" dirty="0">
                <a:latin typeface="+mn-lt"/>
              </a:rPr>
              <a:t>RRP</a:t>
            </a:r>
          </a:p>
        </p:txBody>
      </p:sp>
      <p:sp>
        <p:nvSpPr>
          <p:cNvPr id="9" name="TextBox 8">
            <a:extLst>
              <a:ext uri="{FF2B5EF4-FFF2-40B4-BE49-F238E27FC236}">
                <a16:creationId xmlns:a16="http://schemas.microsoft.com/office/drawing/2014/main" id="{3CEA1786-2245-BA59-C748-3633BCF4A8FD}"/>
              </a:ext>
            </a:extLst>
          </p:cNvPr>
          <p:cNvSpPr txBox="1"/>
          <p:nvPr/>
        </p:nvSpPr>
        <p:spPr>
          <a:xfrm>
            <a:off x="2225676" y="5491164"/>
            <a:ext cx="627063" cy="338137"/>
          </a:xfrm>
          <a:prstGeom prst="rect">
            <a:avLst/>
          </a:prstGeom>
          <a:noFill/>
        </p:spPr>
        <p:txBody>
          <a:bodyPr wrap="none">
            <a:spAutoFit/>
          </a:bodyPr>
          <a:lstStyle/>
          <a:p>
            <a:pPr>
              <a:defRPr/>
            </a:pPr>
            <a:r>
              <a:rPr lang="en-US" sz="1600" b="1" dirty="0">
                <a:latin typeface="+mn-lt"/>
              </a:rPr>
              <a:t>RRR</a:t>
            </a:r>
          </a:p>
        </p:txBody>
      </p:sp>
      <p:sp>
        <p:nvSpPr>
          <p:cNvPr id="11" name="Footer Placeholder 2">
            <a:extLst>
              <a:ext uri="{FF2B5EF4-FFF2-40B4-BE49-F238E27FC236}">
                <a16:creationId xmlns:a16="http://schemas.microsoft.com/office/drawing/2014/main" id="{6D89AA1B-41FA-F3AC-2DE9-EAFF6A8A4C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2">
            <a:extLst>
              <a:ext uri="{FF2B5EF4-FFF2-40B4-BE49-F238E27FC236}">
                <a16:creationId xmlns:a16="http://schemas.microsoft.com/office/drawing/2014/main" id="{DAEC10C3-6899-3B72-09B7-9DD6F1F4AA30}"/>
              </a:ext>
            </a:extLst>
          </p:cNvPr>
          <p:cNvSpPr>
            <a:spLocks noChangeArrowheads="1"/>
          </p:cNvSpPr>
          <p:nvPr/>
        </p:nvSpPr>
        <p:spPr bwMode="auto">
          <a:xfrm>
            <a:off x="2093844" y="2683346"/>
            <a:ext cx="7332870" cy="846138"/>
          </a:xfrm>
          <a:prstGeom prst="rect">
            <a:avLst/>
          </a:prstGeom>
          <a:noFill/>
          <a:ln w="444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
        <p:nvSpPr>
          <p:cNvPr id="3" name="Right Arrow 4">
            <a:extLst>
              <a:ext uri="{FF2B5EF4-FFF2-40B4-BE49-F238E27FC236}">
                <a16:creationId xmlns:a16="http://schemas.microsoft.com/office/drawing/2014/main" id="{550196CE-6287-B24A-F312-8EDC647E1AAA}"/>
              </a:ext>
            </a:extLst>
          </p:cNvPr>
          <p:cNvSpPr>
            <a:spLocks noChangeArrowheads="1"/>
          </p:cNvSpPr>
          <p:nvPr/>
        </p:nvSpPr>
        <p:spPr bwMode="auto">
          <a:xfrm>
            <a:off x="1475478" y="2872815"/>
            <a:ext cx="368300" cy="314325"/>
          </a:xfrm>
          <a:prstGeom prst="rightArrow">
            <a:avLst>
              <a:gd name="adj1" fmla="val 50000"/>
              <a:gd name="adj2" fmla="val 50015"/>
            </a:avLst>
          </a:prstGeom>
          <a:solidFill>
            <a:srgbClr val="FFC000"/>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8874892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87A870E9-973A-3E5A-A100-E82BC1B86690}"/>
              </a:ext>
            </a:extLst>
          </p:cNvPr>
          <p:cNvSpPr>
            <a:spLocks noGrp="1" noChangeArrowheads="1"/>
          </p:cNvSpPr>
          <p:nvPr>
            <p:ph type="title"/>
          </p:nvPr>
        </p:nvSpPr>
        <p:spPr/>
        <p:txBody>
          <a:bodyPr/>
          <a:lstStyle/>
          <a:p>
            <a:r>
              <a:rPr lang="en-US" altLang="en-US"/>
              <a:t>Kinematic Configuration – Cylindrical (RPP) </a:t>
            </a:r>
          </a:p>
        </p:txBody>
      </p:sp>
      <p:sp>
        <p:nvSpPr>
          <p:cNvPr id="147459" name="Rectangle 3">
            <a:extLst>
              <a:ext uri="{FF2B5EF4-FFF2-40B4-BE49-F238E27FC236}">
                <a16:creationId xmlns:a16="http://schemas.microsoft.com/office/drawing/2014/main" id="{A0A4815B-075C-37DB-92CE-3EEBBCCBB394}"/>
              </a:ext>
            </a:extLst>
          </p:cNvPr>
          <p:cNvSpPr>
            <a:spLocks noGrp="1" noChangeArrowheads="1"/>
          </p:cNvSpPr>
          <p:nvPr>
            <p:ph type="body" idx="1"/>
          </p:nvPr>
        </p:nvSpPr>
        <p:spPr/>
        <p:txBody>
          <a:bodyPr/>
          <a:lstStyle/>
          <a:p>
            <a:r>
              <a:rPr lang="en-US" altLang="en-US" sz="1600" b="1"/>
              <a:t>Joints </a:t>
            </a:r>
          </a:p>
          <a:p>
            <a:pPr lvl="1"/>
            <a:r>
              <a:rPr lang="en-US" altLang="en-US" sz="1600"/>
              <a:t>Joint 1 - Revolute</a:t>
            </a:r>
          </a:p>
          <a:p>
            <a:pPr lvl="1"/>
            <a:r>
              <a:rPr lang="en-US" altLang="en-US" sz="1600"/>
              <a:t>Joint 2 - Prismatic</a:t>
            </a:r>
          </a:p>
          <a:p>
            <a:pPr lvl="1"/>
            <a:r>
              <a:rPr lang="en-US" altLang="en-US" sz="1600"/>
              <a:t>Joint 3 - Prismatic</a:t>
            </a:r>
          </a:p>
          <a:p>
            <a:endParaRPr lang="en-US" altLang="en-US"/>
          </a:p>
        </p:txBody>
      </p:sp>
      <p:pic>
        <p:nvPicPr>
          <p:cNvPr id="147460" name="Picture 4" descr="E:\Document\UW\ee543\Fig_8.07.tif">
            <a:extLst>
              <a:ext uri="{FF2B5EF4-FFF2-40B4-BE49-F238E27FC236}">
                <a16:creationId xmlns:a16="http://schemas.microsoft.com/office/drawing/2014/main" id="{CA494A5E-B95C-A465-63D0-BA01AB313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1470026"/>
            <a:ext cx="424815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Line 5">
            <a:extLst>
              <a:ext uri="{FF2B5EF4-FFF2-40B4-BE49-F238E27FC236}">
                <a16:creationId xmlns:a16="http://schemas.microsoft.com/office/drawing/2014/main" id="{F6A35580-AA07-4F14-79C0-D150235E6077}"/>
              </a:ext>
            </a:extLst>
          </p:cNvPr>
          <p:cNvSpPr>
            <a:spLocks noChangeShapeType="1"/>
          </p:cNvSpPr>
          <p:nvPr/>
        </p:nvSpPr>
        <p:spPr bwMode="auto">
          <a:xfrm>
            <a:off x="6521450" y="1852614"/>
            <a:ext cx="0" cy="99377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462" name="Line 6">
            <a:extLst>
              <a:ext uri="{FF2B5EF4-FFF2-40B4-BE49-F238E27FC236}">
                <a16:creationId xmlns:a16="http://schemas.microsoft.com/office/drawing/2014/main" id="{BD235F29-1B81-3251-3E46-0E22728D9B8B}"/>
              </a:ext>
            </a:extLst>
          </p:cNvPr>
          <p:cNvSpPr>
            <a:spLocks noChangeShapeType="1"/>
          </p:cNvSpPr>
          <p:nvPr/>
        </p:nvSpPr>
        <p:spPr bwMode="auto">
          <a:xfrm flipV="1">
            <a:off x="6673851" y="2132013"/>
            <a:ext cx="981075" cy="63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47463" name="Picture 2" descr="http://brand.ucla.edu/wp-content/uploads/2013/08/ucla-logotype-main-11.jpg">
            <a:extLst>
              <a:ext uri="{FF2B5EF4-FFF2-40B4-BE49-F238E27FC236}">
                <a16:creationId xmlns:a16="http://schemas.microsoft.com/office/drawing/2014/main" id="{F36670AE-4240-B868-0D05-835DA64A9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EC393FDF-8590-01E5-2C77-C09AFA21A5E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E97A47B-7777-543C-26F6-F809B2C8BDC5}"/>
              </a:ext>
            </a:extLst>
          </p:cNvPr>
          <p:cNvSpPr>
            <a:spLocks noGrp="1" noChangeArrowheads="1"/>
          </p:cNvSpPr>
          <p:nvPr>
            <p:ph type="title"/>
          </p:nvPr>
        </p:nvSpPr>
        <p:spPr/>
        <p:txBody>
          <a:bodyPr/>
          <a:lstStyle/>
          <a:p>
            <a:r>
              <a:rPr lang="en-US" altLang="en-US"/>
              <a:t>Kinematic Configuration - Cylindrical</a:t>
            </a:r>
          </a:p>
        </p:txBody>
      </p:sp>
      <p:pic>
        <p:nvPicPr>
          <p:cNvPr id="149507" name="Picture 3">
            <a:extLst>
              <a:ext uri="{FF2B5EF4-FFF2-40B4-BE49-F238E27FC236}">
                <a16:creationId xmlns:a16="http://schemas.microsoft.com/office/drawing/2014/main" id="{2A04BBBF-1B27-ABA0-162B-AA6A13FF7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076" y="3257551"/>
            <a:ext cx="36925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4">
            <a:extLst>
              <a:ext uri="{FF2B5EF4-FFF2-40B4-BE49-F238E27FC236}">
                <a16:creationId xmlns:a16="http://schemas.microsoft.com/office/drawing/2014/main" id="{9E9B7433-D3F1-1DC1-7FE2-8F9F36BAD7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688" y="1427164"/>
            <a:ext cx="133350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a:extLst>
              <a:ext uri="{FF2B5EF4-FFF2-40B4-BE49-F238E27FC236}">
                <a16:creationId xmlns:a16="http://schemas.microsoft.com/office/drawing/2014/main" id="{E181FF4E-6583-B987-C35B-860941E56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250" y="1435100"/>
            <a:ext cx="13335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0" name="Picture 6">
            <a:extLst>
              <a:ext uri="{FF2B5EF4-FFF2-40B4-BE49-F238E27FC236}">
                <a16:creationId xmlns:a16="http://schemas.microsoft.com/office/drawing/2014/main" id="{6C24BA7E-0176-512D-14D5-55BE7AFE0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1638" y="1449388"/>
            <a:ext cx="13335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7">
            <a:extLst>
              <a:ext uri="{FF2B5EF4-FFF2-40B4-BE49-F238E27FC236}">
                <a16:creationId xmlns:a16="http://schemas.microsoft.com/office/drawing/2014/main" id="{8CEC093C-C6C9-AA79-493F-051D024326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6626" y="1449388"/>
            <a:ext cx="11144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10">
            <a:extLst>
              <a:ext uri="{FF2B5EF4-FFF2-40B4-BE49-F238E27FC236}">
                <a16:creationId xmlns:a16="http://schemas.microsoft.com/office/drawing/2014/main" id="{E898B7CF-FD45-958A-0E28-D84957632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551" y="3276600"/>
            <a:ext cx="355917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2" descr="http://brand.ucla.edu/wp-content/uploads/2013/08/ucla-logotype-main-11.jpg">
            <a:extLst>
              <a:ext uri="{FF2B5EF4-FFF2-40B4-BE49-F238E27FC236}">
                <a16:creationId xmlns:a16="http://schemas.microsoft.com/office/drawing/2014/main" id="{5A015A0F-FCBB-54F2-7DF9-75AEAFAE1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ooter Placeholder 2">
            <a:extLst>
              <a:ext uri="{FF2B5EF4-FFF2-40B4-BE49-F238E27FC236}">
                <a16:creationId xmlns:a16="http://schemas.microsoft.com/office/drawing/2014/main" id="{5FB43D7B-F599-DA37-95AE-8B1756140C6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 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9D5F91-2530-4FE6-897A-E1D2E8143B01}"/>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51555" name="Rectangle 3">
            <a:extLst>
              <a:ext uri="{FF2B5EF4-FFF2-40B4-BE49-F238E27FC236}">
                <a16:creationId xmlns:a16="http://schemas.microsoft.com/office/drawing/2014/main" id="{163FA406-10CF-BB66-B24A-B8CCA7A665F8}"/>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51556" name="Straight Connector 5">
            <a:extLst>
              <a:ext uri="{FF2B5EF4-FFF2-40B4-BE49-F238E27FC236}">
                <a16:creationId xmlns:a16="http://schemas.microsoft.com/office/drawing/2014/main" id="{FD1D0F40-223F-EA41-42AD-4A277FB19720}"/>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557" name="Rectangle 1">
            <a:extLst>
              <a:ext uri="{FF2B5EF4-FFF2-40B4-BE49-F238E27FC236}">
                <a16:creationId xmlns:a16="http://schemas.microsoft.com/office/drawing/2014/main" id="{7F26CD0D-755D-5AE0-084B-4EE1B815E609}"/>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Robotic Arm Geometry</a:t>
            </a:r>
            <a:endParaRPr lang="en-US" altLang="en-US" sz="1200" b="1">
              <a:solidFill>
                <a:schemeClr val="bg1"/>
              </a:solidFill>
              <a:latin typeface="Arial Black" panose="020B0A04020102020204" pitchFamily="34" charset="0"/>
            </a:endParaRPr>
          </a:p>
        </p:txBody>
      </p:sp>
      <p:pic>
        <p:nvPicPr>
          <p:cNvPr id="3" name="Yvij2-2AM6g">
            <a:extLst>
              <a:ext uri="{FF2B5EF4-FFF2-40B4-BE49-F238E27FC236}">
                <a16:creationId xmlns:a16="http://schemas.microsoft.com/office/drawing/2014/main" id="{D91CE916-1EAB-A0C1-F855-8455AD85595F}"/>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7176" y="85883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CB2DD3-397A-5C50-25D5-40446334954F}"/>
              </a:ext>
            </a:extLst>
          </p:cNvPr>
          <p:cNvSpPr>
            <a:spLocks noGrp="1"/>
          </p:cNvSpPr>
          <p:nvPr>
            <p:ph type="ftr" sz="quarter" idx="10"/>
          </p:nvPr>
        </p:nvSpPr>
        <p:spPr>
          <a:xfrm>
            <a:off x="3276600" y="6248400"/>
            <a:ext cx="6781800" cy="381000"/>
          </a:xfrm>
        </p:spPr>
        <p:txBody>
          <a:bodyPr/>
          <a:lstStyle/>
          <a:p>
            <a:pPr algn="r">
              <a:defRPr/>
            </a:pPr>
            <a:r>
              <a:rPr lang="en-US" altLang="en-US"/>
              <a:t>Instructor: Jacob Rosen </a:t>
            </a:r>
          </a:p>
          <a:p>
            <a:pPr algn="r">
              <a:defRPr/>
            </a:pPr>
            <a:r>
              <a:rPr lang="en-US" altLang="en-US"/>
              <a:t>Advanced Robotic Manipulation - EE 544 </a:t>
            </a:r>
            <a:r>
              <a:rPr lang="en-US" altLang="en-US" b="0">
                <a:latin typeface="Times New Roman" pitchFamily="18" charset="0"/>
              </a:rPr>
              <a:t>- </a:t>
            </a:r>
            <a:r>
              <a:rPr lang="en-US" altLang="en-US"/>
              <a:t>Department of Electrical Engineering -</a:t>
            </a:r>
            <a:r>
              <a:rPr lang="en-US" altLang="en-US" b="0">
                <a:latin typeface="Times New Roman" pitchFamily="18" charset="0"/>
              </a:rPr>
              <a:t> </a:t>
            </a:r>
            <a:r>
              <a:rPr lang="en-US" altLang="en-US"/>
              <a:t>University of Washington</a:t>
            </a:r>
            <a:endParaRPr lang="en-US" altLang="en-US">
              <a:solidFill>
                <a:schemeClr val="tx1"/>
              </a:solidFill>
            </a:endParaRPr>
          </a:p>
        </p:txBody>
      </p:sp>
      <p:sp>
        <p:nvSpPr>
          <p:cNvPr id="152579" name="Rectangle 3">
            <a:extLst>
              <a:ext uri="{FF2B5EF4-FFF2-40B4-BE49-F238E27FC236}">
                <a16:creationId xmlns:a16="http://schemas.microsoft.com/office/drawing/2014/main" id="{F6A4C212-CD04-54F4-6CAA-6ADFAE25015E}"/>
              </a:ext>
            </a:extLst>
          </p:cNvPr>
          <p:cNvSpPr>
            <a:spLocks noChangeArrowheads="1"/>
          </p:cNvSpPr>
          <p:nvPr/>
        </p:nvSpPr>
        <p:spPr bwMode="auto">
          <a:xfrm>
            <a:off x="0" y="0"/>
            <a:ext cx="12192000" cy="6858000"/>
          </a:xfrm>
          <a:prstGeom prst="rect">
            <a:avLst/>
          </a:prstGeom>
          <a:solidFill>
            <a:schemeClr val="tx1"/>
          </a:solidFill>
          <a:ln w="9525" algn="ctr">
            <a:solidFill>
              <a:schemeClr val="tx1"/>
            </a:solidFill>
            <a:round/>
            <a:headEnd/>
            <a:tailEnd/>
          </a:ln>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2400">
              <a:latin typeface="Times New Roman" panose="02020603050405020304" pitchFamily="18" charset="0"/>
            </a:endParaRPr>
          </a:p>
        </p:txBody>
      </p:sp>
      <p:cxnSp>
        <p:nvCxnSpPr>
          <p:cNvPr id="152580" name="Straight Connector 5">
            <a:extLst>
              <a:ext uri="{FF2B5EF4-FFF2-40B4-BE49-F238E27FC236}">
                <a16:creationId xmlns:a16="http://schemas.microsoft.com/office/drawing/2014/main" id="{FB13B267-FAF1-DA1D-D73B-97100EC7517A}"/>
              </a:ext>
            </a:extLst>
          </p:cNvPr>
          <p:cNvCxnSpPr>
            <a:cxnSpLocks noChangeShapeType="1"/>
          </p:cNvCxnSpPr>
          <p:nvPr/>
        </p:nvCxnSpPr>
        <p:spPr bwMode="auto">
          <a:xfrm>
            <a:off x="1524000" y="6178550"/>
            <a:ext cx="9144000" cy="12700"/>
          </a:xfrm>
          <a:prstGeom prst="line">
            <a:avLst/>
          </a:prstGeom>
          <a:noFill/>
          <a:ln w="9525"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581" name="Rectangle 1">
            <a:extLst>
              <a:ext uri="{FF2B5EF4-FFF2-40B4-BE49-F238E27FC236}">
                <a16:creationId xmlns:a16="http://schemas.microsoft.com/office/drawing/2014/main" id="{33CBBC88-89E3-F95C-B7A3-47B88BF58901}"/>
              </a:ext>
            </a:extLst>
          </p:cNvPr>
          <p:cNvSpPr>
            <a:spLocks noChangeArrowheads="1"/>
          </p:cNvSpPr>
          <p:nvPr/>
        </p:nvSpPr>
        <p:spPr bwMode="auto">
          <a:xfrm>
            <a:off x="1870075" y="6191250"/>
            <a:ext cx="84518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9044" bIns="0" anchor="ct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chemeClr val="bg1"/>
                </a:solidFill>
                <a:latin typeface="Arial Black" panose="020B0A04020102020204" pitchFamily="34" charset="0"/>
              </a:rPr>
              <a:t>Robotic Arm Geometry</a:t>
            </a:r>
            <a:endParaRPr lang="en-US" altLang="en-US" sz="1200" b="1">
              <a:solidFill>
                <a:schemeClr val="bg1"/>
              </a:solidFill>
              <a:latin typeface="Arial Black" panose="020B0A04020102020204" pitchFamily="34" charset="0"/>
            </a:endParaRPr>
          </a:p>
        </p:txBody>
      </p:sp>
      <p:pic>
        <p:nvPicPr>
          <p:cNvPr id="5" name="hIRZeYgcG5E">
            <a:extLst>
              <a:ext uri="{FF2B5EF4-FFF2-40B4-BE49-F238E27FC236}">
                <a16:creationId xmlns:a16="http://schemas.microsoft.com/office/drawing/2014/main" id="{AFB53A71-830C-5F95-AC6A-F8C6456A8099}"/>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7176" y="858838"/>
            <a:ext cx="9140825"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1F1F7727-99ED-C841-66DA-A7E3D1FB1A07}"/>
              </a:ext>
            </a:extLst>
          </p:cNvPr>
          <p:cNvSpPr>
            <a:spLocks noGrp="1" noChangeArrowheads="1"/>
          </p:cNvSpPr>
          <p:nvPr>
            <p:ph type="ctrTitle"/>
          </p:nvPr>
        </p:nvSpPr>
        <p:spPr>
          <a:xfrm>
            <a:off x="2209800" y="2286000"/>
            <a:ext cx="7772400" cy="1143000"/>
          </a:xfrm>
        </p:spPr>
        <p:txBody>
          <a:bodyPr/>
          <a:lstStyle/>
          <a:p>
            <a:r>
              <a:rPr lang="en-US" altLang="en-US"/>
              <a:t>Parallel Architecture </a:t>
            </a:r>
            <a:br>
              <a:rPr lang="en-US" altLang="en-US"/>
            </a:br>
            <a:endParaRPr lang="en-US" altLang="en-US"/>
          </a:p>
        </p:txBody>
      </p:sp>
      <p:sp>
        <p:nvSpPr>
          <p:cNvPr id="153603" name="Rectangle 3">
            <a:extLst>
              <a:ext uri="{FF2B5EF4-FFF2-40B4-BE49-F238E27FC236}">
                <a16:creationId xmlns:a16="http://schemas.microsoft.com/office/drawing/2014/main" id="{39AEF2DE-A3F9-893A-4C23-AD9EE1E6C44D}"/>
              </a:ext>
            </a:extLst>
          </p:cNvPr>
          <p:cNvSpPr>
            <a:spLocks noGrp="1" noChangeArrowheads="1"/>
          </p:cNvSpPr>
          <p:nvPr>
            <p:ph type="subTitle" idx="1"/>
          </p:nvPr>
        </p:nvSpPr>
        <p:spPr/>
        <p:txBody>
          <a:bodyPr/>
          <a:lstStyle/>
          <a:p>
            <a:endParaRPr lang="en-US" altLang="en-US"/>
          </a:p>
        </p:txBody>
      </p:sp>
      <p:pic>
        <p:nvPicPr>
          <p:cNvPr id="153604" name="Picture 2" descr="http://brand.ucla.edu/wp-content/uploads/2013/08/ucla-logotype-main-11.jpg">
            <a:extLst>
              <a:ext uri="{FF2B5EF4-FFF2-40B4-BE49-F238E27FC236}">
                <a16:creationId xmlns:a16="http://schemas.microsoft.com/office/drawing/2014/main" id="{442E90BA-7F6C-B5C9-5535-B07570140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76" y="6227763"/>
            <a:ext cx="10382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DF0F055E-EAB3-75F9-40CD-F92358AFF25B}"/>
              </a:ext>
            </a:extLst>
          </p:cNvPr>
          <p:cNvSpPr>
            <a:spLocks noGrp="1"/>
          </p:cNvSpPr>
          <p:nvPr>
            <p:ph type="ftr" sz="quarter" idx="10"/>
          </p:nvPr>
        </p:nvSpPr>
        <p:spPr>
          <a:xfrm>
            <a:off x="2227263" y="6248400"/>
            <a:ext cx="6781800" cy="381000"/>
          </a:xfrm>
        </p:spPr>
        <p:txBody>
          <a:bodyPr/>
          <a:lstStyle/>
          <a:p>
            <a:pPr algn="l">
              <a:defRPr/>
            </a:pPr>
            <a:r>
              <a:rPr lang="en-US" altLang="en-US" dirty="0"/>
              <a:t>Instructor: Jacob Rosen </a:t>
            </a:r>
          </a:p>
          <a:p>
            <a:pPr algn="l">
              <a:defRPr/>
            </a:pPr>
            <a:r>
              <a:rPr lang="en-US" altLang="en-US" dirty="0"/>
              <a:t>Advanced Robotic - 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7F4C579F44054693DDB0CE747F5185" ma:contentTypeVersion="3" ma:contentTypeDescription="Create a new document." ma:contentTypeScope="" ma:versionID="949b7f79fc08b6190245b59bf3b9342f">
  <xsd:schema xmlns:xsd="http://www.w3.org/2001/XMLSchema" xmlns:xs="http://www.w3.org/2001/XMLSchema" xmlns:p="http://schemas.microsoft.com/office/2006/metadata/properties" xmlns:ns3="2f10e25f-355a-4ccd-8911-4062770bfcc8" targetNamespace="http://schemas.microsoft.com/office/2006/metadata/properties" ma:root="true" ma:fieldsID="021015ee2126a0ed4bf10fafe706fda2" ns3:_="">
    <xsd:import namespace="2f10e25f-355a-4ccd-8911-4062770bfcc8"/>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10e25f-355a-4ccd-8911-4062770bf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0A85D8-8C77-4489-B745-D13A6F60E492}">
  <ds:schemaRefs>
    <ds:schemaRef ds:uri="2f10e25f-355a-4ccd-8911-4062770bfcc8"/>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4CA0C82A-5A7D-4054-A614-9896030DF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10e25f-355a-4ccd-8911-4062770bf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63A263-E979-4DDD-AC93-3728ECF7DC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37888</TotalTime>
  <Words>9494</Words>
  <Application>Microsoft Office PowerPoint</Application>
  <PresentationFormat>Widescreen</PresentationFormat>
  <Paragraphs>1705</Paragraphs>
  <Slides>168</Slides>
  <Notes>108</Notes>
  <HiddenSlides>0</HiddenSlides>
  <MMClips>33</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77" baseType="lpstr">
      <vt:lpstr>Arial</vt:lpstr>
      <vt:lpstr>Arial Black</vt:lpstr>
      <vt:lpstr>Cambria Math</vt:lpstr>
      <vt:lpstr>Courier New</vt:lpstr>
      <vt:lpstr>Times New Roman</vt:lpstr>
      <vt:lpstr>Verdana</vt:lpstr>
      <vt:lpstr>Wingdings</vt:lpstr>
      <vt:lpstr>Default Design</vt:lpstr>
      <vt:lpstr>Visio</vt:lpstr>
      <vt:lpstr>Robotic System Architecture  </vt:lpstr>
      <vt:lpstr>Robotic System – Definitions  </vt:lpstr>
      <vt:lpstr>Robotic System – Definition – Merrian Webster </vt:lpstr>
      <vt:lpstr>Robotic System – Definition – Britanica</vt:lpstr>
      <vt:lpstr>Robotic System – Definition – IEEE</vt:lpstr>
      <vt:lpstr>Robotic System – Definition</vt:lpstr>
      <vt:lpstr>Fundamental Problems in  Robotics Manipulation  </vt:lpstr>
      <vt:lpstr>Task Description   </vt:lpstr>
      <vt:lpstr>Description of Positioning Task </vt:lpstr>
      <vt:lpstr>Kinematics </vt:lpstr>
      <vt:lpstr>Forward (Direct) Kinematics (FK) </vt:lpstr>
      <vt:lpstr>Inverse Kinematics</vt:lpstr>
      <vt:lpstr>Velocity Transformation</vt:lpstr>
      <vt:lpstr>Force Transformation</vt:lpstr>
      <vt:lpstr>Dynamics </vt:lpstr>
      <vt:lpstr>Forward Dynamics</vt:lpstr>
      <vt:lpstr>Inverse Dynamics</vt:lpstr>
      <vt:lpstr>Trajectory </vt:lpstr>
      <vt:lpstr>Trajectory Generation</vt:lpstr>
      <vt:lpstr>Control  </vt:lpstr>
      <vt:lpstr>Position Control</vt:lpstr>
      <vt:lpstr>Force Control</vt:lpstr>
      <vt:lpstr>Hybrid Control</vt:lpstr>
      <vt:lpstr>PowerPoint Presentation</vt:lpstr>
      <vt:lpstr>Hybrid Control - Robotic Systems - Cleaning</vt:lpstr>
      <vt:lpstr>PowerPoint Presentation</vt:lpstr>
      <vt:lpstr>Impedance Control </vt:lpstr>
      <vt:lpstr>PowerPoint Presentation</vt:lpstr>
      <vt:lpstr>Impedance Control</vt:lpstr>
      <vt:lpstr>PowerPoint Presentation</vt:lpstr>
      <vt:lpstr>The Operational Environment   </vt:lpstr>
      <vt:lpstr>Robotic System – Definition</vt:lpstr>
      <vt:lpstr>Structured versus Unstructured Environment – Definition</vt:lpstr>
      <vt:lpstr>Static versus Dynamic Environment – Definition</vt:lpstr>
      <vt:lpstr>PowerPoint Presentation</vt:lpstr>
      <vt:lpstr>Surgical Robotics Environment </vt:lpstr>
      <vt:lpstr>The Modes of Operation  </vt:lpstr>
      <vt:lpstr>Teleoperation </vt:lpstr>
      <vt:lpstr>Teleoperation </vt:lpstr>
      <vt:lpstr>PowerPoint Presentation</vt:lpstr>
      <vt:lpstr>Teleoperation </vt:lpstr>
      <vt:lpstr>PowerPoint Presentation</vt:lpstr>
      <vt:lpstr>Accuracy Precision </vt:lpstr>
      <vt:lpstr>Accuracy / Precision </vt:lpstr>
      <vt:lpstr>PowerPoint Presentation</vt:lpstr>
      <vt:lpstr>Calibration Registration   </vt:lpstr>
      <vt:lpstr>Calibration </vt:lpstr>
      <vt:lpstr>Registration  </vt:lpstr>
      <vt:lpstr>Robotic Arm Architecture  </vt:lpstr>
      <vt:lpstr> Anatomy – Mechanism Topology</vt:lpstr>
      <vt:lpstr>PowerPoint Presentation</vt:lpstr>
      <vt:lpstr>Robot Arm Anatomy </vt:lpstr>
      <vt:lpstr>Comparison Table </vt:lpstr>
      <vt:lpstr> Robotic Arm Architecture  </vt:lpstr>
      <vt:lpstr>Comparison Table </vt:lpstr>
      <vt:lpstr>Joint Classification </vt:lpstr>
      <vt:lpstr>Joint Classification </vt:lpstr>
      <vt:lpstr>PowerPoint Presentation</vt:lpstr>
      <vt:lpstr>Synovial (Anatomical) Joints</vt:lpstr>
      <vt:lpstr> Robotic Arm Architecture  </vt:lpstr>
      <vt:lpstr>Comparison Table </vt:lpstr>
      <vt:lpstr>Kinematic Chain - Joint / Link - Definition</vt:lpstr>
      <vt:lpstr> Robotic Arm Architecture  </vt:lpstr>
      <vt:lpstr>Manipulator Naming Convention </vt:lpstr>
      <vt:lpstr> Robotic Arm Architecture  </vt:lpstr>
      <vt:lpstr>Degrees of Freedom (DOF) </vt:lpstr>
      <vt:lpstr>Human Arm - DOF </vt:lpstr>
      <vt:lpstr> Robotic Arm Architecture  </vt:lpstr>
      <vt:lpstr>Workspace - Definition</vt:lpstr>
      <vt:lpstr>Comparison Table </vt:lpstr>
      <vt:lpstr>Workspace – Serial versus Parallel Archtecture  </vt:lpstr>
      <vt:lpstr>Serial Architecture  </vt:lpstr>
      <vt:lpstr>Serial Architecture – Summary </vt:lpstr>
      <vt:lpstr>PowerPoint Presentation</vt:lpstr>
      <vt:lpstr>Serial Architecture – Summary </vt:lpstr>
      <vt:lpstr>Serial Manipulators – Historical Perspective </vt:lpstr>
      <vt:lpstr>Serial Architecture – Summary </vt:lpstr>
      <vt:lpstr>Kinematic Configuration – Cartesian (3P)</vt:lpstr>
      <vt:lpstr>Serial Architecture – Summary </vt:lpstr>
      <vt:lpstr>Kinematic Configuration - Cartesian</vt:lpstr>
      <vt:lpstr>PowerPoint Presentation</vt:lpstr>
      <vt:lpstr>Serial Architecture – Summary </vt:lpstr>
      <vt:lpstr>Kinematic Configuration – Articulated (3R)</vt:lpstr>
      <vt:lpstr>Kinematic Configuration - Articulated</vt:lpstr>
      <vt:lpstr>PowerPoint Presentation</vt:lpstr>
      <vt:lpstr>Serial Architecture – Summary </vt:lpstr>
      <vt:lpstr>Kinematic Configuration – SCARA (3RPR)</vt:lpstr>
      <vt:lpstr>Kinematic Configuration - SCARA</vt:lpstr>
      <vt:lpstr>PowerPoint Presentation</vt:lpstr>
      <vt:lpstr>Serial Architecture – Summary </vt:lpstr>
      <vt:lpstr>Kinematic Configuration – Spherical (RRP)</vt:lpstr>
      <vt:lpstr>Kinematic Configuration - Spherical</vt:lpstr>
      <vt:lpstr>PowerPoint Presentation</vt:lpstr>
      <vt:lpstr>Serial Architecture – Summary </vt:lpstr>
      <vt:lpstr>Kinematic Configuration – Cylindrical (RPP) </vt:lpstr>
      <vt:lpstr>Kinematic Configuration - Cylindrical</vt:lpstr>
      <vt:lpstr>PowerPoint Presentation</vt:lpstr>
      <vt:lpstr>PowerPoint Presentation</vt:lpstr>
      <vt:lpstr>Parallel Architecture  </vt:lpstr>
      <vt:lpstr>Parallel Architecture – Historical Perspective </vt:lpstr>
      <vt:lpstr>Parallel Architecture – Common Architectures </vt:lpstr>
      <vt:lpstr>PowerPoint Presentation</vt:lpstr>
      <vt:lpstr>PowerPoint Presentation</vt:lpstr>
      <vt:lpstr>PowerPoint Presentation</vt:lpstr>
      <vt:lpstr>PowerPoint Presentation</vt:lpstr>
      <vt:lpstr>Close Chain Manipulators - DOF</vt:lpstr>
      <vt:lpstr>Close Chain Manipulators - Gough-Stewart Platform</vt:lpstr>
      <vt:lpstr>PowerPoint Presentation</vt:lpstr>
      <vt:lpstr>PowerPoint Presentation</vt:lpstr>
      <vt:lpstr>Wrist Architecture  </vt:lpstr>
      <vt:lpstr>Kinematic Configuration - Wrist</vt:lpstr>
      <vt:lpstr>Kinematic Configuration - Wrist</vt:lpstr>
      <vt:lpstr>Kinematic Configuration - Wrist</vt:lpstr>
      <vt:lpstr>PowerPoint Presentation</vt:lpstr>
      <vt:lpstr>Kinematic Configuration - Wrist</vt:lpstr>
      <vt:lpstr>PowerPoint Presentation</vt:lpstr>
      <vt:lpstr>Manipulability </vt:lpstr>
      <vt:lpstr>Manipulability – Human Arm Posture - Writing</vt:lpstr>
      <vt:lpstr>Redundancy </vt:lpstr>
      <vt:lpstr>Redundant Manipulators</vt:lpstr>
      <vt:lpstr>Redundant Manipulators – Human Arm </vt:lpstr>
      <vt:lpstr>PowerPoint Presentation</vt:lpstr>
      <vt:lpstr>PowerPoint Presentation</vt:lpstr>
      <vt:lpstr>Design </vt:lpstr>
      <vt:lpstr>Manipulator Mechanical Design</vt:lpstr>
      <vt:lpstr>Manipulator Mechanical Design - Task Requirements</vt:lpstr>
      <vt:lpstr>Task Requirements - Number of DOF</vt:lpstr>
      <vt:lpstr>Task Requirements </vt:lpstr>
      <vt:lpstr>PowerPoint Presentation</vt:lpstr>
      <vt:lpstr>PowerPoint Presentation</vt:lpstr>
      <vt:lpstr>PowerPoint Presentation</vt:lpstr>
      <vt:lpstr>Task Requirements</vt:lpstr>
      <vt:lpstr>Kinematic Configuration</vt:lpstr>
      <vt:lpstr>Kinematic Configuration - Wrist</vt:lpstr>
      <vt:lpstr>End Effector (EE)</vt:lpstr>
      <vt:lpstr>Actuation</vt:lpstr>
      <vt:lpstr>Actuation – Power to Weight Ratio </vt:lpstr>
      <vt:lpstr>Actuation Schemes</vt:lpstr>
      <vt:lpstr>Reduction &amp; Transmission Systems</vt:lpstr>
      <vt:lpstr>Types of Gears</vt:lpstr>
      <vt:lpstr>Gearbox / Gearhead</vt:lpstr>
      <vt:lpstr>Reduction &amp; Transmission Systems</vt:lpstr>
      <vt:lpstr>Sensors – Human Body</vt:lpstr>
      <vt:lpstr>Sensors – Robot</vt:lpstr>
      <vt:lpstr>Manipulator Design</vt:lpstr>
      <vt:lpstr>Applications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vt:lpstr>
      <vt:lpstr>Robotic Systems - References</vt:lpstr>
      <vt:lpstr>Robotic Systems - Agriculture and Forestry</vt:lpstr>
      <vt:lpstr>Robotic Systems – Legged Locomotion</vt:lpstr>
      <vt:lpstr>Robotic Systems - Care / Rehabilitation</vt:lpstr>
      <vt:lpstr>Robotic Systems - Construction</vt:lpstr>
      <vt:lpstr>Robotic Systems - Master / Slave Teleoperator</vt:lpstr>
      <vt:lpstr>Robotic Systems - Hazardous Duties </vt:lpstr>
      <vt:lpstr>Robotic Systems - Recreation </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of Robot Manipulation - EE 543</dc:title>
  <dc:creator>Jacob Rosen Ph.D.</dc:creator>
  <cp:lastModifiedBy>Jacob Rosen</cp:lastModifiedBy>
  <cp:revision>129</cp:revision>
  <cp:lastPrinted>2002-08-29T22:04:57Z</cp:lastPrinted>
  <dcterms:created xsi:type="dcterms:W3CDTF">2001-11-24T00:38:45Z</dcterms:created>
  <dcterms:modified xsi:type="dcterms:W3CDTF">2024-01-09T03:55:53Z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0x0101008C7F4C579F44054693DDB0CE747F5185</vt:lpwstr>
  </property>
</Properties>
</file>