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7"/>
  </p:notesMasterIdLst>
  <p:handoutMasterIdLst>
    <p:handoutMasterId r:id="rId8"/>
  </p:handoutMasterIdLst>
  <p:sldIdLst>
    <p:sldId id="414" r:id="rId2"/>
    <p:sldId id="308" r:id="rId3"/>
    <p:sldId id="415" r:id="rId4"/>
    <p:sldId id="413" r:id="rId5"/>
    <p:sldId id="332" r:id="rId6"/>
  </p:sldIdLst>
  <p:sldSz cx="12192000" cy="6858000"/>
  <p:notesSz cx="6985000" cy="9283700"/>
  <p:defaultTextStyle>
    <a:defPPr>
      <a:defRPr lang="en-US"/>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387"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a:srgbClr val="FF3399"/>
    <a:srgbClr val="FF3300"/>
    <a:srgbClr val="B2B2B2"/>
    <a:srgbClr val="C0C0C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9" autoAdjust="0"/>
    <p:restoredTop sz="90929"/>
  </p:normalViewPr>
  <p:slideViewPr>
    <p:cSldViewPr snapToGrid="0">
      <p:cViewPr varScale="1">
        <p:scale>
          <a:sx n="142" d="100"/>
          <a:sy n="142" d="100"/>
        </p:scale>
        <p:origin x="84" y="392"/>
      </p:cViewPr>
      <p:guideLst>
        <p:guide orient="horz" pos="2387"/>
        <p:guide pos="384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3970" name="Rectangle 2">
            <a:extLst>
              <a:ext uri="{FF2B5EF4-FFF2-40B4-BE49-F238E27FC236}">
                <a16:creationId xmlns:a16="http://schemas.microsoft.com/office/drawing/2014/main" id="{CC0734A1-23E9-C8EC-51D6-1C2BC58BB6F2}"/>
              </a:ext>
            </a:extLst>
          </p:cNvPr>
          <p:cNvSpPr>
            <a:spLocks noGrp="1" noChangeArrowheads="1"/>
          </p:cNvSpPr>
          <p:nvPr>
            <p:ph type="hdr" sz="quarter"/>
          </p:nvPr>
        </p:nvSpPr>
        <p:spPr bwMode="auto">
          <a:xfrm>
            <a:off x="0" y="0"/>
            <a:ext cx="3027363" cy="463550"/>
          </a:xfrm>
          <a:prstGeom prst="rect">
            <a:avLst/>
          </a:prstGeom>
          <a:noFill/>
          <a:ln>
            <a:noFill/>
          </a:ln>
          <a:effectLst/>
        </p:spPr>
        <p:txBody>
          <a:bodyPr vert="horz" wrap="square" lIns="92959" tIns="46480" rIns="92959" bIns="46480" numCol="1" anchor="t" anchorCtr="0" compatLnSpc="1">
            <a:prstTxWarp prst="textNoShape">
              <a:avLst/>
            </a:prstTxWarp>
          </a:bodyPr>
          <a:lstStyle>
            <a:lvl1pPr algn="l" defTabSz="930275">
              <a:defRPr sz="1300"/>
            </a:lvl1pPr>
          </a:lstStyle>
          <a:p>
            <a:pPr>
              <a:defRPr/>
            </a:pPr>
            <a:endParaRPr lang="en-US" altLang="en-US"/>
          </a:p>
        </p:txBody>
      </p:sp>
      <p:sp>
        <p:nvSpPr>
          <p:cNvPr id="83971" name="Rectangle 3">
            <a:extLst>
              <a:ext uri="{FF2B5EF4-FFF2-40B4-BE49-F238E27FC236}">
                <a16:creationId xmlns:a16="http://schemas.microsoft.com/office/drawing/2014/main" id="{3629F47B-4D9B-F2F7-5549-BFD1D8C68D2C}"/>
              </a:ext>
            </a:extLst>
          </p:cNvPr>
          <p:cNvSpPr>
            <a:spLocks noGrp="1" noChangeArrowheads="1"/>
          </p:cNvSpPr>
          <p:nvPr>
            <p:ph type="dt" sz="quarter" idx="1"/>
          </p:nvPr>
        </p:nvSpPr>
        <p:spPr bwMode="auto">
          <a:xfrm>
            <a:off x="3957638" y="0"/>
            <a:ext cx="3027362" cy="463550"/>
          </a:xfrm>
          <a:prstGeom prst="rect">
            <a:avLst/>
          </a:prstGeom>
          <a:noFill/>
          <a:ln>
            <a:noFill/>
          </a:ln>
          <a:effectLst/>
        </p:spPr>
        <p:txBody>
          <a:bodyPr vert="horz" wrap="square" lIns="92959" tIns="46480" rIns="92959" bIns="46480" numCol="1" anchor="t" anchorCtr="0" compatLnSpc="1">
            <a:prstTxWarp prst="textNoShape">
              <a:avLst/>
            </a:prstTxWarp>
          </a:bodyPr>
          <a:lstStyle>
            <a:lvl1pPr algn="r" defTabSz="930275">
              <a:defRPr sz="1300"/>
            </a:lvl1pPr>
          </a:lstStyle>
          <a:p>
            <a:pPr>
              <a:defRPr/>
            </a:pPr>
            <a:endParaRPr lang="en-US" altLang="en-US"/>
          </a:p>
        </p:txBody>
      </p:sp>
      <p:sp>
        <p:nvSpPr>
          <p:cNvPr id="83972" name="Rectangle 4">
            <a:extLst>
              <a:ext uri="{FF2B5EF4-FFF2-40B4-BE49-F238E27FC236}">
                <a16:creationId xmlns:a16="http://schemas.microsoft.com/office/drawing/2014/main" id="{BCFC88AB-A640-3A56-57D3-AEF02C881551}"/>
              </a:ext>
            </a:extLst>
          </p:cNvPr>
          <p:cNvSpPr>
            <a:spLocks noGrp="1" noChangeArrowheads="1"/>
          </p:cNvSpPr>
          <p:nvPr>
            <p:ph type="ftr" sz="quarter" idx="2"/>
          </p:nvPr>
        </p:nvSpPr>
        <p:spPr bwMode="auto">
          <a:xfrm>
            <a:off x="0" y="8820150"/>
            <a:ext cx="3027363" cy="463550"/>
          </a:xfrm>
          <a:prstGeom prst="rect">
            <a:avLst/>
          </a:prstGeom>
          <a:noFill/>
          <a:ln>
            <a:noFill/>
          </a:ln>
          <a:effectLst/>
        </p:spPr>
        <p:txBody>
          <a:bodyPr vert="horz" wrap="square" lIns="92959" tIns="46480" rIns="92959" bIns="46480" numCol="1" anchor="b" anchorCtr="0" compatLnSpc="1">
            <a:prstTxWarp prst="textNoShape">
              <a:avLst/>
            </a:prstTxWarp>
          </a:bodyPr>
          <a:lstStyle>
            <a:lvl1pPr algn="l" defTabSz="930275">
              <a:defRPr sz="1300"/>
            </a:lvl1pPr>
          </a:lstStyle>
          <a:p>
            <a:pPr>
              <a:defRPr/>
            </a:pPr>
            <a:endParaRPr lang="en-US" altLang="en-US"/>
          </a:p>
        </p:txBody>
      </p:sp>
      <p:sp>
        <p:nvSpPr>
          <p:cNvPr id="83973" name="Rectangle 5">
            <a:extLst>
              <a:ext uri="{FF2B5EF4-FFF2-40B4-BE49-F238E27FC236}">
                <a16:creationId xmlns:a16="http://schemas.microsoft.com/office/drawing/2014/main" id="{DA3AF4C1-1920-505F-2C2D-045D54134FE9}"/>
              </a:ext>
            </a:extLst>
          </p:cNvPr>
          <p:cNvSpPr>
            <a:spLocks noGrp="1" noChangeArrowheads="1"/>
          </p:cNvSpPr>
          <p:nvPr>
            <p:ph type="sldNum" sz="quarter" idx="3"/>
          </p:nvPr>
        </p:nvSpPr>
        <p:spPr bwMode="auto">
          <a:xfrm>
            <a:off x="3957638" y="8820150"/>
            <a:ext cx="3027362" cy="463550"/>
          </a:xfrm>
          <a:prstGeom prst="rect">
            <a:avLst/>
          </a:prstGeom>
          <a:noFill/>
          <a:ln>
            <a:noFill/>
          </a:ln>
          <a:effectLst/>
        </p:spPr>
        <p:txBody>
          <a:bodyPr vert="horz" wrap="square" lIns="92959" tIns="46480" rIns="92959" bIns="46480" numCol="1" anchor="b" anchorCtr="0" compatLnSpc="1">
            <a:prstTxWarp prst="textNoShape">
              <a:avLst/>
            </a:prstTxWarp>
          </a:bodyPr>
          <a:lstStyle>
            <a:lvl1pPr algn="r" defTabSz="930275">
              <a:defRPr sz="1300" smtClean="0"/>
            </a:lvl1pPr>
          </a:lstStyle>
          <a:p>
            <a:pPr>
              <a:defRPr/>
            </a:pPr>
            <a:fld id="{7AA6B31C-186E-4394-93D1-4606BFFC3BF6}" type="slidenum">
              <a:rPr lang="en-US" altLang="en-US"/>
              <a:pPr>
                <a:defRPr/>
              </a:pPr>
              <a:t>‹#›</a:t>
            </a:fld>
            <a:endParaRPr lang="en-US"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0AC13B76-D518-9173-FCDD-9D53FEB76403}"/>
              </a:ext>
            </a:extLst>
          </p:cNvPr>
          <p:cNvSpPr>
            <a:spLocks noGrp="1" noChangeArrowheads="1"/>
          </p:cNvSpPr>
          <p:nvPr>
            <p:ph type="hdr" sz="quarter"/>
          </p:nvPr>
        </p:nvSpPr>
        <p:spPr bwMode="auto">
          <a:xfrm>
            <a:off x="0" y="0"/>
            <a:ext cx="3027363" cy="463550"/>
          </a:xfrm>
          <a:prstGeom prst="rect">
            <a:avLst/>
          </a:prstGeom>
          <a:noFill/>
          <a:ln>
            <a:noFill/>
          </a:ln>
          <a:effectLst/>
        </p:spPr>
        <p:txBody>
          <a:bodyPr vert="horz" wrap="square" lIns="92959" tIns="46480" rIns="92959" bIns="46480" numCol="1" anchor="t" anchorCtr="0" compatLnSpc="1">
            <a:prstTxWarp prst="textNoShape">
              <a:avLst/>
            </a:prstTxWarp>
          </a:bodyPr>
          <a:lstStyle>
            <a:lvl1pPr algn="l" defTabSz="930275">
              <a:defRPr sz="1300"/>
            </a:lvl1pPr>
          </a:lstStyle>
          <a:p>
            <a:pPr>
              <a:defRPr/>
            </a:pPr>
            <a:endParaRPr lang="en-US" altLang="en-US"/>
          </a:p>
        </p:txBody>
      </p:sp>
      <p:sp>
        <p:nvSpPr>
          <p:cNvPr id="9219" name="Rectangle 3">
            <a:extLst>
              <a:ext uri="{FF2B5EF4-FFF2-40B4-BE49-F238E27FC236}">
                <a16:creationId xmlns:a16="http://schemas.microsoft.com/office/drawing/2014/main" id="{1AF9979F-41F6-547D-1B87-7A2B7F665778}"/>
              </a:ext>
            </a:extLst>
          </p:cNvPr>
          <p:cNvSpPr>
            <a:spLocks noGrp="1" noChangeArrowheads="1"/>
          </p:cNvSpPr>
          <p:nvPr>
            <p:ph type="dt" idx="1"/>
          </p:nvPr>
        </p:nvSpPr>
        <p:spPr bwMode="auto">
          <a:xfrm>
            <a:off x="3957638" y="0"/>
            <a:ext cx="3027362" cy="463550"/>
          </a:xfrm>
          <a:prstGeom prst="rect">
            <a:avLst/>
          </a:prstGeom>
          <a:noFill/>
          <a:ln>
            <a:noFill/>
          </a:ln>
          <a:effectLst/>
        </p:spPr>
        <p:txBody>
          <a:bodyPr vert="horz" wrap="square" lIns="92959" tIns="46480" rIns="92959" bIns="46480" numCol="1" anchor="t" anchorCtr="0" compatLnSpc="1">
            <a:prstTxWarp prst="textNoShape">
              <a:avLst/>
            </a:prstTxWarp>
          </a:bodyPr>
          <a:lstStyle>
            <a:lvl1pPr algn="r" defTabSz="930275">
              <a:defRPr sz="1300"/>
            </a:lvl1pPr>
          </a:lstStyle>
          <a:p>
            <a:pPr>
              <a:defRPr/>
            </a:pPr>
            <a:endParaRPr lang="en-US" altLang="en-US"/>
          </a:p>
        </p:txBody>
      </p:sp>
      <p:sp>
        <p:nvSpPr>
          <p:cNvPr id="2052" name="Rectangle 4">
            <a:extLst>
              <a:ext uri="{FF2B5EF4-FFF2-40B4-BE49-F238E27FC236}">
                <a16:creationId xmlns:a16="http://schemas.microsoft.com/office/drawing/2014/main" id="{2EA130A0-828C-B978-57F4-B91BA3FA3661}"/>
              </a:ext>
            </a:extLst>
          </p:cNvPr>
          <p:cNvSpPr>
            <a:spLocks noGrp="1" noRot="1" noChangeAspect="1" noChangeArrowheads="1" noTextEdit="1"/>
          </p:cNvSpPr>
          <p:nvPr>
            <p:ph type="sldImg" idx="2"/>
          </p:nvPr>
        </p:nvSpPr>
        <p:spPr bwMode="auto">
          <a:xfrm>
            <a:off x="398463" y="696913"/>
            <a:ext cx="6188075" cy="3481387"/>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9221" name="Rectangle 5">
            <a:extLst>
              <a:ext uri="{FF2B5EF4-FFF2-40B4-BE49-F238E27FC236}">
                <a16:creationId xmlns:a16="http://schemas.microsoft.com/office/drawing/2014/main" id="{1904628F-6A92-90CC-D711-21D1FE026DED}"/>
              </a:ext>
            </a:extLst>
          </p:cNvPr>
          <p:cNvSpPr>
            <a:spLocks noGrp="1" noChangeArrowheads="1"/>
          </p:cNvSpPr>
          <p:nvPr>
            <p:ph type="body" sz="quarter" idx="3"/>
          </p:nvPr>
        </p:nvSpPr>
        <p:spPr bwMode="auto">
          <a:xfrm>
            <a:off x="930275" y="4410075"/>
            <a:ext cx="5124450" cy="4176713"/>
          </a:xfrm>
          <a:prstGeom prst="rect">
            <a:avLst/>
          </a:prstGeom>
          <a:noFill/>
          <a:ln>
            <a:noFill/>
          </a:ln>
          <a:effectLst/>
        </p:spPr>
        <p:txBody>
          <a:bodyPr vert="horz" wrap="square" lIns="92959" tIns="46480" rIns="92959" bIns="46480" numCol="1" anchor="t" anchorCtr="0" compatLnSpc="1">
            <a:prstTxWarp prst="textNoShape">
              <a:avLst/>
            </a:prstTxWarp>
          </a:bodyPr>
          <a:lstStyle/>
          <a:p>
            <a:pPr lvl="0"/>
            <a:r>
              <a:rPr lang="en-US" altLang="en-US" noProof="0"/>
              <a:t>Click to edit Master text styles</a:t>
            </a:r>
          </a:p>
          <a:p>
            <a:pPr lvl="1"/>
            <a:r>
              <a:rPr lang="en-US" altLang="en-US" noProof="0"/>
              <a:t>Second level</a:t>
            </a:r>
          </a:p>
          <a:p>
            <a:pPr lvl="2"/>
            <a:r>
              <a:rPr lang="en-US" altLang="en-US" noProof="0"/>
              <a:t>Third level</a:t>
            </a:r>
          </a:p>
          <a:p>
            <a:pPr lvl="3"/>
            <a:r>
              <a:rPr lang="en-US" altLang="en-US" noProof="0"/>
              <a:t>Fourth level</a:t>
            </a:r>
          </a:p>
          <a:p>
            <a:pPr lvl="4"/>
            <a:r>
              <a:rPr lang="en-US" altLang="en-US" noProof="0"/>
              <a:t>Fifth level</a:t>
            </a:r>
          </a:p>
        </p:txBody>
      </p:sp>
      <p:sp>
        <p:nvSpPr>
          <p:cNvPr id="9222" name="Rectangle 6">
            <a:extLst>
              <a:ext uri="{FF2B5EF4-FFF2-40B4-BE49-F238E27FC236}">
                <a16:creationId xmlns:a16="http://schemas.microsoft.com/office/drawing/2014/main" id="{86416F1B-E910-7D89-9FD1-DABFBA901ACD}"/>
              </a:ext>
            </a:extLst>
          </p:cNvPr>
          <p:cNvSpPr>
            <a:spLocks noGrp="1" noChangeArrowheads="1"/>
          </p:cNvSpPr>
          <p:nvPr>
            <p:ph type="ftr" sz="quarter" idx="4"/>
          </p:nvPr>
        </p:nvSpPr>
        <p:spPr bwMode="auto">
          <a:xfrm>
            <a:off x="0" y="8820150"/>
            <a:ext cx="3027363" cy="463550"/>
          </a:xfrm>
          <a:prstGeom prst="rect">
            <a:avLst/>
          </a:prstGeom>
          <a:noFill/>
          <a:ln>
            <a:noFill/>
          </a:ln>
          <a:effectLst/>
        </p:spPr>
        <p:txBody>
          <a:bodyPr vert="horz" wrap="square" lIns="92959" tIns="46480" rIns="92959" bIns="46480" numCol="1" anchor="b" anchorCtr="0" compatLnSpc="1">
            <a:prstTxWarp prst="textNoShape">
              <a:avLst/>
            </a:prstTxWarp>
          </a:bodyPr>
          <a:lstStyle>
            <a:lvl1pPr algn="l" defTabSz="930275">
              <a:defRPr sz="1300"/>
            </a:lvl1pPr>
          </a:lstStyle>
          <a:p>
            <a:pPr>
              <a:defRPr/>
            </a:pPr>
            <a:endParaRPr lang="en-US" altLang="en-US"/>
          </a:p>
        </p:txBody>
      </p:sp>
      <p:sp>
        <p:nvSpPr>
          <p:cNvPr id="9223" name="Rectangle 7">
            <a:extLst>
              <a:ext uri="{FF2B5EF4-FFF2-40B4-BE49-F238E27FC236}">
                <a16:creationId xmlns:a16="http://schemas.microsoft.com/office/drawing/2014/main" id="{1CCABFF4-6BE8-ED8C-B6D9-10F2FE5EDFB7}"/>
              </a:ext>
            </a:extLst>
          </p:cNvPr>
          <p:cNvSpPr>
            <a:spLocks noGrp="1" noChangeArrowheads="1"/>
          </p:cNvSpPr>
          <p:nvPr>
            <p:ph type="sldNum" sz="quarter" idx="5"/>
          </p:nvPr>
        </p:nvSpPr>
        <p:spPr bwMode="auto">
          <a:xfrm>
            <a:off x="3957638" y="8820150"/>
            <a:ext cx="3027362" cy="463550"/>
          </a:xfrm>
          <a:prstGeom prst="rect">
            <a:avLst/>
          </a:prstGeom>
          <a:noFill/>
          <a:ln>
            <a:noFill/>
          </a:ln>
          <a:effectLst/>
        </p:spPr>
        <p:txBody>
          <a:bodyPr vert="horz" wrap="square" lIns="92959" tIns="46480" rIns="92959" bIns="46480" numCol="1" anchor="b" anchorCtr="0" compatLnSpc="1">
            <a:prstTxWarp prst="textNoShape">
              <a:avLst/>
            </a:prstTxWarp>
          </a:bodyPr>
          <a:lstStyle>
            <a:lvl1pPr algn="r" defTabSz="930275">
              <a:defRPr sz="1300" smtClean="0"/>
            </a:lvl1pPr>
          </a:lstStyle>
          <a:p>
            <a:pPr>
              <a:defRPr/>
            </a:pPr>
            <a:fld id="{E4D5F9A7-AC4C-4DEA-9CFD-345D9A4D56CA}"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a:extLst>
              <a:ext uri="{FF2B5EF4-FFF2-40B4-BE49-F238E27FC236}">
                <a16:creationId xmlns:a16="http://schemas.microsoft.com/office/drawing/2014/main" id="{C035DB08-4092-4D1C-704F-BBD9A9B51201}"/>
              </a:ext>
            </a:extLst>
          </p:cNvPr>
          <p:cNvSpPr>
            <a:spLocks noGrp="1" noRot="1" noChangeAspect="1" noChangeArrowheads="1" noTextEdit="1"/>
          </p:cNvSpPr>
          <p:nvPr>
            <p:ph type="sldImg"/>
          </p:nvPr>
        </p:nvSpPr>
        <p:spPr>
          <a:xfrm>
            <a:off x="398463" y="696913"/>
            <a:ext cx="6188075" cy="3481387"/>
          </a:xfrm>
          <a:ln/>
        </p:spPr>
      </p:sp>
      <p:sp>
        <p:nvSpPr>
          <p:cNvPr id="5123" name="Notes Placeholder 2">
            <a:extLst>
              <a:ext uri="{FF2B5EF4-FFF2-40B4-BE49-F238E27FC236}">
                <a16:creationId xmlns:a16="http://schemas.microsoft.com/office/drawing/2014/main" id="{CC0EE9F9-1A15-74D9-31DA-FA510C10A77E}"/>
              </a:ext>
            </a:extLst>
          </p:cNvPr>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ltLang="en-US"/>
          </a:p>
        </p:txBody>
      </p:sp>
      <p:sp>
        <p:nvSpPr>
          <p:cNvPr id="5124" name="Slide Number Placeholder 3">
            <a:extLst>
              <a:ext uri="{FF2B5EF4-FFF2-40B4-BE49-F238E27FC236}">
                <a16:creationId xmlns:a16="http://schemas.microsoft.com/office/drawing/2014/main" id="{B505E2DF-35C2-A0CA-E518-6CD5AE42C87A}"/>
              </a:ext>
            </a:extLst>
          </p:cNvPr>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930275">
              <a:defRPr sz="2400">
                <a:solidFill>
                  <a:schemeClr val="tx1"/>
                </a:solidFill>
                <a:latin typeface="Times New Roman" panose="02020603050405020304" pitchFamily="18" charset="0"/>
              </a:defRPr>
            </a:lvl1pPr>
            <a:lvl2pPr marL="742950" indent="-285750" defTabSz="930275">
              <a:defRPr sz="2400">
                <a:solidFill>
                  <a:schemeClr val="tx1"/>
                </a:solidFill>
                <a:latin typeface="Times New Roman" panose="02020603050405020304" pitchFamily="18" charset="0"/>
              </a:defRPr>
            </a:lvl2pPr>
            <a:lvl3pPr marL="1143000" indent="-228600" defTabSz="930275">
              <a:defRPr sz="2400">
                <a:solidFill>
                  <a:schemeClr val="tx1"/>
                </a:solidFill>
                <a:latin typeface="Times New Roman" panose="02020603050405020304" pitchFamily="18" charset="0"/>
              </a:defRPr>
            </a:lvl3pPr>
            <a:lvl4pPr marL="1600200" indent="-228600" defTabSz="930275">
              <a:defRPr sz="2400">
                <a:solidFill>
                  <a:schemeClr val="tx1"/>
                </a:solidFill>
                <a:latin typeface="Times New Roman" panose="02020603050405020304" pitchFamily="18" charset="0"/>
              </a:defRPr>
            </a:lvl4pPr>
            <a:lvl5pPr marL="2057400" indent="-228600" defTabSz="930275">
              <a:defRPr sz="2400">
                <a:solidFill>
                  <a:schemeClr val="tx1"/>
                </a:solidFill>
                <a:latin typeface="Times New Roman" panose="02020603050405020304" pitchFamily="18" charset="0"/>
              </a:defRPr>
            </a:lvl5pPr>
            <a:lvl6pPr marL="2514600" indent="-228600" defTabSz="930275"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30275"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30275"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30275" eaLnBrk="0" fontAlgn="base" hangingPunct="0">
              <a:spcBef>
                <a:spcPct val="0"/>
              </a:spcBef>
              <a:spcAft>
                <a:spcPct val="0"/>
              </a:spcAft>
              <a:defRPr sz="2400">
                <a:solidFill>
                  <a:schemeClr val="tx1"/>
                </a:solidFill>
                <a:latin typeface="Times New Roman" panose="02020603050405020304" pitchFamily="18" charset="0"/>
              </a:defRPr>
            </a:lvl9pPr>
          </a:lstStyle>
          <a:p>
            <a:fld id="{DDF48D38-F6D4-4179-8BC8-AD2730A5CC71}" type="slidenum">
              <a:rPr lang="en-US" altLang="en-US" sz="1200"/>
              <a:pPr/>
              <a:t>1</a:t>
            </a:fld>
            <a:endParaRPr lang="en-US" altLang="en-US" sz="120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5">
            <a:extLst>
              <a:ext uri="{FF2B5EF4-FFF2-40B4-BE49-F238E27FC236}">
                <a16:creationId xmlns:a16="http://schemas.microsoft.com/office/drawing/2014/main" id="{A47973FA-C448-924F-E5D0-1E3E8BF516B3}"/>
              </a:ext>
            </a:extLst>
          </p:cNvPr>
          <p:cNvSpPr>
            <a:spLocks noGrp="1" noChangeArrowheads="1"/>
          </p:cNvSpPr>
          <p:nvPr>
            <p:ph type="ftr" sz="quarter" idx="10"/>
          </p:nvPr>
        </p:nvSpPr>
        <p:spPr>
          <a:ln/>
        </p:spPr>
        <p:txBody>
          <a:bodyPr/>
          <a:lstStyle>
            <a:lvl1pPr>
              <a:defRPr/>
            </a:lvl1pPr>
          </a:lstStyle>
          <a:p>
            <a:pPr>
              <a:defRPr/>
            </a:pPr>
            <a:r>
              <a:rPr lang="en-US" altLang="en-US"/>
              <a:t>Instructor: Jacob Rosen </a:t>
            </a:r>
          </a:p>
          <a:p>
            <a:pPr>
              <a:defRPr/>
            </a:pPr>
            <a:r>
              <a:rPr lang="en-US" altLang="en-US"/>
              <a:t>Advanced Robotic Manipulation - EE 544 </a:t>
            </a:r>
            <a:r>
              <a:rPr lang="en-US" altLang="en-US" b="0">
                <a:latin typeface="Times New Roman" pitchFamily="18" charset="0"/>
              </a:rPr>
              <a:t>- </a:t>
            </a:r>
            <a:r>
              <a:rPr lang="en-US" altLang="en-US"/>
              <a:t>Department of Electrical Engineering -</a:t>
            </a:r>
            <a:r>
              <a:rPr lang="en-US" altLang="en-US" b="0">
                <a:latin typeface="Times New Roman" pitchFamily="18" charset="0"/>
              </a:rPr>
              <a:t> </a:t>
            </a:r>
            <a:r>
              <a:rPr lang="en-US" altLang="en-US"/>
              <a:t>University of Washington</a:t>
            </a:r>
            <a:endParaRPr lang="en-US" altLang="en-US">
              <a:solidFill>
                <a:schemeClr val="tx1"/>
              </a:solidFill>
            </a:endParaRPr>
          </a:p>
        </p:txBody>
      </p:sp>
    </p:spTree>
    <p:extLst>
      <p:ext uri="{BB962C8B-B14F-4D97-AF65-F5344CB8AC3E}">
        <p14:creationId xmlns:p14="http://schemas.microsoft.com/office/powerpoint/2010/main" val="30845376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a:extLst>
              <a:ext uri="{FF2B5EF4-FFF2-40B4-BE49-F238E27FC236}">
                <a16:creationId xmlns:a16="http://schemas.microsoft.com/office/drawing/2014/main" id="{D8BBC01F-0489-DAC7-7583-0B0BB325E268}"/>
              </a:ext>
            </a:extLst>
          </p:cNvPr>
          <p:cNvSpPr>
            <a:spLocks noGrp="1" noChangeArrowheads="1"/>
          </p:cNvSpPr>
          <p:nvPr>
            <p:ph type="ftr" sz="quarter" idx="10"/>
          </p:nvPr>
        </p:nvSpPr>
        <p:spPr>
          <a:ln/>
        </p:spPr>
        <p:txBody>
          <a:bodyPr/>
          <a:lstStyle>
            <a:lvl1pPr>
              <a:defRPr/>
            </a:lvl1pPr>
          </a:lstStyle>
          <a:p>
            <a:pPr>
              <a:defRPr/>
            </a:pPr>
            <a:r>
              <a:rPr lang="en-US" altLang="en-US"/>
              <a:t>Instructor: Jacob Rosen </a:t>
            </a:r>
          </a:p>
          <a:p>
            <a:pPr>
              <a:defRPr/>
            </a:pPr>
            <a:r>
              <a:rPr lang="en-US" altLang="en-US"/>
              <a:t>Advanced Robotic Manipulation - EE 544 </a:t>
            </a:r>
            <a:r>
              <a:rPr lang="en-US" altLang="en-US" b="0">
                <a:latin typeface="Times New Roman" pitchFamily="18" charset="0"/>
              </a:rPr>
              <a:t>- </a:t>
            </a:r>
            <a:r>
              <a:rPr lang="en-US" altLang="en-US"/>
              <a:t>Department of Electrical Engineering -</a:t>
            </a:r>
            <a:r>
              <a:rPr lang="en-US" altLang="en-US" b="0">
                <a:latin typeface="Times New Roman" pitchFamily="18" charset="0"/>
              </a:rPr>
              <a:t> </a:t>
            </a:r>
            <a:r>
              <a:rPr lang="en-US" altLang="en-US"/>
              <a:t>University of Washington</a:t>
            </a:r>
            <a:endParaRPr lang="en-US" altLang="en-US">
              <a:solidFill>
                <a:schemeClr val="tx1"/>
              </a:solidFill>
            </a:endParaRPr>
          </a:p>
        </p:txBody>
      </p:sp>
    </p:spTree>
    <p:extLst>
      <p:ext uri="{BB962C8B-B14F-4D97-AF65-F5344CB8AC3E}">
        <p14:creationId xmlns:p14="http://schemas.microsoft.com/office/powerpoint/2010/main" val="5938018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0" y="381000"/>
            <a:ext cx="2590800" cy="57150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914400" y="381000"/>
            <a:ext cx="7569200" cy="57150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a:extLst>
              <a:ext uri="{FF2B5EF4-FFF2-40B4-BE49-F238E27FC236}">
                <a16:creationId xmlns:a16="http://schemas.microsoft.com/office/drawing/2014/main" id="{A60009BE-6E6C-FCD6-C91D-0B1C8B40F963}"/>
              </a:ext>
            </a:extLst>
          </p:cNvPr>
          <p:cNvSpPr>
            <a:spLocks noGrp="1" noChangeArrowheads="1"/>
          </p:cNvSpPr>
          <p:nvPr>
            <p:ph type="ftr" sz="quarter" idx="10"/>
          </p:nvPr>
        </p:nvSpPr>
        <p:spPr>
          <a:ln/>
        </p:spPr>
        <p:txBody>
          <a:bodyPr/>
          <a:lstStyle>
            <a:lvl1pPr>
              <a:defRPr/>
            </a:lvl1pPr>
          </a:lstStyle>
          <a:p>
            <a:pPr>
              <a:defRPr/>
            </a:pPr>
            <a:r>
              <a:rPr lang="en-US" altLang="en-US"/>
              <a:t>Instructor: Jacob Rosen </a:t>
            </a:r>
          </a:p>
          <a:p>
            <a:pPr>
              <a:defRPr/>
            </a:pPr>
            <a:r>
              <a:rPr lang="en-US" altLang="en-US"/>
              <a:t>Advanced Robotic Manipulation - EE 544 </a:t>
            </a:r>
            <a:r>
              <a:rPr lang="en-US" altLang="en-US" b="0">
                <a:latin typeface="Times New Roman" pitchFamily="18" charset="0"/>
              </a:rPr>
              <a:t>- </a:t>
            </a:r>
            <a:r>
              <a:rPr lang="en-US" altLang="en-US"/>
              <a:t>Department of Electrical Engineering -</a:t>
            </a:r>
            <a:r>
              <a:rPr lang="en-US" altLang="en-US" b="0">
                <a:latin typeface="Times New Roman" pitchFamily="18" charset="0"/>
              </a:rPr>
              <a:t> </a:t>
            </a:r>
            <a:r>
              <a:rPr lang="en-US" altLang="en-US"/>
              <a:t>University of Washington</a:t>
            </a:r>
            <a:endParaRPr lang="en-US" altLang="en-US">
              <a:solidFill>
                <a:schemeClr val="tx1"/>
              </a:solidFill>
            </a:endParaRPr>
          </a:p>
        </p:txBody>
      </p:sp>
    </p:spTree>
    <p:extLst>
      <p:ext uri="{BB962C8B-B14F-4D97-AF65-F5344CB8AC3E}">
        <p14:creationId xmlns:p14="http://schemas.microsoft.com/office/powerpoint/2010/main" val="19185596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1930400" y="381000"/>
            <a:ext cx="9347200" cy="762000"/>
          </a:xfrm>
        </p:spPr>
        <p:txBody>
          <a:bodyPr/>
          <a:lstStyle/>
          <a:p>
            <a:r>
              <a:rPr lang="en-US"/>
              <a:t>Click to edit Master title style</a:t>
            </a:r>
          </a:p>
        </p:txBody>
      </p:sp>
      <p:sp>
        <p:nvSpPr>
          <p:cNvPr id="3" name="Table Placeholder 2"/>
          <p:cNvSpPr>
            <a:spLocks noGrp="1"/>
          </p:cNvSpPr>
          <p:nvPr>
            <p:ph type="tbl" idx="1"/>
          </p:nvPr>
        </p:nvSpPr>
        <p:spPr>
          <a:xfrm>
            <a:off x="914400" y="1371600"/>
            <a:ext cx="10363200" cy="4724400"/>
          </a:xfrm>
        </p:spPr>
        <p:txBody>
          <a:bodyPr/>
          <a:lstStyle/>
          <a:p>
            <a:pPr lvl="0"/>
            <a:endParaRPr lang="en-US" noProof="0"/>
          </a:p>
        </p:txBody>
      </p:sp>
      <p:sp>
        <p:nvSpPr>
          <p:cNvPr id="4" name="Rectangle 5">
            <a:extLst>
              <a:ext uri="{FF2B5EF4-FFF2-40B4-BE49-F238E27FC236}">
                <a16:creationId xmlns:a16="http://schemas.microsoft.com/office/drawing/2014/main" id="{2208024D-BCD7-DC32-C23C-989824E031D3}"/>
              </a:ext>
            </a:extLst>
          </p:cNvPr>
          <p:cNvSpPr>
            <a:spLocks noGrp="1" noChangeArrowheads="1"/>
          </p:cNvSpPr>
          <p:nvPr>
            <p:ph type="ftr" sz="quarter" idx="10"/>
          </p:nvPr>
        </p:nvSpPr>
        <p:spPr>
          <a:ln/>
        </p:spPr>
        <p:txBody>
          <a:bodyPr/>
          <a:lstStyle>
            <a:lvl1pPr>
              <a:defRPr/>
            </a:lvl1pPr>
          </a:lstStyle>
          <a:p>
            <a:pPr>
              <a:defRPr/>
            </a:pPr>
            <a:r>
              <a:rPr lang="en-US" altLang="en-US"/>
              <a:t>Instructor: Jacob Rosen </a:t>
            </a:r>
          </a:p>
          <a:p>
            <a:pPr>
              <a:defRPr/>
            </a:pPr>
            <a:r>
              <a:rPr lang="en-US" altLang="en-US"/>
              <a:t>Advanced Robotic Manipulation - EE 544 </a:t>
            </a:r>
            <a:r>
              <a:rPr lang="en-US" altLang="en-US" b="0">
                <a:latin typeface="Times New Roman" pitchFamily="18" charset="0"/>
              </a:rPr>
              <a:t>- </a:t>
            </a:r>
            <a:r>
              <a:rPr lang="en-US" altLang="en-US"/>
              <a:t>Department of Electrical Engineering -</a:t>
            </a:r>
            <a:r>
              <a:rPr lang="en-US" altLang="en-US" b="0">
                <a:latin typeface="Times New Roman" pitchFamily="18" charset="0"/>
              </a:rPr>
              <a:t> </a:t>
            </a:r>
            <a:r>
              <a:rPr lang="en-US" altLang="en-US"/>
              <a:t>University of Washington</a:t>
            </a:r>
            <a:endParaRPr lang="en-US" altLang="en-US">
              <a:solidFill>
                <a:schemeClr val="tx1"/>
              </a:solidFill>
            </a:endParaRPr>
          </a:p>
        </p:txBody>
      </p:sp>
    </p:spTree>
    <p:extLst>
      <p:ext uri="{BB962C8B-B14F-4D97-AF65-F5344CB8AC3E}">
        <p14:creationId xmlns:p14="http://schemas.microsoft.com/office/powerpoint/2010/main" val="2853942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a:extLst>
              <a:ext uri="{FF2B5EF4-FFF2-40B4-BE49-F238E27FC236}">
                <a16:creationId xmlns:a16="http://schemas.microsoft.com/office/drawing/2014/main" id="{086F01C4-F790-BE62-E068-F0AA238814BB}"/>
              </a:ext>
            </a:extLst>
          </p:cNvPr>
          <p:cNvSpPr>
            <a:spLocks noGrp="1" noChangeArrowheads="1"/>
          </p:cNvSpPr>
          <p:nvPr>
            <p:ph type="ftr" sz="quarter" idx="10"/>
          </p:nvPr>
        </p:nvSpPr>
        <p:spPr>
          <a:ln/>
        </p:spPr>
        <p:txBody>
          <a:bodyPr/>
          <a:lstStyle>
            <a:lvl1pPr>
              <a:defRPr/>
            </a:lvl1pPr>
          </a:lstStyle>
          <a:p>
            <a:pPr>
              <a:defRPr/>
            </a:pPr>
            <a:r>
              <a:rPr lang="en-US" altLang="en-US"/>
              <a:t>Instructor: Jacob Rosen </a:t>
            </a:r>
          </a:p>
          <a:p>
            <a:pPr>
              <a:defRPr/>
            </a:pPr>
            <a:r>
              <a:rPr lang="en-US" altLang="en-US"/>
              <a:t>Advanced Robotic Manipulation - EE 544 </a:t>
            </a:r>
            <a:r>
              <a:rPr lang="en-US" altLang="en-US" b="0">
                <a:latin typeface="Times New Roman" pitchFamily="18" charset="0"/>
              </a:rPr>
              <a:t>- </a:t>
            </a:r>
            <a:r>
              <a:rPr lang="en-US" altLang="en-US"/>
              <a:t>Department of Electrical Engineering -</a:t>
            </a:r>
            <a:r>
              <a:rPr lang="en-US" altLang="en-US" b="0">
                <a:latin typeface="Times New Roman" pitchFamily="18" charset="0"/>
              </a:rPr>
              <a:t> </a:t>
            </a:r>
            <a:r>
              <a:rPr lang="en-US" altLang="en-US"/>
              <a:t>University of Washington</a:t>
            </a:r>
            <a:endParaRPr lang="en-US" altLang="en-US">
              <a:solidFill>
                <a:schemeClr val="tx1"/>
              </a:solidFill>
            </a:endParaRPr>
          </a:p>
        </p:txBody>
      </p:sp>
    </p:spTree>
    <p:extLst>
      <p:ext uri="{BB962C8B-B14F-4D97-AF65-F5344CB8AC3E}">
        <p14:creationId xmlns:p14="http://schemas.microsoft.com/office/powerpoint/2010/main" val="34211751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5">
            <a:extLst>
              <a:ext uri="{FF2B5EF4-FFF2-40B4-BE49-F238E27FC236}">
                <a16:creationId xmlns:a16="http://schemas.microsoft.com/office/drawing/2014/main" id="{9FACFF21-8F0E-E319-C024-A6D17EDCF212}"/>
              </a:ext>
            </a:extLst>
          </p:cNvPr>
          <p:cNvSpPr>
            <a:spLocks noGrp="1" noChangeArrowheads="1"/>
          </p:cNvSpPr>
          <p:nvPr>
            <p:ph type="ftr" sz="quarter" idx="10"/>
          </p:nvPr>
        </p:nvSpPr>
        <p:spPr>
          <a:ln/>
        </p:spPr>
        <p:txBody>
          <a:bodyPr/>
          <a:lstStyle>
            <a:lvl1pPr>
              <a:defRPr/>
            </a:lvl1pPr>
          </a:lstStyle>
          <a:p>
            <a:pPr>
              <a:defRPr/>
            </a:pPr>
            <a:r>
              <a:rPr lang="en-US" altLang="en-US"/>
              <a:t>Instructor: Jacob Rosen </a:t>
            </a:r>
          </a:p>
          <a:p>
            <a:pPr>
              <a:defRPr/>
            </a:pPr>
            <a:r>
              <a:rPr lang="en-US" altLang="en-US"/>
              <a:t>Advanced Robotic Manipulation - EE 544 </a:t>
            </a:r>
            <a:r>
              <a:rPr lang="en-US" altLang="en-US" b="0">
                <a:latin typeface="Times New Roman" pitchFamily="18" charset="0"/>
              </a:rPr>
              <a:t>- </a:t>
            </a:r>
            <a:r>
              <a:rPr lang="en-US" altLang="en-US"/>
              <a:t>Department of Electrical Engineering -</a:t>
            </a:r>
            <a:r>
              <a:rPr lang="en-US" altLang="en-US" b="0">
                <a:latin typeface="Times New Roman" pitchFamily="18" charset="0"/>
              </a:rPr>
              <a:t> </a:t>
            </a:r>
            <a:r>
              <a:rPr lang="en-US" altLang="en-US"/>
              <a:t>University of Washington</a:t>
            </a:r>
            <a:endParaRPr lang="en-US" altLang="en-US">
              <a:solidFill>
                <a:schemeClr val="tx1"/>
              </a:solidFill>
            </a:endParaRPr>
          </a:p>
        </p:txBody>
      </p:sp>
    </p:spTree>
    <p:extLst>
      <p:ext uri="{BB962C8B-B14F-4D97-AF65-F5344CB8AC3E}">
        <p14:creationId xmlns:p14="http://schemas.microsoft.com/office/powerpoint/2010/main" val="27740680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14400" y="1371600"/>
            <a:ext cx="50800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371600"/>
            <a:ext cx="50800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a:extLst>
              <a:ext uri="{FF2B5EF4-FFF2-40B4-BE49-F238E27FC236}">
                <a16:creationId xmlns:a16="http://schemas.microsoft.com/office/drawing/2014/main" id="{5777E11D-0889-0FC2-B9A1-21179CE65440}"/>
              </a:ext>
            </a:extLst>
          </p:cNvPr>
          <p:cNvSpPr>
            <a:spLocks noGrp="1" noChangeArrowheads="1"/>
          </p:cNvSpPr>
          <p:nvPr>
            <p:ph type="ftr" sz="quarter" idx="10"/>
          </p:nvPr>
        </p:nvSpPr>
        <p:spPr>
          <a:ln/>
        </p:spPr>
        <p:txBody>
          <a:bodyPr/>
          <a:lstStyle>
            <a:lvl1pPr>
              <a:defRPr/>
            </a:lvl1pPr>
          </a:lstStyle>
          <a:p>
            <a:pPr>
              <a:defRPr/>
            </a:pPr>
            <a:r>
              <a:rPr lang="en-US" altLang="en-US"/>
              <a:t>Instructor: Jacob Rosen </a:t>
            </a:r>
          </a:p>
          <a:p>
            <a:pPr>
              <a:defRPr/>
            </a:pPr>
            <a:r>
              <a:rPr lang="en-US" altLang="en-US"/>
              <a:t>Advanced Robotic Manipulation - EE 544 </a:t>
            </a:r>
            <a:r>
              <a:rPr lang="en-US" altLang="en-US" b="0">
                <a:latin typeface="Times New Roman" pitchFamily="18" charset="0"/>
              </a:rPr>
              <a:t>- </a:t>
            </a:r>
            <a:r>
              <a:rPr lang="en-US" altLang="en-US"/>
              <a:t>Department of Electrical Engineering -</a:t>
            </a:r>
            <a:r>
              <a:rPr lang="en-US" altLang="en-US" b="0">
                <a:latin typeface="Times New Roman" pitchFamily="18" charset="0"/>
              </a:rPr>
              <a:t> </a:t>
            </a:r>
            <a:r>
              <a:rPr lang="en-US" altLang="en-US"/>
              <a:t>University of Washington</a:t>
            </a:r>
            <a:endParaRPr lang="en-US" altLang="en-US">
              <a:solidFill>
                <a:schemeClr val="tx1"/>
              </a:solidFill>
            </a:endParaRPr>
          </a:p>
        </p:txBody>
      </p:sp>
    </p:spTree>
    <p:extLst>
      <p:ext uri="{BB962C8B-B14F-4D97-AF65-F5344CB8AC3E}">
        <p14:creationId xmlns:p14="http://schemas.microsoft.com/office/powerpoint/2010/main" val="13311040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5">
            <a:extLst>
              <a:ext uri="{FF2B5EF4-FFF2-40B4-BE49-F238E27FC236}">
                <a16:creationId xmlns:a16="http://schemas.microsoft.com/office/drawing/2014/main" id="{DA520ECC-B7FE-AEE4-F7A8-C79439E5BC2B}"/>
              </a:ext>
            </a:extLst>
          </p:cNvPr>
          <p:cNvSpPr>
            <a:spLocks noGrp="1" noChangeArrowheads="1"/>
          </p:cNvSpPr>
          <p:nvPr>
            <p:ph type="ftr" sz="quarter" idx="10"/>
          </p:nvPr>
        </p:nvSpPr>
        <p:spPr>
          <a:ln/>
        </p:spPr>
        <p:txBody>
          <a:bodyPr/>
          <a:lstStyle>
            <a:lvl1pPr>
              <a:defRPr/>
            </a:lvl1pPr>
          </a:lstStyle>
          <a:p>
            <a:pPr>
              <a:defRPr/>
            </a:pPr>
            <a:r>
              <a:rPr lang="en-US" altLang="en-US"/>
              <a:t>Instructor: Jacob Rosen </a:t>
            </a:r>
          </a:p>
          <a:p>
            <a:pPr>
              <a:defRPr/>
            </a:pPr>
            <a:r>
              <a:rPr lang="en-US" altLang="en-US"/>
              <a:t>Advanced Robotic Manipulation - EE 544 </a:t>
            </a:r>
            <a:r>
              <a:rPr lang="en-US" altLang="en-US" b="0">
                <a:latin typeface="Times New Roman" pitchFamily="18" charset="0"/>
              </a:rPr>
              <a:t>- </a:t>
            </a:r>
            <a:r>
              <a:rPr lang="en-US" altLang="en-US"/>
              <a:t>Department of Electrical Engineering -</a:t>
            </a:r>
            <a:r>
              <a:rPr lang="en-US" altLang="en-US" b="0">
                <a:latin typeface="Times New Roman" pitchFamily="18" charset="0"/>
              </a:rPr>
              <a:t> </a:t>
            </a:r>
            <a:r>
              <a:rPr lang="en-US" altLang="en-US"/>
              <a:t>University of Washington</a:t>
            </a:r>
            <a:endParaRPr lang="en-US" altLang="en-US">
              <a:solidFill>
                <a:schemeClr val="tx1"/>
              </a:solidFill>
            </a:endParaRPr>
          </a:p>
        </p:txBody>
      </p:sp>
    </p:spTree>
    <p:extLst>
      <p:ext uri="{BB962C8B-B14F-4D97-AF65-F5344CB8AC3E}">
        <p14:creationId xmlns:p14="http://schemas.microsoft.com/office/powerpoint/2010/main" val="22394033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5">
            <a:extLst>
              <a:ext uri="{FF2B5EF4-FFF2-40B4-BE49-F238E27FC236}">
                <a16:creationId xmlns:a16="http://schemas.microsoft.com/office/drawing/2014/main" id="{588EB11D-14DC-56C4-B23E-3ED03C4EAA71}"/>
              </a:ext>
            </a:extLst>
          </p:cNvPr>
          <p:cNvSpPr>
            <a:spLocks noGrp="1" noChangeArrowheads="1"/>
          </p:cNvSpPr>
          <p:nvPr>
            <p:ph type="ftr" sz="quarter" idx="10"/>
          </p:nvPr>
        </p:nvSpPr>
        <p:spPr>
          <a:ln/>
        </p:spPr>
        <p:txBody>
          <a:bodyPr/>
          <a:lstStyle>
            <a:lvl1pPr>
              <a:defRPr/>
            </a:lvl1pPr>
          </a:lstStyle>
          <a:p>
            <a:pPr>
              <a:defRPr/>
            </a:pPr>
            <a:r>
              <a:rPr lang="en-US" altLang="en-US"/>
              <a:t>Instructor: Jacob Rosen </a:t>
            </a:r>
          </a:p>
          <a:p>
            <a:pPr>
              <a:defRPr/>
            </a:pPr>
            <a:r>
              <a:rPr lang="en-US" altLang="en-US"/>
              <a:t>Advanced Robotic Manipulation - EE 544 </a:t>
            </a:r>
            <a:r>
              <a:rPr lang="en-US" altLang="en-US" b="0">
                <a:latin typeface="Times New Roman" pitchFamily="18" charset="0"/>
              </a:rPr>
              <a:t>- </a:t>
            </a:r>
            <a:r>
              <a:rPr lang="en-US" altLang="en-US"/>
              <a:t>Department of Electrical Engineering -</a:t>
            </a:r>
            <a:r>
              <a:rPr lang="en-US" altLang="en-US" b="0">
                <a:latin typeface="Times New Roman" pitchFamily="18" charset="0"/>
              </a:rPr>
              <a:t> </a:t>
            </a:r>
            <a:r>
              <a:rPr lang="en-US" altLang="en-US"/>
              <a:t>University of Washington</a:t>
            </a:r>
            <a:endParaRPr lang="en-US" altLang="en-US">
              <a:solidFill>
                <a:schemeClr val="tx1"/>
              </a:solidFill>
            </a:endParaRPr>
          </a:p>
        </p:txBody>
      </p:sp>
    </p:spTree>
    <p:extLst>
      <p:ext uri="{BB962C8B-B14F-4D97-AF65-F5344CB8AC3E}">
        <p14:creationId xmlns:p14="http://schemas.microsoft.com/office/powerpoint/2010/main" val="8272930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a:extLst>
              <a:ext uri="{FF2B5EF4-FFF2-40B4-BE49-F238E27FC236}">
                <a16:creationId xmlns:a16="http://schemas.microsoft.com/office/drawing/2014/main" id="{C1E93459-598E-A715-A6D0-83F4FA823B7E}"/>
              </a:ext>
            </a:extLst>
          </p:cNvPr>
          <p:cNvSpPr>
            <a:spLocks noGrp="1" noChangeArrowheads="1"/>
          </p:cNvSpPr>
          <p:nvPr>
            <p:ph type="ftr" sz="quarter" idx="10"/>
          </p:nvPr>
        </p:nvSpPr>
        <p:spPr>
          <a:ln/>
        </p:spPr>
        <p:txBody>
          <a:bodyPr/>
          <a:lstStyle>
            <a:lvl1pPr>
              <a:defRPr/>
            </a:lvl1pPr>
          </a:lstStyle>
          <a:p>
            <a:pPr>
              <a:defRPr/>
            </a:pPr>
            <a:r>
              <a:rPr lang="en-US" altLang="en-US"/>
              <a:t>Instructor: Jacob Rosen </a:t>
            </a:r>
          </a:p>
          <a:p>
            <a:pPr>
              <a:defRPr/>
            </a:pPr>
            <a:r>
              <a:rPr lang="en-US" altLang="en-US"/>
              <a:t>Advanced Robotic Manipulation - EE 544 </a:t>
            </a:r>
            <a:r>
              <a:rPr lang="en-US" altLang="en-US" b="0">
                <a:latin typeface="Times New Roman" pitchFamily="18" charset="0"/>
              </a:rPr>
              <a:t>- </a:t>
            </a:r>
            <a:r>
              <a:rPr lang="en-US" altLang="en-US"/>
              <a:t>Department of Electrical Engineering -</a:t>
            </a:r>
            <a:r>
              <a:rPr lang="en-US" altLang="en-US" b="0">
                <a:latin typeface="Times New Roman" pitchFamily="18" charset="0"/>
              </a:rPr>
              <a:t> </a:t>
            </a:r>
            <a:r>
              <a:rPr lang="en-US" altLang="en-US"/>
              <a:t>University of Washington</a:t>
            </a:r>
            <a:endParaRPr lang="en-US" altLang="en-US">
              <a:solidFill>
                <a:schemeClr val="tx1"/>
              </a:solidFill>
            </a:endParaRPr>
          </a:p>
        </p:txBody>
      </p:sp>
    </p:spTree>
    <p:extLst>
      <p:ext uri="{BB962C8B-B14F-4D97-AF65-F5344CB8AC3E}">
        <p14:creationId xmlns:p14="http://schemas.microsoft.com/office/powerpoint/2010/main" val="1716752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a:extLst>
              <a:ext uri="{FF2B5EF4-FFF2-40B4-BE49-F238E27FC236}">
                <a16:creationId xmlns:a16="http://schemas.microsoft.com/office/drawing/2014/main" id="{62A3623D-EB80-DDB2-9460-5F88CB28F08E}"/>
              </a:ext>
            </a:extLst>
          </p:cNvPr>
          <p:cNvSpPr>
            <a:spLocks noGrp="1" noChangeArrowheads="1"/>
          </p:cNvSpPr>
          <p:nvPr>
            <p:ph type="ftr" sz="quarter" idx="10"/>
          </p:nvPr>
        </p:nvSpPr>
        <p:spPr>
          <a:ln/>
        </p:spPr>
        <p:txBody>
          <a:bodyPr/>
          <a:lstStyle>
            <a:lvl1pPr>
              <a:defRPr/>
            </a:lvl1pPr>
          </a:lstStyle>
          <a:p>
            <a:pPr>
              <a:defRPr/>
            </a:pPr>
            <a:r>
              <a:rPr lang="en-US" altLang="en-US"/>
              <a:t>Instructor: Jacob Rosen </a:t>
            </a:r>
          </a:p>
          <a:p>
            <a:pPr>
              <a:defRPr/>
            </a:pPr>
            <a:r>
              <a:rPr lang="en-US" altLang="en-US"/>
              <a:t>Advanced Robotic Manipulation - EE 544 </a:t>
            </a:r>
            <a:r>
              <a:rPr lang="en-US" altLang="en-US" b="0">
                <a:latin typeface="Times New Roman" pitchFamily="18" charset="0"/>
              </a:rPr>
              <a:t>- </a:t>
            </a:r>
            <a:r>
              <a:rPr lang="en-US" altLang="en-US"/>
              <a:t>Department of Electrical Engineering -</a:t>
            </a:r>
            <a:r>
              <a:rPr lang="en-US" altLang="en-US" b="0">
                <a:latin typeface="Times New Roman" pitchFamily="18" charset="0"/>
              </a:rPr>
              <a:t> </a:t>
            </a:r>
            <a:r>
              <a:rPr lang="en-US" altLang="en-US"/>
              <a:t>University of Washington</a:t>
            </a:r>
            <a:endParaRPr lang="en-US" altLang="en-US">
              <a:solidFill>
                <a:schemeClr val="tx1"/>
              </a:solidFill>
            </a:endParaRPr>
          </a:p>
        </p:txBody>
      </p:sp>
    </p:spTree>
    <p:extLst>
      <p:ext uri="{BB962C8B-B14F-4D97-AF65-F5344CB8AC3E}">
        <p14:creationId xmlns:p14="http://schemas.microsoft.com/office/powerpoint/2010/main" val="7090491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a:extLst>
              <a:ext uri="{FF2B5EF4-FFF2-40B4-BE49-F238E27FC236}">
                <a16:creationId xmlns:a16="http://schemas.microsoft.com/office/drawing/2014/main" id="{D2F4C457-726C-C229-407E-C90E55573D7F}"/>
              </a:ext>
            </a:extLst>
          </p:cNvPr>
          <p:cNvSpPr>
            <a:spLocks noGrp="1" noChangeArrowheads="1"/>
          </p:cNvSpPr>
          <p:nvPr>
            <p:ph type="ftr" sz="quarter" idx="10"/>
          </p:nvPr>
        </p:nvSpPr>
        <p:spPr>
          <a:ln/>
        </p:spPr>
        <p:txBody>
          <a:bodyPr/>
          <a:lstStyle>
            <a:lvl1pPr>
              <a:defRPr/>
            </a:lvl1pPr>
          </a:lstStyle>
          <a:p>
            <a:pPr>
              <a:defRPr/>
            </a:pPr>
            <a:r>
              <a:rPr lang="en-US" altLang="en-US"/>
              <a:t>Instructor: Jacob Rosen </a:t>
            </a:r>
          </a:p>
          <a:p>
            <a:pPr>
              <a:defRPr/>
            </a:pPr>
            <a:r>
              <a:rPr lang="en-US" altLang="en-US"/>
              <a:t>Advanced Robotic Manipulation - EE 544 </a:t>
            </a:r>
            <a:r>
              <a:rPr lang="en-US" altLang="en-US" b="0">
                <a:latin typeface="Times New Roman" pitchFamily="18" charset="0"/>
              </a:rPr>
              <a:t>- </a:t>
            </a:r>
            <a:r>
              <a:rPr lang="en-US" altLang="en-US"/>
              <a:t>Department of Electrical Engineering -</a:t>
            </a:r>
            <a:r>
              <a:rPr lang="en-US" altLang="en-US" b="0">
                <a:latin typeface="Times New Roman" pitchFamily="18" charset="0"/>
              </a:rPr>
              <a:t> </a:t>
            </a:r>
            <a:r>
              <a:rPr lang="en-US" altLang="en-US"/>
              <a:t>University of Washington</a:t>
            </a:r>
            <a:endParaRPr lang="en-US" altLang="en-US">
              <a:solidFill>
                <a:schemeClr val="tx1"/>
              </a:solidFill>
            </a:endParaRPr>
          </a:p>
        </p:txBody>
      </p:sp>
    </p:spTree>
    <p:extLst>
      <p:ext uri="{BB962C8B-B14F-4D97-AF65-F5344CB8AC3E}">
        <p14:creationId xmlns:p14="http://schemas.microsoft.com/office/powerpoint/2010/main" val="27648991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D00C5191-0699-F295-6F44-182090F72208}"/>
              </a:ext>
            </a:extLst>
          </p:cNvPr>
          <p:cNvSpPr>
            <a:spLocks noGrp="1" noChangeArrowheads="1"/>
          </p:cNvSpPr>
          <p:nvPr>
            <p:ph type="title"/>
          </p:nvPr>
        </p:nvSpPr>
        <p:spPr bwMode="auto">
          <a:xfrm>
            <a:off x="1930400" y="381000"/>
            <a:ext cx="9347200"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D01E349C-1338-E6C2-A65E-54A21DE47CA8}"/>
              </a:ext>
            </a:extLst>
          </p:cNvPr>
          <p:cNvSpPr>
            <a:spLocks noGrp="1" noChangeArrowheads="1"/>
          </p:cNvSpPr>
          <p:nvPr>
            <p:ph type="body" idx="1"/>
          </p:nvPr>
        </p:nvSpPr>
        <p:spPr bwMode="auto">
          <a:xfrm>
            <a:off x="914400" y="1371600"/>
            <a:ext cx="10363200" cy="472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9" name="Rectangle 5">
            <a:extLst>
              <a:ext uri="{FF2B5EF4-FFF2-40B4-BE49-F238E27FC236}">
                <a16:creationId xmlns:a16="http://schemas.microsoft.com/office/drawing/2014/main" id="{5E02563A-FBF2-A301-16D2-49AEBEB355DA}"/>
              </a:ext>
            </a:extLst>
          </p:cNvPr>
          <p:cNvSpPr>
            <a:spLocks noGrp="1" noChangeArrowheads="1"/>
          </p:cNvSpPr>
          <p:nvPr>
            <p:ph type="ftr" sz="quarter" idx="3"/>
          </p:nvPr>
        </p:nvSpPr>
        <p:spPr bwMode="auto">
          <a:xfrm>
            <a:off x="2336800" y="6248400"/>
            <a:ext cx="9042400" cy="381000"/>
          </a:xfrm>
          <a:prstGeom prst="rect">
            <a:avLst/>
          </a:prstGeom>
          <a:noFill/>
          <a:ln>
            <a:noFill/>
          </a:ln>
          <a:effectLst/>
        </p:spPr>
        <p:txBody>
          <a:bodyPr vert="horz" wrap="square" lIns="91440" tIns="45720" rIns="91440" bIns="45720" numCol="1" anchor="t" anchorCtr="0" compatLnSpc="1">
            <a:prstTxWarp prst="textNoShape">
              <a:avLst/>
            </a:prstTxWarp>
          </a:bodyPr>
          <a:lstStyle>
            <a:lvl1pPr algn="r">
              <a:defRPr sz="1000" b="1">
                <a:solidFill>
                  <a:srgbClr val="000099"/>
                </a:solidFill>
                <a:latin typeface="+mn-lt"/>
              </a:defRPr>
            </a:lvl1pPr>
          </a:lstStyle>
          <a:p>
            <a:pPr>
              <a:defRPr/>
            </a:pPr>
            <a:r>
              <a:rPr lang="en-US" altLang="en-US"/>
              <a:t>Instructor: Jacob Rosen </a:t>
            </a:r>
          </a:p>
          <a:p>
            <a:pPr>
              <a:defRPr/>
            </a:pPr>
            <a:r>
              <a:rPr lang="en-US" altLang="en-US"/>
              <a:t>Advanced Robotic Manipulation - EE 544 </a:t>
            </a:r>
            <a:r>
              <a:rPr lang="en-US" altLang="en-US" b="0">
                <a:latin typeface="Times New Roman" pitchFamily="18" charset="0"/>
              </a:rPr>
              <a:t>- </a:t>
            </a:r>
            <a:r>
              <a:rPr lang="en-US" altLang="en-US"/>
              <a:t>Department of Electrical Engineering -</a:t>
            </a:r>
            <a:r>
              <a:rPr lang="en-US" altLang="en-US" b="0">
                <a:latin typeface="Times New Roman" pitchFamily="18" charset="0"/>
              </a:rPr>
              <a:t> </a:t>
            </a:r>
            <a:r>
              <a:rPr lang="en-US" altLang="en-US"/>
              <a:t>University of Washington</a:t>
            </a:r>
            <a:endParaRPr lang="en-US" altLang="en-US">
              <a:solidFill>
                <a:schemeClr val="tx1"/>
              </a:solidFill>
            </a:endParaRPr>
          </a:p>
        </p:txBody>
      </p:sp>
      <p:sp>
        <p:nvSpPr>
          <p:cNvPr id="2" name="Line 7">
            <a:extLst>
              <a:ext uri="{FF2B5EF4-FFF2-40B4-BE49-F238E27FC236}">
                <a16:creationId xmlns:a16="http://schemas.microsoft.com/office/drawing/2014/main" id="{C751F604-0BBE-94F6-1780-CE3592C172B2}"/>
              </a:ext>
            </a:extLst>
          </p:cNvPr>
          <p:cNvSpPr>
            <a:spLocks noChangeShapeType="1"/>
          </p:cNvSpPr>
          <p:nvPr/>
        </p:nvSpPr>
        <p:spPr bwMode="auto">
          <a:xfrm>
            <a:off x="914400" y="6172200"/>
            <a:ext cx="10363200"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sp>
        <p:nvSpPr>
          <p:cNvPr id="1030" name="Line 8">
            <a:extLst>
              <a:ext uri="{FF2B5EF4-FFF2-40B4-BE49-F238E27FC236}">
                <a16:creationId xmlns:a16="http://schemas.microsoft.com/office/drawing/2014/main" id="{A9A76177-D195-6F8C-4E28-EA43D693827F}"/>
              </a:ext>
            </a:extLst>
          </p:cNvPr>
          <p:cNvSpPr>
            <a:spLocks noChangeShapeType="1"/>
          </p:cNvSpPr>
          <p:nvPr/>
        </p:nvSpPr>
        <p:spPr bwMode="auto">
          <a:xfrm>
            <a:off x="1930400" y="1219200"/>
            <a:ext cx="9347200"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sp>
        <p:nvSpPr>
          <p:cNvPr id="1031" name="Rectangle 10">
            <a:extLst>
              <a:ext uri="{FF2B5EF4-FFF2-40B4-BE49-F238E27FC236}">
                <a16:creationId xmlns:a16="http://schemas.microsoft.com/office/drawing/2014/main" id="{445C5BC9-795D-B2BA-646D-3BA362859FC3}"/>
              </a:ext>
            </a:extLst>
          </p:cNvPr>
          <p:cNvSpPr>
            <a:spLocks noChangeArrowheads="1"/>
          </p:cNvSpPr>
          <p:nvPr/>
        </p:nvSpPr>
        <p:spPr bwMode="auto">
          <a:xfrm>
            <a:off x="508000" y="381000"/>
            <a:ext cx="1219200" cy="762000"/>
          </a:xfrm>
          <a:prstGeom prst="rect">
            <a:avLst/>
          </a:prstGeom>
          <a:noFill/>
          <a:ln>
            <a:noFill/>
          </a:ln>
          <a:effec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algn="r" eaLnBrk="0" fontAlgn="base" hangingPunct="0">
              <a:spcBef>
                <a:spcPct val="0"/>
              </a:spcBef>
              <a:spcAft>
                <a:spcPct val="0"/>
              </a:spcAft>
              <a:defRPr sz="2400">
                <a:solidFill>
                  <a:schemeClr val="tx1"/>
                </a:solidFill>
                <a:latin typeface="Times New Roman" pitchFamily="18" charset="0"/>
              </a:defRPr>
            </a:lvl6pPr>
            <a:lvl7pPr marL="2971800" indent="-228600" algn="r" eaLnBrk="0" fontAlgn="base" hangingPunct="0">
              <a:spcBef>
                <a:spcPct val="0"/>
              </a:spcBef>
              <a:spcAft>
                <a:spcPct val="0"/>
              </a:spcAft>
              <a:defRPr sz="2400">
                <a:solidFill>
                  <a:schemeClr val="tx1"/>
                </a:solidFill>
                <a:latin typeface="Times New Roman" pitchFamily="18" charset="0"/>
              </a:defRPr>
            </a:lvl7pPr>
            <a:lvl8pPr marL="3429000" indent="-228600" algn="r" eaLnBrk="0" fontAlgn="base" hangingPunct="0">
              <a:spcBef>
                <a:spcPct val="0"/>
              </a:spcBef>
              <a:spcAft>
                <a:spcPct val="0"/>
              </a:spcAft>
              <a:defRPr sz="2400">
                <a:solidFill>
                  <a:schemeClr val="tx1"/>
                </a:solidFill>
                <a:latin typeface="Times New Roman" pitchFamily="18" charset="0"/>
              </a:defRPr>
            </a:lvl8pPr>
            <a:lvl9pPr marL="3886200" indent="-228600" algn="r" eaLnBrk="0" fontAlgn="base" hangingPunct="0">
              <a:spcBef>
                <a:spcPct val="0"/>
              </a:spcBef>
              <a:spcAft>
                <a:spcPct val="0"/>
              </a:spcAft>
              <a:defRPr sz="2400">
                <a:solidFill>
                  <a:schemeClr val="tx1"/>
                </a:solidFill>
                <a:latin typeface="Times New Roman" pitchFamily="18" charset="0"/>
              </a:defRPr>
            </a:lvl9pPr>
          </a:lstStyle>
          <a:p>
            <a:pPr algn="r">
              <a:defRPr/>
            </a:pPr>
            <a:endParaRPr lang="en-US" altLang="en-US" sz="2400"/>
          </a:p>
        </p:txBody>
      </p:sp>
      <p:pic>
        <p:nvPicPr>
          <p:cNvPr id="1032" name="Picture 13" descr="C:\Glenn\Research3\Images\Robots\frontaibo3.gif">
            <a:extLst>
              <a:ext uri="{FF2B5EF4-FFF2-40B4-BE49-F238E27FC236}">
                <a16:creationId xmlns:a16="http://schemas.microsoft.com/office/drawing/2014/main" id="{80FC49D5-6CAF-BECE-47BD-9C23828CB7C5}"/>
              </a:ext>
            </a:extLst>
          </p:cNvPr>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656168" y="361951"/>
            <a:ext cx="1208617" cy="815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sldNum="0" hdr="0" dt="0"/>
  <p:txStyles>
    <p:titleStyle>
      <a:lvl1pPr algn="ctr" rtl="0" eaLnBrk="0" fontAlgn="base" hangingPunct="0">
        <a:spcBef>
          <a:spcPct val="0"/>
        </a:spcBef>
        <a:spcAft>
          <a:spcPct val="0"/>
        </a:spcAft>
        <a:defRPr sz="2000" b="1">
          <a:solidFill>
            <a:srgbClr val="000099"/>
          </a:solidFill>
          <a:latin typeface="+mj-lt"/>
          <a:ea typeface="+mj-ea"/>
          <a:cs typeface="+mj-cs"/>
        </a:defRPr>
      </a:lvl1pPr>
      <a:lvl2pPr algn="ctr" rtl="0" eaLnBrk="0" fontAlgn="base" hangingPunct="0">
        <a:spcBef>
          <a:spcPct val="0"/>
        </a:spcBef>
        <a:spcAft>
          <a:spcPct val="0"/>
        </a:spcAft>
        <a:defRPr sz="2000" b="1">
          <a:solidFill>
            <a:srgbClr val="000099"/>
          </a:solidFill>
          <a:latin typeface="Arial" charset="0"/>
        </a:defRPr>
      </a:lvl2pPr>
      <a:lvl3pPr algn="ctr" rtl="0" eaLnBrk="0" fontAlgn="base" hangingPunct="0">
        <a:spcBef>
          <a:spcPct val="0"/>
        </a:spcBef>
        <a:spcAft>
          <a:spcPct val="0"/>
        </a:spcAft>
        <a:defRPr sz="2000" b="1">
          <a:solidFill>
            <a:srgbClr val="000099"/>
          </a:solidFill>
          <a:latin typeface="Arial" charset="0"/>
        </a:defRPr>
      </a:lvl3pPr>
      <a:lvl4pPr algn="ctr" rtl="0" eaLnBrk="0" fontAlgn="base" hangingPunct="0">
        <a:spcBef>
          <a:spcPct val="0"/>
        </a:spcBef>
        <a:spcAft>
          <a:spcPct val="0"/>
        </a:spcAft>
        <a:defRPr sz="2000" b="1">
          <a:solidFill>
            <a:srgbClr val="000099"/>
          </a:solidFill>
          <a:latin typeface="Arial" charset="0"/>
        </a:defRPr>
      </a:lvl4pPr>
      <a:lvl5pPr algn="ctr" rtl="0" eaLnBrk="0" fontAlgn="base" hangingPunct="0">
        <a:spcBef>
          <a:spcPct val="0"/>
        </a:spcBef>
        <a:spcAft>
          <a:spcPct val="0"/>
        </a:spcAft>
        <a:defRPr sz="2000" b="1">
          <a:solidFill>
            <a:srgbClr val="000099"/>
          </a:solidFill>
          <a:latin typeface="Arial" charset="0"/>
        </a:defRPr>
      </a:lvl5pPr>
      <a:lvl6pPr marL="457200" algn="ctr" rtl="0" eaLnBrk="0" fontAlgn="base" hangingPunct="0">
        <a:spcBef>
          <a:spcPct val="0"/>
        </a:spcBef>
        <a:spcAft>
          <a:spcPct val="0"/>
        </a:spcAft>
        <a:defRPr sz="2000" b="1">
          <a:solidFill>
            <a:srgbClr val="000099"/>
          </a:solidFill>
          <a:latin typeface="Arial" charset="0"/>
        </a:defRPr>
      </a:lvl6pPr>
      <a:lvl7pPr marL="914400" algn="ctr" rtl="0" eaLnBrk="0" fontAlgn="base" hangingPunct="0">
        <a:spcBef>
          <a:spcPct val="0"/>
        </a:spcBef>
        <a:spcAft>
          <a:spcPct val="0"/>
        </a:spcAft>
        <a:defRPr sz="2000" b="1">
          <a:solidFill>
            <a:srgbClr val="000099"/>
          </a:solidFill>
          <a:latin typeface="Arial" charset="0"/>
        </a:defRPr>
      </a:lvl7pPr>
      <a:lvl8pPr marL="1371600" algn="ctr" rtl="0" eaLnBrk="0" fontAlgn="base" hangingPunct="0">
        <a:spcBef>
          <a:spcPct val="0"/>
        </a:spcBef>
        <a:spcAft>
          <a:spcPct val="0"/>
        </a:spcAft>
        <a:defRPr sz="2000" b="1">
          <a:solidFill>
            <a:srgbClr val="000099"/>
          </a:solidFill>
          <a:latin typeface="Arial" charset="0"/>
        </a:defRPr>
      </a:lvl8pPr>
      <a:lvl9pPr marL="1828800" algn="ctr" rtl="0" eaLnBrk="0" fontAlgn="base" hangingPunct="0">
        <a:spcBef>
          <a:spcPct val="0"/>
        </a:spcBef>
        <a:spcAft>
          <a:spcPct val="0"/>
        </a:spcAft>
        <a:defRPr sz="2000" b="1">
          <a:solidFill>
            <a:srgbClr val="000099"/>
          </a:solidFill>
          <a:latin typeface="Arial" charset="0"/>
        </a:defRPr>
      </a:lvl9pPr>
    </p:titleStyle>
    <p:bodyStyle>
      <a:lvl1pPr marL="342900" indent="-342900" algn="l" rtl="0" eaLnBrk="0" fontAlgn="base" hangingPunct="0">
        <a:spcBef>
          <a:spcPct val="20000"/>
        </a:spcBef>
        <a:spcAft>
          <a:spcPct val="0"/>
        </a:spcAft>
        <a:buChar char="•"/>
        <a:defRPr sz="20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143000" indent="-228600" algn="l" rtl="0" eaLnBrk="0" fontAlgn="base" hangingPunct="0">
        <a:spcBef>
          <a:spcPct val="20000"/>
        </a:spcBef>
        <a:spcAft>
          <a:spcPct val="0"/>
        </a:spcAft>
        <a:buChar char="•"/>
        <a:defRPr sz="20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ucla.zoom.us/j/8044567769" TargetMode="External"/><Relationship Id="rId2" Type="http://schemas.openxmlformats.org/officeDocument/2006/relationships/hyperlink" Target="mailto:jacobrosen@ucla.edu" TargetMode="External"/><Relationship Id="rId1" Type="http://schemas.openxmlformats.org/officeDocument/2006/relationships/slideLayout" Target="../slideLayouts/slideLayout6.xml"/><Relationship Id="rId4" Type="http://schemas.openxmlformats.org/officeDocument/2006/relationships/image" Target="../media/image2.jpeg"/></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3522E45A-07CC-6B1E-6C50-6904A486F394}"/>
              </a:ext>
            </a:extLst>
          </p:cNvPr>
          <p:cNvSpPr>
            <a:spLocks noGrp="1" noChangeArrowheads="1"/>
          </p:cNvSpPr>
          <p:nvPr>
            <p:ph type="ctrTitle"/>
          </p:nvPr>
        </p:nvSpPr>
        <p:spPr>
          <a:xfrm>
            <a:off x="2209800" y="2286000"/>
            <a:ext cx="7772400" cy="1143000"/>
          </a:xfrm>
        </p:spPr>
        <p:txBody>
          <a:bodyPr/>
          <a:lstStyle/>
          <a:p>
            <a:r>
              <a:rPr lang="en-US" altLang="en-US" sz="3600" b="0" dirty="0">
                <a:latin typeface="Arial Black" panose="020B0A04020102020204" pitchFamily="34" charset="0"/>
              </a:rPr>
              <a:t>Dynamics of Robotic Systems</a:t>
            </a:r>
            <a:r>
              <a:rPr lang="en-US" altLang="en-US" dirty="0"/>
              <a:t/>
            </a:r>
            <a:br>
              <a:rPr lang="en-US" altLang="en-US" dirty="0"/>
            </a:br>
            <a:r>
              <a:rPr lang="en-US" altLang="en-US" dirty="0"/>
              <a:t/>
            </a:r>
            <a:br>
              <a:rPr lang="en-US" altLang="en-US" dirty="0"/>
            </a:br>
            <a:r>
              <a:rPr lang="en-US" altLang="en-US" dirty="0"/>
              <a:t>MAE 263B </a:t>
            </a:r>
            <a:br>
              <a:rPr lang="en-US" altLang="en-US" dirty="0"/>
            </a:br>
            <a:endParaRPr lang="en-US" altLang="en-US" dirty="0"/>
          </a:p>
        </p:txBody>
      </p:sp>
      <p:sp>
        <p:nvSpPr>
          <p:cNvPr id="4099" name="Rectangle 3">
            <a:extLst>
              <a:ext uri="{FF2B5EF4-FFF2-40B4-BE49-F238E27FC236}">
                <a16:creationId xmlns:a16="http://schemas.microsoft.com/office/drawing/2014/main" id="{61CF35A9-A39F-0631-DACA-25F687555BFD}"/>
              </a:ext>
            </a:extLst>
          </p:cNvPr>
          <p:cNvSpPr>
            <a:spLocks noGrp="1" noChangeArrowheads="1"/>
          </p:cNvSpPr>
          <p:nvPr>
            <p:ph type="subTitle" idx="1"/>
          </p:nvPr>
        </p:nvSpPr>
        <p:spPr/>
        <p:txBody>
          <a:bodyPr/>
          <a:lstStyle/>
          <a:p>
            <a:r>
              <a:rPr lang="en-US" altLang="en-US" dirty="0"/>
              <a:t>Introduction </a:t>
            </a:r>
          </a:p>
        </p:txBody>
      </p:sp>
      <p:sp>
        <p:nvSpPr>
          <p:cNvPr id="7" name="Footer Placeholder 2">
            <a:extLst>
              <a:ext uri="{FF2B5EF4-FFF2-40B4-BE49-F238E27FC236}">
                <a16:creationId xmlns:a16="http://schemas.microsoft.com/office/drawing/2014/main" id="{559772C8-C520-4589-748B-25871B1AA3CE}"/>
              </a:ext>
            </a:extLst>
          </p:cNvPr>
          <p:cNvSpPr>
            <a:spLocks noGrp="1"/>
          </p:cNvSpPr>
          <p:nvPr>
            <p:ph type="ftr" sz="quarter" idx="10"/>
          </p:nvPr>
        </p:nvSpPr>
        <p:spPr>
          <a:xfrm>
            <a:off x="2227263" y="6248400"/>
            <a:ext cx="6781800" cy="381000"/>
          </a:xfrm>
        </p:spPr>
        <p:txBody>
          <a:bodyPr/>
          <a:lstStyle/>
          <a:p>
            <a:pPr algn="l">
              <a:defRPr/>
            </a:pPr>
            <a:r>
              <a:rPr lang="en-US" altLang="en-US" dirty="0"/>
              <a:t>Instructor: Jacob Rosen </a:t>
            </a:r>
          </a:p>
          <a:p>
            <a:pPr algn="l">
              <a:defRPr/>
            </a:pPr>
            <a:r>
              <a:rPr lang="en-US" altLang="en-US" dirty="0"/>
              <a:t>Advanced Robotic - MAE 263B </a:t>
            </a:r>
            <a:r>
              <a:rPr lang="en-US" altLang="en-US" b="0" dirty="0">
                <a:latin typeface="Times New Roman" pitchFamily="18" charset="0"/>
              </a:rPr>
              <a:t>- </a:t>
            </a:r>
            <a:r>
              <a:rPr lang="en-US" altLang="en-US" dirty="0"/>
              <a:t>Department of Mechanical &amp; Aerospace Engineering - UCLA</a:t>
            </a:r>
            <a:r>
              <a:rPr lang="en-US" altLang="en-US" b="0" dirty="0">
                <a:latin typeface="Times New Roman" pitchFamily="18" charset="0"/>
              </a:rPr>
              <a:t> </a:t>
            </a:r>
            <a:endParaRPr lang="en-US" altLang="en-US" dirty="0">
              <a:solidFill>
                <a:schemeClr val="tx1"/>
              </a:solidFill>
            </a:endParaRPr>
          </a:p>
        </p:txBody>
      </p:sp>
      <p:pic>
        <p:nvPicPr>
          <p:cNvPr id="4101" name="Picture 2" descr="http://brand.ucla.edu/wp-content/uploads/2013/08/ucla-logotype-main-11.jpg">
            <a:extLst>
              <a:ext uri="{FF2B5EF4-FFF2-40B4-BE49-F238E27FC236}">
                <a16:creationId xmlns:a16="http://schemas.microsoft.com/office/drawing/2014/main" id="{FE640C5C-D86F-3157-7919-07E331D6B3D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096376" y="6227763"/>
            <a:ext cx="1038225" cy="493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6B54FB66-59D0-E2F8-89C8-E7FB50297FBC}"/>
              </a:ext>
            </a:extLst>
          </p:cNvPr>
          <p:cNvSpPr>
            <a:spLocks noGrp="1" noChangeArrowheads="1"/>
          </p:cNvSpPr>
          <p:nvPr>
            <p:ph type="title"/>
          </p:nvPr>
        </p:nvSpPr>
        <p:spPr/>
        <p:txBody>
          <a:bodyPr/>
          <a:lstStyle/>
          <a:p>
            <a:r>
              <a:rPr lang="en-US" altLang="en-US" dirty="0"/>
              <a:t>Contact Information </a:t>
            </a:r>
          </a:p>
        </p:txBody>
      </p:sp>
      <p:sp>
        <p:nvSpPr>
          <p:cNvPr id="86019" name="Text Box 3">
            <a:extLst>
              <a:ext uri="{FF2B5EF4-FFF2-40B4-BE49-F238E27FC236}">
                <a16:creationId xmlns:a16="http://schemas.microsoft.com/office/drawing/2014/main" id="{EFC901C0-9970-39E9-C2B8-A83FCE6F8FA7}"/>
              </a:ext>
            </a:extLst>
          </p:cNvPr>
          <p:cNvSpPr txBox="1">
            <a:spLocks noChangeArrowheads="1"/>
          </p:cNvSpPr>
          <p:nvPr/>
        </p:nvSpPr>
        <p:spPr bwMode="auto">
          <a:xfrm>
            <a:off x="785501" y="1397000"/>
            <a:ext cx="10527958" cy="3539430"/>
          </a:xfrm>
          <a:prstGeom prst="rect">
            <a:avLst/>
          </a:prstGeom>
          <a:noFill/>
          <a:ln>
            <a:noFill/>
          </a:ln>
          <a:effectLst/>
        </p:spPr>
        <p:txBody>
          <a:bodyPr wrap="square">
            <a:spAutoFit/>
          </a:bodyPr>
          <a:lstStyle/>
          <a:p>
            <a:pPr>
              <a:defRPr/>
            </a:pPr>
            <a:r>
              <a:rPr lang="en-US" altLang="en-US" sz="1400" b="1" dirty="0">
                <a:latin typeface="Arial" charset="0"/>
              </a:rPr>
              <a:t>Instructor</a:t>
            </a:r>
            <a:r>
              <a:rPr lang="en-US" altLang="en-US" sz="1400" dirty="0">
                <a:latin typeface="Arial" charset="0"/>
              </a:rPr>
              <a:t>: Jacob Rosen </a:t>
            </a:r>
          </a:p>
          <a:p>
            <a:pPr>
              <a:defRPr/>
            </a:pPr>
            <a:r>
              <a:rPr lang="en-US" altLang="en-US" sz="1400" dirty="0">
                <a:latin typeface="Arial" charset="0"/>
              </a:rPr>
              <a:t>	</a:t>
            </a:r>
            <a:r>
              <a:rPr lang="en-US" altLang="en-US" sz="1400" b="1" dirty="0">
                <a:latin typeface="+mj-lt"/>
              </a:rPr>
              <a:t>Office:</a:t>
            </a:r>
            <a:r>
              <a:rPr lang="en-US" altLang="en-US" sz="1400" dirty="0">
                <a:latin typeface="+mj-lt"/>
              </a:rPr>
              <a:t> Engineering IV – Rm. </a:t>
            </a:r>
            <a:r>
              <a:rPr lang="en-US" sz="1400" dirty="0">
                <a:latin typeface="+mj-lt"/>
              </a:rPr>
              <a:t>37-146  </a:t>
            </a:r>
            <a:br>
              <a:rPr lang="en-US" sz="1400" dirty="0">
                <a:latin typeface="+mj-lt"/>
              </a:rPr>
            </a:br>
            <a:r>
              <a:rPr lang="en-US" sz="1400" dirty="0">
                <a:latin typeface="+mj-lt"/>
              </a:rPr>
              <a:t>	</a:t>
            </a:r>
            <a:r>
              <a:rPr lang="en-US" sz="1400" b="1" dirty="0">
                <a:latin typeface="+mj-lt"/>
              </a:rPr>
              <a:t>Lab</a:t>
            </a:r>
            <a:r>
              <a:rPr lang="en-US" sz="1400" dirty="0">
                <a:latin typeface="+mj-lt"/>
              </a:rPr>
              <a:t>: Bionics Lab - Engineering IV, Rm. 18-111</a:t>
            </a:r>
            <a:endParaRPr lang="en-US" altLang="en-US" sz="1400" dirty="0">
              <a:latin typeface="+mj-lt"/>
            </a:endParaRPr>
          </a:p>
          <a:p>
            <a:pPr>
              <a:defRPr/>
            </a:pPr>
            <a:r>
              <a:rPr lang="en-US" altLang="en-US" sz="1400" dirty="0">
                <a:latin typeface="Arial" charset="0"/>
              </a:rPr>
              <a:t>	</a:t>
            </a:r>
            <a:r>
              <a:rPr lang="en-US" altLang="en-US" sz="1400" b="1" dirty="0">
                <a:latin typeface="Arial" charset="0"/>
              </a:rPr>
              <a:t>E-mail:</a:t>
            </a:r>
            <a:r>
              <a:rPr lang="en-US" altLang="en-US" sz="1400" dirty="0">
                <a:latin typeface="Arial" charset="0"/>
              </a:rPr>
              <a:t> </a:t>
            </a:r>
            <a:r>
              <a:rPr lang="en-US" altLang="en-US" sz="1400" dirty="0">
                <a:latin typeface="Arial" charset="0"/>
                <a:hlinkClick r:id="rId2"/>
              </a:rPr>
              <a:t>jacobrosen@ucla.edu</a:t>
            </a:r>
            <a:endParaRPr lang="en-US" altLang="en-US" sz="1400" dirty="0">
              <a:latin typeface="Arial" charset="0"/>
            </a:endParaRPr>
          </a:p>
          <a:p>
            <a:pPr>
              <a:defRPr/>
            </a:pPr>
            <a:r>
              <a:rPr lang="en-US" altLang="en-US" sz="1400" dirty="0">
                <a:latin typeface="Arial" charset="0"/>
              </a:rPr>
              <a:t>	</a:t>
            </a:r>
            <a:r>
              <a:rPr lang="en-US" altLang="en-US" sz="1400" b="1" dirty="0">
                <a:latin typeface="Arial" charset="0"/>
              </a:rPr>
              <a:t>Zoom</a:t>
            </a:r>
            <a:r>
              <a:rPr lang="en-US" altLang="en-US" sz="1400" dirty="0">
                <a:latin typeface="Arial" charset="0"/>
              </a:rPr>
              <a:t>: </a:t>
            </a:r>
            <a:r>
              <a:rPr lang="en-US" altLang="en-US" sz="1400" dirty="0">
                <a:latin typeface="Arial" charset="0"/>
                <a:hlinkClick r:id="rId3"/>
              </a:rPr>
              <a:t>https://ucla.zoom.us/j/8044567769</a:t>
            </a:r>
            <a:endParaRPr lang="en-US" altLang="en-US" sz="1400" dirty="0">
              <a:latin typeface="Arial" charset="0"/>
            </a:endParaRPr>
          </a:p>
          <a:p>
            <a:pPr>
              <a:defRPr/>
            </a:pPr>
            <a:r>
              <a:rPr lang="en-US" altLang="en-US" sz="1400" dirty="0">
                <a:latin typeface="Arial" charset="0"/>
              </a:rPr>
              <a:t> 	</a:t>
            </a:r>
            <a:r>
              <a:rPr lang="en-US" altLang="en-US" sz="1400" b="1" dirty="0">
                <a:latin typeface="Arial" charset="0"/>
              </a:rPr>
              <a:t>Office Hours</a:t>
            </a:r>
            <a:r>
              <a:rPr lang="en-US" altLang="en-US" sz="1400" dirty="0">
                <a:latin typeface="Arial" charset="0"/>
              </a:rPr>
              <a:t>: Friday </a:t>
            </a:r>
            <a:r>
              <a:rPr lang="en-US" altLang="en-US" sz="1400" dirty="0" smtClean="0">
                <a:latin typeface="Arial" charset="0"/>
              </a:rPr>
              <a:t>14</a:t>
            </a:r>
            <a:r>
              <a:rPr lang="en-US" altLang="en-US" sz="1400" dirty="0" smtClean="0">
                <a:latin typeface="Arial" charset="0"/>
              </a:rPr>
              <a:t>:00-15:00</a:t>
            </a:r>
          </a:p>
          <a:p>
            <a:pPr>
              <a:defRPr/>
            </a:pPr>
            <a:endParaRPr lang="en-US" altLang="en-US" sz="1400" dirty="0">
              <a:latin typeface="Arial" charset="0"/>
            </a:endParaRPr>
          </a:p>
          <a:p>
            <a:pPr>
              <a:defRPr/>
            </a:pPr>
            <a:r>
              <a:rPr lang="en-US" altLang="en-US" sz="1400" b="1" dirty="0" smtClean="0">
                <a:latin typeface="Arial" charset="0"/>
              </a:rPr>
              <a:t>TA:</a:t>
            </a:r>
            <a:r>
              <a:rPr lang="en-US" altLang="en-US" sz="1400" dirty="0">
                <a:latin typeface="Arial" charset="0"/>
              </a:rPr>
              <a:t>	</a:t>
            </a:r>
            <a:r>
              <a:rPr lang="en-US" altLang="en-US" sz="1400" dirty="0" err="1" smtClean="0">
                <a:latin typeface="Arial" charset="0"/>
              </a:rPr>
              <a:t>Xiaochen</a:t>
            </a:r>
            <a:r>
              <a:rPr lang="en-US" altLang="en-US" sz="1400" dirty="0" smtClean="0">
                <a:latin typeface="Arial" charset="0"/>
              </a:rPr>
              <a:t> Li</a:t>
            </a:r>
          </a:p>
          <a:p>
            <a:pPr>
              <a:defRPr/>
            </a:pPr>
            <a:r>
              <a:rPr lang="en-US" altLang="en-US" sz="1400" dirty="0">
                <a:latin typeface="Arial" charset="0"/>
              </a:rPr>
              <a:t>	</a:t>
            </a:r>
            <a:r>
              <a:rPr lang="en-US" altLang="en-US" sz="1400" b="1" dirty="0" smtClean="0">
                <a:latin typeface="Arial" charset="0"/>
              </a:rPr>
              <a:t>Office</a:t>
            </a:r>
            <a:r>
              <a:rPr lang="en-US" altLang="en-US" sz="1400" dirty="0">
                <a:latin typeface="Arial" charset="0"/>
              </a:rPr>
              <a:t>: Bionics Lab - Engineering IV, Rm. </a:t>
            </a:r>
            <a:r>
              <a:rPr lang="en-US" altLang="en-US" sz="1400" dirty="0" smtClean="0">
                <a:latin typeface="Arial" charset="0"/>
              </a:rPr>
              <a:t>18-111</a:t>
            </a:r>
            <a:br>
              <a:rPr lang="en-US" altLang="en-US" sz="1400" dirty="0" smtClean="0">
                <a:latin typeface="Arial" charset="0"/>
              </a:rPr>
            </a:br>
            <a:r>
              <a:rPr lang="en-US" altLang="en-US" sz="1400" dirty="0" smtClean="0">
                <a:latin typeface="Arial" charset="0"/>
              </a:rPr>
              <a:t>	</a:t>
            </a:r>
            <a:r>
              <a:rPr lang="en-US" altLang="en-US" sz="1400" b="1" dirty="0" smtClean="0">
                <a:latin typeface="Arial" charset="0"/>
              </a:rPr>
              <a:t>E-mail</a:t>
            </a:r>
            <a:r>
              <a:rPr lang="en-US" altLang="en-US" sz="1400" b="1" dirty="0">
                <a:latin typeface="Arial" charset="0"/>
              </a:rPr>
              <a:t>:</a:t>
            </a:r>
            <a:r>
              <a:rPr lang="en-US" altLang="en-US" sz="1400" dirty="0">
                <a:latin typeface="Arial" charset="0"/>
              </a:rPr>
              <a:t> xiaochenli98@g.ucla.edu	</a:t>
            </a:r>
            <a:endParaRPr lang="en-US" altLang="en-US" sz="1400" dirty="0" smtClean="0">
              <a:latin typeface="Arial" charset="0"/>
            </a:endParaRPr>
          </a:p>
          <a:p>
            <a:pPr>
              <a:defRPr/>
            </a:pPr>
            <a:r>
              <a:rPr lang="en-US" altLang="en-US" sz="1400" b="1" dirty="0">
                <a:latin typeface="Arial" charset="0"/>
              </a:rPr>
              <a:t>	</a:t>
            </a:r>
            <a:r>
              <a:rPr lang="en-US" altLang="en-US" sz="1400" b="1" dirty="0" smtClean="0">
                <a:latin typeface="Arial" charset="0"/>
              </a:rPr>
              <a:t>Zoom</a:t>
            </a:r>
            <a:r>
              <a:rPr lang="en-US" altLang="en-US" sz="1400" dirty="0">
                <a:latin typeface="Arial" charset="0"/>
              </a:rPr>
              <a:t>: https://</a:t>
            </a:r>
            <a:r>
              <a:rPr lang="en-US" altLang="en-US" sz="1400" dirty="0" smtClean="0">
                <a:latin typeface="Arial" charset="0"/>
              </a:rPr>
              <a:t>ucla.zoom.us/j/5182195031 </a:t>
            </a:r>
            <a:r>
              <a:rPr lang="en-US" altLang="en-US" sz="1400" dirty="0">
                <a:latin typeface="Arial" charset="0"/>
              </a:rPr>
              <a:t>	</a:t>
            </a:r>
            <a:endParaRPr lang="en-US" altLang="en-US" sz="1400" dirty="0" smtClean="0">
              <a:latin typeface="Arial" charset="0"/>
            </a:endParaRPr>
          </a:p>
          <a:p>
            <a:pPr>
              <a:defRPr/>
            </a:pPr>
            <a:r>
              <a:rPr lang="en-US" altLang="en-US" sz="1400" b="1" dirty="0">
                <a:latin typeface="Arial" charset="0"/>
              </a:rPr>
              <a:t>	</a:t>
            </a:r>
            <a:r>
              <a:rPr lang="en-US" altLang="en-US" sz="1400" b="1" dirty="0" smtClean="0">
                <a:latin typeface="Arial" charset="0"/>
              </a:rPr>
              <a:t>Office </a:t>
            </a:r>
            <a:r>
              <a:rPr lang="en-US" altLang="en-US" sz="1400" b="1" dirty="0">
                <a:latin typeface="Arial" charset="0"/>
              </a:rPr>
              <a:t>Hours</a:t>
            </a:r>
            <a:r>
              <a:rPr lang="en-US" altLang="en-US" sz="1400" dirty="0">
                <a:latin typeface="Arial" charset="0"/>
              </a:rPr>
              <a:t>: Wednesday </a:t>
            </a:r>
            <a:r>
              <a:rPr lang="en-US" altLang="en-US" sz="1400" dirty="0" smtClean="0">
                <a:latin typeface="Arial" charset="0"/>
              </a:rPr>
              <a:t>14:00 </a:t>
            </a:r>
            <a:r>
              <a:rPr lang="en-US" altLang="en-US" sz="1400" dirty="0">
                <a:latin typeface="Arial" charset="0"/>
              </a:rPr>
              <a:t>- </a:t>
            </a:r>
            <a:r>
              <a:rPr lang="en-US" altLang="en-US" sz="1400" dirty="0" smtClean="0">
                <a:latin typeface="Arial" charset="0"/>
              </a:rPr>
              <a:t>16:00 </a:t>
            </a:r>
            <a:r>
              <a:rPr lang="en-US" altLang="en-US" sz="1400" dirty="0">
                <a:latin typeface="Arial" charset="0"/>
              </a:rPr>
              <a:t>/  </a:t>
            </a:r>
            <a:r>
              <a:rPr lang="en-US" altLang="en-US" sz="1400" dirty="0" smtClean="0">
                <a:latin typeface="Arial" charset="0"/>
              </a:rPr>
              <a:t>Thursday 10:00-11:00</a:t>
            </a:r>
            <a:endParaRPr lang="en-US" altLang="en-US" sz="1400" dirty="0">
              <a:latin typeface="Arial" charset="0"/>
            </a:endParaRPr>
          </a:p>
          <a:p>
            <a:pPr>
              <a:defRPr/>
            </a:pPr>
            <a:endParaRPr lang="en-US" altLang="en-US" sz="1400" dirty="0">
              <a:latin typeface="Arial" charset="0"/>
            </a:endParaRPr>
          </a:p>
          <a:p>
            <a:pPr>
              <a:defRPr/>
            </a:pPr>
            <a:endParaRPr lang="en-US" altLang="en-US" sz="1400" dirty="0">
              <a:latin typeface="Arial" charset="0"/>
            </a:endParaRPr>
          </a:p>
          <a:p>
            <a:pPr>
              <a:defRPr/>
            </a:pPr>
            <a:r>
              <a:rPr lang="en-US" altLang="en-US" sz="1400" dirty="0">
                <a:latin typeface="Arial" charset="0"/>
              </a:rPr>
              <a:t>	 </a:t>
            </a:r>
          </a:p>
          <a:p>
            <a:pPr>
              <a:defRPr/>
            </a:pPr>
            <a:r>
              <a:rPr lang="en-US" sz="1400" dirty="0">
                <a:latin typeface="+mn-lt"/>
              </a:rPr>
              <a:t>	</a:t>
            </a:r>
            <a:endParaRPr lang="en-US" altLang="en-US" sz="1400" b="1" dirty="0">
              <a:latin typeface="Arial" charset="0"/>
            </a:endParaRPr>
          </a:p>
        </p:txBody>
      </p:sp>
      <p:pic>
        <p:nvPicPr>
          <p:cNvPr id="6148" name="Picture 2" descr="http://brand.ucla.edu/wp-content/uploads/2013/08/ucla-logotype-main-11.jpg">
            <a:extLst>
              <a:ext uri="{FF2B5EF4-FFF2-40B4-BE49-F238E27FC236}">
                <a16:creationId xmlns:a16="http://schemas.microsoft.com/office/drawing/2014/main" id="{5D0700C5-C851-5741-5412-378ADECC22D7}"/>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096376" y="6227763"/>
            <a:ext cx="1038225" cy="493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Footer Placeholder 2">
            <a:extLst>
              <a:ext uri="{FF2B5EF4-FFF2-40B4-BE49-F238E27FC236}">
                <a16:creationId xmlns:a16="http://schemas.microsoft.com/office/drawing/2014/main" id="{5EAB97EB-572B-3E9A-4567-BE34DF2AC6B6}"/>
              </a:ext>
            </a:extLst>
          </p:cNvPr>
          <p:cNvSpPr>
            <a:spLocks noGrp="1"/>
          </p:cNvSpPr>
          <p:nvPr>
            <p:ph type="ftr" sz="quarter" idx="10"/>
          </p:nvPr>
        </p:nvSpPr>
        <p:spPr>
          <a:xfrm>
            <a:off x="2227263" y="6248400"/>
            <a:ext cx="6781800" cy="381000"/>
          </a:xfrm>
        </p:spPr>
        <p:txBody>
          <a:bodyPr/>
          <a:lstStyle/>
          <a:p>
            <a:pPr algn="l">
              <a:defRPr/>
            </a:pPr>
            <a:r>
              <a:rPr lang="en-US" altLang="en-US" dirty="0"/>
              <a:t>Instructor: Jacob Rosen </a:t>
            </a:r>
          </a:p>
          <a:p>
            <a:pPr algn="l">
              <a:defRPr/>
            </a:pPr>
            <a:r>
              <a:rPr lang="en-US" altLang="en-US" dirty="0"/>
              <a:t>Advanced Robotic - MAE 263B </a:t>
            </a:r>
            <a:r>
              <a:rPr lang="en-US" altLang="en-US" b="0" dirty="0">
                <a:latin typeface="Times New Roman" pitchFamily="18" charset="0"/>
              </a:rPr>
              <a:t>- </a:t>
            </a:r>
            <a:r>
              <a:rPr lang="en-US" altLang="en-US" dirty="0"/>
              <a:t>Department of Mechanical &amp; Aerospace Engineering - UCLA</a:t>
            </a:r>
            <a:r>
              <a:rPr lang="en-US" altLang="en-US" b="0" dirty="0">
                <a:latin typeface="Times New Roman" pitchFamily="18" charset="0"/>
              </a:rPr>
              <a:t> </a:t>
            </a:r>
            <a:endParaRPr lang="en-US" altLang="en-US" dirty="0">
              <a:solidFill>
                <a:schemeClr val="tx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4BC271A9-3674-A90B-9E4C-DE14977F76EB}"/>
              </a:ext>
            </a:extLst>
          </p:cNvPr>
          <p:cNvSpPr>
            <a:spLocks noGrp="1" noChangeArrowheads="1"/>
          </p:cNvSpPr>
          <p:nvPr>
            <p:ph type="title"/>
          </p:nvPr>
        </p:nvSpPr>
        <p:spPr/>
        <p:txBody>
          <a:bodyPr/>
          <a:lstStyle/>
          <a:p>
            <a:r>
              <a:rPr lang="en-US" altLang="en-US" dirty="0"/>
              <a:t>School vs Life </a:t>
            </a:r>
          </a:p>
        </p:txBody>
      </p:sp>
      <p:sp>
        <p:nvSpPr>
          <p:cNvPr id="7171" name="Text Box 3">
            <a:extLst>
              <a:ext uri="{FF2B5EF4-FFF2-40B4-BE49-F238E27FC236}">
                <a16:creationId xmlns:a16="http://schemas.microsoft.com/office/drawing/2014/main" id="{85C495B5-9043-8CF4-6F9C-BFF041133047}"/>
              </a:ext>
            </a:extLst>
          </p:cNvPr>
          <p:cNvSpPr txBox="1">
            <a:spLocks noChangeArrowheads="1"/>
          </p:cNvSpPr>
          <p:nvPr/>
        </p:nvSpPr>
        <p:spPr bwMode="auto">
          <a:xfrm>
            <a:off x="2362200" y="2017713"/>
            <a:ext cx="7543800" cy="32940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sz="6600" b="1" dirty="0">
                <a:latin typeface="Arial Black" panose="020B0A04020102020204" pitchFamily="34" charset="0"/>
              </a:rPr>
              <a:t>In School </a:t>
            </a:r>
          </a:p>
          <a:p>
            <a:pPr algn="ctr"/>
            <a:r>
              <a:rPr lang="en-US" altLang="en-US" b="1" dirty="0">
                <a:solidFill>
                  <a:srgbClr val="FF0000"/>
                </a:solidFill>
                <a:latin typeface="Arial Black" panose="020B0A04020102020204" pitchFamily="34" charset="0"/>
              </a:rPr>
              <a:t>Learn a Lesson – Solve a Problem </a:t>
            </a:r>
          </a:p>
          <a:p>
            <a:pPr algn="ctr"/>
            <a:endParaRPr lang="en-US" altLang="en-US" sz="2800" b="1" dirty="0">
              <a:latin typeface="Arial Black" panose="020B0A04020102020204" pitchFamily="34" charset="0"/>
            </a:endParaRPr>
          </a:p>
          <a:p>
            <a:pPr algn="ctr"/>
            <a:r>
              <a:rPr lang="en-US" altLang="en-US" sz="6600" b="1" dirty="0">
                <a:latin typeface="Arial Black" panose="020B0A04020102020204" pitchFamily="34" charset="0"/>
              </a:rPr>
              <a:t>In Life </a:t>
            </a:r>
          </a:p>
          <a:p>
            <a:pPr algn="ctr"/>
            <a:r>
              <a:rPr lang="en-US" altLang="en-US" b="1" dirty="0">
                <a:solidFill>
                  <a:srgbClr val="FF0000"/>
                </a:solidFill>
                <a:latin typeface="Arial Black" panose="020B0A04020102020204" pitchFamily="34" charset="0"/>
              </a:rPr>
              <a:t>Presented a Problem – Learn a Lesson </a:t>
            </a:r>
            <a:endParaRPr lang="en-US" altLang="en-US" dirty="0">
              <a:solidFill>
                <a:srgbClr val="FF0000"/>
              </a:solidFill>
              <a:latin typeface="Arial Black" panose="020B0A04020102020204" pitchFamily="34" charset="0"/>
            </a:endParaRPr>
          </a:p>
        </p:txBody>
      </p:sp>
      <p:pic>
        <p:nvPicPr>
          <p:cNvPr id="7172" name="Picture 2" descr="http://brand.ucla.edu/wp-content/uploads/2013/08/ucla-logotype-main-11.jpg">
            <a:extLst>
              <a:ext uri="{FF2B5EF4-FFF2-40B4-BE49-F238E27FC236}">
                <a16:creationId xmlns:a16="http://schemas.microsoft.com/office/drawing/2014/main" id="{A7ECA664-AD25-9A50-6CA8-1E7F11FBB60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096376" y="6227763"/>
            <a:ext cx="1038225" cy="493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Footer Placeholder 2">
            <a:extLst>
              <a:ext uri="{FF2B5EF4-FFF2-40B4-BE49-F238E27FC236}">
                <a16:creationId xmlns:a16="http://schemas.microsoft.com/office/drawing/2014/main" id="{7E00BAF8-2088-7F10-590F-67604AC59DA9}"/>
              </a:ext>
            </a:extLst>
          </p:cNvPr>
          <p:cNvSpPr>
            <a:spLocks noGrp="1"/>
          </p:cNvSpPr>
          <p:nvPr>
            <p:ph type="ftr" sz="quarter" idx="10"/>
          </p:nvPr>
        </p:nvSpPr>
        <p:spPr>
          <a:xfrm>
            <a:off x="2227263" y="6248400"/>
            <a:ext cx="6781800" cy="381000"/>
          </a:xfrm>
        </p:spPr>
        <p:txBody>
          <a:bodyPr/>
          <a:lstStyle/>
          <a:p>
            <a:pPr algn="l">
              <a:defRPr/>
            </a:pPr>
            <a:r>
              <a:rPr lang="en-US" altLang="en-US" dirty="0"/>
              <a:t>Instructor: Jacob Rosen </a:t>
            </a:r>
          </a:p>
          <a:p>
            <a:pPr algn="l">
              <a:defRPr/>
            </a:pPr>
            <a:r>
              <a:rPr lang="en-US" altLang="en-US" dirty="0"/>
              <a:t>Advanced Robotic - MAE 263B </a:t>
            </a:r>
            <a:r>
              <a:rPr lang="en-US" altLang="en-US" b="0" dirty="0">
                <a:latin typeface="Times New Roman" pitchFamily="18" charset="0"/>
              </a:rPr>
              <a:t>- </a:t>
            </a:r>
            <a:r>
              <a:rPr lang="en-US" altLang="en-US" dirty="0"/>
              <a:t>Department of Mechanical &amp; Aerospace Engineering - UCLA</a:t>
            </a:r>
            <a:r>
              <a:rPr lang="en-US" altLang="en-US" b="0" dirty="0">
                <a:latin typeface="Times New Roman" pitchFamily="18" charset="0"/>
              </a:rPr>
              <a:t> </a:t>
            </a:r>
            <a:endParaRPr lang="en-US" altLang="en-US" dirty="0">
              <a:solidFill>
                <a:schemeClr val="tx1"/>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a:extLst>
              <a:ext uri="{FF2B5EF4-FFF2-40B4-BE49-F238E27FC236}">
                <a16:creationId xmlns:a16="http://schemas.microsoft.com/office/drawing/2014/main" id="{8B25C4BB-42DF-F463-5F89-DE52F1EAF9AF}"/>
              </a:ext>
            </a:extLst>
          </p:cNvPr>
          <p:cNvSpPr>
            <a:spLocks noGrp="1" noChangeArrowheads="1"/>
          </p:cNvSpPr>
          <p:nvPr>
            <p:ph type="title"/>
          </p:nvPr>
        </p:nvSpPr>
        <p:spPr/>
        <p:txBody>
          <a:bodyPr/>
          <a:lstStyle/>
          <a:p>
            <a:r>
              <a:rPr lang="en-US" altLang="en-US"/>
              <a:t>Advanced Robotic - MAE 263B - Introduction</a:t>
            </a:r>
          </a:p>
        </p:txBody>
      </p:sp>
      <p:sp>
        <p:nvSpPr>
          <p:cNvPr id="86019" name="Text Box 3">
            <a:extLst>
              <a:ext uri="{FF2B5EF4-FFF2-40B4-BE49-F238E27FC236}">
                <a16:creationId xmlns:a16="http://schemas.microsoft.com/office/drawing/2014/main" id="{360E202E-AE98-77F8-4E35-69725B357DA3}"/>
              </a:ext>
            </a:extLst>
          </p:cNvPr>
          <p:cNvSpPr txBox="1">
            <a:spLocks noChangeArrowheads="1"/>
          </p:cNvSpPr>
          <p:nvPr/>
        </p:nvSpPr>
        <p:spPr bwMode="auto">
          <a:xfrm>
            <a:off x="910127" y="1295400"/>
            <a:ext cx="10367473" cy="4616648"/>
          </a:xfrm>
          <a:prstGeom prst="rect">
            <a:avLst/>
          </a:prstGeom>
          <a:noFill/>
          <a:ln>
            <a:noFill/>
          </a:ln>
          <a:effectLst/>
        </p:spPr>
        <p:txBody>
          <a:bodyPr wrap="square">
            <a:spAutoFit/>
          </a:bodyPr>
          <a:lstStyle/>
          <a:p>
            <a:pPr>
              <a:defRPr/>
            </a:pPr>
            <a:r>
              <a:rPr lang="en-US" altLang="en-US" sz="1400" b="1" dirty="0">
                <a:latin typeface="+mj-lt"/>
              </a:rPr>
              <a:t>Summary: </a:t>
            </a:r>
            <a:r>
              <a:rPr lang="en-US" sz="1400" dirty="0">
                <a:latin typeface="+mj-lt"/>
              </a:rPr>
              <a:t>263B. Advanced Robotics. (4) </a:t>
            </a:r>
          </a:p>
          <a:p>
            <a:pPr marL="285750" indent="-285750">
              <a:buFont typeface="Arial" panose="020B0604020202020204" pitchFamily="34" charset="0"/>
              <a:buChar char="•"/>
              <a:defRPr/>
            </a:pPr>
            <a:r>
              <a:rPr lang="en-US" sz="1400" dirty="0">
                <a:latin typeface="+mj-lt"/>
              </a:rPr>
              <a:t>Lecture -  4 hours per week </a:t>
            </a:r>
          </a:p>
          <a:p>
            <a:pPr marL="285750" indent="-285750">
              <a:buFont typeface="Arial" panose="020B0604020202020204" pitchFamily="34" charset="0"/>
              <a:buChar char="•"/>
              <a:defRPr/>
            </a:pPr>
            <a:r>
              <a:rPr lang="en-US" sz="1400" dirty="0">
                <a:latin typeface="+mj-lt"/>
              </a:rPr>
              <a:t>Outside study – 8  hours per week  </a:t>
            </a:r>
          </a:p>
          <a:p>
            <a:pPr>
              <a:defRPr/>
            </a:pPr>
            <a:endParaRPr lang="en-US" sz="1400" dirty="0">
              <a:latin typeface="+mj-lt"/>
            </a:endParaRPr>
          </a:p>
          <a:p>
            <a:pPr>
              <a:defRPr/>
            </a:pPr>
            <a:r>
              <a:rPr lang="en-US" sz="1400" dirty="0">
                <a:latin typeface="+mj-lt"/>
              </a:rPr>
              <a:t>Dynamics models of serial and parallel robotic manipulators including review of spatial descriptions and transformations along with direct and inverse kinematics, linear and angular velocities, Jacobian matrix (velocity and force), velocity propagation method, force propagation method, explicit formulation of the Jacobian matrix, manipulator dynamics (Newton-Euler formulation, </a:t>
            </a:r>
            <a:r>
              <a:rPr lang="en-US" sz="1400" dirty="0" err="1">
                <a:latin typeface="+mj-lt"/>
              </a:rPr>
              <a:t>Lagrangian</a:t>
            </a:r>
            <a:r>
              <a:rPr lang="en-US" sz="1400" dirty="0">
                <a:latin typeface="+mj-lt"/>
              </a:rPr>
              <a:t> formulation), trajectory generation, introduction to parallel manipulators </a:t>
            </a:r>
          </a:p>
          <a:p>
            <a:pPr>
              <a:defRPr/>
            </a:pPr>
            <a:r>
              <a:rPr lang="en-US" sz="1400" dirty="0">
                <a:latin typeface="+mj-lt"/>
              </a:rPr>
              <a:t>Recommended preparation: courses 263A (Enforced); 255B (Recommended)</a:t>
            </a:r>
          </a:p>
          <a:p>
            <a:pPr>
              <a:spcBef>
                <a:spcPct val="50000"/>
              </a:spcBef>
              <a:defRPr/>
            </a:pPr>
            <a:endParaRPr lang="en-US" altLang="en-US" sz="1400" b="1" dirty="0">
              <a:latin typeface="Arial" charset="0"/>
            </a:endParaRPr>
          </a:p>
          <a:p>
            <a:pPr>
              <a:spcBef>
                <a:spcPct val="50000"/>
              </a:spcBef>
              <a:defRPr/>
            </a:pPr>
            <a:r>
              <a:rPr lang="en-US" altLang="en-US" sz="1400" b="1" dirty="0">
                <a:latin typeface="Arial" charset="0"/>
              </a:rPr>
              <a:t>Assignments &amp; Grading: </a:t>
            </a:r>
          </a:p>
          <a:p>
            <a:pPr>
              <a:defRPr/>
            </a:pPr>
            <a:r>
              <a:rPr lang="en-US" altLang="en-US" sz="1400" b="1" dirty="0">
                <a:latin typeface="Arial" charset="0"/>
              </a:rPr>
              <a:t>	</a:t>
            </a:r>
            <a:r>
              <a:rPr lang="en-US" altLang="en-US" sz="1400" b="1" dirty="0" smtClean="0">
                <a:latin typeface="Arial" charset="0"/>
              </a:rPr>
              <a:t>Project 0  </a:t>
            </a:r>
            <a:r>
              <a:rPr lang="en-US" altLang="en-US" sz="1400" b="1" dirty="0">
                <a:latin typeface="Arial" charset="0"/>
              </a:rPr>
              <a:t>		</a:t>
            </a:r>
            <a:r>
              <a:rPr lang="en-US" altLang="en-US" sz="1400" b="1" dirty="0" smtClean="0">
                <a:latin typeface="Arial" charset="0"/>
              </a:rPr>
              <a:t> </a:t>
            </a:r>
            <a:r>
              <a:rPr lang="en-US" altLang="en-US" sz="1400" b="1" dirty="0" smtClean="0">
                <a:latin typeface="Arial" charset="0"/>
              </a:rPr>
              <a:t>10</a:t>
            </a:r>
            <a:r>
              <a:rPr lang="en-US" altLang="en-US" sz="1400" b="1" dirty="0" smtClean="0">
                <a:latin typeface="Arial" charset="0"/>
              </a:rPr>
              <a:t>% </a:t>
            </a:r>
            <a:endParaRPr lang="en-US" altLang="en-US" sz="1400" b="1" dirty="0">
              <a:latin typeface="Arial" charset="0"/>
            </a:endParaRPr>
          </a:p>
          <a:p>
            <a:pPr>
              <a:defRPr/>
            </a:pPr>
            <a:r>
              <a:rPr lang="en-US" altLang="en-US" sz="1400" b="1" dirty="0">
                <a:latin typeface="Arial" charset="0"/>
              </a:rPr>
              <a:t>	</a:t>
            </a:r>
            <a:r>
              <a:rPr lang="en-US" altLang="en-US" sz="1400" b="1" dirty="0" smtClean="0">
                <a:latin typeface="Arial" charset="0"/>
              </a:rPr>
              <a:t>Project 1 </a:t>
            </a:r>
            <a:r>
              <a:rPr lang="en-US" altLang="en-US" sz="1400" b="1" dirty="0">
                <a:latin typeface="Arial" charset="0"/>
              </a:rPr>
              <a:t>	 </a:t>
            </a:r>
            <a:r>
              <a:rPr lang="en-US" altLang="en-US" sz="1400" b="1" dirty="0">
                <a:latin typeface="Arial" charset="0"/>
              </a:rPr>
              <a:t>	</a:t>
            </a:r>
            <a:r>
              <a:rPr lang="en-US" altLang="en-US" sz="1400" b="1" dirty="0" smtClean="0">
                <a:latin typeface="Arial" charset="0"/>
              </a:rPr>
              <a:t> 10</a:t>
            </a:r>
            <a:r>
              <a:rPr lang="en-US" altLang="en-US" sz="1400" b="1" dirty="0" smtClean="0">
                <a:latin typeface="Arial" charset="0"/>
              </a:rPr>
              <a:t>%</a:t>
            </a:r>
            <a:endParaRPr lang="en-US" altLang="en-US" sz="1400" b="1" dirty="0">
              <a:latin typeface="Arial" charset="0"/>
            </a:endParaRPr>
          </a:p>
          <a:p>
            <a:pPr>
              <a:defRPr/>
            </a:pPr>
            <a:r>
              <a:rPr lang="en-US" altLang="en-US" sz="1400" b="1" dirty="0">
                <a:latin typeface="Arial" charset="0"/>
              </a:rPr>
              <a:t>	</a:t>
            </a:r>
            <a:r>
              <a:rPr lang="en-US" altLang="en-US" sz="1400" b="1" dirty="0" smtClean="0">
                <a:latin typeface="Arial" charset="0"/>
              </a:rPr>
              <a:t>Project 2 </a:t>
            </a:r>
            <a:r>
              <a:rPr lang="en-US" altLang="en-US" sz="1400" b="1" dirty="0">
                <a:latin typeface="Arial" charset="0"/>
              </a:rPr>
              <a:t>		</a:t>
            </a:r>
            <a:r>
              <a:rPr lang="en-US" altLang="en-US" sz="1400" b="1" dirty="0" smtClean="0">
                <a:latin typeface="Arial" charset="0"/>
              </a:rPr>
              <a:t> </a:t>
            </a:r>
            <a:r>
              <a:rPr lang="en-US" altLang="en-US" sz="1400" b="1" dirty="0" smtClean="0">
                <a:latin typeface="Arial" charset="0"/>
              </a:rPr>
              <a:t>25</a:t>
            </a:r>
            <a:r>
              <a:rPr lang="en-US" altLang="en-US" sz="1400" b="1" dirty="0" smtClean="0">
                <a:latin typeface="Arial" charset="0"/>
              </a:rPr>
              <a:t>%</a:t>
            </a:r>
            <a:endParaRPr lang="en-US" altLang="en-US" sz="1400" b="1" dirty="0">
              <a:latin typeface="Arial" charset="0"/>
            </a:endParaRPr>
          </a:p>
          <a:p>
            <a:pPr>
              <a:defRPr/>
            </a:pPr>
            <a:r>
              <a:rPr lang="en-US" altLang="en-US" sz="1400" b="1" dirty="0">
                <a:latin typeface="Arial" charset="0"/>
              </a:rPr>
              <a:t>	</a:t>
            </a:r>
            <a:r>
              <a:rPr lang="en-US" altLang="en-US" sz="1400" b="1" dirty="0" smtClean="0">
                <a:latin typeface="Arial" charset="0"/>
              </a:rPr>
              <a:t>Project 3 </a:t>
            </a:r>
            <a:r>
              <a:rPr lang="en-US" altLang="en-US" sz="1400" b="1" dirty="0">
                <a:latin typeface="Arial" charset="0"/>
              </a:rPr>
              <a:t>		</a:t>
            </a:r>
            <a:r>
              <a:rPr lang="en-US" altLang="en-US" sz="1400" b="1" dirty="0" smtClean="0">
                <a:latin typeface="Arial" charset="0"/>
              </a:rPr>
              <a:t> 25%</a:t>
            </a:r>
            <a:endParaRPr lang="en-US" altLang="en-US" sz="1400" b="1" dirty="0">
              <a:latin typeface="Arial" charset="0"/>
            </a:endParaRPr>
          </a:p>
          <a:p>
            <a:pPr>
              <a:defRPr/>
            </a:pPr>
            <a:r>
              <a:rPr lang="en-US" altLang="en-US" sz="1400" b="1" dirty="0">
                <a:latin typeface="Arial" charset="0"/>
              </a:rPr>
              <a:t>	</a:t>
            </a:r>
            <a:r>
              <a:rPr lang="en-US" altLang="en-US" sz="1400" b="1" dirty="0" smtClean="0">
                <a:latin typeface="Arial" charset="0"/>
              </a:rPr>
              <a:t>Project 4		</a:t>
            </a:r>
            <a:r>
              <a:rPr lang="en-US" altLang="en-US" sz="1400" b="1" dirty="0">
                <a:latin typeface="Arial" charset="0"/>
              </a:rPr>
              <a:t> </a:t>
            </a:r>
            <a:r>
              <a:rPr lang="en-US" altLang="en-US" sz="1400" b="1" dirty="0" smtClean="0">
                <a:latin typeface="Arial" charset="0"/>
              </a:rPr>
              <a:t>25%</a:t>
            </a:r>
            <a:endParaRPr lang="en-US" altLang="en-US" sz="1400" b="1" dirty="0" smtClean="0">
              <a:latin typeface="Arial" charset="0"/>
            </a:endParaRPr>
          </a:p>
          <a:p>
            <a:pPr>
              <a:defRPr/>
            </a:pPr>
            <a:r>
              <a:rPr lang="en-US" altLang="en-US" sz="1400" b="1" dirty="0">
                <a:latin typeface="Arial" charset="0"/>
              </a:rPr>
              <a:t>	</a:t>
            </a:r>
            <a:r>
              <a:rPr lang="en-US" altLang="en-US" sz="1400" b="1" dirty="0" smtClean="0">
                <a:latin typeface="Arial" charset="0"/>
              </a:rPr>
              <a:t>Participation</a:t>
            </a:r>
            <a:r>
              <a:rPr lang="en-US" altLang="en-US" sz="1400" b="1" dirty="0">
                <a:latin typeface="Arial" charset="0"/>
              </a:rPr>
              <a:t>	</a:t>
            </a:r>
            <a:r>
              <a:rPr lang="en-US" altLang="en-US" sz="1400" b="1" dirty="0">
                <a:latin typeface="Arial" charset="0"/>
              </a:rPr>
              <a:t> </a:t>
            </a:r>
            <a:r>
              <a:rPr lang="en-US" altLang="en-US" sz="1400" b="1" dirty="0" smtClean="0">
                <a:latin typeface="Arial" charset="0"/>
              </a:rPr>
              <a:t>  </a:t>
            </a:r>
            <a:r>
              <a:rPr lang="en-US" altLang="en-US" sz="1400" b="1" dirty="0" smtClean="0">
                <a:latin typeface="Arial" charset="0"/>
              </a:rPr>
              <a:t>5</a:t>
            </a:r>
            <a:r>
              <a:rPr lang="en-US" altLang="en-US" sz="1400" b="1" dirty="0">
                <a:latin typeface="Arial" charset="0"/>
              </a:rPr>
              <a:t>%</a:t>
            </a:r>
          </a:p>
          <a:p>
            <a:pPr>
              <a:defRPr/>
            </a:pPr>
            <a:endParaRPr lang="en-US" altLang="en-US" sz="1400" b="1" dirty="0">
              <a:latin typeface="Arial" charset="0"/>
            </a:endParaRPr>
          </a:p>
          <a:p>
            <a:pPr>
              <a:defRPr/>
            </a:pPr>
            <a:endParaRPr lang="en-US" altLang="en-US" sz="1400" dirty="0">
              <a:latin typeface="Arial" charset="0"/>
            </a:endParaRPr>
          </a:p>
          <a:p>
            <a:pPr>
              <a:defRPr/>
            </a:pPr>
            <a:r>
              <a:rPr lang="en-US" altLang="en-US" sz="1400" b="1" dirty="0">
                <a:latin typeface="Arial" charset="0"/>
              </a:rPr>
              <a:t>Class Web Site</a:t>
            </a:r>
            <a:r>
              <a:rPr lang="en-US" altLang="en-US" sz="1400" dirty="0">
                <a:latin typeface="Arial" charset="0"/>
              </a:rPr>
              <a:t>: http://bionics.seas.ucla.edu/education/classes_index.html</a:t>
            </a:r>
          </a:p>
        </p:txBody>
      </p:sp>
      <p:pic>
        <p:nvPicPr>
          <p:cNvPr id="8196" name="Picture 2" descr="http://brand.ucla.edu/wp-content/uploads/2013/08/ucla-logotype-main-11.jpg">
            <a:extLst>
              <a:ext uri="{FF2B5EF4-FFF2-40B4-BE49-F238E27FC236}">
                <a16:creationId xmlns:a16="http://schemas.microsoft.com/office/drawing/2014/main" id="{18AA7F29-C9D9-93C6-C2DF-1848FD61B76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096376" y="6227763"/>
            <a:ext cx="1038225" cy="493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Footer Placeholder 2">
            <a:extLst>
              <a:ext uri="{FF2B5EF4-FFF2-40B4-BE49-F238E27FC236}">
                <a16:creationId xmlns:a16="http://schemas.microsoft.com/office/drawing/2014/main" id="{203C0506-EEC2-8673-B450-60BAEF307E86}"/>
              </a:ext>
            </a:extLst>
          </p:cNvPr>
          <p:cNvSpPr>
            <a:spLocks noGrp="1"/>
          </p:cNvSpPr>
          <p:nvPr>
            <p:ph type="ftr" sz="quarter" idx="10"/>
          </p:nvPr>
        </p:nvSpPr>
        <p:spPr>
          <a:xfrm>
            <a:off x="2227263" y="6248400"/>
            <a:ext cx="6781800" cy="381000"/>
          </a:xfrm>
        </p:spPr>
        <p:txBody>
          <a:bodyPr/>
          <a:lstStyle/>
          <a:p>
            <a:pPr algn="l">
              <a:defRPr/>
            </a:pPr>
            <a:r>
              <a:rPr lang="en-US" altLang="en-US" dirty="0"/>
              <a:t>Instructor: Jacob Rosen </a:t>
            </a:r>
          </a:p>
          <a:p>
            <a:pPr algn="l">
              <a:defRPr/>
            </a:pPr>
            <a:r>
              <a:rPr lang="en-US" altLang="en-US" dirty="0"/>
              <a:t>Advanced Robotic - MAE 263B </a:t>
            </a:r>
            <a:r>
              <a:rPr lang="en-US" altLang="en-US" b="0" dirty="0">
                <a:latin typeface="Times New Roman" pitchFamily="18" charset="0"/>
              </a:rPr>
              <a:t>- </a:t>
            </a:r>
            <a:r>
              <a:rPr lang="en-US" altLang="en-US" dirty="0"/>
              <a:t>Department of Mechanical &amp; Aerospace Engineering - UCLA</a:t>
            </a:r>
            <a:r>
              <a:rPr lang="en-US" altLang="en-US" b="0" dirty="0">
                <a:latin typeface="Times New Roman" pitchFamily="18" charset="0"/>
              </a:rPr>
              <a:t> </a:t>
            </a:r>
            <a:endParaRPr lang="en-US" altLang="en-US" dirty="0">
              <a:solidFill>
                <a:schemeClr val="tx1"/>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399DC422-1A1B-5518-6CB9-126E298D908E}"/>
              </a:ext>
            </a:extLst>
          </p:cNvPr>
          <p:cNvSpPr>
            <a:spLocks noGrp="1" noChangeArrowheads="1"/>
          </p:cNvSpPr>
          <p:nvPr>
            <p:ph type="title"/>
          </p:nvPr>
        </p:nvSpPr>
        <p:spPr/>
        <p:txBody>
          <a:bodyPr/>
          <a:lstStyle/>
          <a:p>
            <a:r>
              <a:rPr lang="en-US" altLang="en-US" dirty="0"/>
              <a:t>MAE 263B – Timetable </a:t>
            </a:r>
          </a:p>
        </p:txBody>
      </p:sp>
      <p:pic>
        <p:nvPicPr>
          <p:cNvPr id="9220" name="Picture 2" descr="http://brand.ucla.edu/wp-content/uploads/2013/08/ucla-logotype-main-11.jpg">
            <a:extLst>
              <a:ext uri="{FF2B5EF4-FFF2-40B4-BE49-F238E27FC236}">
                <a16:creationId xmlns:a16="http://schemas.microsoft.com/office/drawing/2014/main" id="{2633E440-5338-90D3-0C04-C93A50E5B2F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226185" y="6227763"/>
            <a:ext cx="1038225" cy="493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2" name="Table 1">
            <a:extLst>
              <a:ext uri="{FF2B5EF4-FFF2-40B4-BE49-F238E27FC236}">
                <a16:creationId xmlns:a16="http://schemas.microsoft.com/office/drawing/2014/main" id="{577B36CA-4B3C-494B-4B81-64A2CCDBAB63}"/>
              </a:ext>
            </a:extLst>
          </p:cNvPr>
          <p:cNvGraphicFramePr>
            <a:graphicFrameLocks noGrp="1"/>
          </p:cNvGraphicFramePr>
          <p:nvPr>
            <p:extLst>
              <p:ext uri="{D42A27DB-BD31-4B8C-83A1-F6EECF244321}">
                <p14:modId xmlns:p14="http://schemas.microsoft.com/office/powerpoint/2010/main" val="230362433"/>
              </p:ext>
            </p:extLst>
          </p:nvPr>
        </p:nvGraphicFramePr>
        <p:xfrm>
          <a:off x="193618" y="1350544"/>
          <a:ext cx="11137771" cy="4785817"/>
        </p:xfrm>
        <a:graphic>
          <a:graphicData uri="http://schemas.openxmlformats.org/drawingml/2006/table">
            <a:tbl>
              <a:tblPr firstRow="1" firstCol="1" bandRow="1">
                <a:tableStyleId>{073A0DAA-6AF3-43AB-8588-CEC1D06C72B9}</a:tableStyleId>
              </a:tblPr>
              <a:tblGrid>
                <a:gridCol w="532736">
                  <a:extLst>
                    <a:ext uri="{9D8B030D-6E8A-4147-A177-3AD203B41FA5}">
                      <a16:colId xmlns:a16="http://schemas.microsoft.com/office/drawing/2014/main" val="20000"/>
                    </a:ext>
                  </a:extLst>
                </a:gridCol>
                <a:gridCol w="526524">
                  <a:extLst>
                    <a:ext uri="{9D8B030D-6E8A-4147-A177-3AD203B41FA5}">
                      <a16:colId xmlns:a16="http://schemas.microsoft.com/office/drawing/2014/main" val="2554787166"/>
                    </a:ext>
                  </a:extLst>
                </a:gridCol>
                <a:gridCol w="3993197">
                  <a:extLst>
                    <a:ext uri="{9D8B030D-6E8A-4147-A177-3AD203B41FA5}">
                      <a16:colId xmlns:a16="http://schemas.microsoft.com/office/drawing/2014/main" val="20001"/>
                    </a:ext>
                  </a:extLst>
                </a:gridCol>
                <a:gridCol w="1422285">
                  <a:extLst>
                    <a:ext uri="{9D8B030D-6E8A-4147-A177-3AD203B41FA5}">
                      <a16:colId xmlns:a16="http://schemas.microsoft.com/office/drawing/2014/main" val="1727374844"/>
                    </a:ext>
                  </a:extLst>
                </a:gridCol>
                <a:gridCol w="4663029">
                  <a:extLst>
                    <a:ext uri="{9D8B030D-6E8A-4147-A177-3AD203B41FA5}">
                      <a16:colId xmlns:a16="http://schemas.microsoft.com/office/drawing/2014/main" val="959588427"/>
                    </a:ext>
                  </a:extLst>
                </a:gridCol>
              </a:tblGrid>
              <a:tr h="280555">
                <a:tc>
                  <a:txBody>
                    <a:bodyPr/>
                    <a:lstStyle/>
                    <a:p>
                      <a:pPr marL="0" marR="0" algn="ctr">
                        <a:lnSpc>
                          <a:spcPct val="115000"/>
                        </a:lnSpc>
                        <a:spcBef>
                          <a:spcPts val="0"/>
                        </a:spcBef>
                        <a:spcAft>
                          <a:spcPts val="0"/>
                        </a:spcAft>
                      </a:pPr>
                      <a:r>
                        <a:rPr lang="en-US" sz="1000" dirty="0">
                          <a:effectLst/>
                          <a:latin typeface="+mn-lt"/>
                        </a:rPr>
                        <a:t>Week</a:t>
                      </a:r>
                      <a:endParaRPr lang="en-US" sz="1000" dirty="0">
                        <a:effectLst/>
                        <a:latin typeface="+mn-lt"/>
                        <a:ea typeface="Calibri"/>
                        <a:cs typeface="Times New Roman"/>
                      </a:endParaRPr>
                    </a:p>
                  </a:txBody>
                  <a:tcPr marL="68569" marR="68569" marT="0" marB="0"/>
                </a:tc>
                <a:tc>
                  <a:txBody>
                    <a:bodyPr/>
                    <a:lstStyle/>
                    <a:p>
                      <a:pPr marL="0" marR="0" algn="ctr">
                        <a:lnSpc>
                          <a:spcPct val="115000"/>
                        </a:lnSpc>
                        <a:spcBef>
                          <a:spcPts val="0"/>
                        </a:spcBef>
                        <a:spcAft>
                          <a:spcPts val="0"/>
                        </a:spcAft>
                      </a:pPr>
                      <a:r>
                        <a:rPr lang="en-US" sz="1000" dirty="0">
                          <a:effectLst/>
                          <a:latin typeface="+mn-lt"/>
                          <a:ea typeface="Calibri"/>
                          <a:cs typeface="Times New Roman"/>
                        </a:rPr>
                        <a:t>Class</a:t>
                      </a:r>
                    </a:p>
                  </a:txBody>
                  <a:tcPr marL="68569" marR="68569" marT="0" marB="0"/>
                </a:tc>
                <a:tc>
                  <a:txBody>
                    <a:bodyPr/>
                    <a:lstStyle/>
                    <a:p>
                      <a:pPr marL="0" marR="0" algn="ctr">
                        <a:lnSpc>
                          <a:spcPct val="115000"/>
                        </a:lnSpc>
                        <a:spcBef>
                          <a:spcPts val="0"/>
                        </a:spcBef>
                        <a:spcAft>
                          <a:spcPts val="0"/>
                        </a:spcAft>
                      </a:pPr>
                      <a:r>
                        <a:rPr lang="en-US" sz="1000" b="0" dirty="0">
                          <a:effectLst/>
                          <a:latin typeface="+mn-lt"/>
                        </a:rPr>
                        <a:t>Topic</a:t>
                      </a:r>
                      <a:endParaRPr lang="en-US" sz="1000" b="0" dirty="0">
                        <a:effectLst/>
                        <a:latin typeface="+mn-lt"/>
                        <a:ea typeface="Calibri"/>
                        <a:cs typeface="Times New Roman"/>
                      </a:endParaRPr>
                    </a:p>
                  </a:txBody>
                  <a:tcPr marL="68569" marR="68569" marT="0" marB="0"/>
                </a:tc>
                <a:tc>
                  <a:txBody>
                    <a:bodyPr/>
                    <a:lstStyle/>
                    <a:p>
                      <a:pPr marL="0" marR="0" algn="ctr">
                        <a:lnSpc>
                          <a:spcPct val="115000"/>
                        </a:lnSpc>
                        <a:spcBef>
                          <a:spcPts val="0"/>
                        </a:spcBef>
                        <a:spcAft>
                          <a:spcPts val="0"/>
                        </a:spcAft>
                      </a:pPr>
                      <a:r>
                        <a:rPr lang="en-US" sz="1000" dirty="0">
                          <a:effectLst/>
                          <a:latin typeface="+mn-lt"/>
                          <a:ea typeface="Calibri"/>
                          <a:cs typeface="Times New Roman"/>
                        </a:rPr>
                        <a:t>Class Notes</a:t>
                      </a:r>
                    </a:p>
                  </a:txBody>
                  <a:tcPr marL="68569" marR="68569" marT="0" marB="0"/>
                </a:tc>
                <a:tc>
                  <a:txBody>
                    <a:bodyPr/>
                    <a:lstStyle/>
                    <a:p>
                      <a:pPr marL="0" marR="0" algn="ctr">
                        <a:lnSpc>
                          <a:spcPct val="115000"/>
                        </a:lnSpc>
                        <a:spcBef>
                          <a:spcPts val="0"/>
                        </a:spcBef>
                        <a:spcAft>
                          <a:spcPts val="0"/>
                        </a:spcAft>
                      </a:pPr>
                      <a:r>
                        <a:rPr lang="en-US" sz="1000" dirty="0" smtClean="0">
                          <a:effectLst/>
                          <a:latin typeface="+mn-lt"/>
                          <a:ea typeface="Calibri"/>
                          <a:cs typeface="Times New Roman"/>
                        </a:rPr>
                        <a:t>Projects</a:t>
                      </a:r>
                      <a:endParaRPr lang="en-US" sz="1000" dirty="0">
                        <a:effectLst/>
                        <a:latin typeface="+mn-lt"/>
                        <a:ea typeface="Calibri"/>
                        <a:cs typeface="Times New Roman"/>
                      </a:endParaRPr>
                    </a:p>
                  </a:txBody>
                  <a:tcPr marL="68569" marR="68569" marT="0" marB="0"/>
                </a:tc>
                <a:extLst>
                  <a:ext uri="{0D108BD9-81ED-4DB2-BD59-A6C34878D82A}">
                    <a16:rowId xmlns:a16="http://schemas.microsoft.com/office/drawing/2014/main" val="10000"/>
                  </a:ext>
                </a:extLst>
              </a:tr>
              <a:tr h="219456">
                <a:tc rowSpan="2">
                  <a:txBody>
                    <a:bodyPr/>
                    <a:lstStyle/>
                    <a:p>
                      <a:pPr marL="0" marR="0" algn="ctr">
                        <a:lnSpc>
                          <a:spcPct val="115000"/>
                        </a:lnSpc>
                        <a:spcBef>
                          <a:spcPts val="0"/>
                        </a:spcBef>
                        <a:spcAft>
                          <a:spcPts val="0"/>
                        </a:spcAft>
                      </a:pPr>
                      <a:r>
                        <a:rPr lang="en-US" sz="1000" dirty="0">
                          <a:effectLst/>
                        </a:rPr>
                        <a:t>1</a:t>
                      </a:r>
                    </a:p>
                  </a:txBody>
                  <a:tcPr marL="68569" marR="68569" marT="0" marB="0"/>
                </a:tc>
                <a:tc>
                  <a:txBody>
                    <a:bodyPr/>
                    <a:lstStyle/>
                    <a:p>
                      <a:pPr marL="0" marR="0" algn="ctr">
                        <a:lnSpc>
                          <a:spcPct val="115000"/>
                        </a:lnSpc>
                        <a:spcBef>
                          <a:spcPts val="0"/>
                        </a:spcBef>
                        <a:spcAft>
                          <a:spcPts val="0"/>
                        </a:spcAft>
                      </a:pPr>
                      <a:r>
                        <a:rPr lang="en-US" sz="1000" dirty="0">
                          <a:effectLst/>
                          <a:latin typeface="Calibri"/>
                          <a:ea typeface="Calibri"/>
                          <a:cs typeface="Times New Roman"/>
                        </a:rPr>
                        <a:t>A</a:t>
                      </a:r>
                    </a:p>
                  </a:txBody>
                  <a:tcPr marL="68569" marR="68569" marT="0" marB="0"/>
                </a:tc>
                <a:tc>
                  <a:txBody>
                    <a:bodyPr/>
                    <a:lstStyle/>
                    <a:p>
                      <a:pPr marL="0" marR="0">
                        <a:lnSpc>
                          <a:spcPct val="115000"/>
                        </a:lnSpc>
                        <a:spcBef>
                          <a:spcPts val="0"/>
                        </a:spcBef>
                        <a:spcAft>
                          <a:spcPts val="0"/>
                        </a:spcAft>
                      </a:pPr>
                      <a:r>
                        <a:rPr lang="en-US" sz="1000" b="0" dirty="0">
                          <a:effectLst/>
                          <a:latin typeface="+mj-lt"/>
                        </a:rPr>
                        <a:t>Intro </a:t>
                      </a:r>
                      <a:endParaRPr lang="en-US" sz="1000" b="0" dirty="0">
                        <a:effectLst/>
                        <a:latin typeface="+mj-lt"/>
                        <a:ea typeface="Calibri"/>
                        <a:cs typeface="Times New Roman"/>
                      </a:endParaRPr>
                    </a:p>
                  </a:txBody>
                  <a:tcPr marL="68569" marR="68569" marT="0" marB="0"/>
                </a:tc>
                <a:tc>
                  <a:txBody>
                    <a:bodyPr/>
                    <a:lstStyle/>
                    <a:p>
                      <a:pPr marL="0" marR="0">
                        <a:lnSpc>
                          <a:spcPct val="115000"/>
                        </a:lnSpc>
                        <a:spcBef>
                          <a:spcPts val="0"/>
                        </a:spcBef>
                        <a:spcAft>
                          <a:spcPts val="0"/>
                        </a:spcAft>
                      </a:pPr>
                      <a:endParaRPr lang="en-US" sz="1000" dirty="0">
                        <a:effectLst/>
                        <a:latin typeface="+mj-lt"/>
                        <a:ea typeface="Calibri"/>
                        <a:cs typeface="Times New Roman"/>
                      </a:endParaRPr>
                    </a:p>
                  </a:txBody>
                  <a:tcPr marL="68569" marR="68569" marT="0" marB="0"/>
                </a:tc>
                <a:tc>
                  <a:txBody>
                    <a:bodyPr/>
                    <a:lstStyle/>
                    <a:p>
                      <a:pPr marL="0" marR="0">
                        <a:lnSpc>
                          <a:spcPct val="115000"/>
                        </a:lnSpc>
                        <a:spcBef>
                          <a:spcPts val="0"/>
                        </a:spcBef>
                        <a:spcAft>
                          <a:spcPts val="0"/>
                        </a:spcAft>
                      </a:pPr>
                      <a:r>
                        <a:rPr lang="en-US" sz="1000" b="1" dirty="0">
                          <a:effectLst/>
                          <a:latin typeface="+mj-lt"/>
                          <a:ea typeface="Calibri"/>
                          <a:cs typeface="Times New Roman"/>
                        </a:rPr>
                        <a:t>Project 0 </a:t>
                      </a:r>
                      <a:r>
                        <a:rPr lang="en-US" sz="1000" b="1" baseline="0" dirty="0" smtClean="0">
                          <a:effectLst/>
                          <a:latin typeface="+mj-lt"/>
                          <a:ea typeface="Calibri"/>
                          <a:cs typeface="Times New Roman"/>
                        </a:rPr>
                        <a:t> </a:t>
                      </a:r>
                      <a:r>
                        <a:rPr lang="en-US" sz="1000" baseline="0" dirty="0" smtClean="0">
                          <a:effectLst/>
                          <a:latin typeface="+mj-lt"/>
                          <a:ea typeface="Calibri"/>
                          <a:cs typeface="Times New Roman"/>
                        </a:rPr>
                        <a:t>- Literature Review &amp; Presentation </a:t>
                      </a:r>
                      <a:r>
                        <a:rPr lang="en-US" sz="1000" dirty="0" smtClean="0">
                          <a:effectLst/>
                          <a:latin typeface="+mj-lt"/>
                          <a:ea typeface="Calibri"/>
                          <a:cs typeface="Times New Roman"/>
                        </a:rPr>
                        <a:t> </a:t>
                      </a:r>
                      <a:br>
                        <a:rPr lang="en-US" sz="1000" dirty="0" smtClean="0">
                          <a:effectLst/>
                          <a:latin typeface="+mj-lt"/>
                          <a:ea typeface="Calibri"/>
                          <a:cs typeface="Times New Roman"/>
                        </a:rPr>
                      </a:br>
                      <a:r>
                        <a:rPr lang="en-US" sz="1000" b="1" dirty="0" smtClean="0">
                          <a:effectLst/>
                          <a:latin typeface="+mj-lt"/>
                          <a:ea typeface="Calibri"/>
                          <a:cs typeface="Times New Roman"/>
                        </a:rPr>
                        <a:t>Project 1 </a:t>
                      </a:r>
                      <a:r>
                        <a:rPr lang="en-US" sz="1000" dirty="0" smtClean="0">
                          <a:effectLst/>
                          <a:latin typeface="+mj-lt"/>
                          <a:ea typeface="Calibri"/>
                          <a:cs typeface="Times New Roman"/>
                        </a:rPr>
                        <a:t>- Market and Industry Analysis &amp; Qualitative Robotics System Design </a:t>
                      </a:r>
                      <a:endParaRPr lang="en-US" sz="1000" dirty="0">
                        <a:effectLst/>
                        <a:latin typeface="+mj-lt"/>
                        <a:ea typeface="Calibri"/>
                        <a:cs typeface="Times New Roman"/>
                      </a:endParaRPr>
                    </a:p>
                  </a:txBody>
                  <a:tcPr marL="68569" marR="68569" marT="0" marB="0"/>
                </a:tc>
                <a:extLst>
                  <a:ext uri="{0D108BD9-81ED-4DB2-BD59-A6C34878D82A}">
                    <a16:rowId xmlns:a16="http://schemas.microsoft.com/office/drawing/2014/main" val="10001"/>
                  </a:ext>
                </a:extLst>
              </a:tr>
              <a:tr h="219456">
                <a:tc vMerge="1">
                  <a:txBody>
                    <a:bodyPr/>
                    <a:lstStyle/>
                    <a:p>
                      <a:pPr marL="0" marR="0">
                        <a:lnSpc>
                          <a:spcPct val="115000"/>
                        </a:lnSpc>
                        <a:spcBef>
                          <a:spcPts val="0"/>
                        </a:spcBef>
                        <a:spcAft>
                          <a:spcPts val="0"/>
                        </a:spcAft>
                      </a:pPr>
                      <a:r>
                        <a:rPr lang="en-US" sz="1000" dirty="0">
                          <a:effectLst/>
                          <a:latin typeface="Calibri"/>
                          <a:ea typeface="Calibri"/>
                          <a:cs typeface="Times New Roman"/>
                        </a:rPr>
                        <a:t>1b</a:t>
                      </a:r>
                    </a:p>
                  </a:txBody>
                  <a:tcPr marL="68569" marR="68569" marT="0" marB="0"/>
                </a:tc>
                <a:tc>
                  <a:txBody>
                    <a:bodyPr/>
                    <a:lstStyle/>
                    <a:p>
                      <a:pPr marL="0" marR="0" algn="ctr">
                        <a:lnSpc>
                          <a:spcPct val="115000"/>
                        </a:lnSpc>
                        <a:spcBef>
                          <a:spcPts val="0"/>
                        </a:spcBef>
                        <a:spcAft>
                          <a:spcPts val="0"/>
                        </a:spcAft>
                      </a:pPr>
                      <a:r>
                        <a:rPr lang="en-US" sz="1000" dirty="0">
                          <a:effectLst/>
                          <a:latin typeface="Calibri"/>
                          <a:ea typeface="Calibri"/>
                          <a:cs typeface="Times New Roman"/>
                        </a:rPr>
                        <a:t>B</a:t>
                      </a:r>
                    </a:p>
                  </a:txBody>
                  <a:tcPr marL="68569" marR="68569" marT="0" marB="0"/>
                </a:tc>
                <a:tc>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lang="en-US" sz="1000" b="0" kern="1200" dirty="0">
                          <a:solidFill>
                            <a:srgbClr val="FF3300"/>
                          </a:solidFill>
                          <a:effectLst/>
                          <a:latin typeface="+mn-lt"/>
                          <a:ea typeface="+mn-ea"/>
                          <a:cs typeface="+mn-cs"/>
                        </a:rPr>
                        <a:t>Trajectory Generation </a:t>
                      </a:r>
                      <a:endParaRPr lang="en-US" sz="1000" b="0" kern="1200" dirty="0">
                        <a:solidFill>
                          <a:srgbClr val="FF3300"/>
                        </a:solidFill>
                        <a:effectLst/>
                        <a:latin typeface="+mn-lt"/>
                        <a:ea typeface="Calibri"/>
                        <a:cs typeface="Times New Roman"/>
                      </a:endParaRPr>
                    </a:p>
                  </a:txBody>
                  <a:tcPr marL="68569" marR="68569" marT="0" marB="0"/>
                </a:tc>
                <a:tc>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endParaRPr lang="en-US" sz="1000" kern="1200" dirty="0">
                        <a:solidFill>
                          <a:schemeClr val="dk1"/>
                        </a:solidFill>
                        <a:effectLst/>
                        <a:latin typeface="+mn-lt"/>
                        <a:ea typeface="Calibri"/>
                        <a:cs typeface="Times New Roman"/>
                      </a:endParaRPr>
                    </a:p>
                  </a:txBody>
                  <a:tcPr marL="68569" marR="68569" marT="0" marB="0"/>
                </a:tc>
                <a:tc>
                  <a:txBody>
                    <a:bodyPr/>
                    <a:lstStyle/>
                    <a:p>
                      <a:pPr marL="0" marR="0">
                        <a:lnSpc>
                          <a:spcPct val="115000"/>
                        </a:lnSpc>
                        <a:spcBef>
                          <a:spcPts val="0"/>
                        </a:spcBef>
                        <a:spcAft>
                          <a:spcPts val="0"/>
                        </a:spcAft>
                      </a:pPr>
                      <a:r>
                        <a:rPr lang="en-US" sz="1000" b="1" dirty="0" smtClean="0">
                          <a:solidFill>
                            <a:srgbClr val="FF0000"/>
                          </a:solidFill>
                          <a:effectLst/>
                          <a:latin typeface="+mj-lt"/>
                          <a:ea typeface="Calibri"/>
                          <a:cs typeface="Times New Roman"/>
                        </a:rPr>
                        <a:t>Project 2 </a:t>
                      </a:r>
                      <a:r>
                        <a:rPr lang="en-US" sz="1000" dirty="0" smtClean="0">
                          <a:solidFill>
                            <a:srgbClr val="FF0000"/>
                          </a:solidFill>
                          <a:effectLst/>
                          <a:latin typeface="+mj-lt"/>
                          <a:ea typeface="Calibri"/>
                          <a:cs typeface="Times New Roman"/>
                        </a:rPr>
                        <a:t>- Trajectory Generation </a:t>
                      </a:r>
                      <a:endParaRPr lang="en-US" sz="1000" dirty="0">
                        <a:solidFill>
                          <a:srgbClr val="FF0000"/>
                        </a:solidFill>
                        <a:effectLst/>
                        <a:latin typeface="+mj-lt"/>
                        <a:ea typeface="Calibri"/>
                        <a:cs typeface="Times New Roman"/>
                      </a:endParaRPr>
                    </a:p>
                  </a:txBody>
                  <a:tcPr marL="68569" marR="68569" marT="0" marB="0"/>
                </a:tc>
                <a:extLst>
                  <a:ext uri="{0D108BD9-81ED-4DB2-BD59-A6C34878D82A}">
                    <a16:rowId xmlns:a16="http://schemas.microsoft.com/office/drawing/2014/main" val="4017541320"/>
                  </a:ext>
                </a:extLst>
              </a:tr>
              <a:tr h="219456">
                <a:tc rowSpan="2">
                  <a:txBody>
                    <a:bodyPr/>
                    <a:lstStyle/>
                    <a:p>
                      <a:pPr marL="0" marR="0" algn="ctr">
                        <a:lnSpc>
                          <a:spcPct val="115000"/>
                        </a:lnSpc>
                        <a:spcBef>
                          <a:spcPts val="0"/>
                        </a:spcBef>
                        <a:spcAft>
                          <a:spcPts val="0"/>
                        </a:spcAft>
                      </a:pPr>
                      <a:r>
                        <a:rPr lang="en-US" sz="1000" dirty="0">
                          <a:effectLst/>
                        </a:rPr>
                        <a:t>2</a:t>
                      </a:r>
                    </a:p>
                  </a:txBody>
                  <a:tcPr marL="68569" marR="68569" marT="0" marB="0"/>
                </a:tc>
                <a:tc>
                  <a:txBody>
                    <a:bodyPr/>
                    <a:lstStyle/>
                    <a:p>
                      <a:pPr marL="0" marR="0" algn="ctr">
                        <a:lnSpc>
                          <a:spcPct val="115000"/>
                        </a:lnSpc>
                        <a:spcBef>
                          <a:spcPts val="0"/>
                        </a:spcBef>
                        <a:spcAft>
                          <a:spcPts val="0"/>
                        </a:spcAft>
                      </a:pPr>
                      <a:r>
                        <a:rPr lang="en-US" sz="1000" dirty="0">
                          <a:effectLst/>
                          <a:latin typeface="Calibri"/>
                          <a:ea typeface="Calibri"/>
                          <a:cs typeface="Times New Roman"/>
                        </a:rPr>
                        <a:t>A</a:t>
                      </a:r>
                    </a:p>
                  </a:txBody>
                  <a:tcPr marL="68569" marR="68569" marT="0" marB="0"/>
                </a:tc>
                <a:tc>
                  <a:txBody>
                    <a:bodyPr/>
                    <a:lstStyle/>
                    <a:p>
                      <a:pPr marL="0" marR="0">
                        <a:lnSpc>
                          <a:spcPct val="115000"/>
                        </a:lnSpc>
                        <a:spcBef>
                          <a:spcPts val="0"/>
                        </a:spcBef>
                        <a:spcAft>
                          <a:spcPts val="0"/>
                        </a:spcAft>
                      </a:pPr>
                      <a:r>
                        <a:rPr lang="en-US" sz="1000" b="0" dirty="0">
                          <a:solidFill>
                            <a:srgbClr val="FF3300"/>
                          </a:solidFill>
                          <a:effectLst/>
                          <a:latin typeface="+mj-lt"/>
                        </a:rPr>
                        <a:t>Trajectory Generation </a:t>
                      </a:r>
                      <a:endParaRPr lang="en-US" sz="1000" b="0" dirty="0">
                        <a:solidFill>
                          <a:srgbClr val="FF3300"/>
                        </a:solidFill>
                        <a:effectLst/>
                        <a:latin typeface="+mj-lt"/>
                        <a:ea typeface="Calibri"/>
                        <a:cs typeface="Times New Roman"/>
                      </a:endParaRPr>
                    </a:p>
                  </a:txBody>
                  <a:tcPr marL="68569" marR="68569" marT="0" marB="0"/>
                </a:tc>
                <a:tc>
                  <a:txBody>
                    <a:bodyPr/>
                    <a:lstStyle/>
                    <a:p>
                      <a:pPr marL="0" marR="0">
                        <a:lnSpc>
                          <a:spcPct val="115000"/>
                        </a:lnSpc>
                        <a:spcBef>
                          <a:spcPts val="0"/>
                        </a:spcBef>
                        <a:spcAft>
                          <a:spcPts val="0"/>
                        </a:spcAft>
                      </a:pPr>
                      <a:endParaRPr lang="en-US" sz="1000" dirty="0">
                        <a:effectLst/>
                        <a:latin typeface="+mj-lt"/>
                        <a:ea typeface="Calibri"/>
                        <a:cs typeface="Times New Roman"/>
                      </a:endParaRPr>
                    </a:p>
                  </a:txBody>
                  <a:tcPr marL="68569" marR="68569" marT="0" marB="0"/>
                </a:tc>
                <a:tc>
                  <a:txBody>
                    <a:bodyPr/>
                    <a:lstStyle/>
                    <a:p>
                      <a:pPr marL="0" marR="0">
                        <a:lnSpc>
                          <a:spcPct val="115000"/>
                        </a:lnSpc>
                        <a:spcBef>
                          <a:spcPts val="0"/>
                        </a:spcBef>
                        <a:spcAft>
                          <a:spcPts val="0"/>
                        </a:spcAft>
                      </a:pPr>
                      <a:endParaRPr lang="en-US" sz="1000" dirty="0">
                        <a:effectLst/>
                        <a:latin typeface="+mj-lt"/>
                        <a:ea typeface="Calibri"/>
                        <a:cs typeface="Times New Roman"/>
                      </a:endParaRPr>
                    </a:p>
                  </a:txBody>
                  <a:tcPr marL="68569" marR="68569" marT="0" marB="0"/>
                </a:tc>
                <a:extLst>
                  <a:ext uri="{0D108BD9-81ED-4DB2-BD59-A6C34878D82A}">
                    <a16:rowId xmlns:a16="http://schemas.microsoft.com/office/drawing/2014/main" val="10002"/>
                  </a:ext>
                </a:extLst>
              </a:tr>
              <a:tr h="219456">
                <a:tc vMerge="1">
                  <a:txBody>
                    <a:bodyPr/>
                    <a:lstStyle/>
                    <a:p>
                      <a:pPr marL="0" marR="0">
                        <a:lnSpc>
                          <a:spcPct val="115000"/>
                        </a:lnSpc>
                        <a:spcBef>
                          <a:spcPts val="0"/>
                        </a:spcBef>
                        <a:spcAft>
                          <a:spcPts val="0"/>
                        </a:spcAft>
                      </a:pPr>
                      <a:r>
                        <a:rPr lang="en-US" sz="1000" dirty="0">
                          <a:effectLst/>
                          <a:latin typeface="Calibri"/>
                          <a:ea typeface="Calibri"/>
                          <a:cs typeface="Times New Roman"/>
                        </a:rPr>
                        <a:t>2b</a:t>
                      </a:r>
                    </a:p>
                  </a:txBody>
                  <a:tcPr marL="68569" marR="68569" marT="0" marB="0"/>
                </a:tc>
                <a:tc>
                  <a:txBody>
                    <a:bodyPr/>
                    <a:lstStyle/>
                    <a:p>
                      <a:pPr marL="0" marR="0" algn="ctr">
                        <a:lnSpc>
                          <a:spcPct val="115000"/>
                        </a:lnSpc>
                        <a:spcBef>
                          <a:spcPts val="0"/>
                        </a:spcBef>
                        <a:spcAft>
                          <a:spcPts val="0"/>
                        </a:spcAft>
                      </a:pPr>
                      <a:r>
                        <a:rPr lang="en-US" sz="1000" dirty="0">
                          <a:effectLst/>
                          <a:latin typeface="Calibri"/>
                          <a:ea typeface="Calibri"/>
                          <a:cs typeface="Times New Roman"/>
                        </a:rPr>
                        <a:t>B</a:t>
                      </a:r>
                    </a:p>
                  </a:txBody>
                  <a:tcPr marL="68569" marR="68569" marT="0" marB="0"/>
                </a:tc>
                <a:tc>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lang="en-US" sz="1000" b="0" kern="1200" dirty="0">
                          <a:solidFill>
                            <a:srgbClr val="FF3300"/>
                          </a:solidFill>
                          <a:effectLst/>
                          <a:latin typeface="+mn-lt"/>
                          <a:ea typeface="+mn-ea"/>
                          <a:cs typeface="+mn-cs"/>
                        </a:rPr>
                        <a:t>Trajectory Generation </a:t>
                      </a:r>
                      <a:endParaRPr lang="en-US" sz="1000" b="0" kern="1200" dirty="0">
                        <a:solidFill>
                          <a:srgbClr val="FF3300"/>
                        </a:solidFill>
                        <a:effectLst/>
                        <a:latin typeface="+mn-lt"/>
                        <a:ea typeface="Calibri"/>
                        <a:cs typeface="Times New Roman"/>
                      </a:endParaRPr>
                    </a:p>
                  </a:txBody>
                  <a:tcPr marL="68569" marR="68569" marT="0" marB="0"/>
                </a:tc>
                <a:tc>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endParaRPr lang="en-US" sz="1000" kern="1200" dirty="0">
                        <a:solidFill>
                          <a:schemeClr val="dk1"/>
                        </a:solidFill>
                        <a:effectLst/>
                        <a:latin typeface="+mn-lt"/>
                        <a:ea typeface="Calibri"/>
                        <a:cs typeface="Times New Roman"/>
                      </a:endParaRPr>
                    </a:p>
                  </a:txBody>
                  <a:tcPr marL="68569" marR="68569" marT="0" marB="0"/>
                </a:tc>
                <a:tc>
                  <a:txBody>
                    <a:bodyPr/>
                    <a:lstStyle/>
                    <a:p>
                      <a:pPr marL="0" marR="0">
                        <a:lnSpc>
                          <a:spcPct val="115000"/>
                        </a:lnSpc>
                        <a:spcBef>
                          <a:spcPts val="0"/>
                        </a:spcBef>
                        <a:spcAft>
                          <a:spcPts val="0"/>
                        </a:spcAft>
                      </a:pPr>
                      <a:endParaRPr lang="en-US" sz="1000" dirty="0">
                        <a:effectLst/>
                        <a:latin typeface="+mj-lt"/>
                        <a:ea typeface="Calibri"/>
                        <a:cs typeface="Times New Roman"/>
                      </a:endParaRPr>
                    </a:p>
                  </a:txBody>
                  <a:tcPr marL="68569" marR="68569" marT="0" marB="0"/>
                </a:tc>
                <a:extLst>
                  <a:ext uri="{0D108BD9-81ED-4DB2-BD59-A6C34878D82A}">
                    <a16:rowId xmlns:a16="http://schemas.microsoft.com/office/drawing/2014/main" val="3749454809"/>
                  </a:ext>
                </a:extLst>
              </a:tr>
              <a:tr h="219456">
                <a:tc rowSpan="2">
                  <a:txBody>
                    <a:bodyPr/>
                    <a:lstStyle/>
                    <a:p>
                      <a:pPr marL="0" marR="0" algn="ctr">
                        <a:lnSpc>
                          <a:spcPct val="115000"/>
                        </a:lnSpc>
                        <a:spcBef>
                          <a:spcPts val="0"/>
                        </a:spcBef>
                        <a:spcAft>
                          <a:spcPts val="0"/>
                        </a:spcAft>
                      </a:pPr>
                      <a:r>
                        <a:rPr lang="en-US" sz="1000" dirty="0">
                          <a:effectLst/>
                        </a:rPr>
                        <a:t>3</a:t>
                      </a:r>
                    </a:p>
                  </a:txBody>
                  <a:tcPr marL="68569" marR="68569" marT="0" marB="0"/>
                </a:tc>
                <a:tc>
                  <a:txBody>
                    <a:bodyPr/>
                    <a:lstStyle/>
                    <a:p>
                      <a:pPr marL="0" marR="0" algn="ctr">
                        <a:lnSpc>
                          <a:spcPct val="115000"/>
                        </a:lnSpc>
                        <a:spcBef>
                          <a:spcPts val="0"/>
                        </a:spcBef>
                        <a:spcAft>
                          <a:spcPts val="0"/>
                        </a:spcAft>
                      </a:pPr>
                      <a:r>
                        <a:rPr lang="en-US" sz="1000" dirty="0">
                          <a:effectLst/>
                          <a:latin typeface="Calibri"/>
                          <a:ea typeface="Calibri"/>
                          <a:cs typeface="Times New Roman"/>
                        </a:rPr>
                        <a:t>A</a:t>
                      </a:r>
                    </a:p>
                  </a:txBody>
                  <a:tcPr marL="68569" marR="68569" marT="0" marB="0"/>
                </a:tc>
                <a:tc>
                  <a:txBody>
                    <a:bodyPr/>
                    <a:lstStyle/>
                    <a:p>
                      <a:pPr marL="0" marR="0">
                        <a:lnSpc>
                          <a:spcPct val="115000"/>
                        </a:lnSpc>
                        <a:spcBef>
                          <a:spcPts val="0"/>
                        </a:spcBef>
                        <a:spcAft>
                          <a:spcPts val="0"/>
                        </a:spcAft>
                      </a:pPr>
                      <a:r>
                        <a:rPr lang="en-US" sz="1000" b="0" dirty="0">
                          <a:solidFill>
                            <a:schemeClr val="accent6">
                              <a:lumMod val="75000"/>
                            </a:schemeClr>
                          </a:solidFill>
                          <a:effectLst/>
                          <a:latin typeface="+mj-lt"/>
                        </a:rPr>
                        <a:t>Linear and Angular Velocities </a:t>
                      </a:r>
                      <a:endParaRPr lang="en-US" sz="1000" b="0" dirty="0">
                        <a:solidFill>
                          <a:schemeClr val="accent6">
                            <a:lumMod val="75000"/>
                          </a:schemeClr>
                        </a:solidFill>
                        <a:effectLst/>
                        <a:latin typeface="+mj-lt"/>
                        <a:ea typeface="Calibri"/>
                        <a:cs typeface="Times New Roman"/>
                      </a:endParaRPr>
                    </a:p>
                  </a:txBody>
                  <a:tcPr marL="68569" marR="68569" marT="0" marB="0"/>
                </a:tc>
                <a:tc>
                  <a:txBody>
                    <a:bodyPr/>
                    <a:lstStyle/>
                    <a:p>
                      <a:pPr marL="0" marR="0">
                        <a:lnSpc>
                          <a:spcPct val="115000"/>
                        </a:lnSpc>
                        <a:spcBef>
                          <a:spcPts val="0"/>
                        </a:spcBef>
                        <a:spcAft>
                          <a:spcPts val="0"/>
                        </a:spcAft>
                      </a:pPr>
                      <a:endParaRPr lang="en-US" sz="1000" dirty="0">
                        <a:effectLst/>
                        <a:latin typeface="+mj-lt"/>
                        <a:ea typeface="Calibri"/>
                        <a:cs typeface="Times New Roman"/>
                      </a:endParaRPr>
                    </a:p>
                  </a:txBody>
                  <a:tcPr marL="68569" marR="68569" marT="0" marB="0"/>
                </a:tc>
                <a:tc>
                  <a:txBody>
                    <a:bodyPr/>
                    <a:lstStyle/>
                    <a:p>
                      <a:pPr marL="0" marR="0">
                        <a:lnSpc>
                          <a:spcPct val="115000"/>
                        </a:lnSpc>
                        <a:spcBef>
                          <a:spcPts val="0"/>
                        </a:spcBef>
                        <a:spcAft>
                          <a:spcPts val="0"/>
                        </a:spcAft>
                      </a:pPr>
                      <a:endParaRPr lang="en-US" sz="1000" dirty="0">
                        <a:effectLst/>
                        <a:latin typeface="+mj-lt"/>
                        <a:ea typeface="Calibri"/>
                        <a:cs typeface="Times New Roman"/>
                      </a:endParaRPr>
                    </a:p>
                  </a:txBody>
                  <a:tcPr marL="68569" marR="68569" marT="0" marB="0"/>
                </a:tc>
                <a:extLst>
                  <a:ext uri="{0D108BD9-81ED-4DB2-BD59-A6C34878D82A}">
                    <a16:rowId xmlns:a16="http://schemas.microsoft.com/office/drawing/2014/main" val="10003"/>
                  </a:ext>
                </a:extLst>
              </a:tr>
              <a:tr h="219456">
                <a:tc vMerge="1">
                  <a:txBody>
                    <a:bodyPr/>
                    <a:lstStyle/>
                    <a:p>
                      <a:pPr marL="0" marR="0">
                        <a:lnSpc>
                          <a:spcPct val="115000"/>
                        </a:lnSpc>
                        <a:spcBef>
                          <a:spcPts val="0"/>
                        </a:spcBef>
                        <a:spcAft>
                          <a:spcPts val="0"/>
                        </a:spcAft>
                      </a:pPr>
                      <a:r>
                        <a:rPr lang="en-US" sz="1000" dirty="0">
                          <a:effectLst/>
                          <a:latin typeface="Calibri"/>
                          <a:ea typeface="Calibri"/>
                          <a:cs typeface="Times New Roman"/>
                        </a:rPr>
                        <a:t>3b</a:t>
                      </a:r>
                    </a:p>
                  </a:txBody>
                  <a:tcPr marL="68569" marR="68569" marT="0" marB="0"/>
                </a:tc>
                <a:tc>
                  <a:txBody>
                    <a:bodyPr/>
                    <a:lstStyle/>
                    <a:p>
                      <a:pPr marL="0" marR="0" algn="ctr">
                        <a:lnSpc>
                          <a:spcPct val="115000"/>
                        </a:lnSpc>
                        <a:spcBef>
                          <a:spcPts val="0"/>
                        </a:spcBef>
                        <a:spcAft>
                          <a:spcPts val="0"/>
                        </a:spcAft>
                      </a:pPr>
                      <a:r>
                        <a:rPr lang="en-US" sz="1000" dirty="0">
                          <a:effectLst/>
                          <a:latin typeface="Calibri"/>
                          <a:ea typeface="Calibri"/>
                          <a:cs typeface="Times New Roman"/>
                        </a:rPr>
                        <a:t>B</a:t>
                      </a:r>
                    </a:p>
                  </a:txBody>
                  <a:tcPr marL="68569" marR="68569" marT="0" marB="0"/>
                </a:tc>
                <a:tc>
                  <a:txBody>
                    <a:bodyPr/>
                    <a:lstStyle/>
                    <a:p>
                      <a:pPr marL="0" marR="0">
                        <a:lnSpc>
                          <a:spcPct val="115000"/>
                        </a:lnSpc>
                        <a:spcBef>
                          <a:spcPts val="0"/>
                        </a:spcBef>
                        <a:spcAft>
                          <a:spcPts val="0"/>
                        </a:spcAft>
                      </a:pPr>
                      <a:endParaRPr lang="en-US" sz="1000" b="0" dirty="0">
                        <a:solidFill>
                          <a:schemeClr val="accent6">
                            <a:lumMod val="75000"/>
                          </a:schemeClr>
                        </a:solidFill>
                        <a:effectLst/>
                        <a:latin typeface="+mj-lt"/>
                        <a:ea typeface="Calibri"/>
                        <a:cs typeface="Times New Roman"/>
                      </a:endParaRPr>
                    </a:p>
                  </a:txBody>
                  <a:tcPr marL="68569" marR="68569" marT="0" marB="0"/>
                </a:tc>
                <a:tc>
                  <a:txBody>
                    <a:bodyPr/>
                    <a:lstStyle/>
                    <a:p>
                      <a:pPr marL="0" marR="0">
                        <a:lnSpc>
                          <a:spcPct val="115000"/>
                        </a:lnSpc>
                        <a:spcBef>
                          <a:spcPts val="0"/>
                        </a:spcBef>
                        <a:spcAft>
                          <a:spcPts val="0"/>
                        </a:spcAft>
                      </a:pPr>
                      <a:endParaRPr lang="en-US" sz="1000" dirty="0">
                        <a:effectLst/>
                        <a:latin typeface="+mj-lt"/>
                        <a:ea typeface="Calibri"/>
                        <a:cs typeface="Times New Roman"/>
                      </a:endParaRPr>
                    </a:p>
                  </a:txBody>
                  <a:tcPr marL="68569" marR="68569" marT="0" marB="0"/>
                </a:tc>
                <a:tc>
                  <a:txBody>
                    <a:bodyPr/>
                    <a:lstStyle/>
                    <a:p>
                      <a:pPr marL="0" marR="0">
                        <a:lnSpc>
                          <a:spcPct val="115000"/>
                        </a:lnSpc>
                        <a:spcBef>
                          <a:spcPts val="0"/>
                        </a:spcBef>
                        <a:spcAft>
                          <a:spcPts val="0"/>
                        </a:spcAft>
                      </a:pPr>
                      <a:endParaRPr lang="en-US" sz="1000" dirty="0">
                        <a:effectLst/>
                        <a:latin typeface="+mj-lt"/>
                        <a:ea typeface="Calibri"/>
                        <a:cs typeface="Times New Roman"/>
                      </a:endParaRPr>
                    </a:p>
                  </a:txBody>
                  <a:tcPr marL="68569" marR="68569" marT="0" marB="0"/>
                </a:tc>
                <a:extLst>
                  <a:ext uri="{0D108BD9-81ED-4DB2-BD59-A6C34878D82A}">
                    <a16:rowId xmlns:a16="http://schemas.microsoft.com/office/drawing/2014/main" val="1552378144"/>
                  </a:ext>
                </a:extLst>
              </a:tr>
              <a:tr h="219456">
                <a:tc rowSpan="2">
                  <a:txBody>
                    <a:bodyPr/>
                    <a:lstStyle/>
                    <a:p>
                      <a:pPr marL="0" marR="0" algn="ctr">
                        <a:lnSpc>
                          <a:spcPct val="115000"/>
                        </a:lnSpc>
                        <a:spcBef>
                          <a:spcPts val="0"/>
                        </a:spcBef>
                        <a:spcAft>
                          <a:spcPts val="0"/>
                        </a:spcAft>
                      </a:pPr>
                      <a:r>
                        <a:rPr lang="en-US" sz="1000" dirty="0">
                          <a:effectLst/>
                        </a:rPr>
                        <a:t>4</a:t>
                      </a:r>
                    </a:p>
                  </a:txBody>
                  <a:tcPr marL="68569" marR="68569" marT="0" marB="0"/>
                </a:tc>
                <a:tc>
                  <a:txBody>
                    <a:bodyPr/>
                    <a:lstStyle/>
                    <a:p>
                      <a:pPr marL="0" marR="0" algn="ctr">
                        <a:lnSpc>
                          <a:spcPct val="115000"/>
                        </a:lnSpc>
                        <a:spcBef>
                          <a:spcPts val="0"/>
                        </a:spcBef>
                        <a:spcAft>
                          <a:spcPts val="0"/>
                        </a:spcAft>
                      </a:pPr>
                      <a:r>
                        <a:rPr lang="en-US" sz="1000" dirty="0">
                          <a:effectLst/>
                          <a:latin typeface="Calibri"/>
                          <a:ea typeface="Calibri"/>
                          <a:cs typeface="Times New Roman"/>
                        </a:rPr>
                        <a:t>A</a:t>
                      </a:r>
                    </a:p>
                  </a:txBody>
                  <a:tcPr marL="68569" marR="68569" marT="0" marB="0"/>
                </a:tc>
                <a:tc>
                  <a:txBody>
                    <a:bodyPr/>
                    <a:lstStyle/>
                    <a:p>
                      <a:pPr marL="0" marR="0">
                        <a:lnSpc>
                          <a:spcPct val="115000"/>
                        </a:lnSpc>
                        <a:spcBef>
                          <a:spcPts val="0"/>
                        </a:spcBef>
                        <a:spcAft>
                          <a:spcPts val="0"/>
                        </a:spcAft>
                      </a:pPr>
                      <a:r>
                        <a:rPr lang="en-US" sz="1000" b="0" dirty="0">
                          <a:solidFill>
                            <a:schemeClr val="accent6">
                              <a:lumMod val="75000"/>
                            </a:schemeClr>
                          </a:solidFill>
                          <a:effectLst/>
                          <a:latin typeface="+mj-lt"/>
                        </a:rPr>
                        <a:t>Jacobian Matrix - Velocity propagation method</a:t>
                      </a:r>
                      <a:endParaRPr lang="en-US" sz="1000" b="0" dirty="0">
                        <a:solidFill>
                          <a:schemeClr val="accent6">
                            <a:lumMod val="75000"/>
                          </a:schemeClr>
                        </a:solidFill>
                        <a:effectLst/>
                        <a:latin typeface="+mj-lt"/>
                        <a:ea typeface="Calibri"/>
                        <a:cs typeface="Times New Roman"/>
                      </a:endParaRPr>
                    </a:p>
                  </a:txBody>
                  <a:tcPr marL="68569" marR="68569" marT="0" marB="0"/>
                </a:tc>
                <a:tc>
                  <a:txBody>
                    <a:bodyPr/>
                    <a:lstStyle/>
                    <a:p>
                      <a:pPr marL="0" marR="0">
                        <a:lnSpc>
                          <a:spcPct val="115000"/>
                        </a:lnSpc>
                        <a:spcBef>
                          <a:spcPts val="0"/>
                        </a:spcBef>
                        <a:spcAft>
                          <a:spcPts val="0"/>
                        </a:spcAft>
                      </a:pPr>
                      <a:endParaRPr lang="en-US" sz="1000" dirty="0">
                        <a:effectLst/>
                        <a:latin typeface="+mj-lt"/>
                        <a:ea typeface="Calibri"/>
                        <a:cs typeface="Times New Roman"/>
                      </a:endParaRPr>
                    </a:p>
                  </a:txBody>
                  <a:tcPr marL="68569" marR="68569" marT="0" marB="0"/>
                </a:tc>
                <a:tc>
                  <a:txBody>
                    <a:bodyPr/>
                    <a:lstStyle/>
                    <a:p>
                      <a:pPr marL="0" marR="0">
                        <a:lnSpc>
                          <a:spcPct val="115000"/>
                        </a:lnSpc>
                        <a:spcBef>
                          <a:spcPts val="0"/>
                        </a:spcBef>
                        <a:spcAft>
                          <a:spcPts val="0"/>
                        </a:spcAft>
                      </a:pPr>
                      <a:r>
                        <a:rPr lang="en-US" sz="1000" b="1" dirty="0" smtClean="0">
                          <a:solidFill>
                            <a:srgbClr val="000099"/>
                          </a:solidFill>
                          <a:effectLst/>
                          <a:latin typeface="+mj-lt"/>
                          <a:ea typeface="Calibri"/>
                          <a:cs typeface="Times New Roman"/>
                        </a:rPr>
                        <a:t>Project 3 </a:t>
                      </a:r>
                      <a:r>
                        <a:rPr lang="en-US" sz="1000" dirty="0" smtClean="0">
                          <a:solidFill>
                            <a:srgbClr val="000099"/>
                          </a:solidFill>
                          <a:effectLst/>
                          <a:latin typeface="+mj-lt"/>
                          <a:ea typeface="Calibri"/>
                          <a:cs typeface="Times New Roman"/>
                        </a:rPr>
                        <a:t>- Jacobian Matrix </a:t>
                      </a:r>
                      <a:endParaRPr lang="en-US" sz="1000" dirty="0">
                        <a:solidFill>
                          <a:srgbClr val="000099"/>
                        </a:solidFill>
                        <a:effectLst/>
                        <a:latin typeface="+mj-lt"/>
                        <a:ea typeface="Calibri"/>
                        <a:cs typeface="Times New Roman"/>
                      </a:endParaRPr>
                    </a:p>
                  </a:txBody>
                  <a:tcPr marL="68569" marR="68569" marT="0" marB="0"/>
                </a:tc>
                <a:extLst>
                  <a:ext uri="{0D108BD9-81ED-4DB2-BD59-A6C34878D82A}">
                    <a16:rowId xmlns:a16="http://schemas.microsoft.com/office/drawing/2014/main" val="10004"/>
                  </a:ext>
                </a:extLst>
              </a:tr>
              <a:tr h="219456">
                <a:tc vMerge="1">
                  <a:txBody>
                    <a:bodyPr/>
                    <a:lstStyle/>
                    <a:p>
                      <a:pPr marL="0" marR="0">
                        <a:lnSpc>
                          <a:spcPct val="115000"/>
                        </a:lnSpc>
                        <a:spcBef>
                          <a:spcPts val="0"/>
                        </a:spcBef>
                        <a:spcAft>
                          <a:spcPts val="0"/>
                        </a:spcAft>
                      </a:pPr>
                      <a:r>
                        <a:rPr lang="en-US" sz="1000" dirty="0">
                          <a:effectLst/>
                          <a:latin typeface="Calibri"/>
                          <a:ea typeface="Calibri"/>
                          <a:cs typeface="Times New Roman"/>
                        </a:rPr>
                        <a:t>4b</a:t>
                      </a:r>
                    </a:p>
                  </a:txBody>
                  <a:tcPr marL="68569" marR="68569" marT="0" marB="0"/>
                </a:tc>
                <a:tc>
                  <a:txBody>
                    <a:bodyPr/>
                    <a:lstStyle/>
                    <a:p>
                      <a:pPr marL="0" marR="0" algn="ctr">
                        <a:lnSpc>
                          <a:spcPct val="115000"/>
                        </a:lnSpc>
                        <a:spcBef>
                          <a:spcPts val="0"/>
                        </a:spcBef>
                        <a:spcAft>
                          <a:spcPts val="0"/>
                        </a:spcAft>
                      </a:pPr>
                      <a:r>
                        <a:rPr lang="en-US" sz="1000" dirty="0">
                          <a:effectLst/>
                          <a:latin typeface="Calibri"/>
                          <a:ea typeface="Calibri"/>
                          <a:cs typeface="Times New Roman"/>
                        </a:rPr>
                        <a:t>B</a:t>
                      </a:r>
                    </a:p>
                  </a:txBody>
                  <a:tcPr marL="68569" marR="68569" marT="0" marB="0"/>
                </a:tc>
                <a:tc>
                  <a:txBody>
                    <a:bodyPr/>
                    <a:lstStyle/>
                    <a:p>
                      <a:pPr marL="0" marR="0">
                        <a:lnSpc>
                          <a:spcPct val="115000"/>
                        </a:lnSpc>
                        <a:spcBef>
                          <a:spcPts val="0"/>
                        </a:spcBef>
                        <a:spcAft>
                          <a:spcPts val="0"/>
                        </a:spcAft>
                      </a:pPr>
                      <a:endParaRPr lang="en-US" sz="1000" b="0" dirty="0">
                        <a:solidFill>
                          <a:schemeClr val="accent6">
                            <a:lumMod val="75000"/>
                          </a:schemeClr>
                        </a:solidFill>
                        <a:effectLst/>
                        <a:latin typeface="+mj-lt"/>
                        <a:ea typeface="Calibri"/>
                        <a:cs typeface="Times New Roman"/>
                      </a:endParaRPr>
                    </a:p>
                  </a:txBody>
                  <a:tcPr marL="68569" marR="68569" marT="0" marB="0"/>
                </a:tc>
                <a:tc>
                  <a:txBody>
                    <a:bodyPr/>
                    <a:lstStyle/>
                    <a:p>
                      <a:pPr marL="0" marR="0">
                        <a:lnSpc>
                          <a:spcPct val="115000"/>
                        </a:lnSpc>
                        <a:spcBef>
                          <a:spcPts val="0"/>
                        </a:spcBef>
                        <a:spcAft>
                          <a:spcPts val="0"/>
                        </a:spcAft>
                      </a:pPr>
                      <a:endParaRPr lang="en-US" sz="1000" dirty="0">
                        <a:effectLst/>
                        <a:latin typeface="+mj-lt"/>
                        <a:ea typeface="Calibri"/>
                        <a:cs typeface="Times New Roman"/>
                      </a:endParaRPr>
                    </a:p>
                  </a:txBody>
                  <a:tcPr marL="68569" marR="68569" marT="0" marB="0"/>
                </a:tc>
                <a:tc>
                  <a:txBody>
                    <a:bodyPr/>
                    <a:lstStyle/>
                    <a:p>
                      <a:pPr marL="0" marR="0">
                        <a:lnSpc>
                          <a:spcPct val="115000"/>
                        </a:lnSpc>
                        <a:spcBef>
                          <a:spcPts val="0"/>
                        </a:spcBef>
                        <a:spcAft>
                          <a:spcPts val="0"/>
                        </a:spcAft>
                      </a:pPr>
                      <a:endParaRPr lang="en-US" sz="1000" dirty="0">
                        <a:effectLst/>
                        <a:latin typeface="+mj-lt"/>
                        <a:ea typeface="Calibri"/>
                        <a:cs typeface="Times New Roman"/>
                      </a:endParaRPr>
                    </a:p>
                  </a:txBody>
                  <a:tcPr marL="68569" marR="68569" marT="0" marB="0"/>
                </a:tc>
                <a:extLst>
                  <a:ext uri="{0D108BD9-81ED-4DB2-BD59-A6C34878D82A}">
                    <a16:rowId xmlns:a16="http://schemas.microsoft.com/office/drawing/2014/main" val="482719750"/>
                  </a:ext>
                </a:extLst>
              </a:tr>
              <a:tr h="219456">
                <a:tc rowSpan="2">
                  <a:txBody>
                    <a:bodyPr/>
                    <a:lstStyle/>
                    <a:p>
                      <a:pPr marL="0" marR="0" algn="ctr">
                        <a:lnSpc>
                          <a:spcPct val="115000"/>
                        </a:lnSpc>
                        <a:spcBef>
                          <a:spcPts val="0"/>
                        </a:spcBef>
                        <a:spcAft>
                          <a:spcPts val="0"/>
                        </a:spcAft>
                      </a:pPr>
                      <a:r>
                        <a:rPr lang="en-US" sz="1000" dirty="0">
                          <a:effectLst/>
                        </a:rPr>
                        <a:t>5</a:t>
                      </a:r>
                    </a:p>
                  </a:txBody>
                  <a:tcPr marL="68569" marR="68569" marT="0" marB="0"/>
                </a:tc>
                <a:tc>
                  <a:txBody>
                    <a:bodyPr/>
                    <a:lstStyle/>
                    <a:p>
                      <a:pPr marL="0" marR="0" algn="ctr">
                        <a:lnSpc>
                          <a:spcPct val="115000"/>
                        </a:lnSpc>
                        <a:spcBef>
                          <a:spcPts val="0"/>
                        </a:spcBef>
                        <a:spcAft>
                          <a:spcPts val="0"/>
                        </a:spcAft>
                      </a:pPr>
                      <a:r>
                        <a:rPr lang="en-US" sz="1000" dirty="0">
                          <a:effectLst/>
                          <a:latin typeface="Calibri"/>
                          <a:ea typeface="Calibri"/>
                          <a:cs typeface="Times New Roman"/>
                        </a:rPr>
                        <a:t>A</a:t>
                      </a:r>
                    </a:p>
                  </a:txBody>
                  <a:tcPr marL="68569" marR="68569" marT="0" marB="0"/>
                </a:tc>
                <a:tc>
                  <a:txBody>
                    <a:bodyPr/>
                    <a:lstStyle/>
                    <a:p>
                      <a:pPr marL="0" marR="0">
                        <a:lnSpc>
                          <a:spcPct val="115000"/>
                        </a:lnSpc>
                        <a:spcBef>
                          <a:spcPts val="0"/>
                        </a:spcBef>
                        <a:spcAft>
                          <a:spcPts val="0"/>
                        </a:spcAft>
                      </a:pPr>
                      <a:r>
                        <a:rPr lang="en-US" sz="1000" b="0" dirty="0">
                          <a:solidFill>
                            <a:schemeClr val="accent6">
                              <a:lumMod val="75000"/>
                            </a:schemeClr>
                          </a:solidFill>
                          <a:effectLst/>
                          <a:latin typeface="+mj-lt"/>
                        </a:rPr>
                        <a:t>Jacobian Matrix - Force propagation method </a:t>
                      </a:r>
                      <a:endParaRPr lang="en-US" sz="1000" b="0" dirty="0">
                        <a:solidFill>
                          <a:schemeClr val="accent6">
                            <a:lumMod val="75000"/>
                          </a:schemeClr>
                        </a:solidFill>
                        <a:effectLst/>
                        <a:latin typeface="+mj-lt"/>
                        <a:ea typeface="Calibri"/>
                        <a:cs typeface="Times New Roman"/>
                      </a:endParaRPr>
                    </a:p>
                  </a:txBody>
                  <a:tcPr marL="68569" marR="68569" marT="0" marB="0"/>
                </a:tc>
                <a:tc>
                  <a:txBody>
                    <a:bodyPr/>
                    <a:lstStyle/>
                    <a:p>
                      <a:pPr marL="0" marR="0">
                        <a:lnSpc>
                          <a:spcPct val="115000"/>
                        </a:lnSpc>
                        <a:spcBef>
                          <a:spcPts val="0"/>
                        </a:spcBef>
                        <a:spcAft>
                          <a:spcPts val="0"/>
                        </a:spcAft>
                      </a:pPr>
                      <a:endParaRPr lang="en-US" sz="1000" dirty="0">
                        <a:effectLst/>
                        <a:latin typeface="+mj-lt"/>
                        <a:ea typeface="Calibri"/>
                        <a:cs typeface="Times New Roman"/>
                      </a:endParaRPr>
                    </a:p>
                  </a:txBody>
                  <a:tcPr marL="68569" marR="68569" marT="0" marB="0"/>
                </a:tc>
                <a:tc>
                  <a:txBody>
                    <a:bodyPr/>
                    <a:lstStyle/>
                    <a:p>
                      <a:pPr marL="0" marR="0">
                        <a:lnSpc>
                          <a:spcPct val="115000"/>
                        </a:lnSpc>
                        <a:spcBef>
                          <a:spcPts val="0"/>
                        </a:spcBef>
                        <a:spcAft>
                          <a:spcPts val="0"/>
                        </a:spcAft>
                      </a:pPr>
                      <a:endParaRPr lang="en-US" sz="1000" dirty="0">
                        <a:effectLst/>
                        <a:latin typeface="+mj-lt"/>
                        <a:ea typeface="Calibri"/>
                        <a:cs typeface="Times New Roman"/>
                      </a:endParaRPr>
                    </a:p>
                  </a:txBody>
                  <a:tcPr marL="68569" marR="68569" marT="0" marB="0"/>
                </a:tc>
                <a:extLst>
                  <a:ext uri="{0D108BD9-81ED-4DB2-BD59-A6C34878D82A}">
                    <a16:rowId xmlns:a16="http://schemas.microsoft.com/office/drawing/2014/main" val="10005"/>
                  </a:ext>
                </a:extLst>
              </a:tr>
              <a:tr h="219456">
                <a:tc vMerge="1">
                  <a:txBody>
                    <a:bodyPr/>
                    <a:lstStyle/>
                    <a:p>
                      <a:pPr marL="0" marR="0">
                        <a:lnSpc>
                          <a:spcPct val="115000"/>
                        </a:lnSpc>
                        <a:spcBef>
                          <a:spcPts val="0"/>
                        </a:spcBef>
                        <a:spcAft>
                          <a:spcPts val="0"/>
                        </a:spcAft>
                      </a:pPr>
                      <a:r>
                        <a:rPr lang="en-US" sz="1000" dirty="0">
                          <a:effectLst/>
                          <a:latin typeface="Calibri"/>
                          <a:ea typeface="Calibri"/>
                          <a:cs typeface="Times New Roman"/>
                        </a:rPr>
                        <a:t>5b</a:t>
                      </a:r>
                    </a:p>
                  </a:txBody>
                  <a:tcPr marL="68569" marR="68569" marT="0" marB="0"/>
                </a:tc>
                <a:tc>
                  <a:txBody>
                    <a:bodyPr/>
                    <a:lstStyle/>
                    <a:p>
                      <a:pPr marL="0" marR="0" algn="ctr">
                        <a:lnSpc>
                          <a:spcPct val="115000"/>
                        </a:lnSpc>
                        <a:spcBef>
                          <a:spcPts val="0"/>
                        </a:spcBef>
                        <a:spcAft>
                          <a:spcPts val="0"/>
                        </a:spcAft>
                      </a:pPr>
                      <a:r>
                        <a:rPr lang="en-US" sz="1000" dirty="0">
                          <a:effectLst/>
                          <a:latin typeface="Calibri"/>
                          <a:ea typeface="Calibri"/>
                          <a:cs typeface="Times New Roman"/>
                        </a:rPr>
                        <a:t>B</a:t>
                      </a:r>
                    </a:p>
                  </a:txBody>
                  <a:tcPr marL="68569" marR="68569" marT="0" marB="0"/>
                </a:tc>
                <a:tc>
                  <a:txBody>
                    <a:bodyPr/>
                    <a:lstStyle/>
                    <a:p>
                      <a:pPr marL="0" marR="0">
                        <a:lnSpc>
                          <a:spcPct val="115000"/>
                        </a:lnSpc>
                        <a:spcBef>
                          <a:spcPts val="0"/>
                        </a:spcBef>
                        <a:spcAft>
                          <a:spcPts val="0"/>
                        </a:spcAft>
                      </a:pPr>
                      <a:endParaRPr lang="en-US" sz="1000" b="0" dirty="0">
                        <a:solidFill>
                          <a:schemeClr val="accent6">
                            <a:lumMod val="75000"/>
                          </a:schemeClr>
                        </a:solidFill>
                        <a:effectLst/>
                        <a:latin typeface="+mj-lt"/>
                        <a:ea typeface="Calibri"/>
                        <a:cs typeface="Times New Roman"/>
                      </a:endParaRPr>
                    </a:p>
                  </a:txBody>
                  <a:tcPr marL="68569" marR="68569" marT="0" marB="0"/>
                </a:tc>
                <a:tc>
                  <a:txBody>
                    <a:bodyPr/>
                    <a:lstStyle/>
                    <a:p>
                      <a:pPr marL="0" marR="0">
                        <a:lnSpc>
                          <a:spcPct val="115000"/>
                        </a:lnSpc>
                        <a:spcBef>
                          <a:spcPts val="0"/>
                        </a:spcBef>
                        <a:spcAft>
                          <a:spcPts val="0"/>
                        </a:spcAft>
                      </a:pPr>
                      <a:endParaRPr lang="en-US" sz="1000" dirty="0">
                        <a:effectLst/>
                        <a:latin typeface="+mj-lt"/>
                        <a:ea typeface="Calibri"/>
                        <a:cs typeface="Times New Roman"/>
                      </a:endParaRPr>
                    </a:p>
                  </a:txBody>
                  <a:tcPr marL="68569" marR="68569" marT="0" marB="0"/>
                </a:tc>
                <a:tc>
                  <a:txBody>
                    <a:bodyPr/>
                    <a:lstStyle/>
                    <a:p>
                      <a:pPr marL="0" marR="0">
                        <a:lnSpc>
                          <a:spcPct val="115000"/>
                        </a:lnSpc>
                        <a:spcBef>
                          <a:spcPts val="0"/>
                        </a:spcBef>
                        <a:spcAft>
                          <a:spcPts val="0"/>
                        </a:spcAft>
                      </a:pPr>
                      <a:endParaRPr lang="en-US" sz="1000" dirty="0">
                        <a:effectLst/>
                        <a:latin typeface="+mj-lt"/>
                        <a:ea typeface="Calibri"/>
                        <a:cs typeface="Times New Roman"/>
                      </a:endParaRPr>
                    </a:p>
                  </a:txBody>
                  <a:tcPr marL="68569" marR="68569" marT="0" marB="0"/>
                </a:tc>
                <a:extLst>
                  <a:ext uri="{0D108BD9-81ED-4DB2-BD59-A6C34878D82A}">
                    <a16:rowId xmlns:a16="http://schemas.microsoft.com/office/drawing/2014/main" val="648747417"/>
                  </a:ext>
                </a:extLst>
              </a:tr>
              <a:tr h="219456">
                <a:tc rowSpan="2">
                  <a:txBody>
                    <a:bodyPr/>
                    <a:lstStyle/>
                    <a:p>
                      <a:pPr marL="0" marR="0" algn="ctr">
                        <a:lnSpc>
                          <a:spcPct val="115000"/>
                        </a:lnSpc>
                        <a:spcBef>
                          <a:spcPts val="0"/>
                        </a:spcBef>
                        <a:spcAft>
                          <a:spcPts val="0"/>
                        </a:spcAft>
                      </a:pPr>
                      <a:r>
                        <a:rPr lang="en-US" sz="1000" dirty="0">
                          <a:effectLst/>
                        </a:rPr>
                        <a:t>6</a:t>
                      </a:r>
                    </a:p>
                  </a:txBody>
                  <a:tcPr marL="68569" marR="68569" marT="0" marB="0"/>
                </a:tc>
                <a:tc>
                  <a:txBody>
                    <a:bodyPr/>
                    <a:lstStyle/>
                    <a:p>
                      <a:pPr marL="0" marR="0" algn="ctr">
                        <a:lnSpc>
                          <a:spcPct val="115000"/>
                        </a:lnSpc>
                        <a:spcBef>
                          <a:spcPts val="0"/>
                        </a:spcBef>
                        <a:spcAft>
                          <a:spcPts val="0"/>
                        </a:spcAft>
                      </a:pPr>
                      <a:r>
                        <a:rPr lang="en-US" sz="1000" dirty="0">
                          <a:effectLst/>
                          <a:latin typeface="Calibri"/>
                          <a:ea typeface="Calibri"/>
                          <a:cs typeface="Times New Roman"/>
                        </a:rPr>
                        <a:t>A</a:t>
                      </a:r>
                    </a:p>
                  </a:txBody>
                  <a:tcPr marL="68569" marR="68569" marT="0" marB="0"/>
                </a:tc>
                <a:tc>
                  <a:txBody>
                    <a:bodyPr/>
                    <a:lstStyle/>
                    <a:p>
                      <a:pPr marL="0" marR="0">
                        <a:lnSpc>
                          <a:spcPct val="115000"/>
                        </a:lnSpc>
                        <a:spcBef>
                          <a:spcPts val="0"/>
                        </a:spcBef>
                        <a:spcAft>
                          <a:spcPts val="0"/>
                        </a:spcAft>
                      </a:pPr>
                      <a:r>
                        <a:rPr lang="en-US" sz="1000" b="0" dirty="0">
                          <a:solidFill>
                            <a:schemeClr val="accent6">
                              <a:lumMod val="75000"/>
                            </a:schemeClr>
                          </a:solidFill>
                          <a:effectLst/>
                          <a:latin typeface="+mj-lt"/>
                        </a:rPr>
                        <a:t>Jacobian Matrix - Explicit formulation – Jacobian Application </a:t>
                      </a:r>
                      <a:endParaRPr lang="en-US" sz="1000" b="0" dirty="0">
                        <a:solidFill>
                          <a:schemeClr val="accent6">
                            <a:lumMod val="75000"/>
                          </a:schemeClr>
                        </a:solidFill>
                        <a:effectLst/>
                        <a:latin typeface="+mj-lt"/>
                        <a:ea typeface="Calibri"/>
                        <a:cs typeface="Times New Roman"/>
                      </a:endParaRPr>
                    </a:p>
                  </a:txBody>
                  <a:tcPr marL="68569" marR="68569" marT="0" marB="0"/>
                </a:tc>
                <a:tc>
                  <a:txBody>
                    <a:bodyPr/>
                    <a:lstStyle/>
                    <a:p>
                      <a:pPr marL="0" marR="0">
                        <a:lnSpc>
                          <a:spcPct val="115000"/>
                        </a:lnSpc>
                        <a:spcBef>
                          <a:spcPts val="0"/>
                        </a:spcBef>
                        <a:spcAft>
                          <a:spcPts val="0"/>
                        </a:spcAft>
                      </a:pPr>
                      <a:endParaRPr lang="en-US" sz="1000" dirty="0">
                        <a:effectLst/>
                        <a:latin typeface="+mj-lt"/>
                        <a:ea typeface="Calibri"/>
                        <a:cs typeface="Times New Roman"/>
                      </a:endParaRPr>
                    </a:p>
                  </a:txBody>
                  <a:tcPr marL="68569" marR="68569" marT="0" marB="0"/>
                </a:tc>
                <a:tc>
                  <a:txBody>
                    <a:bodyPr/>
                    <a:lstStyle/>
                    <a:p>
                      <a:pPr marL="0" marR="0">
                        <a:lnSpc>
                          <a:spcPct val="115000"/>
                        </a:lnSpc>
                        <a:spcBef>
                          <a:spcPts val="0"/>
                        </a:spcBef>
                        <a:spcAft>
                          <a:spcPts val="0"/>
                        </a:spcAft>
                      </a:pPr>
                      <a:endParaRPr lang="en-US" sz="1000" dirty="0">
                        <a:effectLst/>
                        <a:latin typeface="+mj-lt"/>
                        <a:ea typeface="Calibri"/>
                        <a:cs typeface="Times New Roman"/>
                      </a:endParaRPr>
                    </a:p>
                  </a:txBody>
                  <a:tcPr marL="68569" marR="68569" marT="0" marB="0"/>
                </a:tc>
                <a:extLst>
                  <a:ext uri="{0D108BD9-81ED-4DB2-BD59-A6C34878D82A}">
                    <a16:rowId xmlns:a16="http://schemas.microsoft.com/office/drawing/2014/main" val="10006"/>
                  </a:ext>
                </a:extLst>
              </a:tr>
              <a:tr h="219456">
                <a:tc vMerge="1">
                  <a:txBody>
                    <a:bodyPr/>
                    <a:lstStyle/>
                    <a:p>
                      <a:pPr marL="0" marR="0">
                        <a:lnSpc>
                          <a:spcPct val="115000"/>
                        </a:lnSpc>
                        <a:spcBef>
                          <a:spcPts val="0"/>
                        </a:spcBef>
                        <a:spcAft>
                          <a:spcPts val="0"/>
                        </a:spcAft>
                      </a:pPr>
                      <a:r>
                        <a:rPr lang="en-US" sz="1000" dirty="0">
                          <a:effectLst/>
                          <a:latin typeface="Calibri"/>
                          <a:ea typeface="Calibri"/>
                          <a:cs typeface="Times New Roman"/>
                        </a:rPr>
                        <a:t>6b</a:t>
                      </a:r>
                    </a:p>
                  </a:txBody>
                  <a:tcPr marL="68569" marR="68569" marT="0" marB="0"/>
                </a:tc>
                <a:tc>
                  <a:txBody>
                    <a:bodyPr/>
                    <a:lstStyle/>
                    <a:p>
                      <a:pPr marL="0" marR="0" algn="ctr">
                        <a:lnSpc>
                          <a:spcPct val="115000"/>
                        </a:lnSpc>
                        <a:spcBef>
                          <a:spcPts val="0"/>
                        </a:spcBef>
                        <a:spcAft>
                          <a:spcPts val="0"/>
                        </a:spcAft>
                      </a:pPr>
                      <a:r>
                        <a:rPr lang="en-US" sz="1000" dirty="0">
                          <a:effectLst/>
                          <a:latin typeface="Calibri"/>
                          <a:ea typeface="Calibri"/>
                          <a:cs typeface="Times New Roman"/>
                        </a:rPr>
                        <a:t>B</a:t>
                      </a:r>
                    </a:p>
                  </a:txBody>
                  <a:tcPr marL="68569" marR="68569" marT="0" marB="0"/>
                </a:tc>
                <a:tc>
                  <a:txBody>
                    <a:bodyPr/>
                    <a:lstStyle/>
                    <a:p>
                      <a:pPr marL="0" marR="0">
                        <a:lnSpc>
                          <a:spcPct val="115000"/>
                        </a:lnSpc>
                        <a:spcBef>
                          <a:spcPts val="0"/>
                        </a:spcBef>
                        <a:spcAft>
                          <a:spcPts val="0"/>
                        </a:spcAft>
                      </a:pPr>
                      <a:endParaRPr lang="en-US" sz="1000" b="0" dirty="0">
                        <a:effectLst/>
                        <a:latin typeface="+mj-lt"/>
                        <a:ea typeface="Calibri"/>
                        <a:cs typeface="Times New Roman"/>
                      </a:endParaRPr>
                    </a:p>
                  </a:txBody>
                  <a:tcPr marL="68569" marR="68569" marT="0" marB="0"/>
                </a:tc>
                <a:tc>
                  <a:txBody>
                    <a:bodyPr/>
                    <a:lstStyle/>
                    <a:p>
                      <a:pPr marL="0" marR="0">
                        <a:lnSpc>
                          <a:spcPct val="115000"/>
                        </a:lnSpc>
                        <a:spcBef>
                          <a:spcPts val="0"/>
                        </a:spcBef>
                        <a:spcAft>
                          <a:spcPts val="0"/>
                        </a:spcAft>
                      </a:pPr>
                      <a:endParaRPr lang="en-US" sz="1000" dirty="0">
                        <a:effectLst/>
                        <a:latin typeface="+mj-lt"/>
                        <a:ea typeface="Calibri"/>
                        <a:cs typeface="Times New Roman"/>
                      </a:endParaRPr>
                    </a:p>
                  </a:txBody>
                  <a:tcPr marL="68569" marR="68569" marT="0" marB="0"/>
                </a:tc>
                <a:tc>
                  <a:txBody>
                    <a:bodyPr/>
                    <a:lstStyle/>
                    <a:p>
                      <a:pPr marL="0" marR="0">
                        <a:lnSpc>
                          <a:spcPct val="115000"/>
                        </a:lnSpc>
                        <a:spcBef>
                          <a:spcPts val="0"/>
                        </a:spcBef>
                        <a:spcAft>
                          <a:spcPts val="0"/>
                        </a:spcAft>
                      </a:pPr>
                      <a:endParaRPr lang="en-US" sz="1000" dirty="0">
                        <a:effectLst/>
                        <a:latin typeface="+mj-lt"/>
                        <a:ea typeface="Calibri"/>
                        <a:cs typeface="Times New Roman"/>
                      </a:endParaRPr>
                    </a:p>
                  </a:txBody>
                  <a:tcPr marL="68569" marR="68569" marT="0" marB="0"/>
                </a:tc>
                <a:extLst>
                  <a:ext uri="{0D108BD9-81ED-4DB2-BD59-A6C34878D82A}">
                    <a16:rowId xmlns:a16="http://schemas.microsoft.com/office/drawing/2014/main" val="2758687383"/>
                  </a:ext>
                </a:extLst>
              </a:tr>
              <a:tr h="219456">
                <a:tc rowSpan="2">
                  <a:txBody>
                    <a:bodyPr/>
                    <a:lstStyle/>
                    <a:p>
                      <a:pPr marL="0" marR="0" algn="ctr">
                        <a:lnSpc>
                          <a:spcPct val="115000"/>
                        </a:lnSpc>
                        <a:spcBef>
                          <a:spcPts val="0"/>
                        </a:spcBef>
                        <a:spcAft>
                          <a:spcPts val="0"/>
                        </a:spcAft>
                      </a:pPr>
                      <a:r>
                        <a:rPr lang="en-US" sz="1000" dirty="0">
                          <a:effectLst/>
                        </a:rPr>
                        <a:t>7</a:t>
                      </a:r>
                      <a:endParaRPr lang="en-US" sz="1000" dirty="0">
                        <a:effectLst/>
                        <a:latin typeface="Calibri"/>
                        <a:ea typeface="Calibri"/>
                        <a:cs typeface="Times New Roman"/>
                      </a:endParaRPr>
                    </a:p>
                  </a:txBody>
                  <a:tcPr marL="68569" marR="68569" marT="0" marB="0"/>
                </a:tc>
                <a:tc>
                  <a:txBody>
                    <a:bodyPr/>
                    <a:lstStyle/>
                    <a:p>
                      <a:pPr marL="0" marR="0" algn="ctr">
                        <a:lnSpc>
                          <a:spcPct val="115000"/>
                        </a:lnSpc>
                        <a:spcBef>
                          <a:spcPts val="0"/>
                        </a:spcBef>
                        <a:spcAft>
                          <a:spcPts val="0"/>
                        </a:spcAft>
                      </a:pPr>
                      <a:r>
                        <a:rPr lang="en-US" sz="1000" dirty="0">
                          <a:effectLst/>
                          <a:latin typeface="Calibri"/>
                          <a:ea typeface="Calibri"/>
                          <a:cs typeface="Times New Roman"/>
                        </a:rPr>
                        <a:t>A</a:t>
                      </a:r>
                    </a:p>
                  </a:txBody>
                  <a:tcPr marL="68569" marR="68569" marT="0" marB="0"/>
                </a:tc>
                <a:tc>
                  <a:txBody>
                    <a:bodyPr/>
                    <a:lstStyle/>
                    <a:p>
                      <a:pPr marL="0" marR="0">
                        <a:lnSpc>
                          <a:spcPct val="115000"/>
                        </a:lnSpc>
                        <a:spcBef>
                          <a:spcPts val="0"/>
                        </a:spcBef>
                        <a:spcAft>
                          <a:spcPts val="0"/>
                        </a:spcAft>
                      </a:pPr>
                      <a:r>
                        <a:rPr lang="en-US" sz="1000" b="0" dirty="0">
                          <a:solidFill>
                            <a:schemeClr val="accent1">
                              <a:lumMod val="50000"/>
                            </a:schemeClr>
                          </a:solidFill>
                          <a:effectLst/>
                          <a:latin typeface="+mj-lt"/>
                        </a:rPr>
                        <a:t>Linear and angular Acceleration (Vector and Matrix Approach) </a:t>
                      </a:r>
                      <a:endParaRPr lang="en-US" sz="1000" b="0" dirty="0">
                        <a:solidFill>
                          <a:schemeClr val="accent1">
                            <a:lumMod val="50000"/>
                          </a:schemeClr>
                        </a:solidFill>
                        <a:effectLst/>
                        <a:latin typeface="+mj-lt"/>
                        <a:ea typeface="Calibri"/>
                        <a:cs typeface="Times New Roman"/>
                      </a:endParaRPr>
                    </a:p>
                  </a:txBody>
                  <a:tcPr marL="68569" marR="68569" marT="0" marB="0"/>
                </a:tc>
                <a:tc>
                  <a:txBody>
                    <a:bodyPr/>
                    <a:lstStyle/>
                    <a:p>
                      <a:pPr marL="0" marR="0">
                        <a:lnSpc>
                          <a:spcPct val="115000"/>
                        </a:lnSpc>
                        <a:spcBef>
                          <a:spcPts val="0"/>
                        </a:spcBef>
                        <a:spcAft>
                          <a:spcPts val="0"/>
                        </a:spcAft>
                      </a:pPr>
                      <a:endParaRPr lang="en-US" sz="1000" dirty="0">
                        <a:effectLst/>
                        <a:latin typeface="+mj-lt"/>
                        <a:ea typeface="Calibri"/>
                        <a:cs typeface="Times New Roman"/>
                      </a:endParaRPr>
                    </a:p>
                  </a:txBody>
                  <a:tcPr marL="68569" marR="68569" marT="0" marB="0"/>
                </a:tc>
                <a:tc>
                  <a:txBody>
                    <a:bodyPr/>
                    <a:lstStyle/>
                    <a:p>
                      <a:pPr marL="0" marR="0">
                        <a:lnSpc>
                          <a:spcPct val="115000"/>
                        </a:lnSpc>
                        <a:spcBef>
                          <a:spcPts val="0"/>
                        </a:spcBef>
                        <a:spcAft>
                          <a:spcPts val="0"/>
                        </a:spcAft>
                      </a:pPr>
                      <a:endParaRPr lang="en-US" sz="1000" dirty="0">
                        <a:effectLst/>
                        <a:latin typeface="+mj-lt"/>
                        <a:ea typeface="Calibri"/>
                        <a:cs typeface="Times New Roman"/>
                      </a:endParaRPr>
                    </a:p>
                  </a:txBody>
                  <a:tcPr marL="68569" marR="68569" marT="0" marB="0"/>
                </a:tc>
                <a:extLst>
                  <a:ext uri="{0D108BD9-81ED-4DB2-BD59-A6C34878D82A}">
                    <a16:rowId xmlns:a16="http://schemas.microsoft.com/office/drawing/2014/main" val="10007"/>
                  </a:ext>
                </a:extLst>
              </a:tr>
              <a:tr h="219456">
                <a:tc vMerge="1">
                  <a:txBody>
                    <a:bodyPr/>
                    <a:lstStyle/>
                    <a:p>
                      <a:pPr marL="0" marR="0">
                        <a:lnSpc>
                          <a:spcPct val="115000"/>
                        </a:lnSpc>
                        <a:spcBef>
                          <a:spcPts val="0"/>
                        </a:spcBef>
                        <a:spcAft>
                          <a:spcPts val="0"/>
                        </a:spcAft>
                      </a:pPr>
                      <a:endParaRPr lang="en-US" sz="1000" dirty="0">
                        <a:effectLst/>
                        <a:latin typeface="Calibri"/>
                        <a:ea typeface="Calibri"/>
                        <a:cs typeface="Times New Roman"/>
                      </a:endParaRPr>
                    </a:p>
                  </a:txBody>
                  <a:tcPr marL="68569" marR="68569" marT="0" marB="0"/>
                </a:tc>
                <a:tc>
                  <a:txBody>
                    <a:bodyPr/>
                    <a:lstStyle/>
                    <a:p>
                      <a:pPr marL="0" marR="0" algn="ctr">
                        <a:lnSpc>
                          <a:spcPct val="115000"/>
                        </a:lnSpc>
                        <a:spcBef>
                          <a:spcPts val="0"/>
                        </a:spcBef>
                        <a:spcAft>
                          <a:spcPts val="0"/>
                        </a:spcAft>
                      </a:pPr>
                      <a:r>
                        <a:rPr lang="en-US" sz="1000" dirty="0">
                          <a:effectLst/>
                          <a:latin typeface="Calibri"/>
                          <a:ea typeface="Calibri"/>
                          <a:cs typeface="Times New Roman"/>
                        </a:rPr>
                        <a:t>B</a:t>
                      </a:r>
                    </a:p>
                  </a:txBody>
                  <a:tcPr marL="68569" marR="68569" marT="0" marB="0"/>
                </a:tc>
                <a:tc>
                  <a:txBody>
                    <a:bodyPr/>
                    <a:lstStyle/>
                    <a:p>
                      <a:pPr marL="0" marR="0">
                        <a:lnSpc>
                          <a:spcPct val="115000"/>
                        </a:lnSpc>
                        <a:spcBef>
                          <a:spcPts val="0"/>
                        </a:spcBef>
                        <a:spcAft>
                          <a:spcPts val="0"/>
                        </a:spcAft>
                      </a:pPr>
                      <a:endParaRPr lang="en-US" sz="1000" b="0" dirty="0">
                        <a:solidFill>
                          <a:schemeClr val="accent1">
                            <a:lumMod val="50000"/>
                          </a:schemeClr>
                        </a:solidFill>
                        <a:effectLst/>
                        <a:latin typeface="+mj-lt"/>
                        <a:ea typeface="Calibri"/>
                        <a:cs typeface="Times New Roman"/>
                      </a:endParaRPr>
                    </a:p>
                  </a:txBody>
                  <a:tcPr marL="68569" marR="68569" marT="0" marB="0"/>
                </a:tc>
                <a:tc>
                  <a:txBody>
                    <a:bodyPr/>
                    <a:lstStyle/>
                    <a:p>
                      <a:pPr marL="0" marR="0">
                        <a:lnSpc>
                          <a:spcPct val="115000"/>
                        </a:lnSpc>
                        <a:spcBef>
                          <a:spcPts val="0"/>
                        </a:spcBef>
                        <a:spcAft>
                          <a:spcPts val="0"/>
                        </a:spcAft>
                      </a:pPr>
                      <a:endParaRPr lang="en-US" sz="1000" dirty="0">
                        <a:effectLst/>
                        <a:latin typeface="+mj-lt"/>
                        <a:ea typeface="Calibri"/>
                        <a:cs typeface="Times New Roman"/>
                      </a:endParaRPr>
                    </a:p>
                  </a:txBody>
                  <a:tcPr marL="68569" marR="68569" marT="0" marB="0"/>
                </a:tc>
                <a:tc>
                  <a:txBody>
                    <a:bodyPr/>
                    <a:lstStyle/>
                    <a:p>
                      <a:pPr marL="0" marR="0">
                        <a:lnSpc>
                          <a:spcPct val="115000"/>
                        </a:lnSpc>
                        <a:spcBef>
                          <a:spcPts val="0"/>
                        </a:spcBef>
                        <a:spcAft>
                          <a:spcPts val="0"/>
                        </a:spcAft>
                      </a:pPr>
                      <a:endParaRPr lang="en-US" sz="1000" dirty="0">
                        <a:effectLst/>
                        <a:latin typeface="+mj-lt"/>
                        <a:ea typeface="Calibri"/>
                        <a:cs typeface="Times New Roman"/>
                      </a:endParaRPr>
                    </a:p>
                  </a:txBody>
                  <a:tcPr marL="68569" marR="68569" marT="0" marB="0"/>
                </a:tc>
                <a:extLst>
                  <a:ext uri="{0D108BD9-81ED-4DB2-BD59-A6C34878D82A}">
                    <a16:rowId xmlns:a16="http://schemas.microsoft.com/office/drawing/2014/main" val="718499099"/>
                  </a:ext>
                </a:extLst>
              </a:tr>
              <a:tr h="219456">
                <a:tc rowSpan="2">
                  <a:txBody>
                    <a:bodyPr/>
                    <a:lstStyle/>
                    <a:p>
                      <a:pPr marL="0" marR="0" algn="ctr">
                        <a:lnSpc>
                          <a:spcPct val="115000"/>
                        </a:lnSpc>
                        <a:spcBef>
                          <a:spcPts val="0"/>
                        </a:spcBef>
                        <a:spcAft>
                          <a:spcPts val="0"/>
                        </a:spcAft>
                      </a:pPr>
                      <a:r>
                        <a:rPr lang="en-US" sz="1000" dirty="0">
                          <a:effectLst/>
                        </a:rPr>
                        <a:t>8</a:t>
                      </a:r>
                      <a:endParaRPr lang="en-US" sz="1000" dirty="0">
                        <a:effectLst/>
                        <a:latin typeface="Calibri"/>
                        <a:ea typeface="Calibri"/>
                        <a:cs typeface="Times New Roman"/>
                      </a:endParaRPr>
                    </a:p>
                  </a:txBody>
                  <a:tcPr marL="68569" marR="68569" marT="0" marB="0"/>
                </a:tc>
                <a:tc>
                  <a:txBody>
                    <a:bodyPr/>
                    <a:lstStyle/>
                    <a:p>
                      <a:pPr marL="0" marR="0" algn="ctr">
                        <a:lnSpc>
                          <a:spcPct val="115000"/>
                        </a:lnSpc>
                        <a:spcBef>
                          <a:spcPts val="0"/>
                        </a:spcBef>
                        <a:spcAft>
                          <a:spcPts val="0"/>
                        </a:spcAft>
                      </a:pPr>
                      <a:r>
                        <a:rPr lang="en-US" sz="1000" dirty="0">
                          <a:effectLst/>
                          <a:latin typeface="Calibri"/>
                          <a:ea typeface="Calibri"/>
                          <a:cs typeface="Times New Roman"/>
                        </a:rPr>
                        <a:t>A</a:t>
                      </a:r>
                    </a:p>
                  </a:txBody>
                  <a:tcPr marL="68569" marR="68569" marT="0" marB="0"/>
                </a:tc>
                <a:tc>
                  <a:txBody>
                    <a:bodyPr/>
                    <a:lstStyle/>
                    <a:p>
                      <a:pPr marL="0" marR="0">
                        <a:lnSpc>
                          <a:spcPct val="115000"/>
                        </a:lnSpc>
                        <a:spcBef>
                          <a:spcPts val="0"/>
                        </a:spcBef>
                        <a:spcAft>
                          <a:spcPts val="0"/>
                        </a:spcAft>
                      </a:pPr>
                      <a:r>
                        <a:rPr lang="en-US" sz="1000" b="0" dirty="0">
                          <a:solidFill>
                            <a:schemeClr val="accent1">
                              <a:lumMod val="50000"/>
                            </a:schemeClr>
                          </a:solidFill>
                          <a:effectLst/>
                          <a:latin typeface="+mj-lt"/>
                        </a:rPr>
                        <a:t>Manipulator dynamics (Newton-Euler formulation)</a:t>
                      </a:r>
                      <a:endParaRPr lang="en-US" sz="1000" b="0" dirty="0">
                        <a:solidFill>
                          <a:schemeClr val="accent1">
                            <a:lumMod val="50000"/>
                          </a:schemeClr>
                        </a:solidFill>
                        <a:effectLst/>
                        <a:latin typeface="+mj-lt"/>
                        <a:ea typeface="Calibri"/>
                        <a:cs typeface="Times New Roman"/>
                      </a:endParaRPr>
                    </a:p>
                  </a:txBody>
                  <a:tcPr marL="68569" marR="68569" marT="0" marB="0"/>
                </a:tc>
                <a:tc>
                  <a:txBody>
                    <a:bodyPr/>
                    <a:lstStyle/>
                    <a:p>
                      <a:pPr marL="0" marR="0">
                        <a:lnSpc>
                          <a:spcPct val="115000"/>
                        </a:lnSpc>
                        <a:spcBef>
                          <a:spcPts val="0"/>
                        </a:spcBef>
                        <a:spcAft>
                          <a:spcPts val="0"/>
                        </a:spcAft>
                      </a:pPr>
                      <a:endParaRPr lang="en-US" sz="1000" dirty="0">
                        <a:effectLst/>
                        <a:latin typeface="+mj-lt"/>
                        <a:ea typeface="Calibri"/>
                        <a:cs typeface="Times New Roman"/>
                      </a:endParaRPr>
                    </a:p>
                  </a:txBody>
                  <a:tcPr marL="68569" marR="68569" marT="0" marB="0"/>
                </a:tc>
                <a:tc>
                  <a:txBody>
                    <a:bodyPr/>
                    <a:lstStyle/>
                    <a:p>
                      <a:pPr marL="0" marR="0">
                        <a:lnSpc>
                          <a:spcPct val="115000"/>
                        </a:lnSpc>
                        <a:spcBef>
                          <a:spcPts val="0"/>
                        </a:spcBef>
                        <a:spcAft>
                          <a:spcPts val="0"/>
                        </a:spcAft>
                      </a:pPr>
                      <a:r>
                        <a:rPr lang="en-US" sz="1000" b="1" dirty="0" smtClean="0">
                          <a:solidFill>
                            <a:schemeClr val="accent1">
                              <a:lumMod val="50000"/>
                            </a:schemeClr>
                          </a:solidFill>
                          <a:effectLst/>
                          <a:latin typeface="+mj-lt"/>
                          <a:ea typeface="Calibri"/>
                          <a:cs typeface="Times New Roman"/>
                        </a:rPr>
                        <a:t>Project 4 </a:t>
                      </a:r>
                      <a:r>
                        <a:rPr lang="en-US" sz="1000" dirty="0" smtClean="0">
                          <a:solidFill>
                            <a:schemeClr val="accent1">
                              <a:lumMod val="50000"/>
                            </a:schemeClr>
                          </a:solidFill>
                          <a:effectLst/>
                          <a:latin typeface="+mj-lt"/>
                          <a:ea typeface="Calibri"/>
                          <a:cs typeface="Times New Roman"/>
                        </a:rPr>
                        <a:t>- Newton-Euler Equations – Dynamics </a:t>
                      </a:r>
                      <a:endParaRPr lang="en-US" sz="1000" dirty="0">
                        <a:solidFill>
                          <a:schemeClr val="accent1">
                            <a:lumMod val="50000"/>
                          </a:schemeClr>
                        </a:solidFill>
                        <a:effectLst/>
                        <a:latin typeface="+mj-lt"/>
                        <a:ea typeface="Calibri"/>
                        <a:cs typeface="Times New Roman"/>
                      </a:endParaRPr>
                    </a:p>
                  </a:txBody>
                  <a:tcPr marL="68569" marR="68569" marT="0" marB="0"/>
                </a:tc>
                <a:extLst>
                  <a:ext uri="{0D108BD9-81ED-4DB2-BD59-A6C34878D82A}">
                    <a16:rowId xmlns:a16="http://schemas.microsoft.com/office/drawing/2014/main" val="10008"/>
                  </a:ext>
                </a:extLst>
              </a:tr>
              <a:tr h="219456">
                <a:tc vMerge="1">
                  <a:txBody>
                    <a:bodyPr/>
                    <a:lstStyle/>
                    <a:p>
                      <a:pPr marL="0" marR="0">
                        <a:lnSpc>
                          <a:spcPct val="115000"/>
                        </a:lnSpc>
                        <a:spcBef>
                          <a:spcPts val="0"/>
                        </a:spcBef>
                        <a:spcAft>
                          <a:spcPts val="0"/>
                        </a:spcAft>
                      </a:pPr>
                      <a:endParaRPr lang="en-US" sz="1000" dirty="0">
                        <a:effectLst/>
                        <a:latin typeface="Calibri"/>
                        <a:ea typeface="Calibri"/>
                        <a:cs typeface="Times New Roman"/>
                      </a:endParaRPr>
                    </a:p>
                  </a:txBody>
                  <a:tcPr marL="68569" marR="68569" marT="0" marB="0"/>
                </a:tc>
                <a:tc>
                  <a:txBody>
                    <a:bodyPr/>
                    <a:lstStyle/>
                    <a:p>
                      <a:pPr marL="0" marR="0" algn="ctr">
                        <a:lnSpc>
                          <a:spcPct val="115000"/>
                        </a:lnSpc>
                        <a:spcBef>
                          <a:spcPts val="0"/>
                        </a:spcBef>
                        <a:spcAft>
                          <a:spcPts val="0"/>
                        </a:spcAft>
                      </a:pPr>
                      <a:r>
                        <a:rPr lang="en-US" sz="1000" dirty="0">
                          <a:effectLst/>
                          <a:latin typeface="Calibri"/>
                          <a:ea typeface="Calibri"/>
                          <a:cs typeface="Times New Roman"/>
                        </a:rPr>
                        <a:t>B</a:t>
                      </a:r>
                    </a:p>
                  </a:txBody>
                  <a:tcPr marL="68569" marR="68569" marT="0" marB="0"/>
                </a:tc>
                <a:tc>
                  <a:txBody>
                    <a:bodyPr/>
                    <a:lstStyle/>
                    <a:p>
                      <a:pPr marL="0" marR="0">
                        <a:lnSpc>
                          <a:spcPct val="115000"/>
                        </a:lnSpc>
                        <a:spcBef>
                          <a:spcPts val="0"/>
                        </a:spcBef>
                        <a:spcAft>
                          <a:spcPts val="0"/>
                        </a:spcAft>
                      </a:pPr>
                      <a:endParaRPr lang="en-US" sz="1000" b="0" dirty="0">
                        <a:solidFill>
                          <a:schemeClr val="accent1">
                            <a:lumMod val="50000"/>
                          </a:schemeClr>
                        </a:solidFill>
                        <a:effectLst/>
                        <a:latin typeface="+mj-lt"/>
                        <a:ea typeface="Calibri"/>
                        <a:cs typeface="Times New Roman"/>
                      </a:endParaRPr>
                    </a:p>
                  </a:txBody>
                  <a:tcPr marL="68569" marR="68569" marT="0" marB="0"/>
                </a:tc>
                <a:tc>
                  <a:txBody>
                    <a:bodyPr/>
                    <a:lstStyle/>
                    <a:p>
                      <a:pPr marL="0" marR="0">
                        <a:lnSpc>
                          <a:spcPct val="115000"/>
                        </a:lnSpc>
                        <a:spcBef>
                          <a:spcPts val="0"/>
                        </a:spcBef>
                        <a:spcAft>
                          <a:spcPts val="0"/>
                        </a:spcAft>
                      </a:pPr>
                      <a:endParaRPr lang="en-US" sz="1000" dirty="0">
                        <a:effectLst/>
                        <a:latin typeface="+mj-lt"/>
                        <a:ea typeface="Calibri"/>
                        <a:cs typeface="Times New Roman"/>
                      </a:endParaRPr>
                    </a:p>
                  </a:txBody>
                  <a:tcPr marL="68569" marR="68569" marT="0" marB="0"/>
                </a:tc>
                <a:tc>
                  <a:txBody>
                    <a:bodyPr/>
                    <a:lstStyle/>
                    <a:p>
                      <a:pPr marL="0" marR="0">
                        <a:lnSpc>
                          <a:spcPct val="115000"/>
                        </a:lnSpc>
                        <a:spcBef>
                          <a:spcPts val="0"/>
                        </a:spcBef>
                        <a:spcAft>
                          <a:spcPts val="0"/>
                        </a:spcAft>
                      </a:pPr>
                      <a:endParaRPr lang="en-US" sz="1000" dirty="0">
                        <a:effectLst/>
                        <a:latin typeface="+mj-lt"/>
                        <a:ea typeface="Calibri"/>
                        <a:cs typeface="Times New Roman"/>
                      </a:endParaRPr>
                    </a:p>
                  </a:txBody>
                  <a:tcPr marL="68569" marR="68569" marT="0" marB="0"/>
                </a:tc>
                <a:extLst>
                  <a:ext uri="{0D108BD9-81ED-4DB2-BD59-A6C34878D82A}">
                    <a16:rowId xmlns:a16="http://schemas.microsoft.com/office/drawing/2014/main" val="1332030241"/>
                  </a:ext>
                </a:extLst>
              </a:tr>
              <a:tr h="219456">
                <a:tc rowSpan="2">
                  <a:txBody>
                    <a:bodyPr/>
                    <a:lstStyle/>
                    <a:p>
                      <a:pPr marL="0" marR="0" algn="ctr">
                        <a:lnSpc>
                          <a:spcPct val="115000"/>
                        </a:lnSpc>
                        <a:spcBef>
                          <a:spcPts val="0"/>
                        </a:spcBef>
                        <a:spcAft>
                          <a:spcPts val="0"/>
                        </a:spcAft>
                      </a:pPr>
                      <a:r>
                        <a:rPr lang="en-US" sz="1000" dirty="0">
                          <a:effectLst/>
                        </a:rPr>
                        <a:t>9</a:t>
                      </a:r>
                      <a:endParaRPr lang="en-US" sz="1000" dirty="0">
                        <a:effectLst/>
                        <a:latin typeface="Calibri"/>
                        <a:ea typeface="Calibri"/>
                        <a:cs typeface="Times New Roman"/>
                      </a:endParaRPr>
                    </a:p>
                  </a:txBody>
                  <a:tcPr marL="68569" marR="68569" marT="0" marB="0"/>
                </a:tc>
                <a:tc>
                  <a:txBody>
                    <a:bodyPr/>
                    <a:lstStyle/>
                    <a:p>
                      <a:pPr marL="0" marR="0" algn="ctr">
                        <a:lnSpc>
                          <a:spcPct val="115000"/>
                        </a:lnSpc>
                        <a:spcBef>
                          <a:spcPts val="0"/>
                        </a:spcBef>
                        <a:spcAft>
                          <a:spcPts val="0"/>
                        </a:spcAft>
                      </a:pPr>
                      <a:r>
                        <a:rPr lang="en-US" sz="1000" dirty="0">
                          <a:effectLst/>
                          <a:latin typeface="Calibri"/>
                          <a:ea typeface="Calibri"/>
                          <a:cs typeface="Times New Roman"/>
                        </a:rPr>
                        <a:t>A</a:t>
                      </a:r>
                    </a:p>
                  </a:txBody>
                  <a:tcPr marL="68569" marR="68569" marT="0" marB="0"/>
                </a:tc>
                <a:tc>
                  <a:txBody>
                    <a:bodyPr/>
                    <a:lstStyle/>
                    <a:p>
                      <a:pPr marL="0" marR="0">
                        <a:lnSpc>
                          <a:spcPct val="115000"/>
                        </a:lnSpc>
                        <a:spcBef>
                          <a:spcPts val="0"/>
                        </a:spcBef>
                        <a:spcAft>
                          <a:spcPts val="0"/>
                        </a:spcAft>
                      </a:pPr>
                      <a:r>
                        <a:rPr lang="en-US" sz="1000" b="0" dirty="0">
                          <a:solidFill>
                            <a:schemeClr val="accent1">
                              <a:lumMod val="50000"/>
                            </a:schemeClr>
                          </a:solidFill>
                          <a:effectLst/>
                          <a:latin typeface="+mj-lt"/>
                        </a:rPr>
                        <a:t>Manipulator dynamics (</a:t>
                      </a:r>
                      <a:r>
                        <a:rPr lang="en-US" sz="1000" b="0" dirty="0" err="1">
                          <a:solidFill>
                            <a:schemeClr val="accent1">
                              <a:lumMod val="50000"/>
                            </a:schemeClr>
                          </a:solidFill>
                          <a:effectLst/>
                          <a:latin typeface="+mj-lt"/>
                        </a:rPr>
                        <a:t>Langrangian</a:t>
                      </a:r>
                      <a:r>
                        <a:rPr lang="en-US" sz="1000" b="0" dirty="0">
                          <a:solidFill>
                            <a:schemeClr val="accent1">
                              <a:lumMod val="50000"/>
                            </a:schemeClr>
                          </a:solidFill>
                          <a:effectLst/>
                          <a:latin typeface="+mj-lt"/>
                        </a:rPr>
                        <a:t> formulation)</a:t>
                      </a:r>
                      <a:endParaRPr lang="en-US" sz="1000" b="0" dirty="0">
                        <a:solidFill>
                          <a:schemeClr val="accent1">
                            <a:lumMod val="50000"/>
                          </a:schemeClr>
                        </a:solidFill>
                        <a:effectLst/>
                        <a:latin typeface="+mj-lt"/>
                        <a:ea typeface="Calibri"/>
                        <a:cs typeface="Times New Roman"/>
                      </a:endParaRPr>
                    </a:p>
                  </a:txBody>
                  <a:tcPr marL="68569" marR="68569" marT="0" marB="0"/>
                </a:tc>
                <a:tc>
                  <a:txBody>
                    <a:bodyPr/>
                    <a:lstStyle/>
                    <a:p>
                      <a:pPr marL="0" marR="0">
                        <a:lnSpc>
                          <a:spcPct val="115000"/>
                        </a:lnSpc>
                        <a:spcBef>
                          <a:spcPts val="0"/>
                        </a:spcBef>
                        <a:spcAft>
                          <a:spcPts val="0"/>
                        </a:spcAft>
                      </a:pPr>
                      <a:endParaRPr lang="en-US" sz="1000" dirty="0">
                        <a:effectLst/>
                        <a:latin typeface="+mj-lt"/>
                        <a:ea typeface="Calibri"/>
                        <a:cs typeface="Times New Roman"/>
                      </a:endParaRPr>
                    </a:p>
                  </a:txBody>
                  <a:tcPr marL="68569" marR="68569" marT="0" marB="0"/>
                </a:tc>
                <a:tc>
                  <a:txBody>
                    <a:bodyPr/>
                    <a:lstStyle/>
                    <a:p>
                      <a:pPr marL="0" marR="0">
                        <a:lnSpc>
                          <a:spcPct val="115000"/>
                        </a:lnSpc>
                        <a:spcBef>
                          <a:spcPts val="0"/>
                        </a:spcBef>
                        <a:spcAft>
                          <a:spcPts val="0"/>
                        </a:spcAft>
                      </a:pPr>
                      <a:endParaRPr lang="en-US" sz="1000" dirty="0">
                        <a:effectLst/>
                        <a:latin typeface="+mj-lt"/>
                        <a:ea typeface="Calibri"/>
                        <a:cs typeface="Times New Roman"/>
                      </a:endParaRPr>
                    </a:p>
                  </a:txBody>
                  <a:tcPr marL="68569" marR="68569" marT="0" marB="0"/>
                </a:tc>
                <a:extLst>
                  <a:ext uri="{0D108BD9-81ED-4DB2-BD59-A6C34878D82A}">
                    <a16:rowId xmlns:a16="http://schemas.microsoft.com/office/drawing/2014/main" val="10009"/>
                  </a:ext>
                </a:extLst>
              </a:tr>
              <a:tr h="219456">
                <a:tc vMerge="1">
                  <a:txBody>
                    <a:bodyPr/>
                    <a:lstStyle/>
                    <a:p>
                      <a:pPr marL="0" marR="0">
                        <a:lnSpc>
                          <a:spcPct val="115000"/>
                        </a:lnSpc>
                        <a:spcBef>
                          <a:spcPts val="0"/>
                        </a:spcBef>
                        <a:spcAft>
                          <a:spcPts val="0"/>
                        </a:spcAft>
                      </a:pPr>
                      <a:endParaRPr lang="en-US" sz="1000" dirty="0">
                        <a:effectLst/>
                        <a:latin typeface="Calibri"/>
                        <a:ea typeface="Calibri"/>
                        <a:cs typeface="Times New Roman"/>
                      </a:endParaRPr>
                    </a:p>
                  </a:txBody>
                  <a:tcPr marL="68569" marR="68569" marT="0" marB="0"/>
                </a:tc>
                <a:tc>
                  <a:txBody>
                    <a:bodyPr/>
                    <a:lstStyle/>
                    <a:p>
                      <a:pPr marL="0" marR="0" algn="ctr">
                        <a:lnSpc>
                          <a:spcPct val="115000"/>
                        </a:lnSpc>
                        <a:spcBef>
                          <a:spcPts val="0"/>
                        </a:spcBef>
                        <a:spcAft>
                          <a:spcPts val="0"/>
                        </a:spcAft>
                      </a:pPr>
                      <a:r>
                        <a:rPr lang="en-US" sz="1000" dirty="0">
                          <a:effectLst/>
                          <a:latin typeface="Calibri"/>
                          <a:ea typeface="Calibri"/>
                          <a:cs typeface="Times New Roman"/>
                        </a:rPr>
                        <a:t>B</a:t>
                      </a:r>
                    </a:p>
                  </a:txBody>
                  <a:tcPr marL="68569" marR="68569" marT="0" marB="0"/>
                </a:tc>
                <a:tc>
                  <a:txBody>
                    <a:bodyPr/>
                    <a:lstStyle/>
                    <a:p>
                      <a:pPr marL="0" marR="0">
                        <a:lnSpc>
                          <a:spcPct val="115000"/>
                        </a:lnSpc>
                        <a:spcBef>
                          <a:spcPts val="0"/>
                        </a:spcBef>
                        <a:spcAft>
                          <a:spcPts val="0"/>
                        </a:spcAft>
                      </a:pPr>
                      <a:endParaRPr lang="en-US" sz="1000" b="0" dirty="0">
                        <a:effectLst/>
                        <a:latin typeface="+mj-lt"/>
                        <a:ea typeface="Calibri"/>
                        <a:cs typeface="Times New Roman"/>
                      </a:endParaRPr>
                    </a:p>
                  </a:txBody>
                  <a:tcPr marL="68569" marR="68569" marT="0" marB="0"/>
                </a:tc>
                <a:tc>
                  <a:txBody>
                    <a:bodyPr/>
                    <a:lstStyle/>
                    <a:p>
                      <a:pPr marL="0" marR="0">
                        <a:lnSpc>
                          <a:spcPct val="115000"/>
                        </a:lnSpc>
                        <a:spcBef>
                          <a:spcPts val="0"/>
                        </a:spcBef>
                        <a:spcAft>
                          <a:spcPts val="0"/>
                        </a:spcAft>
                      </a:pPr>
                      <a:endParaRPr lang="en-US" sz="1000" dirty="0">
                        <a:effectLst/>
                        <a:latin typeface="+mj-lt"/>
                        <a:ea typeface="Calibri"/>
                        <a:cs typeface="Times New Roman"/>
                      </a:endParaRPr>
                    </a:p>
                  </a:txBody>
                  <a:tcPr marL="68569" marR="68569" marT="0" marB="0"/>
                </a:tc>
                <a:tc>
                  <a:txBody>
                    <a:bodyPr/>
                    <a:lstStyle/>
                    <a:p>
                      <a:pPr marL="0" marR="0">
                        <a:lnSpc>
                          <a:spcPct val="115000"/>
                        </a:lnSpc>
                        <a:spcBef>
                          <a:spcPts val="0"/>
                        </a:spcBef>
                        <a:spcAft>
                          <a:spcPts val="0"/>
                        </a:spcAft>
                      </a:pPr>
                      <a:endParaRPr lang="en-US" sz="1000" dirty="0">
                        <a:effectLst/>
                        <a:latin typeface="+mj-lt"/>
                        <a:ea typeface="Calibri"/>
                        <a:cs typeface="Times New Roman"/>
                      </a:endParaRPr>
                    </a:p>
                  </a:txBody>
                  <a:tcPr marL="68569" marR="68569" marT="0" marB="0"/>
                </a:tc>
                <a:extLst>
                  <a:ext uri="{0D108BD9-81ED-4DB2-BD59-A6C34878D82A}">
                    <a16:rowId xmlns:a16="http://schemas.microsoft.com/office/drawing/2014/main" val="3133275091"/>
                  </a:ext>
                </a:extLst>
              </a:tr>
              <a:tr h="219456">
                <a:tc rowSpan="2">
                  <a:txBody>
                    <a:bodyPr/>
                    <a:lstStyle/>
                    <a:p>
                      <a:pPr marL="0" marR="0" algn="ctr">
                        <a:lnSpc>
                          <a:spcPct val="115000"/>
                        </a:lnSpc>
                        <a:spcBef>
                          <a:spcPts val="0"/>
                        </a:spcBef>
                        <a:spcAft>
                          <a:spcPts val="0"/>
                        </a:spcAft>
                      </a:pPr>
                      <a:r>
                        <a:rPr lang="en-US" sz="1000" dirty="0">
                          <a:effectLst/>
                        </a:rPr>
                        <a:t>10</a:t>
                      </a:r>
                      <a:endParaRPr lang="en-US" sz="1000" dirty="0">
                        <a:effectLst/>
                        <a:latin typeface="Calibri"/>
                        <a:ea typeface="Calibri"/>
                        <a:cs typeface="Times New Roman"/>
                      </a:endParaRPr>
                    </a:p>
                  </a:txBody>
                  <a:tcPr marL="68569" marR="68569" marT="0" marB="0"/>
                </a:tc>
                <a:tc>
                  <a:txBody>
                    <a:bodyPr/>
                    <a:lstStyle/>
                    <a:p>
                      <a:pPr marL="0" marR="0" algn="ctr">
                        <a:lnSpc>
                          <a:spcPct val="115000"/>
                        </a:lnSpc>
                        <a:spcBef>
                          <a:spcPts val="0"/>
                        </a:spcBef>
                        <a:spcAft>
                          <a:spcPts val="0"/>
                        </a:spcAft>
                      </a:pPr>
                      <a:r>
                        <a:rPr lang="en-US" sz="1000" dirty="0">
                          <a:effectLst/>
                          <a:latin typeface="Calibri"/>
                          <a:ea typeface="Calibri"/>
                          <a:cs typeface="Times New Roman"/>
                        </a:rPr>
                        <a:t>A</a:t>
                      </a:r>
                    </a:p>
                  </a:txBody>
                  <a:tcPr marL="68569" marR="68569" marT="0" marB="0"/>
                </a:tc>
                <a:tc>
                  <a:txBody>
                    <a:bodyPr/>
                    <a:lstStyle/>
                    <a:p>
                      <a:pPr marL="0" marR="0">
                        <a:lnSpc>
                          <a:spcPct val="115000"/>
                        </a:lnSpc>
                        <a:spcBef>
                          <a:spcPts val="0"/>
                        </a:spcBef>
                        <a:spcAft>
                          <a:spcPts val="0"/>
                        </a:spcAft>
                      </a:pPr>
                      <a:r>
                        <a:rPr lang="en-US" sz="1000" b="0" dirty="0">
                          <a:solidFill>
                            <a:srgbClr val="FF3399"/>
                          </a:solidFill>
                          <a:effectLst/>
                          <a:latin typeface="+mj-lt"/>
                        </a:rPr>
                        <a:t>Feedback Control in Robotics (Intro)</a:t>
                      </a:r>
                      <a:endParaRPr lang="en-US" sz="1000" b="0" dirty="0">
                        <a:solidFill>
                          <a:srgbClr val="FF3399"/>
                        </a:solidFill>
                        <a:effectLst/>
                        <a:latin typeface="+mj-lt"/>
                        <a:ea typeface="Calibri"/>
                        <a:cs typeface="Times New Roman"/>
                      </a:endParaRPr>
                    </a:p>
                  </a:txBody>
                  <a:tcPr marL="68569" marR="68569" marT="0" marB="0"/>
                </a:tc>
                <a:tc>
                  <a:txBody>
                    <a:bodyPr/>
                    <a:lstStyle/>
                    <a:p>
                      <a:pPr marL="0" marR="0">
                        <a:lnSpc>
                          <a:spcPct val="115000"/>
                        </a:lnSpc>
                        <a:spcBef>
                          <a:spcPts val="0"/>
                        </a:spcBef>
                        <a:spcAft>
                          <a:spcPts val="0"/>
                        </a:spcAft>
                      </a:pPr>
                      <a:endParaRPr lang="en-US" sz="1000" dirty="0">
                        <a:effectLst/>
                        <a:latin typeface="+mj-lt"/>
                        <a:ea typeface="Calibri"/>
                        <a:cs typeface="Times New Roman"/>
                      </a:endParaRPr>
                    </a:p>
                  </a:txBody>
                  <a:tcPr marL="68569" marR="68569" marT="0" marB="0"/>
                </a:tc>
                <a:tc>
                  <a:txBody>
                    <a:bodyPr/>
                    <a:lstStyle/>
                    <a:p>
                      <a:pPr marL="0" marR="0">
                        <a:lnSpc>
                          <a:spcPct val="115000"/>
                        </a:lnSpc>
                        <a:spcBef>
                          <a:spcPts val="0"/>
                        </a:spcBef>
                        <a:spcAft>
                          <a:spcPts val="0"/>
                        </a:spcAft>
                      </a:pPr>
                      <a:endParaRPr lang="en-US" sz="1000" dirty="0">
                        <a:effectLst/>
                        <a:latin typeface="+mj-lt"/>
                        <a:ea typeface="Calibri"/>
                        <a:cs typeface="Times New Roman"/>
                      </a:endParaRPr>
                    </a:p>
                  </a:txBody>
                  <a:tcPr marL="68569" marR="68569" marT="0" marB="0"/>
                </a:tc>
                <a:extLst>
                  <a:ext uri="{0D108BD9-81ED-4DB2-BD59-A6C34878D82A}">
                    <a16:rowId xmlns:a16="http://schemas.microsoft.com/office/drawing/2014/main" val="10010"/>
                  </a:ext>
                </a:extLst>
              </a:tr>
              <a:tr h="219456">
                <a:tc vMerge="1">
                  <a:txBody>
                    <a:bodyPr/>
                    <a:lstStyle/>
                    <a:p>
                      <a:pPr marL="0" marR="0">
                        <a:lnSpc>
                          <a:spcPct val="115000"/>
                        </a:lnSpc>
                        <a:spcBef>
                          <a:spcPts val="0"/>
                        </a:spcBef>
                        <a:spcAft>
                          <a:spcPts val="0"/>
                        </a:spcAft>
                      </a:pPr>
                      <a:endParaRPr lang="en-US" sz="1000" dirty="0">
                        <a:effectLst/>
                        <a:latin typeface="Calibri"/>
                        <a:ea typeface="Calibri"/>
                        <a:cs typeface="Times New Roman"/>
                      </a:endParaRPr>
                    </a:p>
                  </a:txBody>
                  <a:tcPr marL="68569" marR="68569" marT="0" marB="0"/>
                </a:tc>
                <a:tc>
                  <a:txBody>
                    <a:bodyPr/>
                    <a:lstStyle/>
                    <a:p>
                      <a:pPr marL="0" marR="0" algn="ctr">
                        <a:lnSpc>
                          <a:spcPct val="115000"/>
                        </a:lnSpc>
                        <a:spcBef>
                          <a:spcPts val="0"/>
                        </a:spcBef>
                        <a:spcAft>
                          <a:spcPts val="0"/>
                        </a:spcAft>
                      </a:pPr>
                      <a:r>
                        <a:rPr lang="en-US" sz="1000" dirty="0">
                          <a:effectLst/>
                          <a:latin typeface="Calibri"/>
                          <a:ea typeface="Calibri"/>
                          <a:cs typeface="Times New Roman"/>
                        </a:rPr>
                        <a:t>B</a:t>
                      </a:r>
                    </a:p>
                  </a:txBody>
                  <a:tcPr marL="68569" marR="68569" marT="0" marB="0"/>
                </a:tc>
                <a:tc>
                  <a:txBody>
                    <a:bodyPr/>
                    <a:lstStyle/>
                    <a:p>
                      <a:pPr marL="0" marR="0">
                        <a:lnSpc>
                          <a:spcPct val="115000"/>
                        </a:lnSpc>
                        <a:spcBef>
                          <a:spcPts val="0"/>
                        </a:spcBef>
                        <a:spcAft>
                          <a:spcPts val="0"/>
                        </a:spcAft>
                      </a:pPr>
                      <a:endParaRPr lang="en-US" sz="1000" dirty="0">
                        <a:effectLst/>
                        <a:latin typeface="+mj-lt"/>
                        <a:ea typeface="Calibri"/>
                        <a:cs typeface="Times New Roman"/>
                      </a:endParaRPr>
                    </a:p>
                  </a:txBody>
                  <a:tcPr marL="68569" marR="68569" marT="0" marB="0"/>
                </a:tc>
                <a:tc>
                  <a:txBody>
                    <a:bodyPr/>
                    <a:lstStyle/>
                    <a:p>
                      <a:pPr marL="0" marR="0">
                        <a:lnSpc>
                          <a:spcPct val="115000"/>
                        </a:lnSpc>
                        <a:spcBef>
                          <a:spcPts val="0"/>
                        </a:spcBef>
                        <a:spcAft>
                          <a:spcPts val="0"/>
                        </a:spcAft>
                      </a:pPr>
                      <a:endParaRPr lang="en-US" sz="1000" dirty="0">
                        <a:effectLst/>
                        <a:latin typeface="+mj-lt"/>
                        <a:ea typeface="Calibri"/>
                        <a:cs typeface="Times New Roman"/>
                      </a:endParaRPr>
                    </a:p>
                  </a:txBody>
                  <a:tcPr marL="68569" marR="68569" marT="0" marB="0"/>
                </a:tc>
                <a:tc>
                  <a:txBody>
                    <a:bodyPr/>
                    <a:lstStyle/>
                    <a:p>
                      <a:pPr marL="0" marR="0">
                        <a:lnSpc>
                          <a:spcPct val="115000"/>
                        </a:lnSpc>
                        <a:spcBef>
                          <a:spcPts val="0"/>
                        </a:spcBef>
                        <a:spcAft>
                          <a:spcPts val="0"/>
                        </a:spcAft>
                      </a:pPr>
                      <a:endParaRPr lang="en-US" sz="1000" dirty="0">
                        <a:effectLst/>
                        <a:latin typeface="+mj-lt"/>
                        <a:ea typeface="Calibri"/>
                        <a:cs typeface="Times New Roman"/>
                      </a:endParaRPr>
                    </a:p>
                  </a:txBody>
                  <a:tcPr marL="68569" marR="68569" marT="0" marB="0"/>
                </a:tc>
                <a:extLst>
                  <a:ext uri="{0D108BD9-81ED-4DB2-BD59-A6C34878D82A}">
                    <a16:rowId xmlns:a16="http://schemas.microsoft.com/office/drawing/2014/main" val="2494550396"/>
                  </a:ext>
                </a:extLst>
              </a:tr>
            </a:tbl>
          </a:graphicData>
        </a:graphic>
      </p:graphicFrame>
      <p:sp>
        <p:nvSpPr>
          <p:cNvPr id="9259" name="Rectangle 6">
            <a:extLst>
              <a:ext uri="{FF2B5EF4-FFF2-40B4-BE49-F238E27FC236}">
                <a16:creationId xmlns:a16="http://schemas.microsoft.com/office/drawing/2014/main" id="{B6E1BE9B-24E2-4A11-AA54-96C8A0144350}"/>
              </a:ext>
            </a:extLst>
          </p:cNvPr>
          <p:cNvSpPr>
            <a:spLocks noChangeArrowheads="1"/>
          </p:cNvSpPr>
          <p:nvPr/>
        </p:nvSpPr>
        <p:spPr bwMode="auto">
          <a:xfrm>
            <a:off x="13539207" y="2574282"/>
            <a:ext cx="184731"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har char="•"/>
              <a:defRPr sz="20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20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a:spcBef>
                <a:spcPct val="0"/>
              </a:spcBef>
              <a:buFontTx/>
              <a:buNone/>
            </a:pPr>
            <a:endParaRPr lang="en-US" altLang="en-US" sz="2400">
              <a:latin typeface="Times New Roman" panose="02020603050405020304" pitchFamily="18" charset="0"/>
            </a:endParaRPr>
          </a:p>
        </p:txBody>
      </p:sp>
      <p:sp>
        <p:nvSpPr>
          <p:cNvPr id="8" name="Footer Placeholder 2">
            <a:extLst>
              <a:ext uri="{FF2B5EF4-FFF2-40B4-BE49-F238E27FC236}">
                <a16:creationId xmlns:a16="http://schemas.microsoft.com/office/drawing/2014/main" id="{F4C81043-B636-F3BD-17B0-E006D2D44B05}"/>
              </a:ext>
            </a:extLst>
          </p:cNvPr>
          <p:cNvSpPr>
            <a:spLocks noGrp="1"/>
          </p:cNvSpPr>
          <p:nvPr>
            <p:ph type="ftr" sz="quarter" idx="10"/>
          </p:nvPr>
        </p:nvSpPr>
        <p:spPr>
          <a:xfrm>
            <a:off x="939173" y="6248400"/>
            <a:ext cx="6781800" cy="381000"/>
          </a:xfrm>
        </p:spPr>
        <p:txBody>
          <a:bodyPr/>
          <a:lstStyle/>
          <a:p>
            <a:pPr algn="l">
              <a:defRPr/>
            </a:pPr>
            <a:r>
              <a:rPr lang="en-US" altLang="en-US" dirty="0"/>
              <a:t>Instructor: Jacob Rosen </a:t>
            </a:r>
          </a:p>
          <a:p>
            <a:pPr algn="l">
              <a:defRPr/>
            </a:pPr>
            <a:r>
              <a:rPr lang="en-US" altLang="en-US" dirty="0"/>
              <a:t>Advanced Robotic - MAE 263B </a:t>
            </a:r>
            <a:r>
              <a:rPr lang="en-US" altLang="en-US" b="0" dirty="0">
                <a:latin typeface="Times New Roman" pitchFamily="18" charset="0"/>
              </a:rPr>
              <a:t>- </a:t>
            </a:r>
            <a:r>
              <a:rPr lang="en-US" altLang="en-US" dirty="0"/>
              <a:t>Department of Mechanical &amp; Aerospace Engineering - UCLA</a:t>
            </a:r>
            <a:r>
              <a:rPr lang="en-US" altLang="en-US" b="0" dirty="0">
                <a:latin typeface="Times New Roman" pitchFamily="18" charset="0"/>
              </a:rPr>
              <a:t> </a:t>
            </a:r>
            <a:endParaRPr lang="en-US" altLang="en-US" dirty="0">
              <a:solidFill>
                <a:schemeClr val="tx1"/>
              </a:solidFill>
            </a:endParaRPr>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r"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r"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28207</TotalTime>
  <Words>358</Words>
  <Application>Microsoft Office PowerPoint</Application>
  <PresentationFormat>Widescreen</PresentationFormat>
  <Paragraphs>104</Paragraphs>
  <Slides>5</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Arial Black</vt:lpstr>
      <vt:lpstr>Calibri</vt:lpstr>
      <vt:lpstr>Times New Roman</vt:lpstr>
      <vt:lpstr>Default Design</vt:lpstr>
      <vt:lpstr>Dynamics of Robotic Systems  MAE 263B  </vt:lpstr>
      <vt:lpstr>Contact Information </vt:lpstr>
      <vt:lpstr>School vs Life </vt:lpstr>
      <vt:lpstr>Advanced Robotic - MAE 263B - Introduction</vt:lpstr>
      <vt:lpstr>MAE 263B – Timetable </vt:lpstr>
    </vt:vector>
  </TitlesOfParts>
  <Company>University of Washington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Models of Robot Manipulation - EE 543</dc:title>
  <dc:creator>Jacob Rosen Ph.D.</dc:creator>
  <cp:lastModifiedBy>JacobRosen</cp:lastModifiedBy>
  <cp:revision>109</cp:revision>
  <cp:lastPrinted>2002-08-29T22:04:57Z</cp:lastPrinted>
  <dcterms:created xsi:type="dcterms:W3CDTF">2001-11-24T00:38:45Z</dcterms:created>
  <dcterms:modified xsi:type="dcterms:W3CDTF">2024-01-09T19:33:55Z</dcterms:modified>
</cp:coreProperties>
</file>