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1"/>
  </p:handoutMasterIdLst>
  <p:sldIdLst>
    <p:sldId id="304" r:id="rId2"/>
    <p:sldId id="410" r:id="rId3"/>
    <p:sldId id="412" r:id="rId4"/>
    <p:sldId id="402" r:id="rId5"/>
    <p:sldId id="414" r:id="rId6"/>
    <p:sldId id="437" r:id="rId7"/>
    <p:sldId id="438" r:id="rId8"/>
    <p:sldId id="439" r:id="rId9"/>
    <p:sldId id="440" r:id="rId10"/>
    <p:sldId id="441" r:id="rId11"/>
    <p:sldId id="417" r:id="rId12"/>
    <p:sldId id="442" r:id="rId13"/>
    <p:sldId id="418" r:id="rId14"/>
    <p:sldId id="443" r:id="rId15"/>
    <p:sldId id="444" r:id="rId16"/>
    <p:sldId id="445" r:id="rId17"/>
    <p:sldId id="446" r:id="rId18"/>
    <p:sldId id="447" r:id="rId19"/>
    <p:sldId id="449" r:id="rId2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4" autoAdjust="0"/>
    <p:restoredTop sz="90929"/>
  </p:normalViewPr>
  <p:slideViewPr>
    <p:cSldViewPr>
      <p:cViewPr varScale="1">
        <p:scale>
          <a:sx n="72" d="100"/>
          <a:sy n="72" d="100"/>
        </p:scale>
        <p:origin x="-9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4.xml"/><Relationship Id="rId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6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C3FD77-B863-40EC-827A-2FFFF9C6C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14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57F21-D4FC-433E-8AB7-85FBEE29E3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7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006B-82FD-4EF0-99F4-F4AE2BCDEC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37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E9C2-B8D9-407B-967D-F65053DBA2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9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5FD83-2C43-4DE5-AF70-8745ABD75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1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32216-2F12-4EFB-9108-942B0DD8C5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49A5A-11C5-4A9F-81E8-97975A7203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7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5B5F-2243-43EC-A6D8-42A325ED1A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0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F4A5-0C98-46BF-8712-B1A2E7CF5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6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E3A6C-7B46-458C-8293-43E36CFB51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81B1-8D6B-435D-83D2-FBF5D94D0D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95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A9A9F-2385-474B-BFAD-765693E0A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F3A95-28E8-4153-BF20-3024A841F2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0.png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jpeg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Boyce/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DiPrima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10</a:t>
            </a:r>
            <a:r>
              <a:rPr lang="en-US" sz="3200" b="1" baseline="30000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th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ed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, Ch </a:t>
            </a:r>
            <a:r>
              <a:rPr lang="en-US" sz="3200" b="1" dirty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7.8: </a:t>
            </a: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>Repeated Eigenvalues</a:t>
            </a: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  <a:t/>
            </a:r>
            <a:br>
              <a:rPr lang="en-US" sz="800" b="1" dirty="0" smtClean="0">
                <a:solidFill>
                  <a:srgbClr val="2125D7"/>
                </a:solidFill>
                <a:latin typeface="Times" charset="0"/>
                <a:cs typeface="Times New Roman" pitchFamily="18" charset="0"/>
              </a:rPr>
            </a:br>
            <a:r>
              <a:rPr lang="en-US" sz="1100" dirty="0" smtClean="0">
                <a:latin typeface="+mn-lt"/>
              </a:rPr>
              <a:t>Elementary Differential Equations and Boundary Value Problems, 10</a:t>
            </a:r>
            <a:r>
              <a:rPr lang="en-US" sz="1100" baseline="30000" dirty="0" smtClean="0">
                <a:latin typeface="+mn-lt"/>
              </a:rPr>
              <a:t>th</a:t>
            </a:r>
            <a:r>
              <a:rPr lang="en-US" sz="1100" dirty="0" smtClean="0">
                <a:latin typeface="+mn-lt"/>
              </a:rPr>
              <a:t> edition, by William E. Boyce and Richard C. </a:t>
            </a:r>
            <a:r>
              <a:rPr lang="en-US" sz="1100" dirty="0" err="1" smtClean="0">
                <a:latin typeface="+mn-lt"/>
              </a:rPr>
              <a:t>DiPrima</a:t>
            </a:r>
            <a:r>
              <a:rPr lang="en-US" sz="1100" dirty="0" smtClean="0">
                <a:latin typeface="+mn-lt"/>
              </a:rPr>
              <a:t>, ©2013 by John Wiley &amp; Sons, Inc.</a:t>
            </a:r>
            <a:endParaRPr lang="en-US" sz="11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 dirty="0"/>
              <a:t>We consider again a homogeneous system of </a:t>
            </a:r>
            <a:r>
              <a:rPr lang="en-US" sz="2400" i="1" dirty="0"/>
              <a:t>n</a:t>
            </a:r>
            <a:r>
              <a:rPr lang="en-US" sz="2400" dirty="0"/>
              <a:t> first order linear equations with constant real coefficients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.</a:t>
            </a:r>
          </a:p>
          <a:p>
            <a:r>
              <a:rPr lang="en-US" sz="2400" dirty="0">
                <a:sym typeface="Symbol" pitchFamily="18" charset="2"/>
              </a:rPr>
              <a:t>If the eigenvalues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n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of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are real and different, then there are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linearly independent eigenvectors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baseline="30000" dirty="0"/>
              <a:t>(1)</a:t>
            </a:r>
            <a:r>
              <a:rPr lang="en-US" sz="2400" i="1" dirty="0"/>
              <a:t>,…,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baseline="30000" dirty="0"/>
              <a:t>(</a:t>
            </a:r>
            <a:r>
              <a:rPr lang="en-US" sz="2400" i="1" baseline="30000" dirty="0"/>
              <a:t>n</a:t>
            </a:r>
            <a:r>
              <a:rPr lang="en-US" sz="2400" baseline="30000" dirty="0"/>
              <a:t>)</a:t>
            </a:r>
            <a:r>
              <a:rPr lang="en-US" sz="2400" dirty="0"/>
              <a:t>, and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/>
              <a:t>linearly independent </a:t>
            </a:r>
            <a:r>
              <a:rPr lang="en-US" sz="2400" dirty="0">
                <a:sym typeface="Symbol" pitchFamily="18" charset="2"/>
              </a:rPr>
              <a:t>solutions of </a:t>
            </a:r>
            <a:r>
              <a:rPr lang="en-US" sz="2400" dirty="0"/>
              <a:t>the form</a:t>
            </a:r>
          </a:p>
          <a:p>
            <a:endParaRPr lang="en-US" sz="2400" dirty="0"/>
          </a:p>
          <a:p>
            <a:r>
              <a:rPr lang="en-US" sz="2400" dirty="0">
                <a:sym typeface="Symbol" pitchFamily="18" charset="2"/>
              </a:rPr>
              <a:t>If some of the eigenvalues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dirty="0"/>
              <a:t>,…,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n</a:t>
            </a:r>
            <a:r>
              <a:rPr lang="en-US" sz="2400" dirty="0"/>
              <a:t> are </a:t>
            </a:r>
            <a:r>
              <a:rPr lang="en-US" sz="2400" dirty="0">
                <a:sym typeface="Symbol" pitchFamily="18" charset="2"/>
              </a:rPr>
              <a:t>repeated, then there may not be </a:t>
            </a:r>
            <a:r>
              <a:rPr lang="en-US" sz="2400" i="1" dirty="0">
                <a:sym typeface="Symbol" pitchFamily="18" charset="2"/>
              </a:rPr>
              <a:t>n</a:t>
            </a:r>
            <a:r>
              <a:rPr lang="en-US" sz="2400" dirty="0">
                <a:sym typeface="Symbol" pitchFamily="18" charset="2"/>
              </a:rPr>
              <a:t> corresponding linearly independent solutions of the above form.</a:t>
            </a:r>
          </a:p>
          <a:p>
            <a:r>
              <a:rPr lang="en-US" sz="2400" dirty="0">
                <a:sym typeface="Symbol" pitchFamily="18" charset="2"/>
              </a:rPr>
              <a:t>In this case, we will seek additional solutions that are products of polynomials and exponential functions. </a:t>
            </a:r>
          </a:p>
        </p:txBody>
      </p:sp>
      <p:graphicFrame>
        <p:nvGraphicFramePr>
          <p:cNvPr id="74770" name="Object 18"/>
          <p:cNvGraphicFramePr>
            <a:graphicFrameLocks noChangeAspect="1"/>
          </p:cNvGraphicFramePr>
          <p:nvPr/>
        </p:nvGraphicFramePr>
        <p:xfrm>
          <a:off x="2362200" y="3657600"/>
          <a:ext cx="3886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4" name="Equation" r:id="rId3" imgW="2057400" imgH="228600" progId="Equation.3">
                  <p:embed/>
                </p:oleObj>
              </mc:Choice>
              <mc:Fallback>
                <p:oleObj name="Equation" r:id="rId3" imgW="2057400" imgH="2286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657600"/>
                        <a:ext cx="3886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General Solution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(7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6547" name="Rectangle 2051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The two solutions of 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i="1"/>
              <a:t> </a:t>
            </a:r>
            <a:r>
              <a:rPr lang="en-US" sz="2400"/>
              <a:t>= </a:t>
            </a:r>
            <a:r>
              <a:rPr lang="en-US" sz="2400" b="1"/>
              <a:t>Ax</a:t>
            </a:r>
            <a:r>
              <a:rPr lang="en-US" sz="2400">
                <a:sym typeface="Symbol" pitchFamily="18" charset="2"/>
              </a:rPr>
              <a:t> are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The Wronskian of these two solutions is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Thus </a:t>
            </a:r>
            <a:r>
              <a:rPr lang="en-US" sz="2400" b="1"/>
              <a:t>x</a:t>
            </a:r>
            <a:r>
              <a:rPr lang="en-US" sz="2400" baseline="30000"/>
              <a:t>(1)</a:t>
            </a:r>
            <a:r>
              <a:rPr lang="en-US" sz="2400" i="1"/>
              <a:t> </a:t>
            </a:r>
            <a:r>
              <a:rPr lang="en-US" sz="2400">
                <a:sym typeface="Symbol" pitchFamily="18" charset="2"/>
              </a:rPr>
              <a:t>and </a:t>
            </a:r>
            <a:r>
              <a:rPr lang="en-US" sz="2400" b="1"/>
              <a:t>x</a:t>
            </a:r>
            <a:r>
              <a:rPr lang="en-US" sz="2400" baseline="30000"/>
              <a:t>(2)</a:t>
            </a:r>
            <a:r>
              <a:rPr lang="en-US" sz="2400" i="1"/>
              <a:t> </a:t>
            </a:r>
            <a:r>
              <a:rPr lang="en-US" sz="2400"/>
              <a:t>are fundamental solutions, and </a:t>
            </a:r>
            <a:r>
              <a:rPr lang="en-US" sz="2400">
                <a:sym typeface="Symbol" pitchFamily="18" charset="2"/>
              </a:rPr>
              <a:t>the general solution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>
                <a:sym typeface="Symbol" pitchFamily="18" charset="2"/>
              </a:rPr>
              <a:t> is</a:t>
            </a:r>
          </a:p>
        </p:txBody>
      </p:sp>
      <p:graphicFrame>
        <p:nvGraphicFramePr>
          <p:cNvPr id="256000" name="Object 2048"/>
          <p:cNvGraphicFramePr>
            <a:graphicFrameLocks noChangeAspect="1"/>
          </p:cNvGraphicFramePr>
          <p:nvPr/>
        </p:nvGraphicFramePr>
        <p:xfrm>
          <a:off x="1828800" y="3505200"/>
          <a:ext cx="45815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2" name="Equation" r:id="rId3" imgW="2641320" imgH="482400" progId="Equation.3">
                  <p:embed/>
                </p:oleObj>
              </mc:Choice>
              <mc:Fallback>
                <p:oleObj name="Equation" r:id="rId3" imgW="2641320" imgH="482400" progId="Equation.3">
                  <p:embed/>
                  <p:pic>
                    <p:nvPicPr>
                      <p:cNvPr id="0" name="Picture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505200"/>
                        <a:ext cx="4581525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01" name="Object 2049"/>
          <p:cNvGraphicFramePr>
            <a:graphicFrameLocks noChangeAspect="1"/>
          </p:cNvGraphicFramePr>
          <p:nvPr/>
        </p:nvGraphicFramePr>
        <p:xfrm>
          <a:off x="1828800" y="5181600"/>
          <a:ext cx="46736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3" name="Equation" r:id="rId5" imgW="2527200" imgH="736560" progId="Equation.3">
                  <p:embed/>
                </p:oleObj>
              </mc:Choice>
              <mc:Fallback>
                <p:oleObj name="Equation" r:id="rId5" imgW="2527200" imgH="736560" progId="Equation.3">
                  <p:embed/>
                  <p:pic>
                    <p:nvPicPr>
                      <p:cNvPr id="0" name="Picture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81600"/>
                        <a:ext cx="4673600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02" name="Object 2050"/>
          <p:cNvGraphicFramePr>
            <a:graphicFrameLocks noChangeAspect="1"/>
          </p:cNvGraphicFramePr>
          <p:nvPr/>
        </p:nvGraphicFramePr>
        <p:xfrm>
          <a:off x="1828800" y="2133600"/>
          <a:ext cx="480853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4" name="Equation" r:id="rId7" imgW="2768400" imgH="457200" progId="Equation.3">
                  <p:embed/>
                </p:oleObj>
              </mc:Choice>
              <mc:Fallback>
                <p:oleObj name="Equation" r:id="rId7" imgW="2768400" imgH="457200" progId="Equation.3">
                  <p:embed/>
                  <p:pic>
                    <p:nvPicPr>
                      <p:cNvPr id="0" name="Picture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133600"/>
                        <a:ext cx="4808538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Phase Plane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(8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The general solution is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/>
              <a:t>Thus </a:t>
            </a:r>
            <a:r>
              <a:rPr lang="en-US" sz="2400" b="1"/>
              <a:t>x </a:t>
            </a:r>
            <a:r>
              <a:rPr lang="en-US" sz="2400"/>
              <a:t>is unbounded as </a:t>
            </a:r>
            <a:r>
              <a:rPr lang="en-US" sz="2400" i="1"/>
              <a:t>t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 </a:t>
            </a:r>
            <a:r>
              <a:rPr lang="en-US" sz="2400"/>
              <a:t>,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b="1"/>
              <a:t>x</a:t>
            </a:r>
            <a:r>
              <a:rPr lang="en-US" sz="2400" i="1"/>
              <a:t> </a:t>
            </a:r>
            <a:r>
              <a:rPr lang="en-US" sz="2400">
                <a:sym typeface="Symbol" pitchFamily="18" charset="2"/>
              </a:rPr>
              <a:t> </a:t>
            </a:r>
            <a:r>
              <a:rPr lang="en-US" sz="2400" b="1">
                <a:sym typeface="Symbol" pitchFamily="18" charset="2"/>
              </a:rPr>
              <a:t>0</a:t>
            </a:r>
            <a:r>
              <a:rPr lang="en-US" sz="2400" i="1"/>
              <a:t> </a:t>
            </a:r>
            <a:r>
              <a:rPr lang="en-US" sz="2400"/>
              <a:t>as </a:t>
            </a:r>
            <a:r>
              <a:rPr lang="en-US" sz="2400" i="1"/>
              <a:t>t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 -</a:t>
            </a:r>
            <a:r>
              <a:rPr lang="en-US" sz="2400"/>
              <a:t>. </a:t>
            </a:r>
          </a:p>
          <a:p>
            <a:r>
              <a:rPr lang="en-US" sz="2400"/>
              <a:t>Further, it can be shown that as </a:t>
            </a:r>
            <a:r>
              <a:rPr lang="en-US" sz="2400" i="1"/>
              <a:t>t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 -, </a:t>
            </a:r>
            <a:r>
              <a:rPr lang="en-US" sz="2400" b="1"/>
              <a:t>x</a:t>
            </a:r>
            <a:r>
              <a:rPr lang="en-US" sz="2400" i="1"/>
              <a:t> </a:t>
            </a:r>
            <a:r>
              <a:rPr lang="en-US" sz="2400">
                <a:sym typeface="Symbol" pitchFamily="18" charset="2"/>
              </a:rPr>
              <a:t> </a:t>
            </a:r>
            <a:r>
              <a:rPr lang="en-US" sz="2400" b="1">
                <a:sym typeface="Symbol" pitchFamily="18" charset="2"/>
              </a:rPr>
              <a:t>0</a:t>
            </a:r>
            <a:r>
              <a:rPr lang="en-US" sz="2400" i="1"/>
              <a:t> </a:t>
            </a:r>
            <a:r>
              <a:rPr lang="en-US" sz="2400">
                <a:sym typeface="Symbol" pitchFamily="18" charset="2"/>
              </a:rPr>
              <a:t>asymptotic </a:t>
            </a: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to the </a:t>
            </a:r>
            <a:r>
              <a:rPr lang="en-US" sz="2400"/>
              <a:t>line </a:t>
            </a:r>
            <a:r>
              <a:rPr lang="en-US" sz="2400" i="1"/>
              <a:t>x</a:t>
            </a:r>
            <a:r>
              <a:rPr lang="en-US" sz="2400" baseline="-25000"/>
              <a:t>2</a:t>
            </a:r>
            <a:r>
              <a:rPr lang="en-US" sz="2400">
                <a:sym typeface="Symbol" pitchFamily="18" charset="2"/>
              </a:rPr>
              <a:t> = -</a:t>
            </a:r>
            <a:r>
              <a:rPr lang="en-US" sz="2400" i="1"/>
              <a:t>x</a:t>
            </a:r>
            <a:r>
              <a:rPr lang="en-US" sz="2400" baseline="-25000"/>
              <a:t>1</a:t>
            </a:r>
            <a:r>
              <a:rPr lang="en-US" sz="2400"/>
              <a:t> determined by the first eigenvector</a:t>
            </a:r>
            <a:r>
              <a:rPr lang="en-US" sz="2400">
                <a:sym typeface="Symbol" pitchFamily="18" charset="2"/>
              </a:rPr>
              <a:t>. </a:t>
            </a:r>
          </a:p>
          <a:p>
            <a:r>
              <a:rPr lang="en-US" sz="2400">
                <a:sym typeface="Symbol" pitchFamily="18" charset="2"/>
              </a:rPr>
              <a:t>Similarly, </a:t>
            </a:r>
            <a:r>
              <a:rPr lang="en-US" sz="2400"/>
              <a:t>as </a:t>
            </a:r>
            <a:r>
              <a:rPr lang="en-US" sz="2400" i="1"/>
              <a:t>t</a:t>
            </a:r>
            <a:r>
              <a:rPr lang="en-US" sz="2400"/>
              <a:t> </a:t>
            </a:r>
            <a:r>
              <a:rPr lang="en-US" sz="2400">
                <a:sym typeface="Symbol" pitchFamily="18" charset="2"/>
              </a:rPr>
              <a:t> , </a:t>
            </a:r>
            <a:r>
              <a:rPr lang="en-US" sz="2400" b="1"/>
              <a:t>x</a:t>
            </a:r>
            <a:r>
              <a:rPr lang="en-US" sz="2400">
                <a:sym typeface="Symbol" pitchFamily="18" charset="2"/>
              </a:rPr>
              <a:t> is asymptotic </a:t>
            </a:r>
            <a:br>
              <a:rPr lang="en-US" sz="2400">
                <a:sym typeface="Symbol" pitchFamily="18" charset="2"/>
              </a:rPr>
            </a:br>
            <a:r>
              <a:rPr lang="en-US" sz="2400">
                <a:sym typeface="Symbol" pitchFamily="18" charset="2"/>
              </a:rPr>
              <a:t>to a </a:t>
            </a:r>
            <a:r>
              <a:rPr lang="en-US" sz="2400"/>
              <a:t>line parallel to </a:t>
            </a:r>
            <a:r>
              <a:rPr lang="en-US" sz="2400" i="1"/>
              <a:t>x</a:t>
            </a:r>
            <a:r>
              <a:rPr lang="en-US" sz="2400" baseline="-25000"/>
              <a:t>2</a:t>
            </a:r>
            <a:r>
              <a:rPr lang="en-US" sz="2400">
                <a:sym typeface="Symbol" pitchFamily="18" charset="2"/>
              </a:rPr>
              <a:t> = -</a:t>
            </a:r>
            <a:r>
              <a:rPr lang="en-US" sz="2400" i="1"/>
              <a:t>x</a:t>
            </a:r>
            <a:r>
              <a:rPr lang="en-US" sz="2400" baseline="-25000"/>
              <a:t>1</a:t>
            </a:r>
            <a:r>
              <a:rPr lang="en-US" sz="2400">
                <a:sym typeface="Symbol" pitchFamily="18" charset="2"/>
              </a:rPr>
              <a:t>.</a:t>
            </a:r>
            <a:r>
              <a:rPr lang="en-US" sz="2800">
                <a:sym typeface="Symbol" pitchFamily="18" charset="2"/>
              </a:rPr>
              <a:t> </a:t>
            </a:r>
          </a:p>
        </p:txBody>
      </p:sp>
      <p:graphicFrame>
        <p:nvGraphicFramePr>
          <p:cNvPr id="257024" name="Object 0"/>
          <p:cNvGraphicFramePr>
            <a:graphicFrameLocks noChangeAspect="1"/>
          </p:cNvGraphicFramePr>
          <p:nvPr/>
        </p:nvGraphicFramePr>
        <p:xfrm>
          <a:off x="1981200" y="2139950"/>
          <a:ext cx="46736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28" name="Equation" r:id="rId3" imgW="2527200" imgH="482400" progId="Equation.3">
                  <p:embed/>
                </p:oleObj>
              </mc:Choice>
              <mc:Fallback>
                <p:oleObj name="Equation" r:id="rId3" imgW="2527200" imgH="4824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9950"/>
                        <a:ext cx="467360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7881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476750"/>
            <a:ext cx="28956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Phase Plane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(9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The origin is an </a:t>
            </a:r>
            <a:r>
              <a:rPr lang="en-US" sz="2400" b="1" dirty="0">
                <a:sym typeface="Symbol" pitchFamily="18" charset="2"/>
              </a:rPr>
              <a:t>improper node</a:t>
            </a:r>
            <a:r>
              <a:rPr lang="en-US" sz="2400" dirty="0">
                <a:sym typeface="Symbol" pitchFamily="18" charset="2"/>
              </a:rPr>
              <a:t>, and is unstable. See graph. </a:t>
            </a:r>
          </a:p>
          <a:p>
            <a:r>
              <a:rPr lang="en-US" sz="2400" dirty="0">
                <a:sym typeface="Symbol" pitchFamily="18" charset="2"/>
              </a:rPr>
              <a:t>The pattern of trajectories is typical for two repeated eigenvalues with only one eigenvector. </a:t>
            </a:r>
          </a:p>
          <a:p>
            <a:r>
              <a:rPr lang="en-US" sz="2400" dirty="0">
                <a:sym typeface="Symbol" pitchFamily="18" charset="2"/>
              </a:rPr>
              <a:t>If the eigenvalues are negative, then the trajectories are similar but are traversed in the inward direction. </a:t>
            </a:r>
            <a:r>
              <a:rPr lang="en-US" sz="2400" dirty="0" smtClean="0">
                <a:sym typeface="Symbol" pitchFamily="18" charset="2"/>
              </a:rPr>
              <a:t>In </a:t>
            </a:r>
            <a:r>
              <a:rPr lang="en-US" sz="2400" dirty="0">
                <a:sym typeface="Symbol" pitchFamily="18" charset="2"/>
              </a:rPr>
              <a:t>this case the origin is an asymptotically stable improper node. </a:t>
            </a:r>
          </a:p>
        </p:txBody>
      </p:sp>
      <p:pic>
        <p:nvPicPr>
          <p:cNvPr id="2375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267200"/>
            <a:ext cx="31242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Time Plots for General Solution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Time plots for </a:t>
            </a:r>
            <a:r>
              <a:rPr lang="en-US" sz="2400" i="1">
                <a:sym typeface="Symbol" pitchFamily="18" charset="2"/>
              </a:rPr>
              <a:t>x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i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) are given below, where we note that the general solution </a:t>
            </a:r>
            <a:r>
              <a:rPr lang="en-US" sz="2400" b="1"/>
              <a:t>x </a:t>
            </a:r>
            <a:r>
              <a:rPr lang="en-US" sz="2400"/>
              <a:t>can be written as follows.  </a:t>
            </a:r>
            <a:r>
              <a:rPr lang="en-US" sz="2400" i="1"/>
              <a:t> </a:t>
            </a:r>
            <a:endParaRPr lang="en-US" sz="2400"/>
          </a:p>
        </p:txBody>
      </p:sp>
      <p:graphicFrame>
        <p:nvGraphicFramePr>
          <p:cNvPr id="208900" name="Object 4"/>
          <p:cNvGraphicFramePr>
            <a:graphicFrameLocks noChangeAspect="1"/>
          </p:cNvGraphicFramePr>
          <p:nvPr/>
        </p:nvGraphicFramePr>
        <p:xfrm>
          <a:off x="1295400" y="2590800"/>
          <a:ext cx="467518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4" name="Equation" r:id="rId3" imgW="2527200" imgH="990360" progId="Equation.3">
                  <p:embed/>
                </p:oleObj>
              </mc:Choice>
              <mc:Fallback>
                <p:oleObj name="Equation" r:id="rId3" imgW="2527200" imgH="990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90800"/>
                        <a:ext cx="4675188" cy="183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89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91200" y="4308475"/>
            <a:ext cx="3092450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General Case for Double Eigenvalues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Suppose the system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 has a double eigenvalue </a:t>
            </a:r>
            <a:r>
              <a:rPr lang="en-US" sz="2400" i="1"/>
              <a:t>r</a:t>
            </a:r>
            <a:r>
              <a:rPr lang="en-US" sz="2400"/>
              <a:t> = 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/>
              <a:t>and a single corresponding eigenvector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The first solution is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/>
              <a:t>			x</a:t>
            </a:r>
            <a:r>
              <a:rPr lang="en-US" sz="2400" baseline="30000">
                <a:sym typeface="Symbol" pitchFamily="18" charset="2"/>
              </a:rPr>
              <a:t>(1)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i="1" baseline="30000">
                <a:sym typeface="Symbol" pitchFamily="18" charset="2"/>
              </a:rPr>
              <a:t> t</a:t>
            </a:r>
            <a:r>
              <a:rPr lang="en-US" sz="2400">
                <a:sym typeface="Symbol" pitchFamily="18" charset="2"/>
              </a:rPr>
              <a:t>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>
                <a:sym typeface="Symbol" pitchFamily="18" charset="2"/>
              </a:rPr>
              <a:t>	</a:t>
            </a:r>
            <a:r>
              <a:rPr lang="en-US" sz="2400">
                <a:sym typeface="Symbol" pitchFamily="18" charset="2"/>
              </a:rPr>
              <a:t>where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 satisfies (</a:t>
            </a:r>
            <a:r>
              <a:rPr lang="en-US" sz="2400" b="1"/>
              <a:t>A</a:t>
            </a:r>
            <a:r>
              <a:rPr lang="en-US" sz="2400"/>
              <a:t>-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 b="1"/>
              <a:t>I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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As in Example 1, the second solution has the form</a:t>
            </a:r>
          </a:p>
          <a:p>
            <a:pPr>
              <a:lnSpc>
                <a:spcPct val="90000"/>
              </a:lnSpc>
            </a:pPr>
            <a:endParaRPr lang="en-US" sz="2400">
              <a:sym typeface="Symbol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sym typeface="Symbol" pitchFamily="18" charset="2"/>
              </a:rPr>
              <a:t>	where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 is as above and </a:t>
            </a:r>
            <a:r>
              <a:rPr lang="en-US" sz="2400" b="1">
                <a:sym typeface="Symbol" pitchFamily="18" charset="2"/>
              </a:rPr>
              <a:t></a:t>
            </a:r>
            <a:r>
              <a:rPr lang="en-US" sz="2400">
                <a:sym typeface="Symbol" pitchFamily="18" charset="2"/>
              </a:rPr>
              <a:t> satisfies (</a:t>
            </a:r>
            <a:r>
              <a:rPr lang="en-US" sz="2400" b="1"/>
              <a:t>A</a:t>
            </a:r>
            <a:r>
              <a:rPr lang="en-US" sz="2400"/>
              <a:t>-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 b="1"/>
              <a:t>I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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.  </a:t>
            </a:r>
          </a:p>
          <a:p>
            <a:pPr>
              <a:lnSpc>
                <a:spcPct val="90000"/>
              </a:lnSpc>
            </a:pPr>
            <a:endParaRPr lang="en-US" sz="140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Since 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>
                <a:sym typeface="Symbol" pitchFamily="18" charset="2"/>
              </a:rPr>
              <a:t> is an </a:t>
            </a:r>
            <a:r>
              <a:rPr lang="en-US" sz="2400"/>
              <a:t>eigenvalue, </a:t>
            </a:r>
            <a:r>
              <a:rPr lang="en-US" sz="2400">
                <a:sym typeface="Symbol" pitchFamily="18" charset="2"/>
              </a:rPr>
              <a:t>det(</a:t>
            </a:r>
            <a:r>
              <a:rPr lang="en-US" sz="2400" b="1"/>
              <a:t>A</a:t>
            </a:r>
            <a:r>
              <a:rPr lang="en-US" sz="2400"/>
              <a:t>-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 b="1"/>
              <a:t>I</a:t>
            </a:r>
            <a:r>
              <a:rPr lang="en-US" sz="2400"/>
              <a:t>) = 0, and 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b="1"/>
              <a:t>A</a:t>
            </a:r>
            <a:r>
              <a:rPr lang="en-US" sz="2400"/>
              <a:t>-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 b="1"/>
              <a:t>I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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b</a:t>
            </a:r>
            <a:r>
              <a:rPr lang="en-US" sz="2400">
                <a:sym typeface="Symbol" pitchFamily="18" charset="2"/>
              </a:rPr>
              <a:t> does not have a solution for all </a:t>
            </a:r>
            <a:r>
              <a:rPr lang="en-US" sz="2400" b="1">
                <a:sym typeface="Symbol" pitchFamily="18" charset="2"/>
              </a:rPr>
              <a:t>b</a:t>
            </a:r>
            <a:r>
              <a:rPr lang="en-US" sz="2400">
                <a:sym typeface="Symbol" pitchFamily="18" charset="2"/>
              </a:rPr>
              <a:t>.   However, it can be shown that (</a:t>
            </a:r>
            <a:r>
              <a:rPr lang="en-US" sz="2400" b="1"/>
              <a:t>A</a:t>
            </a:r>
            <a:r>
              <a:rPr lang="en-US" sz="2400"/>
              <a:t>-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400" b="1"/>
              <a:t>I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 </a:t>
            </a:r>
            <a:r>
              <a:rPr lang="en-US" sz="2400">
                <a:sym typeface="Symbol" pitchFamily="18" charset="2"/>
              </a:rPr>
              <a:t>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 always has a solution.  </a:t>
            </a:r>
          </a:p>
          <a:p>
            <a:pPr>
              <a:lnSpc>
                <a:spcPct val="90000"/>
              </a:lnSpc>
            </a:pPr>
            <a:r>
              <a:rPr lang="en-US" sz="2400">
                <a:sym typeface="Symbol" pitchFamily="18" charset="2"/>
              </a:rPr>
              <a:t>The vector </a:t>
            </a:r>
            <a:r>
              <a:rPr lang="en-US" sz="2400" b="1">
                <a:sym typeface="Symbol" pitchFamily="18" charset="2"/>
              </a:rPr>
              <a:t> </a:t>
            </a:r>
            <a:r>
              <a:rPr lang="en-US" sz="2400">
                <a:sym typeface="Symbol" pitchFamily="18" charset="2"/>
              </a:rPr>
              <a:t>is called a </a:t>
            </a:r>
            <a:r>
              <a:rPr lang="en-US" sz="2400" b="1">
                <a:sym typeface="Symbol" pitchFamily="18" charset="2"/>
              </a:rPr>
              <a:t>generalized eigenvector</a:t>
            </a:r>
            <a:r>
              <a:rPr lang="en-US" sz="2400">
                <a:sym typeface="Symbol" pitchFamily="18" charset="2"/>
              </a:rPr>
              <a:t>.  </a:t>
            </a:r>
          </a:p>
        </p:txBody>
      </p:sp>
      <p:graphicFrame>
        <p:nvGraphicFramePr>
          <p:cNvPr id="258048" name="Object 1024"/>
          <p:cNvGraphicFramePr>
            <a:graphicFrameLocks noChangeAspect="1"/>
          </p:cNvGraphicFramePr>
          <p:nvPr/>
        </p:nvGraphicFramePr>
        <p:xfrm>
          <a:off x="2743200" y="4038600"/>
          <a:ext cx="21748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2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038600"/>
                        <a:ext cx="21748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 Extension: </a:t>
            </a:r>
            <a:b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   </a:t>
            </a:r>
            <a:r>
              <a:rPr lang="en-US" sz="24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(1 of 2)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Recall that a fundamental matrix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>
                <a:sym typeface="Symbol" pitchFamily="18" charset="2"/>
              </a:rPr>
              <a:t> for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 has linearly independent solution for its columns.  </a:t>
            </a:r>
          </a:p>
          <a:p>
            <a:r>
              <a:rPr lang="en-US" sz="2400"/>
              <a:t>In Example 1, our system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 i="1"/>
              <a:t> </a:t>
            </a:r>
            <a:r>
              <a:rPr lang="en-US" sz="2400"/>
              <a:t>= </a:t>
            </a:r>
            <a:r>
              <a:rPr lang="en-US" sz="2400" b="1"/>
              <a:t>Ax</a:t>
            </a:r>
            <a:r>
              <a:rPr lang="en-US" sz="2400"/>
              <a:t> was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	and t</a:t>
            </a:r>
            <a:r>
              <a:rPr lang="en-US" sz="2400">
                <a:sym typeface="Symbol" pitchFamily="18" charset="2"/>
              </a:rPr>
              <a:t>he two solutions we found were</a:t>
            </a:r>
            <a:r>
              <a:rPr lang="en-US" sz="2400"/>
              <a:t> 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 the corresponding fundamental matrix is</a:t>
            </a:r>
          </a:p>
        </p:txBody>
      </p:sp>
      <p:graphicFrame>
        <p:nvGraphicFramePr>
          <p:cNvPr id="259072" name="Object 1024"/>
          <p:cNvGraphicFramePr>
            <a:graphicFrameLocks noChangeAspect="1"/>
          </p:cNvGraphicFramePr>
          <p:nvPr/>
        </p:nvGraphicFramePr>
        <p:xfrm>
          <a:off x="1828800" y="5638800"/>
          <a:ext cx="51196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4" name="Equation" r:id="rId3" imgW="2768400" imgH="482400" progId="Equation.3">
                  <p:embed/>
                </p:oleObj>
              </mc:Choice>
              <mc:Fallback>
                <p:oleObj name="Equation" r:id="rId3" imgW="2768400" imgH="4824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638800"/>
                        <a:ext cx="5119688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73" name="Object 1025"/>
          <p:cNvGraphicFramePr>
            <a:graphicFrameLocks noChangeAspect="1"/>
          </p:cNvGraphicFramePr>
          <p:nvPr/>
        </p:nvGraphicFramePr>
        <p:xfrm>
          <a:off x="2057400" y="4267200"/>
          <a:ext cx="4808538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5" name="Equation" r:id="rId5" imgW="2768400" imgH="457200" progId="Equation.3">
                  <p:embed/>
                </p:oleObj>
              </mc:Choice>
              <mc:Fallback>
                <p:oleObj name="Equation" r:id="rId5" imgW="2768400" imgH="4572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4808538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9074" name="Object 1026"/>
          <p:cNvGraphicFramePr>
            <a:graphicFrameLocks noChangeAspect="1"/>
          </p:cNvGraphicFramePr>
          <p:nvPr/>
        </p:nvGraphicFramePr>
        <p:xfrm>
          <a:off x="3124200" y="2971800"/>
          <a:ext cx="16065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086" name="Equation" r:id="rId7" imgW="888840" imgH="457200" progId="Equation.3">
                  <p:embed/>
                </p:oleObj>
              </mc:Choice>
              <mc:Fallback>
                <p:oleObj name="Equation" r:id="rId7" imgW="888840" imgH="45720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971800"/>
                        <a:ext cx="16065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 Extension:</a:t>
            </a:r>
            <a:b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Fundamental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  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   </a:t>
            </a:r>
            <a:r>
              <a:rPr lang="en-US" sz="24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(2 of 2)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The fundamental matrix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>
                <a:sym typeface="Symbol" pitchFamily="18" charset="2"/>
              </a:rPr>
              <a:t> that satisfies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>
                <a:sym typeface="Symbol" pitchFamily="18" charset="2"/>
              </a:rPr>
              <a:t>(</a:t>
            </a:r>
            <a:r>
              <a:rPr lang="en-US" sz="2400" b="1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)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I</a:t>
            </a:r>
            <a:r>
              <a:rPr lang="en-US" sz="2400"/>
              <a:t> can be found using </a:t>
            </a:r>
            <a:r>
              <a:rPr lang="en-US" sz="2400" b="1">
                <a:sym typeface="Symbol" pitchFamily="18" charset="2"/>
              </a:rPr>
              <a:t>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 baseline="30000">
                <a:sym typeface="Symbol" pitchFamily="18" charset="2"/>
              </a:rPr>
              <a:t>-1</a:t>
            </a:r>
            <a:r>
              <a:rPr lang="en-US" sz="2400"/>
              <a:t>(0), where</a:t>
            </a:r>
          </a:p>
          <a:p>
            <a:endParaRPr lang="en-US" sz="2400"/>
          </a:p>
          <a:p>
            <a:endParaRPr lang="en-US" sz="2400"/>
          </a:p>
          <a:p>
            <a:pPr>
              <a:buFontTx/>
              <a:buNone/>
            </a:pPr>
            <a:r>
              <a:rPr lang="en-US" sz="1200"/>
              <a:t>	</a:t>
            </a:r>
          </a:p>
          <a:p>
            <a:pPr>
              <a:buFontTx/>
              <a:buNone/>
            </a:pPr>
            <a:r>
              <a:rPr lang="en-US" sz="2400"/>
              <a:t>	where </a:t>
            </a:r>
            <a:r>
              <a:rPr lang="en-US" sz="2400" b="1">
                <a:sym typeface="Symbol" pitchFamily="18" charset="2"/>
              </a:rPr>
              <a:t></a:t>
            </a:r>
            <a:r>
              <a:rPr lang="en-US" sz="2400" baseline="30000">
                <a:sym typeface="Symbol" pitchFamily="18" charset="2"/>
              </a:rPr>
              <a:t>-1</a:t>
            </a:r>
            <a:r>
              <a:rPr lang="en-US" sz="2400"/>
              <a:t>(0) is found as follows: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endParaRPr lang="en-US" sz="2400"/>
          </a:p>
          <a:p>
            <a:endParaRPr lang="en-US" sz="1200"/>
          </a:p>
          <a:p>
            <a:r>
              <a:rPr lang="en-US" sz="2400"/>
              <a:t>Thus</a:t>
            </a:r>
          </a:p>
        </p:txBody>
      </p:sp>
      <p:graphicFrame>
        <p:nvGraphicFramePr>
          <p:cNvPr id="260096" name="Object 1024"/>
          <p:cNvGraphicFramePr>
            <a:graphicFrameLocks noChangeAspect="1"/>
          </p:cNvGraphicFramePr>
          <p:nvPr/>
        </p:nvGraphicFramePr>
        <p:xfrm>
          <a:off x="2057400" y="2590800"/>
          <a:ext cx="4414838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8" name="Equation" r:id="rId3" imgW="2387520" imgH="457200" progId="Equation.3">
                  <p:embed/>
                </p:oleObj>
              </mc:Choice>
              <mc:Fallback>
                <p:oleObj name="Equation" r:id="rId3" imgW="2387520" imgH="4572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0"/>
                        <a:ext cx="4414838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097" name="Object 1025"/>
          <p:cNvGraphicFramePr>
            <a:graphicFrameLocks noChangeAspect="1"/>
          </p:cNvGraphicFramePr>
          <p:nvPr/>
        </p:nvGraphicFramePr>
        <p:xfrm>
          <a:off x="1447800" y="4191000"/>
          <a:ext cx="64103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09" name="Equation" r:id="rId5" imgW="3466800" imgH="457200" progId="Equation.3">
                  <p:embed/>
                </p:oleObj>
              </mc:Choice>
              <mc:Fallback>
                <p:oleObj name="Equation" r:id="rId5" imgW="3466800" imgH="4572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91000"/>
                        <a:ext cx="6410325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0098" name="Object 1026"/>
          <p:cNvGraphicFramePr>
            <a:graphicFrameLocks noChangeAspect="1"/>
          </p:cNvGraphicFramePr>
          <p:nvPr/>
        </p:nvGraphicFramePr>
        <p:xfrm>
          <a:off x="1524000" y="5562600"/>
          <a:ext cx="57531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110" name="Equation" r:id="rId7" imgW="3111480" imgH="457200" progId="Equation.3">
                  <p:embed/>
                </p:oleObj>
              </mc:Choice>
              <mc:Fallback>
                <p:oleObj name="Equation" r:id="rId7" imgW="3111480" imgH="45720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562600"/>
                        <a:ext cx="5753100" cy="84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Jordan Forms</a:t>
            </a:r>
            <a:r>
              <a:rPr lang="en-US" sz="3200" b="1" dirty="0">
                <a:latin typeface="+mn-lt"/>
                <a:cs typeface="Times New Roman" pitchFamily="18" charset="0"/>
              </a:rPr>
              <a:t> 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229600" cy="5181600"/>
          </a:xfrm>
        </p:spPr>
        <p:txBody>
          <a:bodyPr/>
          <a:lstStyle/>
          <a:p>
            <a:r>
              <a:rPr lang="en-US" sz="2400"/>
              <a:t>If </a:t>
            </a:r>
            <a:r>
              <a:rPr lang="en-US" sz="2400" b="1"/>
              <a:t>A</a:t>
            </a:r>
            <a:r>
              <a:rPr lang="en-US" sz="2400"/>
              <a:t> is </a:t>
            </a:r>
            <a:r>
              <a:rPr lang="en-US" sz="2400" i="1"/>
              <a:t>n</a:t>
            </a:r>
            <a:r>
              <a:rPr lang="en-US" sz="2400"/>
              <a:t> x </a:t>
            </a:r>
            <a:r>
              <a:rPr lang="en-US" sz="2400" i="1"/>
              <a:t>n</a:t>
            </a:r>
            <a:r>
              <a:rPr lang="en-US" sz="2400"/>
              <a:t> with </a:t>
            </a:r>
            <a:r>
              <a:rPr lang="en-US" sz="2400" i="1"/>
              <a:t>n</a:t>
            </a:r>
            <a:r>
              <a:rPr lang="en-US" sz="2400"/>
              <a:t> linearly independent eigenvectors, then </a:t>
            </a:r>
            <a:r>
              <a:rPr lang="en-US" sz="2400" b="1"/>
              <a:t>A</a:t>
            </a:r>
            <a:r>
              <a:rPr lang="en-US" sz="2400"/>
              <a:t> can be diagonalized using a similarity transform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D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400"/>
              <a:t> The transform matrix </a:t>
            </a:r>
            <a:r>
              <a:rPr lang="en-US" sz="2400" b="1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consisted of eigenvectors </a:t>
            </a:r>
            <a:r>
              <a:rPr lang="en-US" sz="2400"/>
              <a:t>of </a:t>
            </a:r>
            <a:r>
              <a:rPr lang="en-US" sz="2400" b="1"/>
              <a:t>A</a:t>
            </a:r>
            <a:r>
              <a:rPr lang="en-US" sz="2400"/>
              <a:t>, and the diagonal entries of D consisted of the eigenvalues of </a:t>
            </a:r>
            <a:r>
              <a:rPr lang="en-US" sz="2400" b="1"/>
              <a:t>A</a:t>
            </a:r>
            <a:r>
              <a:rPr lang="en-US" sz="2400"/>
              <a:t>. </a:t>
            </a:r>
          </a:p>
          <a:p>
            <a:r>
              <a:rPr lang="en-US" sz="2400"/>
              <a:t>In the case of repeated eigenvalues and fewer than </a:t>
            </a:r>
            <a:r>
              <a:rPr lang="en-US" sz="2400" i="1"/>
              <a:t>n</a:t>
            </a:r>
            <a:r>
              <a:rPr lang="en-US" sz="2400"/>
              <a:t> linearly independent eigenvectors, </a:t>
            </a:r>
            <a:r>
              <a:rPr lang="en-US" sz="2400" b="1"/>
              <a:t>A</a:t>
            </a:r>
            <a:r>
              <a:rPr lang="en-US" sz="2400"/>
              <a:t> can be transformed into a nearly diagonal matrix </a:t>
            </a:r>
            <a:r>
              <a:rPr lang="en-US" sz="2400" b="1">
                <a:sym typeface="Symbol" pitchFamily="18" charset="2"/>
              </a:rPr>
              <a:t>J</a:t>
            </a:r>
            <a:r>
              <a:rPr lang="en-US" sz="2400"/>
              <a:t>, called the </a:t>
            </a:r>
            <a:r>
              <a:rPr lang="en-US" sz="2400" b="1"/>
              <a:t>Jordan form</a:t>
            </a:r>
            <a:r>
              <a:rPr lang="en-US" sz="2400"/>
              <a:t> of </a:t>
            </a:r>
            <a:r>
              <a:rPr lang="en-US" sz="2400" b="1"/>
              <a:t>A</a:t>
            </a:r>
            <a:r>
              <a:rPr lang="en-US" sz="2400"/>
              <a:t>, with</a:t>
            </a:r>
          </a:p>
          <a:p>
            <a:pPr>
              <a:buFontTx/>
              <a:buNone/>
            </a:pPr>
            <a:r>
              <a:rPr lang="en-US" sz="2400" b="1">
                <a:sym typeface="Symbol" pitchFamily="18" charset="2"/>
              </a:rPr>
              <a:t>				T</a:t>
            </a:r>
            <a:r>
              <a:rPr lang="en-US" sz="2400" baseline="30000"/>
              <a:t>-1</a:t>
            </a:r>
            <a:r>
              <a:rPr lang="en-US" sz="2400" b="1"/>
              <a:t>A</a:t>
            </a:r>
            <a:r>
              <a:rPr lang="en-US" sz="2400" b="1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=</a:t>
            </a:r>
            <a:r>
              <a:rPr lang="en-US" sz="2400" b="1">
                <a:sym typeface="Symbol" pitchFamily="18" charset="2"/>
              </a:rPr>
              <a:t> J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 Extension: </a:t>
            </a:r>
            <a:b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Transform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Matrix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(1 of 2)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/>
              <a:t>In Example </a:t>
            </a:r>
            <a:r>
              <a:rPr lang="en-US" sz="2400" dirty="0" smtClean="0"/>
              <a:t>2, </a:t>
            </a:r>
            <a:r>
              <a:rPr lang="en-US" sz="2400" dirty="0"/>
              <a:t>our system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 was</a:t>
            </a:r>
          </a:p>
          <a:p>
            <a:endParaRPr lang="en-US" sz="2400" dirty="0"/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2400" dirty="0"/>
              <a:t>	with </a:t>
            </a:r>
            <a:r>
              <a:rPr lang="en-US" sz="2400" dirty="0" err="1"/>
              <a:t>eigenvalues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= 2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= 2 and eigenvectors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endParaRPr lang="en-US" sz="1200" dirty="0"/>
          </a:p>
          <a:p>
            <a:r>
              <a:rPr lang="en-US" sz="2400" dirty="0"/>
              <a:t>Choosing </a:t>
            </a:r>
            <a:r>
              <a:rPr lang="en-US" sz="2400" i="1" dirty="0"/>
              <a:t>k</a:t>
            </a:r>
            <a:r>
              <a:rPr lang="en-US" sz="2400" dirty="0"/>
              <a:t> = 0, the transform matrix </a:t>
            </a:r>
            <a:r>
              <a:rPr lang="en-US" sz="2400" b="1" dirty="0"/>
              <a:t>T</a:t>
            </a:r>
            <a:r>
              <a:rPr lang="en-US" sz="2400" dirty="0"/>
              <a:t> formed from the two eigenvectors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dirty="0">
                <a:sym typeface="Symbol" pitchFamily="18" charset="2"/>
              </a:rPr>
              <a:t> and </a:t>
            </a:r>
            <a:r>
              <a:rPr lang="en-US" sz="2400" b="1" dirty="0">
                <a:sym typeface="Symbol" pitchFamily="18" charset="2"/>
              </a:rPr>
              <a:t>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/>
              <a:t>is  </a:t>
            </a:r>
          </a:p>
        </p:txBody>
      </p:sp>
      <p:graphicFrame>
        <p:nvGraphicFramePr>
          <p:cNvPr id="261120" name="Object 1024"/>
          <p:cNvGraphicFramePr>
            <a:graphicFrameLocks noChangeAspect="1"/>
          </p:cNvGraphicFramePr>
          <p:nvPr/>
        </p:nvGraphicFramePr>
        <p:xfrm>
          <a:off x="3048000" y="2133600"/>
          <a:ext cx="16065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2" name="Equation" r:id="rId3" imgW="888840" imgH="457200" progId="Equation.3">
                  <p:embed/>
                </p:oleObj>
              </mc:Choice>
              <mc:Fallback>
                <p:oleObj name="Equation" r:id="rId3" imgW="888840" imgH="4572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133600"/>
                        <a:ext cx="16065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1" name="Object 1025"/>
          <p:cNvGraphicFramePr>
            <a:graphicFrameLocks noChangeAspect="1"/>
          </p:cNvGraphicFramePr>
          <p:nvPr/>
        </p:nvGraphicFramePr>
        <p:xfrm>
          <a:off x="2286000" y="3581400"/>
          <a:ext cx="31623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3" name="Equation" r:id="rId5" imgW="1714320" imgH="457200" progId="Equation.3">
                  <p:embed/>
                </p:oleObj>
              </mc:Choice>
              <mc:Fallback>
                <p:oleObj name="Equation" r:id="rId5" imgW="1714320" imgH="4572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81400"/>
                        <a:ext cx="316230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1122" name="Object 1026"/>
          <p:cNvGraphicFramePr>
            <a:graphicFrameLocks noChangeAspect="1"/>
          </p:cNvGraphicFramePr>
          <p:nvPr/>
        </p:nvGraphicFramePr>
        <p:xfrm>
          <a:off x="2819400" y="5486400"/>
          <a:ext cx="1752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34" name="Equation" r:id="rId7" imgW="901440" imgH="457200" progId="Equation.3">
                  <p:embed/>
                </p:oleObj>
              </mc:Choice>
              <mc:Fallback>
                <p:oleObj name="Equation" r:id="rId7" imgW="901440" imgH="45720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486400"/>
                        <a:ext cx="17526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 Extension: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Jordan Form</a:t>
            </a:r>
            <a:r>
              <a:rPr lang="en-US" sz="32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   </a:t>
            </a:r>
            <a:r>
              <a:rPr lang="en-US" sz="2400" b="1" dirty="0">
                <a:solidFill>
                  <a:srgbClr val="2125D7"/>
                </a:solidFill>
                <a:latin typeface="+mn-lt"/>
                <a:sym typeface="Symbol" pitchFamily="18" charset="2"/>
              </a:rPr>
              <a:t>(2 of 2)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/>
              <a:t>The Jordan form </a:t>
            </a:r>
            <a:r>
              <a:rPr lang="en-US" sz="2400" b="1" dirty="0">
                <a:sym typeface="Symbol" pitchFamily="18" charset="2"/>
              </a:rPr>
              <a:t>J</a:t>
            </a:r>
            <a:r>
              <a:rPr lang="en-US" sz="2400" dirty="0"/>
              <a:t> of </a:t>
            </a:r>
            <a:r>
              <a:rPr lang="en-US" sz="2400" b="1" dirty="0"/>
              <a:t>A</a:t>
            </a:r>
            <a:r>
              <a:rPr lang="en-US" sz="2400" dirty="0"/>
              <a:t> is defined by </a:t>
            </a:r>
            <a:r>
              <a:rPr lang="en-US" sz="2400" b="1" dirty="0">
                <a:sym typeface="Symbol" pitchFamily="18" charset="2"/>
              </a:rPr>
              <a:t>T</a:t>
            </a:r>
            <a:r>
              <a:rPr lang="en-US" sz="2400" baseline="30000" dirty="0"/>
              <a:t>-1</a:t>
            </a:r>
            <a:r>
              <a:rPr lang="en-US" sz="2400" b="1" dirty="0"/>
              <a:t>A</a:t>
            </a:r>
            <a:r>
              <a:rPr lang="en-US" sz="2400" b="1" dirty="0">
                <a:sym typeface="Symbol" pitchFamily="18" charset="2"/>
              </a:rPr>
              <a:t>T </a:t>
            </a:r>
            <a:r>
              <a:rPr lang="en-US" sz="2400" dirty="0">
                <a:sym typeface="Symbol" pitchFamily="18" charset="2"/>
              </a:rPr>
              <a:t>=</a:t>
            </a:r>
            <a:r>
              <a:rPr lang="en-US" sz="2400" b="1" dirty="0">
                <a:sym typeface="Symbol" pitchFamily="18" charset="2"/>
              </a:rPr>
              <a:t> J</a:t>
            </a:r>
            <a:r>
              <a:rPr lang="en-US" sz="2800" dirty="0">
                <a:sym typeface="Symbol" pitchFamily="18" charset="2"/>
              </a:rPr>
              <a:t>.</a:t>
            </a:r>
            <a:r>
              <a:rPr lang="en-US" sz="2400" dirty="0"/>
              <a:t> </a:t>
            </a:r>
          </a:p>
          <a:p>
            <a:r>
              <a:rPr lang="en-US" sz="2400" dirty="0"/>
              <a:t>Now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1200" dirty="0"/>
              <a:t>	</a:t>
            </a:r>
          </a:p>
          <a:p>
            <a:pPr>
              <a:buFontTx/>
              <a:buNone/>
            </a:pPr>
            <a:r>
              <a:rPr lang="en-US" sz="2400" dirty="0"/>
              <a:t>	and hence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endParaRPr lang="en-US" sz="800" dirty="0"/>
          </a:p>
          <a:p>
            <a:r>
              <a:rPr lang="en-US" sz="2400" dirty="0"/>
              <a:t>Note that the eigenvalues of </a:t>
            </a:r>
            <a:r>
              <a:rPr lang="en-US" sz="2400" b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= 2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= 2, are on the main diagonal of </a:t>
            </a:r>
            <a:r>
              <a:rPr lang="en-US" sz="2400" b="1" dirty="0"/>
              <a:t>J</a:t>
            </a:r>
            <a:r>
              <a:rPr lang="en-US" sz="2400" dirty="0"/>
              <a:t>, and that there is a 1 directly above the second eigenvalue. </a:t>
            </a:r>
            <a:r>
              <a:rPr lang="en-US" sz="2400" dirty="0" smtClean="0"/>
              <a:t>This </a:t>
            </a:r>
            <a:r>
              <a:rPr lang="en-US" sz="2400" dirty="0"/>
              <a:t>pattern is typical of Jordan forms. </a:t>
            </a:r>
          </a:p>
        </p:txBody>
      </p:sp>
      <p:graphicFrame>
        <p:nvGraphicFramePr>
          <p:cNvPr id="262144" name="Object 0"/>
          <p:cNvGraphicFramePr>
            <a:graphicFrameLocks noChangeAspect="1"/>
          </p:cNvGraphicFramePr>
          <p:nvPr/>
        </p:nvGraphicFramePr>
        <p:xfrm>
          <a:off x="2438400" y="2362200"/>
          <a:ext cx="37338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2" name="Equation" r:id="rId3" imgW="1942920" imgH="457200" progId="Equation.3">
                  <p:embed/>
                </p:oleObj>
              </mc:Choice>
              <mc:Fallback>
                <p:oleObj name="Equation" r:id="rId3" imgW="1942920" imgH="457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362200"/>
                        <a:ext cx="37338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145" name="Object 1"/>
          <p:cNvGraphicFramePr>
            <a:graphicFrameLocks noChangeAspect="1"/>
          </p:cNvGraphicFramePr>
          <p:nvPr/>
        </p:nvGraphicFramePr>
        <p:xfrm>
          <a:off x="1524000" y="3733800"/>
          <a:ext cx="60610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53" name="Equation" r:id="rId5" imgW="3263760" imgH="482400" progId="Equation.3">
                  <p:embed/>
                </p:oleObj>
              </mc:Choice>
              <mc:Fallback>
                <p:oleObj name="Equation" r:id="rId5" imgW="326376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33800"/>
                        <a:ext cx="6061075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Eigenvalues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)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 smtClean="0">
                <a:sym typeface="Symbol" pitchFamily="18" charset="2"/>
              </a:rPr>
              <a:t>We need to find the eigenvectors for the matrix:</a:t>
            </a:r>
          </a:p>
          <a:p>
            <a:endParaRPr lang="en-US" sz="2400" dirty="0" smtClean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r>
              <a:rPr lang="en-US" sz="2400" dirty="0" smtClean="0">
                <a:sym typeface="Symbol" pitchFamily="18" charset="2"/>
              </a:rPr>
              <a:t>The eigenvalues </a:t>
            </a:r>
            <a:r>
              <a:rPr lang="en-US" sz="2400" i="1" dirty="0" smtClean="0">
                <a:sym typeface="Symbol" pitchFamily="18" charset="2"/>
              </a:rPr>
              <a:t>r </a:t>
            </a:r>
            <a:r>
              <a:rPr lang="en-US" sz="2400" dirty="0" smtClean="0">
                <a:sym typeface="Symbol" pitchFamily="18" charset="2"/>
              </a:rPr>
              <a:t>and </a:t>
            </a:r>
            <a:r>
              <a:rPr lang="en-US" sz="2400" b="1" dirty="0" smtClean="0">
                <a:sym typeface="Symbol" pitchFamily="18" charset="2"/>
              </a:rPr>
              <a:t></a:t>
            </a:r>
            <a:r>
              <a:rPr lang="en-US" sz="2400" dirty="0" smtClean="0">
                <a:sym typeface="Symbol" pitchFamily="18" charset="2"/>
              </a:rPr>
              <a:t> eigenvectors satisfy the </a:t>
            </a:r>
            <a:r>
              <a:rPr lang="en-US" sz="2400" dirty="0" smtClean="0">
                <a:sym typeface="Symbol" pitchFamily="18" charset="2"/>
              </a:rPr>
              <a:t>equation</a:t>
            </a:r>
            <a:endParaRPr lang="en-US" sz="2400" dirty="0" smtClean="0">
              <a:sym typeface="Symbol" pitchFamily="18" charset="2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(</a:t>
            </a:r>
            <a:r>
              <a:rPr lang="en-US" sz="2400" b="1" dirty="0" smtClean="0"/>
              <a:t>A </a:t>
            </a:r>
            <a:r>
              <a:rPr lang="en-US" sz="2400" dirty="0" smtClean="0"/>
              <a:t>– </a:t>
            </a:r>
            <a:r>
              <a:rPr lang="en-US" sz="2400" i="1" dirty="0" err="1" smtClean="0"/>
              <a:t>r</a:t>
            </a:r>
            <a:r>
              <a:rPr lang="en-US" sz="2400" b="1" dirty="0" err="1" smtClean="0"/>
              <a:t>I</a:t>
            </a:r>
            <a:r>
              <a:rPr lang="en-US" sz="2400" dirty="0" smtClean="0"/>
              <a:t> ) </a:t>
            </a:r>
            <a:r>
              <a:rPr lang="en-US" sz="2400" b="1" dirty="0" smtClean="0">
                <a:sym typeface="Symbol" pitchFamily="18" charset="2"/>
              </a:rPr>
              <a:t></a:t>
            </a:r>
            <a:r>
              <a:rPr lang="en-US" sz="2400" i="1" dirty="0" smtClean="0">
                <a:sym typeface="Symbol" pitchFamily="18" charset="2"/>
              </a:rPr>
              <a:t>=0  </a:t>
            </a:r>
            <a:r>
              <a:rPr lang="en-US" sz="2400" dirty="0" smtClean="0">
                <a:sym typeface="Symbol" pitchFamily="18" charset="2"/>
              </a:rPr>
              <a:t>or </a:t>
            </a:r>
            <a:endParaRPr lang="en-US" sz="2400" b="1" dirty="0"/>
          </a:p>
          <a:p>
            <a:endParaRPr lang="en-US" sz="2400" dirty="0"/>
          </a:p>
          <a:p>
            <a:pPr>
              <a:buNone/>
            </a:pPr>
            <a:endParaRPr lang="en-US" sz="800" dirty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endParaRPr lang="en-US" sz="800" dirty="0"/>
          </a:p>
          <a:p>
            <a:r>
              <a:rPr lang="en-US" sz="2400" dirty="0"/>
              <a:t>To determine </a:t>
            </a:r>
            <a:r>
              <a:rPr lang="en-US" sz="2400" i="1" dirty="0"/>
              <a:t>r</a:t>
            </a:r>
            <a:r>
              <a:rPr lang="en-US" sz="2400" dirty="0"/>
              <a:t>, solve </a:t>
            </a:r>
            <a:r>
              <a:rPr lang="en-US" sz="2400" dirty="0" err="1"/>
              <a:t>det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b="1" dirty="0"/>
              <a:t>A</a:t>
            </a:r>
            <a:r>
              <a:rPr lang="en-US" sz="2400" dirty="0"/>
              <a:t>-</a:t>
            </a:r>
            <a:r>
              <a:rPr lang="en-US" sz="2400" i="1" dirty="0" err="1"/>
              <a:t>r</a:t>
            </a:r>
            <a:r>
              <a:rPr lang="en-US" sz="2400" b="1" dirty="0" err="1"/>
              <a:t>I</a:t>
            </a:r>
            <a:r>
              <a:rPr lang="en-US" sz="2400" dirty="0"/>
              <a:t>) = 0: 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Thus </a:t>
            </a:r>
            <a:r>
              <a:rPr lang="en-US" sz="2400" i="1" dirty="0"/>
              <a:t>r</a:t>
            </a:r>
            <a:r>
              <a:rPr lang="en-US" sz="2400" baseline="-25000" dirty="0"/>
              <a:t>1</a:t>
            </a:r>
            <a:r>
              <a:rPr lang="en-US" sz="2400" i="1" dirty="0"/>
              <a:t> </a:t>
            </a:r>
            <a:r>
              <a:rPr lang="en-US" sz="2400" dirty="0"/>
              <a:t>= 2 and </a:t>
            </a:r>
            <a:r>
              <a:rPr lang="en-US" sz="2400" i="1" dirty="0"/>
              <a:t>r</a:t>
            </a:r>
            <a:r>
              <a:rPr lang="en-US" sz="2400" baseline="-25000" dirty="0"/>
              <a:t>2</a:t>
            </a:r>
            <a:r>
              <a:rPr lang="en-US" sz="2400" i="1" dirty="0"/>
              <a:t> </a:t>
            </a:r>
            <a:r>
              <a:rPr lang="en-US" sz="2400" dirty="0"/>
              <a:t>= 2.   </a:t>
            </a:r>
          </a:p>
        </p:txBody>
      </p:sp>
      <p:graphicFrame>
        <p:nvGraphicFramePr>
          <p:cNvPr id="249856" name="Object 0"/>
          <p:cNvGraphicFramePr>
            <a:graphicFrameLocks noChangeAspect="1"/>
          </p:cNvGraphicFramePr>
          <p:nvPr/>
        </p:nvGraphicFramePr>
        <p:xfrm>
          <a:off x="1905000" y="5181600"/>
          <a:ext cx="585946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8" name="Equation" r:id="rId3" imgW="3238200" imgH="457200" progId="Equation.3">
                  <p:embed/>
                </p:oleObj>
              </mc:Choice>
              <mc:Fallback>
                <p:oleObj name="Equation" r:id="rId3" imgW="3238200" imgH="457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81600"/>
                        <a:ext cx="5859462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57" name="Object 1"/>
          <p:cNvGraphicFramePr>
            <a:graphicFrameLocks noChangeAspect="1"/>
          </p:cNvGraphicFramePr>
          <p:nvPr/>
        </p:nvGraphicFramePr>
        <p:xfrm>
          <a:off x="3200400" y="3810000"/>
          <a:ext cx="26876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9" name="Equation" r:id="rId5" imgW="1485720" imgH="482400" progId="Equation.3">
                  <p:embed/>
                </p:oleObj>
              </mc:Choice>
              <mc:Fallback>
                <p:oleObj name="Equation" r:id="rId5" imgW="1485720" imgH="4824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2687638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58" name="Object 2"/>
          <p:cNvGraphicFramePr>
            <a:graphicFrameLocks noChangeAspect="1"/>
          </p:cNvGraphicFramePr>
          <p:nvPr/>
        </p:nvGraphicFramePr>
        <p:xfrm>
          <a:off x="3733800" y="2133600"/>
          <a:ext cx="16065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0" name="Equation" r:id="rId7" imgW="888840" imgH="457200" progId="Equation.3">
                  <p:embed/>
                </p:oleObj>
              </mc:Choice>
              <mc:Fallback>
                <p:oleObj name="Equation" r:id="rId7" imgW="88884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133600"/>
                        <a:ext cx="16065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1: Eigenvectors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916863" cy="49530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To find the eigenvectors, we solve</a:t>
            </a:r>
          </a:p>
          <a:p>
            <a:endParaRPr lang="en-US" sz="2400" dirty="0">
              <a:sym typeface="Symbol" pitchFamily="18" charset="2"/>
            </a:endParaRPr>
          </a:p>
          <a:p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1200" dirty="0">
                <a:sym typeface="Symbol" pitchFamily="18" charset="2"/>
              </a:rPr>
              <a:t>	</a:t>
            </a:r>
          </a:p>
          <a:p>
            <a:pPr>
              <a:buFontTx/>
              <a:buNone/>
            </a:pPr>
            <a:r>
              <a:rPr lang="en-US" sz="2400" dirty="0">
                <a:sym typeface="Symbol" pitchFamily="18" charset="2"/>
              </a:rPr>
              <a:t>	by row reducing the augmented matrix:</a:t>
            </a: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pPr>
              <a:buFontTx/>
              <a:buNone/>
            </a:pPr>
            <a:endParaRPr lang="en-US" sz="2400" dirty="0">
              <a:sym typeface="Symbol" pitchFamily="18" charset="2"/>
            </a:endParaRPr>
          </a:p>
          <a:p>
            <a:endParaRPr lang="en-US" sz="12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Thus there is only one </a:t>
            </a:r>
            <a:r>
              <a:rPr lang="en-US" sz="2400" dirty="0" smtClean="0">
                <a:sym typeface="Symbol" pitchFamily="18" charset="2"/>
              </a:rPr>
              <a:t>linearly independent eigenvector </a:t>
            </a:r>
            <a:r>
              <a:rPr lang="en-US" sz="2400" dirty="0">
                <a:sym typeface="Symbol" pitchFamily="18" charset="2"/>
              </a:rPr>
              <a:t>for the repeated </a:t>
            </a:r>
            <a:r>
              <a:rPr lang="en-US" sz="2400" dirty="0" err="1">
                <a:sym typeface="Symbol" pitchFamily="18" charset="2"/>
              </a:rPr>
              <a:t>eigenvalue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/>
              <a:t>r </a:t>
            </a:r>
            <a:r>
              <a:rPr lang="en-US" sz="2400" dirty="0"/>
              <a:t>= 2. </a:t>
            </a: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/>
        </p:nvGraphicFramePr>
        <p:xfrm>
          <a:off x="1382713" y="2286000"/>
          <a:ext cx="713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0" name="Equation" r:id="rId3" imgW="4114800" imgH="482400" progId="Equation.3">
                  <p:embed/>
                </p:oleObj>
              </mc:Choice>
              <mc:Fallback>
                <p:oleObj name="Equation" r:id="rId3" imgW="4114800" imgH="482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2286000"/>
                        <a:ext cx="7137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733" name="Object 5"/>
          <p:cNvGraphicFramePr>
            <a:graphicFrameLocks noChangeAspect="1"/>
          </p:cNvGraphicFramePr>
          <p:nvPr/>
        </p:nvGraphicFramePr>
        <p:xfrm>
          <a:off x="1371600" y="3810000"/>
          <a:ext cx="6496050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1" name="Equation" r:id="rId5" imgW="3746160" imgH="965160" progId="Equation.3">
                  <p:embed/>
                </p:oleObj>
              </mc:Choice>
              <mc:Fallback>
                <p:oleObj name="Equation" r:id="rId5" imgW="3746160" imgH="965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0"/>
                        <a:ext cx="6496050" cy="167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Direction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Field  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(1 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Consider the homogeneous equation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 below.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800" dirty="0"/>
          </a:p>
          <a:p>
            <a:r>
              <a:rPr lang="en-US" sz="2400" dirty="0"/>
              <a:t>A direction field for this system is given below.</a:t>
            </a:r>
          </a:p>
          <a:p>
            <a:r>
              <a:rPr lang="en-US" sz="2400" dirty="0">
                <a:sym typeface="Symbol" pitchFamily="18" charset="2"/>
              </a:rPr>
              <a:t>Substituting </a:t>
            </a:r>
            <a:r>
              <a:rPr lang="en-US" sz="2400" b="1" dirty="0"/>
              <a:t>x</a:t>
            </a:r>
            <a:r>
              <a:rPr lang="en-US" sz="2400" dirty="0"/>
              <a:t> =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i="1" dirty="0" err="1">
                <a:sym typeface="Symbol" pitchFamily="18" charset="2"/>
              </a:rPr>
              <a:t>e</a:t>
            </a:r>
            <a:r>
              <a:rPr lang="en-US" sz="2400" i="1" baseline="30000" dirty="0" err="1">
                <a:sym typeface="Symbol" pitchFamily="18" charset="2"/>
              </a:rPr>
              <a:t>rt</a:t>
            </a:r>
            <a:r>
              <a:rPr lang="en-US" sz="2400" dirty="0">
                <a:sym typeface="Symbol" pitchFamily="18" charset="2"/>
              </a:rPr>
              <a:t> in for </a:t>
            </a:r>
            <a:r>
              <a:rPr lang="en-US" sz="2400" b="1" dirty="0"/>
              <a:t>x</a:t>
            </a:r>
            <a:r>
              <a:rPr lang="en-US" sz="2400" dirty="0">
                <a:sym typeface="Symbol" pitchFamily="18" charset="2"/>
              </a:rPr>
              <a:t>, </a:t>
            </a:r>
            <a:r>
              <a:rPr lang="en-US" sz="2400" dirty="0" smtClean="0">
                <a:sym typeface="Symbol" pitchFamily="18" charset="2"/>
              </a:rPr>
              <a:t>where </a:t>
            </a:r>
            <a:r>
              <a:rPr lang="en-US" sz="2400" i="1" dirty="0" smtClean="0">
                <a:sym typeface="Symbol" pitchFamily="18" charset="2"/>
              </a:rPr>
              <a:t>r</a:t>
            </a:r>
            <a:r>
              <a:rPr lang="en-US" sz="2400" dirty="0" smtClean="0">
                <a:sym typeface="Symbol" pitchFamily="18" charset="2"/>
              </a:rPr>
              <a:t> is </a:t>
            </a:r>
            <a:r>
              <a:rPr lang="en-US" sz="2400" b="1" dirty="0" smtClean="0">
                <a:sym typeface="Symbol" pitchFamily="18" charset="2"/>
              </a:rPr>
              <a:t>A</a:t>
            </a:r>
            <a:r>
              <a:rPr lang="en-US" sz="2400" dirty="0" smtClean="0">
                <a:sym typeface="Symbol" pitchFamily="18" charset="2"/>
              </a:rPr>
              <a:t>’s </a:t>
            </a:r>
            <a:r>
              <a:rPr lang="en-US" sz="2400" dirty="0" err="1" smtClean="0">
                <a:sym typeface="Symbol" pitchFamily="18" charset="2"/>
              </a:rPr>
              <a:t>eigenvalue</a:t>
            </a:r>
            <a:r>
              <a:rPr lang="en-US" sz="2400" dirty="0" smtClean="0">
                <a:sym typeface="Symbol" pitchFamily="18" charset="2"/>
              </a:rPr>
              <a:t> and </a:t>
            </a:r>
            <a:r>
              <a:rPr lang="en-US" sz="2400" b="1" dirty="0" smtClean="0">
                <a:sym typeface="Symbol" pitchFamily="18" charset="2"/>
              </a:rPr>
              <a:t> </a:t>
            </a:r>
            <a:r>
              <a:rPr lang="en-US" sz="2400" dirty="0" smtClean="0">
                <a:sym typeface="Symbol" pitchFamily="18" charset="2"/>
              </a:rPr>
              <a:t>is its corresponding eigenvector,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the previous example showed the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existence of only one </a:t>
            </a:r>
            <a:r>
              <a:rPr lang="en-US" sz="2400" dirty="0" err="1" smtClean="0"/>
              <a:t>eigenvalue</a:t>
            </a:r>
            <a:r>
              <a:rPr lang="en-US" sz="2400" dirty="0" smtClean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i="1" dirty="0" smtClean="0"/>
              <a:t>r</a:t>
            </a:r>
            <a:r>
              <a:rPr lang="en-US" sz="2400" dirty="0" smtClean="0"/>
              <a:t> = 2, with one eigenvector:</a:t>
            </a:r>
            <a:endParaRPr lang="en-US" sz="2400" dirty="0"/>
          </a:p>
        </p:txBody>
      </p:sp>
      <p:graphicFrame>
        <p:nvGraphicFramePr>
          <p:cNvPr id="248832" name="Object 0"/>
          <p:cNvGraphicFramePr>
            <a:graphicFrameLocks noChangeAspect="1"/>
          </p:cNvGraphicFramePr>
          <p:nvPr/>
        </p:nvGraphicFramePr>
        <p:xfrm>
          <a:off x="2130425" y="2209800"/>
          <a:ext cx="16065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1" name="Equation" r:id="rId3" imgW="888840" imgH="457200" progId="Equation.3">
                  <p:embed/>
                </p:oleObj>
              </mc:Choice>
              <mc:Fallback>
                <p:oleObj name="Equation" r:id="rId3" imgW="888840" imgH="45720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2209800"/>
                        <a:ext cx="16065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1496" name="Picture 8" descr="C:\b\BOYCEALL\Art\ch07\w11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4224338"/>
            <a:ext cx="3160713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8834" name="Object 2"/>
          <p:cNvGraphicFramePr>
            <a:graphicFrameLocks noChangeAspect="1"/>
          </p:cNvGraphicFramePr>
          <p:nvPr/>
        </p:nvGraphicFramePr>
        <p:xfrm>
          <a:off x="2743200" y="5562600"/>
          <a:ext cx="1016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2" name="Equation" r:id="rId6" imgW="571320" imgH="457200" progId="Equation.3">
                  <p:embed/>
                </p:oleObj>
              </mc:Choice>
              <mc:Fallback>
                <p:oleObj name="Equation" r:id="rId6" imgW="5713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562600"/>
                        <a:ext cx="10160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First Solution; and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Second Solution, First Attempt      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(2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</a:t>
            </a:r>
            <a:r>
              <a:rPr lang="en-US" sz="2400" b="1" dirty="0" smtClean="0">
                <a:latin typeface="+mn-lt"/>
                <a:cs typeface="Times New Roman" pitchFamily="18" charset="0"/>
              </a:rPr>
              <a:t>)</a:t>
            </a:r>
            <a:endParaRPr lang="en-US" sz="2400" b="1" dirty="0">
              <a:latin typeface="+mn-lt"/>
              <a:cs typeface="Times New Roman" pitchFamily="18" charset="0"/>
            </a:endParaRP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The corresponding solution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i="1" baseline="30000">
                <a:sym typeface="Symbol" pitchFamily="18" charset="2"/>
              </a:rPr>
              <a:t>rt</a:t>
            </a:r>
            <a:r>
              <a:rPr lang="en-US" sz="2400">
                <a:sym typeface="Symbol" pitchFamily="18" charset="2"/>
              </a:rPr>
              <a:t> of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>
                <a:sym typeface="Symbol" pitchFamily="18" charset="2"/>
              </a:rPr>
              <a:t> is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Since there is no second solution of the form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i="1" baseline="30000">
                <a:sym typeface="Symbol" pitchFamily="18" charset="2"/>
              </a:rPr>
              <a:t>rt</a:t>
            </a:r>
            <a:r>
              <a:rPr lang="en-US" sz="2400">
                <a:sym typeface="Symbol" pitchFamily="18" charset="2"/>
              </a:rPr>
              <a:t>, we need to try a different form.  Based on methods for second order linear equations in Ch 3.5, we first try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. </a:t>
            </a:r>
          </a:p>
          <a:p>
            <a:r>
              <a:rPr lang="en-US" sz="2400">
                <a:sym typeface="Symbol" pitchFamily="18" charset="2"/>
              </a:rPr>
              <a:t>Substituting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into </a:t>
            </a:r>
            <a:r>
              <a:rPr lang="en-US" sz="2400" b="1"/>
              <a:t>x</a:t>
            </a:r>
            <a:r>
              <a:rPr lang="en-US" sz="2400" i="1">
                <a:cs typeface="Times New Roman" pitchFamily="18" charset="0"/>
              </a:rPr>
              <a:t>'</a:t>
            </a:r>
            <a:r>
              <a:rPr lang="en-US" sz="2400"/>
              <a:t> = </a:t>
            </a:r>
            <a:r>
              <a:rPr lang="en-US" sz="2400" b="1"/>
              <a:t>Ax</a:t>
            </a:r>
            <a:r>
              <a:rPr lang="en-US" sz="2400"/>
              <a:t>, we obtain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900"/>
              <a:t>	</a:t>
            </a:r>
          </a:p>
          <a:p>
            <a:pPr>
              <a:buFontTx/>
              <a:buNone/>
            </a:pPr>
            <a:r>
              <a:rPr lang="en-US" sz="2400"/>
              <a:t>	or</a:t>
            </a:r>
            <a:endParaRPr lang="en-US" sz="900"/>
          </a:p>
        </p:txBody>
      </p:sp>
      <p:graphicFrame>
        <p:nvGraphicFramePr>
          <p:cNvPr id="250880" name="Object 1024"/>
          <p:cNvGraphicFramePr>
            <a:graphicFrameLocks noChangeAspect="1"/>
          </p:cNvGraphicFramePr>
          <p:nvPr/>
        </p:nvGraphicFramePr>
        <p:xfrm>
          <a:off x="3111500" y="2209800"/>
          <a:ext cx="176371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2" name="Equation" r:id="rId3" imgW="1015920" imgH="457200" progId="Equation.3">
                  <p:embed/>
                </p:oleObj>
              </mc:Choice>
              <mc:Fallback>
                <p:oleObj name="Equation" r:id="rId3" imgW="1015920" imgH="4572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2209800"/>
                        <a:ext cx="1763713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1" name="Object 1025"/>
          <p:cNvGraphicFramePr>
            <a:graphicFrameLocks noChangeAspect="1"/>
          </p:cNvGraphicFramePr>
          <p:nvPr/>
        </p:nvGraphicFramePr>
        <p:xfrm>
          <a:off x="2667000" y="4724400"/>
          <a:ext cx="25733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3" name="Equation" r:id="rId5" imgW="1307880" imgH="228600" progId="Equation.3">
                  <p:embed/>
                </p:oleObj>
              </mc:Choice>
              <mc:Fallback>
                <p:oleObj name="Equation" r:id="rId5" imgW="1307880" imgH="2286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257333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2" name="Object 1026"/>
          <p:cNvGraphicFramePr>
            <a:graphicFrameLocks noChangeAspect="1"/>
          </p:cNvGraphicFramePr>
          <p:nvPr/>
        </p:nvGraphicFramePr>
        <p:xfrm>
          <a:off x="2514600" y="5638800"/>
          <a:ext cx="29987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4" name="Equation" r:id="rId7" imgW="1523880" imgH="228600" progId="Equation.3">
                  <p:embed/>
                </p:oleObj>
              </mc:Choice>
              <mc:Fallback>
                <p:oleObj name="Equation" r:id="rId7" imgW="1523880" imgH="22860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638800"/>
                        <a:ext cx="299878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/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Second Solution, Second Attempt  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(3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>
                <a:sym typeface="Symbol" pitchFamily="18" charset="2"/>
              </a:rPr>
              <a:t>From the previous slide, we have</a:t>
            </a:r>
            <a:endParaRPr lang="en-US" sz="2400"/>
          </a:p>
          <a:p>
            <a:endParaRPr lang="en-US" sz="2400"/>
          </a:p>
          <a:p>
            <a:endParaRPr lang="en-US" sz="900"/>
          </a:p>
          <a:p>
            <a:r>
              <a:rPr lang="en-US" sz="2400"/>
              <a:t>In order for this equation to be satisfied for all </a:t>
            </a:r>
            <a:r>
              <a:rPr lang="en-US" sz="2400" i="1"/>
              <a:t>t</a:t>
            </a:r>
            <a:r>
              <a:rPr lang="en-US" sz="2400"/>
              <a:t>, it is necessary for the coefficients of 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to both be zero.</a:t>
            </a:r>
            <a:endParaRPr lang="en-US" sz="2400"/>
          </a:p>
          <a:p>
            <a:r>
              <a:rPr lang="en-US" sz="2400"/>
              <a:t>From the 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 </a:t>
            </a:r>
            <a:r>
              <a:rPr lang="en-US" sz="2400"/>
              <a:t>term, we see that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>
                <a:sym typeface="Symbol" pitchFamily="18" charset="2"/>
              </a:rPr>
              <a:t>0</a:t>
            </a:r>
            <a:r>
              <a:rPr lang="en-US" sz="2400">
                <a:sym typeface="Symbol" pitchFamily="18" charset="2"/>
              </a:rPr>
              <a:t>, and hence there is no nonzero solution of the form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.</a:t>
            </a:r>
          </a:p>
          <a:p>
            <a:r>
              <a:rPr lang="en-US" sz="2400">
                <a:sym typeface="Symbol" pitchFamily="18" charset="2"/>
              </a:rPr>
              <a:t>Since 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and 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appear in the above equation, we next consider a solution of the form  </a:t>
            </a:r>
          </a:p>
        </p:txBody>
      </p:sp>
      <p:graphicFrame>
        <p:nvGraphicFramePr>
          <p:cNvPr id="251904" name="Object 1024"/>
          <p:cNvGraphicFramePr>
            <a:graphicFrameLocks noChangeAspect="1"/>
          </p:cNvGraphicFramePr>
          <p:nvPr/>
        </p:nvGraphicFramePr>
        <p:xfrm>
          <a:off x="2286000" y="2209800"/>
          <a:ext cx="29987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2" name="Equation" r:id="rId3" imgW="1523880" imgH="228600" progId="Equation.3">
                  <p:embed/>
                </p:oleObj>
              </mc:Choice>
              <mc:Fallback>
                <p:oleObj name="Equation" r:id="rId3" imgW="1523880" imgH="2286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09800"/>
                        <a:ext cx="299878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05" name="Object 1025"/>
          <p:cNvGraphicFramePr>
            <a:graphicFrameLocks noChangeAspect="1"/>
          </p:cNvGraphicFramePr>
          <p:nvPr/>
        </p:nvGraphicFramePr>
        <p:xfrm>
          <a:off x="3241675" y="5181600"/>
          <a:ext cx="18494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3" name="Equation" r:id="rId5" imgW="939600" imgH="228600" progId="Equation.3">
                  <p:embed/>
                </p:oleObj>
              </mc:Choice>
              <mc:Fallback>
                <p:oleObj name="Equation" r:id="rId5" imgW="939600" imgH="2286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1675" y="5181600"/>
                        <a:ext cx="184943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Second Solution and its </a:t>
            </a:r>
            <a:b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</a:b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Defining Matrix Equations           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(4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 dirty="0">
                <a:sym typeface="Symbol" pitchFamily="18" charset="2"/>
              </a:rPr>
              <a:t>Substituting </a:t>
            </a:r>
            <a:r>
              <a:rPr lang="en-US" sz="2400" b="1" dirty="0"/>
              <a:t>x</a:t>
            </a:r>
            <a:r>
              <a:rPr lang="en-US" sz="2400" dirty="0"/>
              <a:t> =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i="1" dirty="0">
                <a:sym typeface="Symbol" pitchFamily="18" charset="2"/>
              </a:rPr>
              <a:t>te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i="1" baseline="30000" dirty="0">
                <a:sym typeface="Symbol" pitchFamily="18" charset="2"/>
              </a:rPr>
              <a:t>t</a:t>
            </a:r>
            <a:r>
              <a:rPr lang="en-US" sz="2400" dirty="0">
                <a:sym typeface="Symbol" pitchFamily="18" charset="2"/>
              </a:rPr>
              <a:t> + </a:t>
            </a:r>
            <a:r>
              <a:rPr lang="en-US" sz="2400" b="1" dirty="0">
                <a:sym typeface="Symbol" pitchFamily="18" charset="2"/>
              </a:rPr>
              <a:t></a:t>
            </a:r>
            <a:r>
              <a:rPr lang="en-US" sz="2400" i="1" dirty="0">
                <a:sym typeface="Symbol" pitchFamily="18" charset="2"/>
              </a:rPr>
              <a:t>e</a:t>
            </a:r>
            <a:r>
              <a:rPr lang="en-US" sz="2400" baseline="30000" dirty="0">
                <a:sym typeface="Symbol" pitchFamily="18" charset="2"/>
              </a:rPr>
              <a:t>2</a:t>
            </a:r>
            <a:r>
              <a:rPr lang="en-US" sz="2400" i="1" baseline="30000" dirty="0">
                <a:sym typeface="Symbol" pitchFamily="18" charset="2"/>
              </a:rPr>
              <a:t>t </a:t>
            </a:r>
            <a:r>
              <a:rPr lang="en-US" sz="2400" dirty="0">
                <a:sym typeface="Symbol" pitchFamily="18" charset="2"/>
              </a:rPr>
              <a:t>into </a:t>
            </a:r>
            <a:r>
              <a:rPr lang="en-US" sz="2400" b="1" dirty="0"/>
              <a:t>x</a:t>
            </a:r>
            <a:r>
              <a:rPr lang="en-US" sz="2400" i="1" dirty="0">
                <a:cs typeface="Times New Roman" pitchFamily="18" charset="0"/>
              </a:rPr>
              <a:t>'</a:t>
            </a:r>
            <a:r>
              <a:rPr lang="en-US" sz="2400" dirty="0"/>
              <a:t> = </a:t>
            </a:r>
            <a:r>
              <a:rPr lang="en-US" sz="2400" b="1" dirty="0"/>
              <a:t>Ax</a:t>
            </a:r>
            <a:r>
              <a:rPr lang="en-US" sz="2400" dirty="0"/>
              <a:t>, we obtain</a:t>
            </a:r>
          </a:p>
          <a:p>
            <a:endParaRPr lang="en-US" sz="2400" dirty="0"/>
          </a:p>
          <a:p>
            <a:pPr>
              <a:buFontTx/>
              <a:buNone/>
            </a:pPr>
            <a:r>
              <a:rPr lang="en-US" sz="900" dirty="0"/>
              <a:t>	</a:t>
            </a:r>
          </a:p>
          <a:p>
            <a:pPr>
              <a:buFontTx/>
              <a:buNone/>
            </a:pPr>
            <a:r>
              <a:rPr lang="en-US" sz="2400" dirty="0"/>
              <a:t>	or</a:t>
            </a:r>
          </a:p>
          <a:p>
            <a:endParaRPr lang="en-US" sz="2400" dirty="0"/>
          </a:p>
          <a:p>
            <a:endParaRPr lang="en-US" sz="900" dirty="0"/>
          </a:p>
          <a:p>
            <a:r>
              <a:rPr lang="en-US" sz="2400" dirty="0"/>
              <a:t>Equating coefficients yields </a:t>
            </a:r>
            <a:r>
              <a:rPr lang="en-US" sz="2400" b="1" dirty="0"/>
              <a:t>A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dirty="0">
                <a:sym typeface="Symbol" pitchFamily="18" charset="2"/>
              </a:rPr>
              <a:t> = 2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dirty="0">
                <a:sym typeface="Symbol" pitchFamily="18" charset="2"/>
              </a:rPr>
              <a:t> and </a:t>
            </a:r>
            <a:r>
              <a:rPr lang="en-US" sz="2400" b="1" dirty="0"/>
              <a:t>A</a:t>
            </a:r>
            <a:r>
              <a:rPr lang="en-US" sz="2400" b="1" dirty="0">
                <a:sym typeface="Symbol" pitchFamily="18" charset="2"/>
              </a:rPr>
              <a:t></a:t>
            </a:r>
            <a:r>
              <a:rPr lang="en-US" sz="2400" dirty="0">
                <a:sym typeface="Symbol" pitchFamily="18" charset="2"/>
              </a:rPr>
              <a:t> = </a:t>
            </a:r>
            <a:r>
              <a:rPr lang="en-US" sz="2400" b="1" dirty="0">
                <a:sym typeface="Symbol" pitchFamily="18" charset="2"/>
              </a:rPr>
              <a:t> + </a:t>
            </a:r>
            <a:r>
              <a:rPr lang="en-US" sz="2400" dirty="0">
                <a:sym typeface="Symbol" pitchFamily="18" charset="2"/>
              </a:rPr>
              <a:t>2</a:t>
            </a:r>
            <a:r>
              <a:rPr lang="en-US" sz="2400" b="1" dirty="0">
                <a:sym typeface="Symbol" pitchFamily="18" charset="2"/>
              </a:rPr>
              <a:t></a:t>
            </a:r>
            <a:r>
              <a:rPr lang="en-US" sz="2400" dirty="0">
                <a:sym typeface="Symbol" pitchFamily="18" charset="2"/>
              </a:rPr>
              <a:t>, or </a:t>
            </a:r>
          </a:p>
          <a:p>
            <a:endParaRPr lang="en-US" sz="2400" dirty="0">
              <a:sym typeface="Symbol" pitchFamily="18" charset="2"/>
            </a:endParaRPr>
          </a:p>
          <a:p>
            <a:endParaRPr lang="en-US" sz="800" dirty="0">
              <a:sym typeface="Symbol" pitchFamily="18" charset="2"/>
            </a:endParaRPr>
          </a:p>
          <a:p>
            <a:r>
              <a:rPr lang="en-US" sz="2400" dirty="0">
                <a:sym typeface="Symbol" pitchFamily="18" charset="2"/>
              </a:rPr>
              <a:t>The first equation is satisfied if </a:t>
            </a:r>
            <a:r>
              <a:rPr lang="en-US" sz="2400" b="1" dirty="0">
                <a:sym typeface="Symbol" pitchFamily="18" charset="2"/>
              </a:rPr>
              <a:t></a:t>
            </a:r>
            <a:r>
              <a:rPr lang="en-US" sz="2400" dirty="0">
                <a:sym typeface="Symbol" pitchFamily="18" charset="2"/>
              </a:rPr>
              <a:t> is an eigenvector of </a:t>
            </a:r>
            <a:r>
              <a:rPr lang="en-US" sz="2400" b="1" dirty="0">
                <a:sym typeface="Symbol" pitchFamily="18" charset="2"/>
              </a:rPr>
              <a:t>A</a:t>
            </a:r>
            <a:r>
              <a:rPr lang="en-US" sz="2400" dirty="0">
                <a:sym typeface="Symbol" pitchFamily="18" charset="2"/>
              </a:rPr>
              <a:t> corresponding to the eigenvalue </a:t>
            </a:r>
            <a:r>
              <a:rPr lang="en-US" sz="2400" i="1" dirty="0">
                <a:sym typeface="Symbol" pitchFamily="18" charset="2"/>
              </a:rPr>
              <a:t>r</a:t>
            </a:r>
            <a:r>
              <a:rPr lang="en-US" sz="2400" dirty="0">
                <a:sym typeface="Symbol" pitchFamily="18" charset="2"/>
              </a:rPr>
              <a:t> = 2. </a:t>
            </a:r>
            <a:r>
              <a:rPr lang="en-US" sz="2400" dirty="0" smtClean="0">
                <a:sym typeface="Symbol" pitchFamily="18" charset="2"/>
              </a:rPr>
              <a:t>Thus  </a:t>
            </a:r>
            <a:endParaRPr lang="en-US" sz="2400" dirty="0">
              <a:sym typeface="Symbol" pitchFamily="18" charset="2"/>
            </a:endParaRPr>
          </a:p>
        </p:txBody>
      </p:sp>
      <p:graphicFrame>
        <p:nvGraphicFramePr>
          <p:cNvPr id="252928" name="Object 1024"/>
          <p:cNvGraphicFramePr>
            <a:graphicFrameLocks noChangeAspect="1"/>
          </p:cNvGraphicFramePr>
          <p:nvPr/>
        </p:nvGraphicFramePr>
        <p:xfrm>
          <a:off x="1979613" y="2286000"/>
          <a:ext cx="44719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4" name="Equation" r:id="rId3" imgW="2273040" imgH="228600" progId="Equation.3">
                  <p:embed/>
                </p:oleObj>
              </mc:Choice>
              <mc:Fallback>
                <p:oleObj name="Equation" r:id="rId3" imgW="2273040" imgH="2286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286000"/>
                        <a:ext cx="4471987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29" name="Object 1025"/>
          <p:cNvGraphicFramePr>
            <a:graphicFrameLocks noChangeAspect="1"/>
          </p:cNvGraphicFramePr>
          <p:nvPr/>
        </p:nvGraphicFramePr>
        <p:xfrm>
          <a:off x="1979613" y="3200400"/>
          <a:ext cx="43449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5" name="Equation" r:id="rId5" imgW="2209680" imgH="228600" progId="Equation.3">
                  <p:embed/>
                </p:oleObj>
              </mc:Choice>
              <mc:Fallback>
                <p:oleObj name="Equation" r:id="rId5" imgW="2209680" imgH="2286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200400"/>
                        <a:ext cx="4344987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0" name="Object 1026"/>
          <p:cNvGraphicFramePr>
            <a:graphicFrameLocks noChangeAspect="1"/>
          </p:cNvGraphicFramePr>
          <p:nvPr/>
        </p:nvGraphicFramePr>
        <p:xfrm>
          <a:off x="2362200" y="4343400"/>
          <a:ext cx="3922713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6" name="Equation" r:id="rId7" imgW="1993680" imgH="215640" progId="Equation.3">
                  <p:embed/>
                </p:oleObj>
              </mc:Choice>
              <mc:Fallback>
                <p:oleObj name="Equation" r:id="rId7" imgW="1993680" imgH="21564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43400"/>
                        <a:ext cx="3922713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1" name="Object 1027"/>
          <p:cNvGraphicFramePr>
            <a:graphicFrameLocks noChangeAspect="1"/>
          </p:cNvGraphicFramePr>
          <p:nvPr/>
        </p:nvGraphicFramePr>
        <p:xfrm>
          <a:off x="3594100" y="5715000"/>
          <a:ext cx="105410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7" name="Equation" r:id="rId9" imgW="571320" imgH="457200" progId="Equation.3">
                  <p:embed/>
                </p:oleObj>
              </mc:Choice>
              <mc:Fallback>
                <p:oleObj name="Equation" r:id="rId9" imgW="571320" imgH="457200" progId="Equation.3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715000"/>
                        <a:ext cx="105410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0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0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Solving for Second Solution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(5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/>
              <a:t>Recall that</a:t>
            </a:r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Thus to solve</a:t>
            </a:r>
            <a:r>
              <a:rPr lang="en-US" sz="2400">
                <a:sym typeface="Symbol" pitchFamily="18" charset="2"/>
              </a:rPr>
              <a:t> (</a:t>
            </a:r>
            <a:r>
              <a:rPr lang="en-US" sz="2400" b="1"/>
              <a:t>A – 2I</a:t>
            </a:r>
            <a:r>
              <a:rPr lang="en-US" sz="2400"/>
              <a:t>)</a:t>
            </a:r>
            <a:r>
              <a:rPr lang="en-US" sz="2400" b="1">
                <a:sym typeface="Symbol" pitchFamily="18" charset="2"/>
              </a:rPr>
              <a:t></a:t>
            </a:r>
            <a:r>
              <a:rPr lang="en-US" sz="2400">
                <a:sym typeface="Symbol" pitchFamily="18" charset="2"/>
              </a:rPr>
              <a:t> = </a:t>
            </a:r>
            <a:r>
              <a:rPr lang="en-US" sz="2400" b="1">
                <a:sym typeface="Symbol" pitchFamily="18" charset="2"/>
              </a:rPr>
              <a:t>  </a:t>
            </a:r>
            <a:r>
              <a:rPr lang="en-US" sz="2400">
                <a:sym typeface="Symbol" pitchFamily="18" charset="2"/>
              </a:rPr>
              <a:t>for</a:t>
            </a:r>
            <a:r>
              <a:rPr lang="en-US" sz="2400" b="1">
                <a:sym typeface="Symbol" pitchFamily="18" charset="2"/>
              </a:rPr>
              <a:t> </a:t>
            </a:r>
            <a:r>
              <a:rPr lang="en-US" sz="2400">
                <a:sym typeface="Symbol" pitchFamily="18" charset="2"/>
              </a:rPr>
              <a:t>, we row reduce the corresponding augmented matrix: </a:t>
            </a:r>
          </a:p>
        </p:txBody>
      </p:sp>
      <p:graphicFrame>
        <p:nvGraphicFramePr>
          <p:cNvPr id="253952" name="Object 1024"/>
          <p:cNvGraphicFramePr>
            <a:graphicFrameLocks noChangeAspect="1"/>
          </p:cNvGraphicFramePr>
          <p:nvPr/>
        </p:nvGraphicFramePr>
        <p:xfrm>
          <a:off x="1371600" y="3962400"/>
          <a:ext cx="6858000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0" name="Equation" r:id="rId3" imgW="3695400" imgH="965160" progId="Equation.3">
                  <p:embed/>
                </p:oleObj>
              </mc:Choice>
              <mc:Fallback>
                <p:oleObj name="Equation" r:id="rId3" imgW="3695400" imgH="96516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6858000" cy="180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3953" name="Object 1025"/>
          <p:cNvGraphicFramePr>
            <a:graphicFrameLocks noChangeAspect="1"/>
          </p:cNvGraphicFramePr>
          <p:nvPr/>
        </p:nvGraphicFramePr>
        <p:xfrm>
          <a:off x="2743200" y="2133600"/>
          <a:ext cx="266223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61" name="Equation" r:id="rId5" imgW="1473120" imgH="457200" progId="Equation.3">
                  <p:embed/>
                </p:oleObj>
              </mc:Choice>
              <mc:Fallback>
                <p:oleObj name="Equation" r:id="rId5" imgW="1473120" imgH="4572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0"/>
                        <a:ext cx="266223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Example </a:t>
            </a:r>
            <a:r>
              <a:rPr lang="en-US" sz="32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2: </a:t>
            </a:r>
            <a:r>
              <a:rPr lang="en-US" sz="32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Second Solution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(6 </a:t>
            </a:r>
            <a:r>
              <a:rPr lang="en-US" sz="2400" b="1" dirty="0">
                <a:solidFill>
                  <a:srgbClr val="2125D7"/>
                </a:solidFill>
                <a:latin typeface="+mn-lt"/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2125D7"/>
                </a:solidFill>
                <a:latin typeface="+mn-lt"/>
                <a:cs typeface="Times New Roman" pitchFamily="18" charset="0"/>
              </a:rPr>
              <a:t>10)</a:t>
            </a:r>
            <a:endParaRPr lang="en-US" sz="2400" b="1" dirty="0">
              <a:solidFill>
                <a:srgbClr val="2125D7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916863" cy="4953000"/>
          </a:xfrm>
        </p:spPr>
        <p:txBody>
          <a:bodyPr/>
          <a:lstStyle/>
          <a:p>
            <a:r>
              <a:rPr lang="en-US" sz="2400"/>
              <a:t>Our second solution </a:t>
            </a:r>
            <a:r>
              <a:rPr lang="en-US" sz="2400" b="1"/>
              <a:t>x</a:t>
            </a:r>
            <a:r>
              <a:rPr lang="en-US" sz="2400"/>
              <a:t> = </a:t>
            </a:r>
            <a:r>
              <a:rPr lang="en-US" sz="2400" b="1">
                <a:sym typeface="Symbol" pitchFamily="18" charset="2"/>
              </a:rPr>
              <a:t></a:t>
            </a:r>
            <a:r>
              <a:rPr lang="en-US" sz="2400" i="1">
                <a:sym typeface="Symbol" pitchFamily="18" charset="2"/>
              </a:rPr>
              <a:t>te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</a:t>
            </a:r>
            <a:r>
              <a:rPr lang="en-US" sz="2400">
                <a:sym typeface="Symbol" pitchFamily="18" charset="2"/>
              </a:rPr>
              <a:t> + </a:t>
            </a:r>
            <a:r>
              <a:rPr lang="en-US" sz="2400" b="1">
                <a:sym typeface="Symbol" pitchFamily="18" charset="2"/>
              </a:rPr>
              <a:t></a:t>
            </a:r>
            <a:r>
              <a:rPr lang="en-US" sz="2400" i="1">
                <a:sym typeface="Symbol" pitchFamily="18" charset="2"/>
              </a:rPr>
              <a:t>e</a:t>
            </a:r>
            <a:r>
              <a:rPr lang="en-US" sz="2400" baseline="30000">
                <a:sym typeface="Symbol" pitchFamily="18" charset="2"/>
              </a:rPr>
              <a:t>2</a:t>
            </a:r>
            <a:r>
              <a:rPr lang="en-US" sz="2400" i="1" baseline="30000">
                <a:sym typeface="Symbol" pitchFamily="18" charset="2"/>
              </a:rPr>
              <a:t>t </a:t>
            </a:r>
            <a:r>
              <a:rPr lang="en-US" sz="2400">
                <a:sym typeface="Symbol" pitchFamily="18" charset="2"/>
              </a:rPr>
              <a:t> is now</a:t>
            </a:r>
          </a:p>
          <a:p>
            <a:pPr>
              <a:buFontTx/>
              <a:buNone/>
            </a:pPr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endParaRPr lang="en-US" sz="2400">
              <a:sym typeface="Symbol" pitchFamily="18" charset="2"/>
            </a:endParaRPr>
          </a:p>
          <a:p>
            <a:r>
              <a:rPr lang="en-US" sz="2400">
                <a:sym typeface="Symbol" pitchFamily="18" charset="2"/>
              </a:rPr>
              <a:t>Recalling that the first solution was</a:t>
            </a:r>
          </a:p>
          <a:p>
            <a:endParaRPr lang="en-US" sz="2400">
              <a:sym typeface="Symbol" pitchFamily="18" charset="2"/>
            </a:endParaRPr>
          </a:p>
          <a:p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we see that our second solution is simply</a:t>
            </a:r>
          </a:p>
          <a:p>
            <a:pPr>
              <a:buFontTx/>
              <a:buNone/>
            </a:pPr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endParaRPr lang="en-US" sz="240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sz="2400">
                <a:sym typeface="Symbol" pitchFamily="18" charset="2"/>
              </a:rPr>
              <a:t>	since the last term of third term of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>
                <a:sym typeface="Symbol" pitchFamily="18" charset="2"/>
              </a:rPr>
              <a:t> is a multiple of </a:t>
            </a:r>
            <a:r>
              <a:rPr lang="en-US" sz="2400" b="1">
                <a:sym typeface="Symbol" pitchFamily="18" charset="2"/>
              </a:rPr>
              <a:t>x</a:t>
            </a:r>
            <a:r>
              <a:rPr lang="en-US" sz="2400" baseline="30000">
                <a:sym typeface="Symbol" pitchFamily="18" charset="2"/>
              </a:rPr>
              <a:t>(1)</a:t>
            </a:r>
            <a:r>
              <a:rPr lang="en-US" sz="2400">
                <a:sym typeface="Symbol" pitchFamily="18" charset="2"/>
              </a:rPr>
              <a:t>.  </a:t>
            </a:r>
          </a:p>
        </p:txBody>
      </p:sp>
      <p:graphicFrame>
        <p:nvGraphicFramePr>
          <p:cNvPr id="254976" name="Object 1024"/>
          <p:cNvGraphicFramePr>
            <a:graphicFrameLocks noChangeAspect="1"/>
          </p:cNvGraphicFramePr>
          <p:nvPr/>
        </p:nvGraphicFramePr>
        <p:xfrm>
          <a:off x="2209800" y="2209800"/>
          <a:ext cx="374015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8" name="Equation" r:id="rId3" imgW="2070000" imgH="457200" progId="Equation.3">
                  <p:embed/>
                </p:oleObj>
              </mc:Choice>
              <mc:Fallback>
                <p:oleObj name="Equation" r:id="rId3" imgW="2070000" imgH="457200" progId="Equation.3">
                  <p:embed/>
                  <p:pic>
                    <p:nvPicPr>
                      <p:cNvPr id="0" name="Picture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09800"/>
                        <a:ext cx="3740150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77" name="Object 1025"/>
          <p:cNvGraphicFramePr>
            <a:graphicFrameLocks noChangeAspect="1"/>
          </p:cNvGraphicFramePr>
          <p:nvPr/>
        </p:nvGraphicFramePr>
        <p:xfrm>
          <a:off x="2241550" y="3505200"/>
          <a:ext cx="1852613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9" name="Equation" r:id="rId5" imgW="1066680" imgH="457200" progId="Equation.3">
                  <p:embed/>
                </p:oleObj>
              </mc:Choice>
              <mc:Fallback>
                <p:oleObj name="Equation" r:id="rId5" imgW="1066680" imgH="457200" progId="Equation.3">
                  <p:embed/>
                  <p:pic>
                    <p:nvPicPr>
                      <p:cNvPr id="0" name="Picture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3505200"/>
                        <a:ext cx="1852613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4978" name="Object 1026"/>
          <p:cNvGraphicFramePr>
            <a:graphicFrameLocks noChangeAspect="1"/>
          </p:cNvGraphicFramePr>
          <p:nvPr/>
        </p:nvGraphicFramePr>
        <p:xfrm>
          <a:off x="2205038" y="4800600"/>
          <a:ext cx="31210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0" name="Equation" r:id="rId7" imgW="1726920" imgH="457200" progId="Equation.3">
                  <p:embed/>
                </p:oleObj>
              </mc:Choice>
              <mc:Fallback>
                <p:oleObj name="Equation" r:id="rId7" imgW="1726920" imgH="457200" progId="Equation.3">
                  <p:embed/>
                  <p:pic>
                    <p:nvPicPr>
                      <p:cNvPr id="0" name="Picture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4800600"/>
                        <a:ext cx="3121025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866</Words>
  <Application>Microsoft Office PowerPoint</Application>
  <PresentationFormat>On-screen Show (4:3)</PresentationFormat>
  <Paragraphs>160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Boyce/DiPrima 10th ed, Ch 7.8:  Repeated Eigenvalues  Elementary Differential Equations and Boundary Value Problems, 10th edition, by William E. Boyce and Richard C. DiPrima, ©2013 by John Wiley &amp; Sons, Inc.</vt:lpstr>
      <vt:lpstr>Example 1: Eigenvalues (1 of 2)</vt:lpstr>
      <vt:lpstr>Example 1: Eigenvectors (2 of 2)</vt:lpstr>
      <vt:lpstr>Example 2: Direction Field   (1 of 10)</vt:lpstr>
      <vt:lpstr>Example 2: First Solution; and Second Solution, First Attempt        (2 of 10)</vt:lpstr>
      <vt:lpstr>Example 2:  Second Solution, Second Attempt    (3 of 10)</vt:lpstr>
      <vt:lpstr>Example 2: Second Solution and its  Defining Matrix Equations             (4 of 10)</vt:lpstr>
      <vt:lpstr>Example 2: Solving for Second Solution  (5 of 10)</vt:lpstr>
      <vt:lpstr>Example 2: Second Solution (6 of 10)</vt:lpstr>
      <vt:lpstr>Example 2: General Solution (7 of 10)</vt:lpstr>
      <vt:lpstr>Example 2: Phase Plane  (8 of 10)</vt:lpstr>
      <vt:lpstr>Example 2: Phase Plane  (9 of 10)</vt:lpstr>
      <vt:lpstr>Example 2:  Time Plots for General Solution   (10 of 10)</vt:lpstr>
      <vt:lpstr>General Case for Double Eigenvalues</vt:lpstr>
      <vt:lpstr>Example 2 Extension:  Fundamental Matrix    (1 of 2)</vt:lpstr>
      <vt:lpstr>Example 2 Extension: Fundamental Matrix     (2 of 2)</vt:lpstr>
      <vt:lpstr>Jordan Forms </vt:lpstr>
      <vt:lpstr>Example 2 Extension:  Transform Matrix   (1 of 2)</vt:lpstr>
      <vt:lpstr>Example 2 Extension: Jordan Form   (2 of 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260</dc:title>
  <dc:creator>Phil Gustafson</dc:creator>
  <cp:lastModifiedBy>WileyService</cp:lastModifiedBy>
  <cp:revision>741</cp:revision>
  <cp:lastPrinted>1601-01-01T00:00:00Z</cp:lastPrinted>
  <dcterms:created xsi:type="dcterms:W3CDTF">2001-08-11T18:03:30Z</dcterms:created>
  <dcterms:modified xsi:type="dcterms:W3CDTF">2012-08-18T20:19:39Z</dcterms:modified>
</cp:coreProperties>
</file>