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28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3" r:id="rId10"/>
    <p:sldId id="312" r:id="rId11"/>
    <p:sldId id="314" r:id="rId12"/>
    <p:sldId id="315" r:id="rId13"/>
    <p:sldId id="316" r:id="rId14"/>
    <p:sldId id="317" r:id="rId15"/>
    <p:sldId id="318" r:id="rId16"/>
    <p:sldId id="320" r:id="rId17"/>
    <p:sldId id="321" r:id="rId18"/>
    <p:sldId id="322" r:id="rId19"/>
    <p:sldId id="323" r:id="rId20"/>
    <p:sldId id="324" r:id="rId21"/>
    <p:sldId id="326" r:id="rId22"/>
    <p:sldId id="327" r:id="rId23"/>
    <p:sldId id="328" r:id="rId24"/>
    <p:sldId id="329" r:id="rId25"/>
    <p:sldId id="330" r:id="rId26"/>
    <p:sldId id="331" r:id="rId2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9" autoAdjust="0"/>
    <p:restoredTop sz="90929"/>
  </p:normalViewPr>
  <p:slideViewPr>
    <p:cSldViewPr>
      <p:cViewPr varScale="1">
        <p:scale>
          <a:sx n="72" d="100"/>
          <a:sy n="72" d="100"/>
        </p:scale>
        <p:origin x="-8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3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2.xml"/><Relationship Id="rId3" Type="http://schemas.openxmlformats.org/officeDocument/2006/relationships/slide" Target="slides/slide9.xml"/><Relationship Id="rId7" Type="http://schemas.openxmlformats.org/officeDocument/2006/relationships/slide" Target="slides/slide21.xml"/><Relationship Id="rId2" Type="http://schemas.openxmlformats.org/officeDocument/2006/relationships/slide" Target="slides/slide8.xml"/><Relationship Id="rId1" Type="http://schemas.openxmlformats.org/officeDocument/2006/relationships/slide" Target="slides/slide2.xml"/><Relationship Id="rId6" Type="http://schemas.openxmlformats.org/officeDocument/2006/relationships/slide" Target="slides/slide12.xml"/><Relationship Id="rId5" Type="http://schemas.openxmlformats.org/officeDocument/2006/relationships/slide" Target="slides/slide11.xml"/><Relationship Id="rId4" Type="http://schemas.openxmlformats.org/officeDocument/2006/relationships/slide" Target="slides/slide10.xml"/><Relationship Id="rId9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BF3CEA-120C-4F71-A1D3-199989B56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68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6828-3B82-4162-A464-8314E7FA8B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8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C164-3BE3-4FD9-A6EE-30B8A747C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1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9CAF-BBD6-4C7D-8665-E5FB874651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4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AB6E-3309-4569-9531-F5483F78B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C59B-2C5B-48B6-9236-345384F17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7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BAFF1-C807-4404-A6F5-EA2FFB81BF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1432-97F4-4B71-9BCF-A538AB04B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6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A1E6-57BE-4B34-B13E-28298AF33A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2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A3D6-1908-4C61-AE36-62874628D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8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F6E6-B2E3-46ED-B0E6-3069F5F73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E7CB-0E05-457D-9598-9D3F8E74B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2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925D5-0B7E-472B-895A-06C3868B6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4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Boyce/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DiPrima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10</a:t>
            </a:r>
            <a:r>
              <a:rPr lang="en-US" sz="3200" b="1" baseline="30000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ed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, Ch </a:t>
            </a: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7.7: Fundamental 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Matrices</a:t>
            </a: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1100" dirty="0" smtClean="0">
                <a:latin typeface="+mn-lt"/>
              </a:rPr>
              <a:t>Elementary Differential Equations and Boundary Value Problems, 10</a:t>
            </a:r>
            <a:r>
              <a:rPr lang="en-US" sz="1100" baseline="30000" dirty="0" smtClean="0">
                <a:latin typeface="+mn-lt"/>
              </a:rPr>
              <a:t>th</a:t>
            </a:r>
            <a:r>
              <a:rPr lang="en-US" sz="1100" dirty="0" smtClean="0">
                <a:latin typeface="+mn-lt"/>
              </a:rPr>
              <a:t> edition, by William E. Boyce and Richard C. </a:t>
            </a:r>
            <a:r>
              <a:rPr lang="en-US" sz="1100" dirty="0" err="1" smtClean="0">
                <a:latin typeface="+mn-lt"/>
              </a:rPr>
              <a:t>DiPrima</a:t>
            </a:r>
            <a:r>
              <a:rPr lang="en-US" sz="1100" dirty="0" smtClean="0">
                <a:latin typeface="+mn-lt"/>
              </a:rPr>
              <a:t>, ©2013 by John Wiley &amp; Sons, Inc.</a:t>
            </a:r>
            <a:endParaRPr lang="en-US" sz="11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 dirty="0"/>
              <a:t>Suppose that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form a fundamental set of solutions for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en-US" sz="2400" b="1" dirty="0"/>
              <a:t>x</a:t>
            </a:r>
            <a:r>
              <a:rPr lang="en-US" sz="2400" dirty="0"/>
              <a:t>  on </a:t>
            </a:r>
            <a:r>
              <a:rPr lang="en-US" sz="2400" i="1" dirty="0">
                <a:sym typeface="Symbol" pitchFamily="18" charset="2"/>
              </a:rPr>
              <a:t></a:t>
            </a:r>
            <a:r>
              <a:rPr lang="en-US" sz="2400" dirty="0">
                <a:sym typeface="Symbol" pitchFamily="18" charset="2"/>
              </a:rPr>
              <a:t> &lt; </a:t>
            </a:r>
            <a:r>
              <a:rPr lang="en-US" sz="2400" i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 &lt; </a:t>
            </a:r>
            <a:r>
              <a:rPr lang="en-US" sz="2400" i="1" dirty="0">
                <a:sym typeface="Symbol" pitchFamily="18" charset="2"/>
              </a:rPr>
              <a:t></a:t>
            </a:r>
            <a:r>
              <a:rPr lang="en-US" sz="2400" dirty="0">
                <a:sym typeface="Symbol" pitchFamily="18" charset="2"/>
              </a:rPr>
              <a:t>.  </a:t>
            </a:r>
          </a:p>
          <a:p>
            <a:r>
              <a:rPr lang="en-US" sz="2400" dirty="0">
                <a:sym typeface="Symbol" pitchFamily="18" charset="2"/>
              </a:rPr>
              <a:t>The matrix</a:t>
            </a: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2400" dirty="0"/>
              <a:t>	whose columns are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), is a fundamental matrix for the system </a:t>
            </a:r>
            <a:r>
              <a:rPr lang="en-US" sz="2400" b="1" dirty="0"/>
              <a:t>x</a:t>
            </a:r>
            <a:r>
              <a:rPr lang="en-US" sz="2400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en-US" sz="2400" b="1" dirty="0"/>
              <a:t>x</a:t>
            </a:r>
            <a:r>
              <a:rPr lang="en-US" sz="2400" dirty="0"/>
              <a:t>. </a:t>
            </a:r>
            <a:r>
              <a:rPr lang="en-US" sz="2400" dirty="0" smtClean="0"/>
              <a:t>This </a:t>
            </a:r>
            <a:r>
              <a:rPr lang="en-US" sz="2400" dirty="0"/>
              <a:t>matrix is nonsingular since its columns are linearly independent, and hence </a:t>
            </a:r>
            <a:r>
              <a:rPr lang="en-US" sz="2400" dirty="0" err="1"/>
              <a:t>det</a:t>
            </a:r>
            <a:r>
              <a:rPr lang="en-US" sz="2400" b="1" dirty="0">
                <a:sym typeface="Symbol" pitchFamily="18" charset="2"/>
              </a:rPr>
              <a:t></a:t>
            </a:r>
            <a:r>
              <a:rPr lang="en-US" sz="2400" dirty="0">
                <a:sym typeface="Symbol" pitchFamily="18" charset="2"/>
              </a:rPr>
              <a:t>  0.  </a:t>
            </a:r>
            <a:r>
              <a:rPr lang="en-US" sz="2400" dirty="0"/>
              <a:t> </a:t>
            </a:r>
          </a:p>
          <a:p>
            <a:r>
              <a:rPr lang="en-US" sz="2400" dirty="0"/>
              <a:t>Note also that since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are solutions of </a:t>
            </a:r>
            <a:r>
              <a:rPr lang="en-US" sz="2400" b="1" dirty="0"/>
              <a:t>x</a:t>
            </a:r>
            <a:r>
              <a:rPr lang="en-US" sz="2400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en-US" sz="2400" b="1" dirty="0"/>
              <a:t>x</a:t>
            </a:r>
            <a:r>
              <a:rPr lang="en-US" sz="2400" dirty="0"/>
              <a:t>, </a:t>
            </a:r>
            <a:r>
              <a:rPr lang="en-US" sz="2400" b="1" dirty="0">
                <a:sym typeface="Symbol" pitchFamily="18" charset="2"/>
              </a:rPr>
              <a:t></a:t>
            </a:r>
            <a:r>
              <a:rPr lang="en-US" sz="2400" dirty="0"/>
              <a:t> satisfies the matrix differential equation </a:t>
            </a:r>
            <a:r>
              <a:rPr lang="en-US" sz="2400" b="1" dirty="0">
                <a:sym typeface="Symbol" pitchFamily="18" charset="2"/>
              </a:rPr>
              <a:t></a:t>
            </a:r>
            <a:r>
              <a:rPr lang="en-US" sz="2400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en-US" sz="2400" b="1" dirty="0">
                <a:sym typeface="Symbol" pitchFamily="18" charset="2"/>
              </a:rPr>
              <a:t></a:t>
            </a:r>
            <a:r>
              <a:rPr lang="en-US" sz="2400" dirty="0">
                <a:sym typeface="Symbol" pitchFamily="18" charset="2"/>
              </a:rPr>
              <a:t>.</a:t>
            </a:r>
            <a:endParaRPr lang="en-US" sz="2400" b="1" dirty="0">
              <a:sym typeface="Symbol" pitchFamily="18" charset="2"/>
            </a:endParaRPr>
          </a:p>
        </p:txBody>
      </p:sp>
      <p:graphicFrame>
        <p:nvGraphicFramePr>
          <p:cNvPr id="74769" name="Object 17"/>
          <p:cNvGraphicFramePr>
            <a:graphicFrameLocks noChangeAspect="1"/>
          </p:cNvGraphicFramePr>
          <p:nvPr/>
        </p:nvGraphicFramePr>
        <p:xfrm>
          <a:off x="2176463" y="2895600"/>
          <a:ext cx="3197225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3" name="Equation" r:id="rId3" imgW="1803240" imgH="736560" progId="Equation.3">
                  <p:embed/>
                </p:oleObj>
              </mc:Choice>
              <mc:Fallback>
                <p:oleObj name="Equation" r:id="rId3" imgW="1803240" imgH="73656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2895600"/>
                        <a:ext cx="3197225" cy="1306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2: Solve for 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x</a:t>
            </a:r>
            <a:r>
              <a:rPr lang="en-US" sz="3200" b="1" baseline="30000" dirty="0">
                <a:solidFill>
                  <a:srgbClr val="2125D7"/>
                </a:solidFill>
                <a:latin typeface="+mn-lt"/>
              </a:rPr>
              <a:t>(1)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(</a:t>
            </a:r>
            <a:r>
              <a:rPr lang="en-US" sz="3200" b="1" i="1" dirty="0">
                <a:solidFill>
                  <a:srgbClr val="2125D7"/>
                </a:solidFill>
                <a:latin typeface="+mn-lt"/>
              </a:rPr>
              <a:t>t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)  </a:t>
            </a:r>
            <a:r>
              <a:rPr lang="en-US" sz="3600" b="1" dirty="0">
                <a:solidFill>
                  <a:srgbClr val="2125D7"/>
                </a:solidFill>
                <a:latin typeface="+mn-lt"/>
              </a:rPr>
              <a:t> </a:t>
            </a:r>
            <a:r>
              <a:rPr lang="en-US" sz="2400" b="1" dirty="0">
                <a:solidFill>
                  <a:srgbClr val="2125D7"/>
                </a:solidFill>
                <a:latin typeface="+mn-lt"/>
              </a:rPr>
              <a:t>(3 of 5)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To find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), we therefore solve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1200"/>
              <a:t>	</a:t>
            </a:r>
            <a:r>
              <a:rPr lang="en-US" sz="2400"/>
              <a:t>by row reducing the augmented matrix: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r>
              <a:rPr lang="en-US" sz="2400"/>
              <a:t>Thus</a:t>
            </a:r>
          </a:p>
        </p:txBody>
      </p:sp>
      <p:graphicFrame>
        <p:nvGraphicFramePr>
          <p:cNvPr id="259080" name="Object 8"/>
          <p:cNvGraphicFramePr>
            <a:graphicFrameLocks noChangeAspect="1"/>
          </p:cNvGraphicFramePr>
          <p:nvPr/>
        </p:nvGraphicFramePr>
        <p:xfrm>
          <a:off x="1611313" y="3581400"/>
          <a:ext cx="6737350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92" name="Equation" r:id="rId3" imgW="3886200" imgH="939600" progId="Equation.3">
                  <p:embed/>
                </p:oleObj>
              </mc:Choice>
              <mc:Fallback>
                <p:oleObj name="Equation" r:id="rId3" imgW="3886200" imgH="939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3581400"/>
                        <a:ext cx="6737350" cy="163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1" name="Object 9"/>
          <p:cNvGraphicFramePr>
            <a:graphicFrameLocks noChangeAspect="1"/>
          </p:cNvGraphicFramePr>
          <p:nvPr/>
        </p:nvGraphicFramePr>
        <p:xfrm>
          <a:off x="1676400" y="5638800"/>
          <a:ext cx="489267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93" name="Equation" r:id="rId5" imgW="2819160" imgH="609480" progId="Equation.3">
                  <p:embed/>
                </p:oleObj>
              </mc:Choice>
              <mc:Fallback>
                <p:oleObj name="Equation" r:id="rId5" imgW="2819160" imgH="609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638800"/>
                        <a:ext cx="4892675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2" name="Object 10"/>
          <p:cNvGraphicFramePr>
            <a:graphicFrameLocks noChangeAspect="1"/>
          </p:cNvGraphicFramePr>
          <p:nvPr/>
        </p:nvGraphicFramePr>
        <p:xfrm>
          <a:off x="2895600" y="2133600"/>
          <a:ext cx="213836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94" name="Equation" r:id="rId7" imgW="1231560" imgH="482400" progId="Equation.3">
                  <p:embed/>
                </p:oleObj>
              </mc:Choice>
              <mc:Fallback>
                <p:oleObj name="Equation" r:id="rId7" imgW="123156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33600"/>
                        <a:ext cx="2138363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2: Solve for 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x</a:t>
            </a:r>
            <a:r>
              <a:rPr lang="en-US" sz="3200" b="1" baseline="30000" dirty="0">
                <a:solidFill>
                  <a:srgbClr val="2125D7"/>
                </a:solidFill>
                <a:latin typeface="+mn-lt"/>
              </a:rPr>
              <a:t>(2)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(</a:t>
            </a:r>
            <a:r>
              <a:rPr lang="en-US" sz="3200" b="1" i="1" dirty="0">
                <a:solidFill>
                  <a:srgbClr val="2125D7"/>
                </a:solidFill>
                <a:latin typeface="+mn-lt"/>
              </a:rPr>
              <a:t>t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)  </a:t>
            </a:r>
            <a:r>
              <a:rPr lang="en-US" sz="3600" b="1" dirty="0">
                <a:solidFill>
                  <a:srgbClr val="2125D7"/>
                </a:solidFill>
                <a:latin typeface="+mn-lt"/>
              </a:rPr>
              <a:t> </a:t>
            </a:r>
            <a:r>
              <a:rPr lang="en-US" sz="2400" b="1" dirty="0">
                <a:solidFill>
                  <a:srgbClr val="2125D7"/>
                </a:solidFill>
                <a:latin typeface="+mn-lt"/>
              </a:rPr>
              <a:t>(4 of 5)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To find </a:t>
            </a:r>
            <a:r>
              <a:rPr lang="en-US" sz="2400" b="1"/>
              <a:t>x</a:t>
            </a:r>
            <a:r>
              <a:rPr lang="en-US" sz="2400" baseline="30000"/>
              <a:t>(2)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), we similarly solve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1200"/>
              <a:t>	</a:t>
            </a:r>
            <a:r>
              <a:rPr lang="en-US" sz="2400"/>
              <a:t>by row reducing the augmented matrix: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r>
              <a:rPr lang="en-US" sz="2400"/>
              <a:t>Thus</a:t>
            </a:r>
          </a:p>
        </p:txBody>
      </p:sp>
      <p:graphicFrame>
        <p:nvGraphicFramePr>
          <p:cNvPr id="261124" name="Object 4"/>
          <p:cNvGraphicFramePr>
            <a:graphicFrameLocks noChangeAspect="1"/>
          </p:cNvGraphicFramePr>
          <p:nvPr/>
        </p:nvGraphicFramePr>
        <p:xfrm>
          <a:off x="1524000" y="3581400"/>
          <a:ext cx="6913563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36" name="Equation" r:id="rId3" imgW="3987720" imgH="939600" progId="Equation.3">
                  <p:embed/>
                </p:oleObj>
              </mc:Choice>
              <mc:Fallback>
                <p:oleObj name="Equation" r:id="rId3" imgW="3987720" imgH="939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81400"/>
                        <a:ext cx="6913563" cy="163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25" name="Object 5"/>
          <p:cNvGraphicFramePr>
            <a:graphicFrameLocks noChangeAspect="1"/>
          </p:cNvGraphicFramePr>
          <p:nvPr/>
        </p:nvGraphicFramePr>
        <p:xfrm>
          <a:off x="1512888" y="5334000"/>
          <a:ext cx="4937125" cy="137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37" name="Equation" r:id="rId5" imgW="2844720" imgH="787320" progId="Equation.3">
                  <p:embed/>
                </p:oleObj>
              </mc:Choice>
              <mc:Fallback>
                <p:oleObj name="Equation" r:id="rId5" imgW="2844720" imgH="7873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5334000"/>
                        <a:ext cx="4937125" cy="1370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26" name="Object 6"/>
          <p:cNvGraphicFramePr>
            <a:graphicFrameLocks noChangeAspect="1"/>
          </p:cNvGraphicFramePr>
          <p:nvPr/>
        </p:nvGraphicFramePr>
        <p:xfrm>
          <a:off x="2895600" y="2133600"/>
          <a:ext cx="213836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38" name="Equation" r:id="rId7" imgW="1231560" imgH="482400" progId="Equation.3">
                  <p:embed/>
                </p:oleObj>
              </mc:Choice>
              <mc:Fallback>
                <p:oleObj name="Equation" r:id="rId7" imgW="1231560" imgH="482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33600"/>
                        <a:ext cx="2138363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Obtain 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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(</a:t>
            </a:r>
            <a:r>
              <a:rPr lang="en-US" sz="3200" b="1" i="1" dirty="0">
                <a:solidFill>
                  <a:srgbClr val="2125D7"/>
                </a:solidFill>
                <a:latin typeface="+mn-lt"/>
              </a:rPr>
              <a:t>t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)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rgbClr val="2125D7"/>
                </a:solidFill>
                <a:latin typeface="+mn-lt"/>
              </a:rPr>
              <a:t>(5 of 5)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The columns of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are given by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and </a:t>
            </a:r>
            <a:r>
              <a:rPr lang="en-US" sz="2400" b="1"/>
              <a:t>x</a:t>
            </a:r>
            <a:r>
              <a:rPr lang="en-US" sz="2400" baseline="30000"/>
              <a:t>(2)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), and thus from the previous slide we have 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1200"/>
          </a:p>
          <a:p>
            <a:r>
              <a:rPr lang="en-US" sz="2400"/>
              <a:t>Note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is more complicated than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found in Ex 1. However, now that we have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), it is much easier to determine the solution to any set of initial conditions.</a:t>
            </a:r>
          </a:p>
        </p:txBody>
      </p:sp>
      <p:graphicFrame>
        <p:nvGraphicFramePr>
          <p:cNvPr id="262149" name="Object 5"/>
          <p:cNvGraphicFramePr>
            <a:graphicFrameLocks noChangeAspect="1"/>
          </p:cNvGraphicFramePr>
          <p:nvPr/>
        </p:nvGraphicFramePr>
        <p:xfrm>
          <a:off x="2057400" y="2590800"/>
          <a:ext cx="3810000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8" name="Equation" r:id="rId3" imgW="2184120" imgH="787320" progId="Equation.3">
                  <p:embed/>
                </p:oleObj>
              </mc:Choice>
              <mc:Fallback>
                <p:oleObj name="Equation" r:id="rId3" imgW="2184120" imgH="7873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0"/>
                        <a:ext cx="3810000" cy="137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51" name="Object 7"/>
          <p:cNvGraphicFramePr>
            <a:graphicFrameLocks noChangeAspect="1"/>
          </p:cNvGraphicFramePr>
          <p:nvPr/>
        </p:nvGraphicFramePr>
        <p:xfrm>
          <a:off x="2514600" y="5410200"/>
          <a:ext cx="25908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9" name="Equation" r:id="rId5" imgW="1358640" imgH="482400" progId="Equation.3">
                  <p:embed/>
                </p:oleObj>
              </mc:Choice>
              <mc:Fallback>
                <p:oleObj name="Equation" r:id="rId5" imgW="13586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410200"/>
                        <a:ext cx="2590800" cy="922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Exponential Functions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953000"/>
          </a:xfrm>
        </p:spPr>
        <p:txBody>
          <a:bodyPr/>
          <a:lstStyle/>
          <a:p>
            <a:r>
              <a:rPr lang="en-US" sz="2400"/>
              <a:t>Consider the following two cases:</a:t>
            </a:r>
          </a:p>
          <a:p>
            <a:pPr lvl="1"/>
            <a:r>
              <a:rPr lang="en-US" sz="2000"/>
              <a:t>The solution to </a:t>
            </a:r>
            <a:r>
              <a:rPr lang="en-US" sz="2000" i="1"/>
              <a:t>x</a:t>
            </a:r>
            <a:r>
              <a:rPr lang="en-US" sz="2000">
                <a:cs typeface="Times New Roman" pitchFamily="18" charset="0"/>
              </a:rPr>
              <a:t>'</a:t>
            </a:r>
            <a:r>
              <a:rPr lang="en-US" sz="2000"/>
              <a:t> = </a:t>
            </a:r>
            <a:r>
              <a:rPr lang="en-US" sz="2000" i="1"/>
              <a:t>ax, x</a:t>
            </a:r>
            <a:r>
              <a:rPr lang="en-US" sz="2000"/>
              <a:t>(0) =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, is </a:t>
            </a:r>
            <a:r>
              <a:rPr lang="en-US" sz="2000" i="1"/>
              <a:t>x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 i="1"/>
              <a:t>e</a:t>
            </a:r>
            <a:r>
              <a:rPr lang="en-US" sz="2000" i="1" baseline="30000"/>
              <a:t>at</a:t>
            </a:r>
            <a:r>
              <a:rPr lang="en-US" sz="2000"/>
              <a:t>, where </a:t>
            </a:r>
            <a:r>
              <a:rPr lang="en-US" sz="2000" i="1"/>
              <a:t>e</a:t>
            </a:r>
            <a:r>
              <a:rPr lang="en-US" sz="2000" baseline="30000"/>
              <a:t>0</a:t>
            </a:r>
            <a:r>
              <a:rPr lang="en-US" sz="2000"/>
              <a:t> = 1.</a:t>
            </a:r>
          </a:p>
          <a:p>
            <a:pPr lvl="1"/>
            <a:r>
              <a:rPr lang="en-US" sz="2000"/>
              <a:t>The solution to </a:t>
            </a:r>
            <a:r>
              <a:rPr lang="en-US" sz="2000" b="1"/>
              <a:t>x</a:t>
            </a:r>
            <a:r>
              <a:rPr lang="en-US" sz="2000">
                <a:cs typeface="Times New Roman" pitchFamily="18" charset="0"/>
              </a:rPr>
              <a:t>'</a:t>
            </a:r>
            <a:r>
              <a:rPr lang="en-US" sz="2000"/>
              <a:t> = </a:t>
            </a:r>
            <a:r>
              <a:rPr lang="en-US" sz="2000" b="1"/>
              <a:t>Ax</a:t>
            </a:r>
            <a:r>
              <a:rPr lang="en-US" sz="2000"/>
              <a:t>, </a:t>
            </a:r>
            <a:r>
              <a:rPr lang="en-US" sz="2000" b="1"/>
              <a:t>x</a:t>
            </a:r>
            <a:r>
              <a:rPr lang="en-US" sz="2000"/>
              <a:t>(0) = </a:t>
            </a:r>
            <a:r>
              <a:rPr lang="en-US" sz="2000" b="1"/>
              <a:t>x</a:t>
            </a:r>
            <a:r>
              <a:rPr lang="en-US" sz="2000" baseline="30000"/>
              <a:t>0</a:t>
            </a:r>
            <a:r>
              <a:rPr lang="en-US" sz="2000"/>
              <a:t>, is </a:t>
            </a:r>
            <a:r>
              <a:rPr lang="en-US" sz="2000" b="1"/>
              <a:t>x</a:t>
            </a:r>
            <a:r>
              <a:rPr lang="en-US" sz="2000"/>
              <a:t> = </a:t>
            </a:r>
            <a:r>
              <a:rPr lang="en-US" sz="2000" b="1">
                <a:sym typeface="Symbol" pitchFamily="18" charset="2"/>
              </a:rPr>
              <a:t></a:t>
            </a:r>
            <a:r>
              <a:rPr lang="en-US" sz="2000"/>
              <a:t>(</a:t>
            </a:r>
            <a:r>
              <a:rPr lang="en-US" sz="2000" i="1"/>
              <a:t>t</a:t>
            </a:r>
            <a:r>
              <a:rPr lang="en-US" sz="2000"/>
              <a:t>)</a:t>
            </a:r>
            <a:r>
              <a:rPr lang="en-US" sz="2000" b="1"/>
              <a:t>x</a:t>
            </a:r>
            <a:r>
              <a:rPr lang="en-US" sz="2000" baseline="30000"/>
              <a:t>0</a:t>
            </a:r>
            <a:r>
              <a:rPr lang="en-US" sz="2000"/>
              <a:t>, where </a:t>
            </a:r>
            <a:r>
              <a:rPr lang="en-US" sz="2000" b="1">
                <a:sym typeface="Symbol" pitchFamily="18" charset="2"/>
              </a:rPr>
              <a:t></a:t>
            </a:r>
            <a:r>
              <a:rPr lang="en-US" sz="2000"/>
              <a:t>(0) = </a:t>
            </a:r>
            <a:r>
              <a:rPr lang="en-US" sz="2000" b="1"/>
              <a:t>I</a:t>
            </a:r>
            <a:r>
              <a:rPr lang="en-US" sz="2000"/>
              <a:t>. </a:t>
            </a:r>
          </a:p>
          <a:p>
            <a:r>
              <a:rPr lang="en-US" sz="2400"/>
              <a:t>Comparing the form and solution for both of these cases, we might expect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to have an exponential character.  </a:t>
            </a:r>
          </a:p>
          <a:p>
            <a:r>
              <a:rPr lang="en-US" sz="2400"/>
              <a:t>Indeed, it can be shown that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</a:t>
            </a:r>
            <a:r>
              <a:rPr lang="en-US" sz="2400" i="1"/>
              <a:t>e</a:t>
            </a:r>
            <a:r>
              <a:rPr lang="en-US" sz="2400" b="1" baseline="30000"/>
              <a:t>A</a:t>
            </a:r>
            <a:r>
              <a:rPr lang="en-US" sz="2400" i="1" baseline="30000"/>
              <a:t>t</a:t>
            </a:r>
            <a:r>
              <a:rPr lang="en-US" sz="2400"/>
              <a:t>, where 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is a well defined matrix function that has all the usual properties of an exponential function.  See text for details.  </a:t>
            </a:r>
          </a:p>
          <a:p>
            <a:r>
              <a:rPr lang="en-US" sz="2400"/>
              <a:t>Thus the solution to </a:t>
            </a:r>
            <a:r>
              <a:rPr lang="en-US" sz="2400" b="1"/>
              <a:t>x</a:t>
            </a:r>
            <a:r>
              <a:rPr lang="en-US" sz="2400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Ax</a:t>
            </a:r>
            <a:r>
              <a:rPr lang="en-US" sz="2400"/>
              <a:t>, </a:t>
            </a:r>
            <a:r>
              <a:rPr lang="en-US" sz="2400" b="1"/>
              <a:t>x</a:t>
            </a:r>
            <a:r>
              <a:rPr lang="en-US" sz="2400"/>
              <a:t>(0) = </a:t>
            </a:r>
            <a:r>
              <a:rPr lang="en-US" sz="2400" b="1"/>
              <a:t>x</a:t>
            </a:r>
            <a:r>
              <a:rPr lang="en-US" sz="2400" baseline="30000"/>
              <a:t>0</a:t>
            </a:r>
            <a:r>
              <a:rPr lang="en-US" sz="2400"/>
              <a:t>, is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i="1"/>
              <a:t>e</a:t>
            </a:r>
            <a:r>
              <a:rPr lang="en-US" sz="2400" b="1" baseline="30000"/>
              <a:t>A</a:t>
            </a:r>
            <a:r>
              <a:rPr lang="en-US" sz="2400" i="1" baseline="30000"/>
              <a:t>t</a:t>
            </a:r>
            <a:r>
              <a:rPr lang="en-US" sz="2400" b="1"/>
              <a:t>x</a:t>
            </a:r>
            <a:r>
              <a:rPr lang="en-US" sz="2400" baseline="30000"/>
              <a:t>0</a:t>
            </a:r>
            <a:r>
              <a:rPr lang="en-US" sz="2400"/>
              <a:t>. </a:t>
            </a:r>
          </a:p>
        </p:txBody>
      </p:sp>
      <p:graphicFrame>
        <p:nvGraphicFramePr>
          <p:cNvPr id="263174" name="Object 6"/>
          <p:cNvGraphicFramePr>
            <a:graphicFrameLocks noChangeAspect="1"/>
          </p:cNvGraphicFramePr>
          <p:nvPr/>
        </p:nvGraphicFramePr>
        <p:xfrm>
          <a:off x="2395538" y="4179888"/>
          <a:ext cx="3035300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8" name="Equation" r:id="rId3" imgW="1739880" imgH="457200" progId="Equation.3">
                  <p:embed/>
                </p:oleObj>
              </mc:Choice>
              <mc:Fallback>
                <p:oleObj name="Equation" r:id="rId3" imgW="173988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8" y="4179888"/>
                        <a:ext cx="3035300" cy="79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Coupled Systems of Equations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Recall that our constant coefficient homogeneous system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written as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Ax</a:t>
            </a:r>
            <a:r>
              <a:rPr lang="en-US" sz="2400"/>
              <a:t> with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	is a system of </a:t>
            </a:r>
            <a:r>
              <a:rPr lang="en-US" sz="2400" i="1"/>
              <a:t>coupled</a:t>
            </a:r>
            <a:r>
              <a:rPr lang="en-US" sz="2400"/>
              <a:t> equations that must be solved </a:t>
            </a:r>
            <a:r>
              <a:rPr lang="en-US" sz="2400" i="1"/>
              <a:t>simultaneously</a:t>
            </a:r>
            <a:r>
              <a:rPr lang="en-US" sz="2400"/>
              <a:t> to find all the unknown variables. </a:t>
            </a:r>
          </a:p>
        </p:txBody>
      </p:sp>
      <p:graphicFrame>
        <p:nvGraphicFramePr>
          <p:cNvPr id="267268" name="Object 4"/>
          <p:cNvGraphicFramePr>
            <a:graphicFrameLocks noChangeAspect="1"/>
          </p:cNvGraphicFramePr>
          <p:nvPr/>
        </p:nvGraphicFramePr>
        <p:xfrm>
          <a:off x="2476500" y="2133600"/>
          <a:ext cx="3198813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6" name="Equation" r:id="rId3" imgW="1828800" imgH="685800" progId="Equation.3">
                  <p:embed/>
                </p:oleObj>
              </mc:Choice>
              <mc:Fallback>
                <p:oleObj name="Equation" r:id="rId3" imgW="1828800" imgH="685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2133600"/>
                        <a:ext cx="3198813" cy="1196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69" name="Object 5"/>
          <p:cNvGraphicFramePr>
            <a:graphicFrameLocks noChangeAspect="1"/>
          </p:cNvGraphicFramePr>
          <p:nvPr/>
        </p:nvGraphicFramePr>
        <p:xfrm>
          <a:off x="2338388" y="3886200"/>
          <a:ext cx="3743325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7" name="Equation" r:id="rId5" imgW="2209680" imgH="711000" progId="Equation.3">
                  <p:embed/>
                </p:oleObj>
              </mc:Choice>
              <mc:Fallback>
                <p:oleObj name="Equation" r:id="rId5" imgW="220968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3886200"/>
                        <a:ext cx="3743325" cy="120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Uncoupled Systems &amp; Diagonal Matrices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In contrast, if each equation had only one variable, solved for independently of other equations, then task would be easier.</a:t>
            </a:r>
          </a:p>
          <a:p>
            <a:r>
              <a:rPr lang="en-US" sz="2400"/>
              <a:t>In this case our system would have the form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1800"/>
              <a:t>	</a:t>
            </a:r>
          </a:p>
          <a:p>
            <a:pPr>
              <a:buFontTx/>
              <a:buNone/>
            </a:pPr>
            <a:r>
              <a:rPr lang="en-US" sz="2400"/>
              <a:t>	or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Dx</a:t>
            </a:r>
            <a:r>
              <a:rPr lang="en-US" sz="2400"/>
              <a:t>, where </a:t>
            </a:r>
            <a:r>
              <a:rPr lang="en-US" sz="2400" b="1"/>
              <a:t>D</a:t>
            </a:r>
            <a:r>
              <a:rPr lang="en-US" sz="2400"/>
              <a:t> is a diagonal matrix:  </a:t>
            </a:r>
          </a:p>
        </p:txBody>
      </p:sp>
      <p:graphicFrame>
        <p:nvGraphicFramePr>
          <p:cNvPr id="268292" name="Object 4"/>
          <p:cNvGraphicFramePr>
            <a:graphicFrameLocks noChangeAspect="1"/>
          </p:cNvGraphicFramePr>
          <p:nvPr/>
        </p:nvGraphicFramePr>
        <p:xfrm>
          <a:off x="2505075" y="2971800"/>
          <a:ext cx="2762250" cy="1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00" name="Equation" r:id="rId3" imgW="1638000" imgH="914400" progId="Equation.3">
                  <p:embed/>
                </p:oleObj>
              </mc:Choice>
              <mc:Fallback>
                <p:oleObj name="Equation" r:id="rId3" imgW="163800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2971800"/>
                        <a:ext cx="2762250" cy="153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8293" name="Object 5"/>
          <p:cNvGraphicFramePr>
            <a:graphicFrameLocks noChangeAspect="1"/>
          </p:cNvGraphicFramePr>
          <p:nvPr/>
        </p:nvGraphicFramePr>
        <p:xfrm>
          <a:off x="1828800" y="5105400"/>
          <a:ext cx="4114800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01" name="Equation" r:id="rId5" imgW="2501640" imgH="939600" progId="Equation.3">
                  <p:embed/>
                </p:oleObj>
              </mc:Choice>
              <mc:Fallback>
                <p:oleObj name="Equation" r:id="rId5" imgW="2501640" imgH="939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105400"/>
                        <a:ext cx="4114800" cy="154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Uncoupling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Transform Matrix T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In order to explore transforming our given system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Ax</a:t>
            </a:r>
            <a:r>
              <a:rPr lang="en-US" sz="2400"/>
              <a:t> of coupled equations into an uncoupled system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 i="1"/>
              <a:t> </a:t>
            </a:r>
            <a:r>
              <a:rPr lang="en-US" sz="2400"/>
              <a:t>= </a:t>
            </a:r>
            <a:r>
              <a:rPr lang="en-US" sz="2400" b="1"/>
              <a:t>Dx</a:t>
            </a:r>
            <a:r>
              <a:rPr lang="en-US" sz="2400"/>
              <a:t>, where </a:t>
            </a:r>
            <a:r>
              <a:rPr lang="en-US" sz="2400" b="1"/>
              <a:t>D</a:t>
            </a:r>
            <a:r>
              <a:rPr lang="en-US" sz="2400"/>
              <a:t> is a diagonal matrix, we will use the eigenvectors of </a:t>
            </a:r>
            <a:r>
              <a:rPr lang="en-US" sz="2400" b="1"/>
              <a:t>A</a:t>
            </a:r>
            <a:r>
              <a:rPr lang="en-US" sz="2400"/>
              <a:t>.</a:t>
            </a:r>
          </a:p>
          <a:p>
            <a:r>
              <a:rPr lang="en-US" sz="2400"/>
              <a:t>Suppose </a:t>
            </a:r>
            <a:r>
              <a:rPr lang="en-US" sz="2400" b="1"/>
              <a:t>A</a:t>
            </a:r>
            <a:r>
              <a:rPr lang="en-US" sz="2400"/>
              <a:t> is </a:t>
            </a:r>
            <a:r>
              <a:rPr lang="en-US" sz="2400" i="1"/>
              <a:t>n</a:t>
            </a:r>
            <a:r>
              <a:rPr lang="en-US" sz="2400"/>
              <a:t> x </a:t>
            </a:r>
            <a:r>
              <a:rPr lang="en-US" sz="2400" i="1"/>
              <a:t>n</a:t>
            </a:r>
            <a:r>
              <a:rPr lang="en-US" sz="2400"/>
              <a:t> with </a:t>
            </a:r>
            <a:r>
              <a:rPr lang="en-US" sz="2400" i="1"/>
              <a:t>n</a:t>
            </a:r>
            <a:r>
              <a:rPr lang="en-US" sz="2400"/>
              <a:t> linearly independent eigenvectors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, and corresponding eigenvalues </a:t>
            </a:r>
            <a:r>
              <a:rPr lang="en-US" sz="2400" i="1">
                <a:sym typeface="Symbol" pitchFamily="18" charset="2"/>
              </a:rPr>
              <a:t></a:t>
            </a:r>
            <a:r>
              <a:rPr lang="en-US" sz="2400" baseline="-25000">
                <a:sym typeface="Symbol" pitchFamily="18" charset="2"/>
              </a:rPr>
              <a:t>1</a:t>
            </a:r>
            <a:r>
              <a:rPr lang="en-US" sz="2400">
                <a:sym typeface="Symbol" pitchFamily="18" charset="2"/>
              </a:rPr>
              <a:t>,…, </a:t>
            </a:r>
            <a:r>
              <a:rPr lang="en-US" sz="2400" i="1">
                <a:sym typeface="Symbol" pitchFamily="18" charset="2"/>
              </a:rPr>
              <a:t></a:t>
            </a:r>
            <a:r>
              <a:rPr lang="en-US" sz="2400" i="1" baseline="-25000">
                <a:sym typeface="Symbol" pitchFamily="18" charset="2"/>
              </a:rPr>
              <a:t>n</a:t>
            </a:r>
            <a:r>
              <a:rPr lang="en-US" sz="2400">
                <a:sym typeface="Symbol" pitchFamily="18" charset="2"/>
              </a:rPr>
              <a:t>.</a:t>
            </a:r>
          </a:p>
          <a:p>
            <a:r>
              <a:rPr lang="en-US" sz="2400">
                <a:sym typeface="Symbol" pitchFamily="18" charset="2"/>
              </a:rPr>
              <a:t>Define </a:t>
            </a:r>
            <a:r>
              <a:rPr lang="en-US" sz="2400" i="1">
                <a:sym typeface="Symbol" pitchFamily="18" charset="2"/>
              </a:rPr>
              <a:t>n</a:t>
            </a:r>
            <a:r>
              <a:rPr lang="en-US" sz="2400">
                <a:sym typeface="Symbol" pitchFamily="18" charset="2"/>
              </a:rPr>
              <a:t> x </a:t>
            </a:r>
            <a:r>
              <a:rPr lang="en-US" sz="2400" i="1">
                <a:sym typeface="Symbol" pitchFamily="18" charset="2"/>
              </a:rPr>
              <a:t>n</a:t>
            </a:r>
            <a:r>
              <a:rPr lang="en-US" sz="2400">
                <a:sym typeface="Symbol" pitchFamily="18" charset="2"/>
              </a:rPr>
              <a:t> matrices</a:t>
            </a:r>
            <a:r>
              <a:rPr lang="en-US" sz="2400" b="1">
                <a:sym typeface="Symbol" pitchFamily="18" charset="2"/>
              </a:rPr>
              <a:t> T</a:t>
            </a:r>
            <a:r>
              <a:rPr lang="en-US" sz="2400">
                <a:sym typeface="Symbol" pitchFamily="18" charset="2"/>
              </a:rPr>
              <a:t> and </a:t>
            </a:r>
            <a:r>
              <a:rPr lang="en-US" sz="2400" b="1">
                <a:sym typeface="Symbol" pitchFamily="18" charset="2"/>
              </a:rPr>
              <a:t>D</a:t>
            </a:r>
            <a:r>
              <a:rPr lang="en-US" sz="2400">
                <a:sym typeface="Symbol" pitchFamily="18" charset="2"/>
              </a:rPr>
              <a:t> using the </a:t>
            </a:r>
            <a:r>
              <a:rPr lang="en-US" sz="2400"/>
              <a:t>eigenvalues</a:t>
            </a:r>
            <a:r>
              <a:rPr lang="en-US" sz="2400">
                <a:sym typeface="Symbol" pitchFamily="18" charset="2"/>
              </a:rPr>
              <a:t> &amp; eigenvectors </a:t>
            </a:r>
            <a:r>
              <a:rPr lang="en-US" sz="2400"/>
              <a:t>of </a:t>
            </a:r>
            <a:r>
              <a:rPr lang="en-US" sz="2400" b="1"/>
              <a:t>A</a:t>
            </a:r>
            <a:r>
              <a:rPr lang="en-US" sz="2400">
                <a:sym typeface="Symbol" pitchFamily="18" charset="2"/>
              </a:rPr>
              <a:t>: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Note that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is nonsingular, and hence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 baseline="30000"/>
              <a:t>-1</a:t>
            </a:r>
            <a:r>
              <a:rPr lang="en-US" sz="2400">
                <a:sym typeface="Symbol" pitchFamily="18" charset="2"/>
              </a:rPr>
              <a:t> exists. </a:t>
            </a:r>
          </a:p>
        </p:txBody>
      </p:sp>
      <p:graphicFrame>
        <p:nvGraphicFramePr>
          <p:cNvPr id="270341" name="Object 5"/>
          <p:cNvGraphicFramePr>
            <a:graphicFrameLocks noChangeAspect="1"/>
          </p:cNvGraphicFramePr>
          <p:nvPr/>
        </p:nvGraphicFramePr>
        <p:xfrm>
          <a:off x="1855788" y="4495800"/>
          <a:ext cx="4592637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45" name="Equation" r:id="rId3" imgW="2806560" imgH="939600" progId="Equation.3">
                  <p:embed/>
                </p:oleObj>
              </mc:Choice>
              <mc:Fallback>
                <p:oleObj name="Equation" r:id="rId3" imgW="2806560" imgH="939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4495800"/>
                        <a:ext cx="4592637" cy="153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Uncoupling:  T</a:t>
            </a:r>
            <a:r>
              <a:rPr lang="en-US" sz="3200" b="1" baseline="30000" dirty="0">
                <a:solidFill>
                  <a:srgbClr val="2125D7"/>
                </a:solidFill>
                <a:latin typeface="+mn-lt"/>
              </a:rPr>
              <a:t>-1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A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T = D</a:t>
            </a:r>
            <a:endParaRPr lang="en-US" sz="3600" b="1" dirty="0">
              <a:solidFill>
                <a:srgbClr val="2125D7"/>
              </a:solidFill>
              <a:latin typeface="+mn-lt"/>
              <a:sym typeface="Symbol" pitchFamily="18" charset="2"/>
            </a:endParaRP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Recall here the definitions of </a:t>
            </a:r>
            <a:r>
              <a:rPr lang="en-US" sz="2400" b="1"/>
              <a:t>A</a:t>
            </a:r>
            <a:r>
              <a:rPr lang="en-US" sz="2400"/>
              <a:t>,</a:t>
            </a:r>
            <a:r>
              <a:rPr lang="en-US" sz="2400" b="1">
                <a:sym typeface="Symbol" pitchFamily="18" charset="2"/>
              </a:rPr>
              <a:t> T</a:t>
            </a:r>
            <a:r>
              <a:rPr lang="en-US" sz="2400">
                <a:sym typeface="Symbol" pitchFamily="18" charset="2"/>
              </a:rPr>
              <a:t> and </a:t>
            </a:r>
            <a:r>
              <a:rPr lang="en-US" sz="2400" b="1">
                <a:sym typeface="Symbol" pitchFamily="18" charset="2"/>
              </a:rPr>
              <a:t>D</a:t>
            </a:r>
            <a:r>
              <a:rPr lang="en-US" sz="2400">
                <a:sym typeface="Symbol" pitchFamily="18" charset="2"/>
              </a:rPr>
              <a:t>: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Then the columns of </a:t>
            </a:r>
            <a:r>
              <a:rPr lang="en-US" sz="2400" b="1">
                <a:sym typeface="Symbol" pitchFamily="18" charset="2"/>
              </a:rPr>
              <a:t>AT</a:t>
            </a:r>
            <a:r>
              <a:rPr lang="en-US" sz="2400">
                <a:sym typeface="Symbol" pitchFamily="18" charset="2"/>
              </a:rPr>
              <a:t> are 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, and hence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1800"/>
          </a:p>
          <a:p>
            <a:r>
              <a:rPr lang="en-US" sz="2400"/>
              <a:t>It follows that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 baseline="30000"/>
              <a:t>-1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T </a:t>
            </a:r>
            <a:r>
              <a:rPr lang="en-US" sz="2400">
                <a:sym typeface="Symbol" pitchFamily="18" charset="2"/>
              </a:rPr>
              <a:t>=</a:t>
            </a:r>
            <a:r>
              <a:rPr lang="en-US" sz="2400" b="1">
                <a:sym typeface="Symbol" pitchFamily="18" charset="2"/>
              </a:rPr>
              <a:t> D</a:t>
            </a:r>
            <a:r>
              <a:rPr lang="en-US" sz="2400">
                <a:sym typeface="Symbol" pitchFamily="18" charset="2"/>
              </a:rPr>
              <a:t>.  </a:t>
            </a:r>
          </a:p>
        </p:txBody>
      </p:sp>
      <p:graphicFrame>
        <p:nvGraphicFramePr>
          <p:cNvPr id="271364" name="Object 4"/>
          <p:cNvGraphicFramePr>
            <a:graphicFrameLocks noChangeAspect="1"/>
          </p:cNvGraphicFramePr>
          <p:nvPr/>
        </p:nvGraphicFramePr>
        <p:xfrm>
          <a:off x="1336675" y="2133600"/>
          <a:ext cx="7002463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72" name="Equation" r:id="rId3" imgW="4127400" imgH="939600" progId="Equation.3">
                  <p:embed/>
                </p:oleObj>
              </mc:Choice>
              <mc:Fallback>
                <p:oleObj name="Equation" r:id="rId3" imgW="4127400" imgH="939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2133600"/>
                        <a:ext cx="7002463" cy="159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65" name="Object 5"/>
          <p:cNvGraphicFramePr>
            <a:graphicFrameLocks noChangeAspect="1"/>
          </p:cNvGraphicFramePr>
          <p:nvPr/>
        </p:nvGraphicFramePr>
        <p:xfrm>
          <a:off x="2514600" y="4419600"/>
          <a:ext cx="3657600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73" name="Equation" r:id="rId5" imgW="2019240" imgH="736560" progId="Equation.3">
                  <p:embed/>
                </p:oleObj>
              </mc:Choice>
              <mc:Fallback>
                <p:oleObj name="Equation" r:id="rId5" imgW="2019240" imgH="736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419600"/>
                        <a:ext cx="3657600" cy="1331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Similarity Transformations</a:t>
            </a:r>
            <a:endParaRPr lang="en-US" sz="3600" b="1" dirty="0">
              <a:solidFill>
                <a:srgbClr val="2125D7"/>
              </a:solidFill>
              <a:latin typeface="+mn-lt"/>
              <a:sym typeface="Symbol" pitchFamily="18" charset="2"/>
            </a:endParaRP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5181600"/>
          </a:xfrm>
        </p:spPr>
        <p:txBody>
          <a:bodyPr/>
          <a:lstStyle/>
          <a:p>
            <a:r>
              <a:rPr lang="en-US" sz="2400" dirty="0"/>
              <a:t>Thus, if the eigenvalues and eigenvectors </a:t>
            </a:r>
            <a:r>
              <a:rPr lang="en-US" sz="2400" dirty="0">
                <a:sym typeface="Symbol" pitchFamily="18" charset="2"/>
              </a:rPr>
              <a:t>of </a:t>
            </a:r>
            <a:r>
              <a:rPr lang="en-US" sz="2400" b="1" dirty="0">
                <a:sym typeface="Symbol" pitchFamily="18" charset="2"/>
              </a:rPr>
              <a:t>A</a:t>
            </a:r>
            <a:r>
              <a:rPr lang="en-US" sz="2400" dirty="0">
                <a:sym typeface="Symbol" pitchFamily="18" charset="2"/>
              </a:rPr>
              <a:t> are known, then </a:t>
            </a:r>
            <a:r>
              <a:rPr lang="en-US" sz="2400" b="1" dirty="0">
                <a:sym typeface="Symbol" pitchFamily="18" charset="2"/>
              </a:rPr>
              <a:t>A</a:t>
            </a:r>
            <a:r>
              <a:rPr lang="en-US" sz="2400" dirty="0">
                <a:sym typeface="Symbol" pitchFamily="18" charset="2"/>
              </a:rPr>
              <a:t> can be transformed into a diagonal matrix </a:t>
            </a:r>
            <a:r>
              <a:rPr lang="en-US" sz="2400" b="1" dirty="0">
                <a:sym typeface="Symbol" pitchFamily="18" charset="2"/>
              </a:rPr>
              <a:t>D</a:t>
            </a:r>
            <a:r>
              <a:rPr lang="en-US" sz="2400" dirty="0">
                <a:sym typeface="Symbol" pitchFamily="18" charset="2"/>
              </a:rPr>
              <a:t>, with </a:t>
            </a:r>
          </a:p>
          <a:p>
            <a:pPr>
              <a:buFontTx/>
              <a:buNone/>
            </a:pPr>
            <a:r>
              <a:rPr lang="en-US" sz="2400" b="1" dirty="0">
                <a:sym typeface="Symbol" pitchFamily="18" charset="2"/>
              </a:rPr>
              <a:t>				T</a:t>
            </a:r>
            <a:r>
              <a:rPr lang="en-US" sz="2400" baseline="30000" dirty="0"/>
              <a:t>-1</a:t>
            </a:r>
            <a:r>
              <a:rPr lang="en-US" sz="2400" b="1" dirty="0"/>
              <a:t>A</a:t>
            </a:r>
            <a:r>
              <a:rPr lang="en-US" sz="2400" b="1" dirty="0">
                <a:sym typeface="Symbol" pitchFamily="18" charset="2"/>
              </a:rPr>
              <a:t>T </a:t>
            </a:r>
            <a:r>
              <a:rPr lang="en-US" sz="2400" dirty="0">
                <a:sym typeface="Symbol" pitchFamily="18" charset="2"/>
              </a:rPr>
              <a:t>=</a:t>
            </a:r>
            <a:r>
              <a:rPr lang="en-US" sz="2400" b="1" dirty="0">
                <a:sym typeface="Symbol" pitchFamily="18" charset="2"/>
              </a:rPr>
              <a:t> D</a:t>
            </a:r>
            <a:r>
              <a:rPr lang="en-US" sz="2400" dirty="0">
                <a:sym typeface="Symbol" pitchFamily="18" charset="2"/>
              </a:rPr>
              <a:t>  </a:t>
            </a:r>
          </a:p>
          <a:p>
            <a:r>
              <a:rPr lang="en-US" sz="2400" dirty="0">
                <a:sym typeface="Symbol" pitchFamily="18" charset="2"/>
              </a:rPr>
              <a:t>This process is known as a </a:t>
            </a:r>
            <a:r>
              <a:rPr lang="en-US" sz="2400" b="1" dirty="0">
                <a:sym typeface="Symbol" pitchFamily="18" charset="2"/>
              </a:rPr>
              <a:t>similarity transformation</a:t>
            </a:r>
            <a:r>
              <a:rPr lang="en-US" sz="2400" dirty="0">
                <a:sym typeface="Symbol" pitchFamily="18" charset="2"/>
              </a:rPr>
              <a:t>, and </a:t>
            </a:r>
            <a:r>
              <a:rPr lang="en-US" sz="2400" b="1" dirty="0">
                <a:sym typeface="Symbol" pitchFamily="18" charset="2"/>
              </a:rPr>
              <a:t>A</a:t>
            </a:r>
            <a:r>
              <a:rPr lang="en-US" sz="2400" dirty="0">
                <a:sym typeface="Symbol" pitchFamily="18" charset="2"/>
              </a:rPr>
              <a:t> is said to be </a:t>
            </a:r>
            <a:r>
              <a:rPr lang="en-US" sz="2400" b="1" dirty="0">
                <a:sym typeface="Symbol" pitchFamily="18" charset="2"/>
              </a:rPr>
              <a:t>similar</a:t>
            </a:r>
            <a:r>
              <a:rPr lang="en-US" sz="2400" dirty="0">
                <a:sym typeface="Symbol" pitchFamily="18" charset="2"/>
              </a:rPr>
              <a:t> to </a:t>
            </a:r>
            <a:r>
              <a:rPr lang="en-US" sz="2400" b="1" dirty="0">
                <a:sym typeface="Symbol" pitchFamily="18" charset="2"/>
              </a:rPr>
              <a:t>D</a:t>
            </a:r>
            <a:r>
              <a:rPr lang="en-US" sz="2400" dirty="0">
                <a:sym typeface="Symbol" pitchFamily="18" charset="2"/>
              </a:rPr>
              <a:t>. </a:t>
            </a:r>
            <a:r>
              <a:rPr lang="en-US" sz="2400" dirty="0" smtClean="0">
                <a:sym typeface="Symbol" pitchFamily="18" charset="2"/>
              </a:rPr>
              <a:t>Alternatively</a:t>
            </a:r>
            <a:r>
              <a:rPr lang="en-US" sz="2400" dirty="0">
                <a:sym typeface="Symbol" pitchFamily="18" charset="2"/>
              </a:rPr>
              <a:t>, we could say that </a:t>
            </a:r>
            <a:r>
              <a:rPr lang="en-US" sz="2400" b="1" dirty="0">
                <a:sym typeface="Symbol" pitchFamily="18" charset="2"/>
              </a:rPr>
              <a:t>A</a:t>
            </a:r>
            <a:r>
              <a:rPr lang="en-US" sz="2400" dirty="0">
                <a:sym typeface="Symbol" pitchFamily="18" charset="2"/>
              </a:rPr>
              <a:t> is </a:t>
            </a:r>
            <a:r>
              <a:rPr lang="en-US" sz="2400" b="1" dirty="0">
                <a:sym typeface="Symbol" pitchFamily="18" charset="2"/>
              </a:rPr>
              <a:t>diagonalizable</a:t>
            </a:r>
            <a:r>
              <a:rPr lang="en-US" sz="2400" dirty="0">
                <a:sym typeface="Symbol" pitchFamily="18" charset="2"/>
              </a:rPr>
              <a:t>.  </a:t>
            </a:r>
            <a:endParaRPr lang="en-US" sz="2400" dirty="0"/>
          </a:p>
        </p:txBody>
      </p:sp>
      <p:graphicFrame>
        <p:nvGraphicFramePr>
          <p:cNvPr id="272390" name="Object 6"/>
          <p:cNvGraphicFramePr>
            <a:graphicFrameLocks noChangeAspect="1"/>
          </p:cNvGraphicFramePr>
          <p:nvPr/>
        </p:nvGraphicFramePr>
        <p:xfrm>
          <a:off x="1412875" y="4343400"/>
          <a:ext cx="7002463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94" name="Equation" r:id="rId3" imgW="4127400" imgH="939600" progId="Equation.3">
                  <p:embed/>
                </p:oleObj>
              </mc:Choice>
              <mc:Fallback>
                <p:oleObj name="Equation" r:id="rId3" imgW="4127400" imgH="939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4343400"/>
                        <a:ext cx="7002463" cy="159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Similarity Transformations: </a:t>
            </a:r>
            <a:r>
              <a:rPr lang="en-US" sz="3200" b="1" dirty="0" err="1">
                <a:solidFill>
                  <a:srgbClr val="2125D7"/>
                </a:solidFill>
                <a:latin typeface="+mn-lt"/>
                <a:sym typeface="Symbol" pitchFamily="18" charset="2"/>
              </a:rPr>
              <a:t>Hermitian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 Case</a:t>
            </a:r>
            <a:endParaRPr lang="en-US" sz="3600" b="1" dirty="0">
              <a:solidFill>
                <a:srgbClr val="2125D7"/>
              </a:solidFill>
              <a:latin typeface="+mn-lt"/>
              <a:sym typeface="Symbol" pitchFamily="18" charset="2"/>
            </a:endParaRP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5181600"/>
          </a:xfrm>
        </p:spPr>
        <p:txBody>
          <a:bodyPr/>
          <a:lstStyle/>
          <a:p>
            <a:r>
              <a:rPr lang="en-US" sz="2400"/>
              <a:t>Recall:  Our similarity transformation of </a:t>
            </a:r>
            <a:r>
              <a:rPr lang="en-US" sz="2400" b="1"/>
              <a:t>A</a:t>
            </a:r>
            <a:r>
              <a:rPr lang="en-US" sz="2400"/>
              <a:t> has the form</a:t>
            </a:r>
            <a:r>
              <a:rPr lang="en-US" sz="2400">
                <a:sym typeface="Symbol" pitchFamily="18" charset="2"/>
              </a:rPr>
              <a:t> </a:t>
            </a:r>
          </a:p>
          <a:p>
            <a:pPr>
              <a:buFontTx/>
              <a:buNone/>
            </a:pPr>
            <a:r>
              <a:rPr lang="en-US" sz="2400" b="1">
                <a:sym typeface="Symbol" pitchFamily="18" charset="2"/>
              </a:rPr>
              <a:t>				T</a:t>
            </a:r>
            <a:r>
              <a:rPr lang="en-US" sz="2400" baseline="30000"/>
              <a:t>-1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T </a:t>
            </a:r>
            <a:r>
              <a:rPr lang="en-US" sz="2400">
                <a:sym typeface="Symbol" pitchFamily="18" charset="2"/>
              </a:rPr>
              <a:t>=</a:t>
            </a:r>
            <a:r>
              <a:rPr lang="en-US" sz="2400" b="1">
                <a:sym typeface="Symbol" pitchFamily="18" charset="2"/>
              </a:rPr>
              <a:t> D</a:t>
            </a:r>
            <a:r>
              <a:rPr lang="en-US" sz="2400">
                <a:sym typeface="Symbol" pitchFamily="18" charset="2"/>
              </a:rPr>
              <a:t>  </a:t>
            </a:r>
          </a:p>
          <a:p>
            <a:pPr>
              <a:buFontTx/>
              <a:buNone/>
            </a:pPr>
            <a:r>
              <a:rPr lang="en-US" sz="2400">
                <a:sym typeface="Symbol" pitchFamily="18" charset="2"/>
              </a:rPr>
              <a:t>	where </a:t>
            </a:r>
            <a:r>
              <a:rPr lang="en-US" sz="2400" b="1">
                <a:sym typeface="Symbol" pitchFamily="18" charset="2"/>
              </a:rPr>
              <a:t>D</a:t>
            </a:r>
            <a:r>
              <a:rPr lang="en-US" sz="2400">
                <a:sym typeface="Symbol" pitchFamily="18" charset="2"/>
              </a:rPr>
              <a:t> is diagonal and columns of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are eigenvectors of </a:t>
            </a:r>
            <a:r>
              <a:rPr lang="en-US" sz="2400" b="1">
                <a:sym typeface="Symbol" pitchFamily="18" charset="2"/>
              </a:rPr>
              <a:t>A</a:t>
            </a:r>
            <a:r>
              <a:rPr lang="en-US" sz="2400">
                <a:sym typeface="Symbol" pitchFamily="18" charset="2"/>
              </a:rPr>
              <a:t>.  </a:t>
            </a:r>
          </a:p>
          <a:p>
            <a:r>
              <a:rPr lang="en-US" sz="2400">
                <a:sym typeface="Symbol" pitchFamily="18" charset="2"/>
              </a:rPr>
              <a:t>If </a:t>
            </a:r>
            <a:r>
              <a:rPr lang="en-US" sz="2400" b="1">
                <a:sym typeface="Symbol" pitchFamily="18" charset="2"/>
              </a:rPr>
              <a:t>A</a:t>
            </a:r>
            <a:r>
              <a:rPr lang="en-US" sz="2400">
                <a:sym typeface="Symbol" pitchFamily="18" charset="2"/>
              </a:rPr>
              <a:t> is Hermitian, then </a:t>
            </a:r>
            <a:r>
              <a:rPr lang="en-US" sz="2400" b="1">
                <a:sym typeface="Symbol" pitchFamily="18" charset="2"/>
              </a:rPr>
              <a:t>A</a:t>
            </a:r>
            <a:r>
              <a:rPr lang="en-US" sz="2400">
                <a:sym typeface="Symbol" pitchFamily="18" charset="2"/>
              </a:rPr>
              <a:t> has </a:t>
            </a:r>
            <a:r>
              <a:rPr lang="en-US" sz="2400" i="1">
                <a:sym typeface="Symbol" pitchFamily="18" charset="2"/>
              </a:rPr>
              <a:t>n</a:t>
            </a:r>
            <a:r>
              <a:rPr lang="en-US" sz="2400">
                <a:sym typeface="Symbol" pitchFamily="18" charset="2"/>
              </a:rPr>
              <a:t> linearly independent orthogonal eigenvectors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>
                <a:sym typeface="Symbol" pitchFamily="18" charset="2"/>
              </a:rPr>
              <a:t>, normalized so that </a:t>
            </a:r>
          </a:p>
          <a:p>
            <a:pPr>
              <a:buFontTx/>
              <a:buNone/>
            </a:pPr>
            <a:r>
              <a:rPr lang="en-US" sz="2400">
                <a:sym typeface="Symbol" pitchFamily="18" charset="2"/>
              </a:rPr>
              <a:t>	(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</a:t>
            </a:r>
            <a:r>
              <a:rPr lang="en-US" sz="2400" i="1" baseline="30000"/>
              <a:t>i</a:t>
            </a:r>
            <a:r>
              <a:rPr lang="en-US" sz="2400" baseline="30000"/>
              <a:t>)</a:t>
            </a:r>
            <a:r>
              <a:rPr lang="en-US" sz="2400"/>
              <a:t>,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</a:t>
            </a:r>
            <a:r>
              <a:rPr lang="en-US" sz="2400" i="1" baseline="30000"/>
              <a:t>i</a:t>
            </a:r>
            <a:r>
              <a:rPr lang="en-US" sz="2400" baseline="30000"/>
              <a:t>)</a:t>
            </a:r>
            <a:r>
              <a:rPr lang="en-US" sz="2400"/>
              <a:t>) =1 for </a:t>
            </a:r>
            <a:r>
              <a:rPr lang="en-US" sz="2400" i="1"/>
              <a:t>i</a:t>
            </a:r>
            <a:r>
              <a:rPr lang="en-US" sz="2400"/>
              <a:t> = 1,…, </a:t>
            </a:r>
            <a:r>
              <a:rPr lang="en-US" sz="2400" i="1"/>
              <a:t>n</a:t>
            </a:r>
            <a:r>
              <a:rPr lang="en-US" sz="2400"/>
              <a:t>, and 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</a:t>
            </a:r>
            <a:r>
              <a:rPr lang="en-US" sz="2400" i="1" baseline="30000"/>
              <a:t>i</a:t>
            </a:r>
            <a:r>
              <a:rPr lang="en-US" sz="2400" baseline="30000"/>
              <a:t>)</a:t>
            </a:r>
            <a:r>
              <a:rPr lang="en-US" sz="2400"/>
              <a:t>,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baseline="30000"/>
              <a:t>(</a:t>
            </a:r>
            <a:r>
              <a:rPr lang="en-US" sz="2400" i="1" baseline="30000"/>
              <a:t>k</a:t>
            </a:r>
            <a:r>
              <a:rPr lang="en-US" sz="2400" baseline="30000"/>
              <a:t>)</a:t>
            </a:r>
            <a:r>
              <a:rPr lang="en-US" sz="2400"/>
              <a:t>) = 0 for </a:t>
            </a:r>
            <a:r>
              <a:rPr lang="en-US" sz="2400" i="1"/>
              <a:t>i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 </a:t>
            </a:r>
            <a:r>
              <a:rPr lang="en-US" sz="2400" i="1">
                <a:sym typeface="Symbol" pitchFamily="18" charset="2"/>
              </a:rPr>
              <a:t>k</a:t>
            </a:r>
            <a:r>
              <a:rPr lang="en-US" sz="2400"/>
              <a:t>.  </a:t>
            </a:r>
          </a:p>
          <a:p>
            <a:r>
              <a:rPr lang="en-US" sz="2400"/>
              <a:t>With this selection of eigenvectors, it can be shown that </a:t>
            </a:r>
          </a:p>
          <a:p>
            <a:pPr>
              <a:buFontTx/>
              <a:buNone/>
            </a:pPr>
            <a:r>
              <a:rPr lang="en-US" sz="2400" b="1">
                <a:sym typeface="Symbol" pitchFamily="18" charset="2"/>
              </a:rPr>
              <a:t>	T</a:t>
            </a:r>
            <a:r>
              <a:rPr lang="en-US" sz="2400" baseline="30000"/>
              <a:t>-1</a:t>
            </a:r>
            <a:r>
              <a:rPr lang="en-US" sz="2400" b="1"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=</a:t>
            </a:r>
            <a:r>
              <a:rPr lang="en-US" sz="2400" b="1">
                <a:sym typeface="Symbol" pitchFamily="18" charset="2"/>
              </a:rPr>
              <a:t> T</a:t>
            </a:r>
            <a:r>
              <a:rPr lang="en-US" sz="2400" baseline="30000"/>
              <a:t>*</a:t>
            </a:r>
            <a:r>
              <a:rPr lang="en-US" sz="2400"/>
              <a:t>.  In this case we can write our similarity transform as</a:t>
            </a:r>
          </a:p>
          <a:p>
            <a:pPr>
              <a:buFontTx/>
              <a:buNone/>
            </a:pPr>
            <a:r>
              <a:rPr lang="en-US" sz="2400" b="1">
                <a:sym typeface="Symbol" pitchFamily="18" charset="2"/>
              </a:rPr>
              <a:t>				T</a:t>
            </a:r>
            <a:r>
              <a:rPr lang="en-US" sz="2400" baseline="30000"/>
              <a:t>*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T </a:t>
            </a:r>
            <a:r>
              <a:rPr lang="en-US" sz="2400">
                <a:sym typeface="Symbol" pitchFamily="18" charset="2"/>
              </a:rPr>
              <a:t>=</a:t>
            </a:r>
            <a:r>
              <a:rPr lang="en-US" sz="2400" b="1">
                <a:sym typeface="Symbol" pitchFamily="18" charset="2"/>
              </a:rPr>
              <a:t> D</a:t>
            </a:r>
            <a:r>
              <a:rPr lang="en-US" sz="2400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Consider the homogeneous equation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Ax</a:t>
            </a:r>
            <a:r>
              <a:rPr lang="en-US" sz="2400" dirty="0"/>
              <a:t> below.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800" dirty="0"/>
          </a:p>
          <a:p>
            <a:r>
              <a:rPr lang="en-US" sz="2400" dirty="0"/>
              <a:t>In </a:t>
            </a:r>
            <a:r>
              <a:rPr lang="en-US" sz="2400" dirty="0" smtClean="0"/>
              <a:t>Example 2 of Chapter </a:t>
            </a:r>
            <a:r>
              <a:rPr lang="en-US" sz="2400" dirty="0"/>
              <a:t>7.5, </a:t>
            </a:r>
            <a:r>
              <a:rPr lang="en-US" sz="2400" dirty="0">
                <a:sym typeface="Symbol" pitchFamily="18" charset="2"/>
              </a:rPr>
              <a:t>we found the following fundamental solutions for this system:</a:t>
            </a: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Thus a fundamental matrix for this system is </a:t>
            </a:r>
            <a:endParaRPr lang="en-US" sz="2400" dirty="0"/>
          </a:p>
        </p:txBody>
      </p:sp>
      <p:graphicFrame>
        <p:nvGraphicFramePr>
          <p:cNvPr id="244740" name="Object 4"/>
          <p:cNvGraphicFramePr>
            <a:graphicFrameLocks noChangeAspect="1"/>
          </p:cNvGraphicFramePr>
          <p:nvPr/>
        </p:nvGraphicFramePr>
        <p:xfrm>
          <a:off x="2971800" y="2133600"/>
          <a:ext cx="14462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54" name="Equation" r:id="rId3" imgW="799920" imgH="457200" progId="Equation.3">
                  <p:embed/>
                </p:oleObj>
              </mc:Choice>
              <mc:Fallback>
                <p:oleObj name="Equation" r:id="rId3" imgW="79992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33600"/>
                        <a:ext cx="1446213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4743" name="Object 7"/>
          <p:cNvGraphicFramePr>
            <a:graphicFrameLocks noChangeAspect="1"/>
          </p:cNvGraphicFramePr>
          <p:nvPr/>
        </p:nvGraphicFramePr>
        <p:xfrm>
          <a:off x="2209800" y="3962400"/>
          <a:ext cx="35687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55" name="Equation" r:id="rId5" imgW="2057400" imgH="457200" progId="Equation.3">
                  <p:embed/>
                </p:oleObj>
              </mc:Choice>
              <mc:Fallback>
                <p:oleObj name="Equation" r:id="rId5" imgW="205740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962400"/>
                        <a:ext cx="356870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4744" name="Object 8"/>
          <p:cNvGraphicFramePr>
            <a:graphicFrameLocks noChangeAspect="1"/>
          </p:cNvGraphicFramePr>
          <p:nvPr/>
        </p:nvGraphicFramePr>
        <p:xfrm>
          <a:off x="2514600" y="5410200"/>
          <a:ext cx="235743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56" name="Equation" r:id="rId7" imgW="1358640" imgH="482400" progId="Equation.3">
                  <p:embed/>
                </p:oleObj>
              </mc:Choice>
              <mc:Fallback>
                <p:oleObj name="Equation" r:id="rId7" imgW="135864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410200"/>
                        <a:ext cx="2357438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>
                <a:solidFill>
                  <a:srgbClr val="2125D7"/>
                </a:solidFill>
                <a:latin typeface="+mn-lt"/>
                <a:sym typeface="Symbol" pitchFamily="18" charset="2"/>
              </a:rPr>
              <a:t>Nondiagonalizable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 A</a:t>
            </a:r>
            <a:endParaRPr lang="en-US" sz="3600" b="1" dirty="0">
              <a:solidFill>
                <a:srgbClr val="2125D7"/>
              </a:solidFill>
              <a:latin typeface="+mn-lt"/>
              <a:sym typeface="Symbol" pitchFamily="18" charset="2"/>
            </a:endParaRP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5181600"/>
          </a:xfrm>
        </p:spPr>
        <p:txBody>
          <a:bodyPr/>
          <a:lstStyle/>
          <a:p>
            <a:r>
              <a:rPr lang="en-US" sz="2400"/>
              <a:t>Finally, if </a:t>
            </a:r>
            <a:r>
              <a:rPr lang="en-US" sz="2400" b="1"/>
              <a:t>A</a:t>
            </a:r>
            <a:r>
              <a:rPr lang="en-US" sz="2400"/>
              <a:t> is </a:t>
            </a:r>
            <a:r>
              <a:rPr lang="en-US" sz="2400" i="1"/>
              <a:t>n</a:t>
            </a:r>
            <a:r>
              <a:rPr lang="en-US" sz="2400"/>
              <a:t> x </a:t>
            </a:r>
            <a:r>
              <a:rPr lang="en-US" sz="2400" i="1"/>
              <a:t>n</a:t>
            </a:r>
            <a:r>
              <a:rPr lang="en-US" sz="2400"/>
              <a:t> with fewer than </a:t>
            </a:r>
            <a:r>
              <a:rPr lang="en-US" sz="2400" i="1"/>
              <a:t>n</a:t>
            </a:r>
            <a:r>
              <a:rPr lang="en-US" sz="2400"/>
              <a:t> linearly independent eigenvectors, then there is no matrix </a:t>
            </a:r>
            <a:r>
              <a:rPr lang="en-US" sz="2400" b="1"/>
              <a:t>T</a:t>
            </a:r>
            <a:r>
              <a:rPr lang="en-US" sz="2400"/>
              <a:t> such that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 baseline="30000"/>
              <a:t>-1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T </a:t>
            </a:r>
            <a:r>
              <a:rPr lang="en-US" sz="2400">
                <a:sym typeface="Symbol" pitchFamily="18" charset="2"/>
              </a:rPr>
              <a:t>=</a:t>
            </a:r>
            <a:r>
              <a:rPr lang="en-US" sz="2400" b="1">
                <a:sym typeface="Symbol" pitchFamily="18" charset="2"/>
              </a:rPr>
              <a:t> D</a:t>
            </a:r>
            <a:r>
              <a:rPr lang="en-US" sz="2400">
                <a:sym typeface="Symbol" pitchFamily="18" charset="2"/>
              </a:rPr>
              <a:t>.  </a:t>
            </a:r>
          </a:p>
          <a:p>
            <a:r>
              <a:rPr lang="en-US" sz="2400">
                <a:sym typeface="Symbol" pitchFamily="18" charset="2"/>
              </a:rPr>
              <a:t>In this case, </a:t>
            </a:r>
            <a:r>
              <a:rPr lang="en-US" sz="2400" b="1">
                <a:sym typeface="Symbol" pitchFamily="18" charset="2"/>
              </a:rPr>
              <a:t>A</a:t>
            </a:r>
            <a:r>
              <a:rPr lang="en-US" sz="2400">
                <a:sym typeface="Symbol" pitchFamily="18" charset="2"/>
              </a:rPr>
              <a:t> is not similar to a diagonal matrix and </a:t>
            </a:r>
            <a:r>
              <a:rPr lang="en-US" sz="2400" b="1">
                <a:sym typeface="Symbol" pitchFamily="18" charset="2"/>
              </a:rPr>
              <a:t>A</a:t>
            </a:r>
            <a:r>
              <a:rPr lang="en-US" sz="2400">
                <a:sym typeface="Symbol" pitchFamily="18" charset="2"/>
              </a:rPr>
              <a:t> is not diagonlizable.  </a:t>
            </a:r>
          </a:p>
        </p:txBody>
      </p:sp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1336675" y="4191000"/>
          <a:ext cx="7002463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40" name="Equation" r:id="rId3" imgW="4127400" imgH="939600" progId="Equation.3">
                  <p:embed/>
                </p:oleObj>
              </mc:Choice>
              <mc:Fallback>
                <p:oleObj name="Equation" r:id="rId3" imgW="4127400" imgH="939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4191000"/>
                        <a:ext cx="7002463" cy="159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3: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Find Transformation Matrix T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2)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For the matrix </a:t>
            </a:r>
            <a:r>
              <a:rPr lang="en-US" sz="2400" b="1"/>
              <a:t>A </a:t>
            </a:r>
            <a:r>
              <a:rPr lang="en-US" sz="2400"/>
              <a:t>below, f</a:t>
            </a:r>
            <a:r>
              <a:rPr lang="en-US" sz="2400">
                <a:sym typeface="Symbol" pitchFamily="18" charset="2"/>
              </a:rPr>
              <a:t>ind the similarity transformation matrix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and show that </a:t>
            </a:r>
            <a:r>
              <a:rPr lang="en-US" sz="2400" b="1"/>
              <a:t>A</a:t>
            </a:r>
            <a:r>
              <a:rPr lang="en-US" sz="2400">
                <a:sym typeface="Symbol" pitchFamily="18" charset="2"/>
              </a:rPr>
              <a:t> can be diagonalized.</a:t>
            </a:r>
            <a:r>
              <a:rPr lang="en-US" sz="2400"/>
              <a:t> </a:t>
            </a:r>
          </a:p>
          <a:p>
            <a:endParaRPr lang="en-US" sz="2400"/>
          </a:p>
          <a:p>
            <a:endParaRPr lang="en-US" sz="2400"/>
          </a:p>
          <a:p>
            <a:endParaRPr lang="en-US" sz="800"/>
          </a:p>
          <a:p>
            <a:r>
              <a:rPr lang="en-US" sz="2400"/>
              <a:t>We already know that the eigenvalues are </a:t>
            </a:r>
            <a:r>
              <a:rPr lang="en-US" sz="2400" i="1">
                <a:sym typeface="Symbol" pitchFamily="18" charset="2"/>
              </a:rPr>
              <a:t></a:t>
            </a:r>
            <a:r>
              <a:rPr lang="en-US" sz="2400" baseline="-25000">
                <a:sym typeface="Symbol" pitchFamily="18" charset="2"/>
              </a:rPr>
              <a:t>1</a:t>
            </a:r>
            <a:r>
              <a:rPr lang="en-US" sz="2400">
                <a:sym typeface="Symbol" pitchFamily="18" charset="2"/>
              </a:rPr>
              <a:t> = 3, </a:t>
            </a:r>
            <a:r>
              <a:rPr lang="en-US" sz="2400" i="1">
                <a:sym typeface="Symbol" pitchFamily="18" charset="2"/>
              </a:rPr>
              <a:t></a:t>
            </a:r>
            <a:r>
              <a:rPr lang="en-US" sz="2400" baseline="-25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= -1 with corresponding eigenvectors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Thus</a:t>
            </a:r>
          </a:p>
        </p:txBody>
      </p:sp>
      <p:graphicFrame>
        <p:nvGraphicFramePr>
          <p:cNvPr id="276484" name="Object 4"/>
          <p:cNvGraphicFramePr>
            <a:graphicFrameLocks noChangeAspect="1"/>
          </p:cNvGraphicFramePr>
          <p:nvPr/>
        </p:nvGraphicFramePr>
        <p:xfrm>
          <a:off x="3040063" y="2590800"/>
          <a:ext cx="13081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6" name="Equation" r:id="rId3" imgW="723600" imgH="457200" progId="Equation.3">
                  <p:embed/>
                </p:oleObj>
              </mc:Choice>
              <mc:Fallback>
                <p:oleObj name="Equation" r:id="rId3" imgW="7236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2590800"/>
                        <a:ext cx="130810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485" name="Object 5"/>
          <p:cNvGraphicFramePr>
            <a:graphicFrameLocks noChangeAspect="1"/>
          </p:cNvGraphicFramePr>
          <p:nvPr/>
        </p:nvGraphicFramePr>
        <p:xfrm>
          <a:off x="2438400" y="4343400"/>
          <a:ext cx="2973388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7" name="Equation" r:id="rId5" imgW="1714320" imgH="457200" progId="Equation.3">
                  <p:embed/>
                </p:oleObj>
              </mc:Choice>
              <mc:Fallback>
                <p:oleObj name="Equation" r:id="rId5" imgW="171432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343400"/>
                        <a:ext cx="2973388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486" name="Object 6"/>
          <p:cNvGraphicFramePr>
            <a:graphicFrameLocks noChangeAspect="1"/>
          </p:cNvGraphicFramePr>
          <p:nvPr/>
        </p:nvGraphicFramePr>
        <p:xfrm>
          <a:off x="2362200" y="5638800"/>
          <a:ext cx="3017838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8" name="Equation" r:id="rId7" imgW="1739880" imgH="457200" progId="Equation.3">
                  <p:embed/>
                </p:oleObj>
              </mc:Choice>
              <mc:Fallback>
                <p:oleObj name="Equation" r:id="rId7" imgW="173988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638800"/>
                        <a:ext cx="3017838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3: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Similarity Transformation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2)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To find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 baseline="30000"/>
              <a:t>-1</a:t>
            </a:r>
            <a:r>
              <a:rPr lang="en-US" sz="2400"/>
              <a:t>, augment the identity to </a:t>
            </a:r>
            <a:r>
              <a:rPr lang="en-US" sz="2400" b="1"/>
              <a:t>T</a:t>
            </a:r>
            <a:r>
              <a:rPr lang="en-US" sz="2400"/>
              <a:t> and row reduce:</a:t>
            </a:r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Then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Thus </a:t>
            </a:r>
            <a:r>
              <a:rPr lang="en-US" sz="2400" b="1">
                <a:sym typeface="Symbol" pitchFamily="18" charset="2"/>
              </a:rPr>
              <a:t>A</a:t>
            </a:r>
            <a:r>
              <a:rPr lang="en-US" sz="2400">
                <a:sym typeface="Symbol" pitchFamily="18" charset="2"/>
              </a:rPr>
              <a:t> is similar to </a:t>
            </a:r>
            <a:r>
              <a:rPr lang="en-US" sz="2400" b="1">
                <a:sym typeface="Symbol" pitchFamily="18" charset="2"/>
              </a:rPr>
              <a:t>D</a:t>
            </a:r>
            <a:r>
              <a:rPr lang="en-US" sz="2400">
                <a:sym typeface="Symbol" pitchFamily="18" charset="2"/>
              </a:rPr>
              <a:t>, and hence </a:t>
            </a:r>
            <a:r>
              <a:rPr lang="en-US" sz="2400" b="1">
                <a:sym typeface="Symbol" pitchFamily="18" charset="2"/>
              </a:rPr>
              <a:t>A</a:t>
            </a:r>
            <a:r>
              <a:rPr lang="en-US" sz="2400">
                <a:sym typeface="Symbol" pitchFamily="18" charset="2"/>
              </a:rPr>
              <a:t> is diagonalizable. </a:t>
            </a:r>
          </a:p>
        </p:txBody>
      </p:sp>
      <p:graphicFrame>
        <p:nvGraphicFramePr>
          <p:cNvPr id="277510" name="Object 6"/>
          <p:cNvGraphicFramePr>
            <a:graphicFrameLocks noChangeAspect="1"/>
          </p:cNvGraphicFramePr>
          <p:nvPr/>
        </p:nvGraphicFramePr>
        <p:xfrm>
          <a:off x="1524000" y="2209800"/>
          <a:ext cx="6564313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8" name="Equation" r:id="rId3" imgW="3784320" imgH="939600" progId="Equation.3">
                  <p:embed/>
                </p:oleObj>
              </mc:Choice>
              <mc:Fallback>
                <p:oleObj name="Equation" r:id="rId3" imgW="3784320" imgH="939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09800"/>
                        <a:ext cx="6564313" cy="163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11" name="Object 7"/>
          <p:cNvGraphicFramePr>
            <a:graphicFrameLocks noChangeAspect="1"/>
          </p:cNvGraphicFramePr>
          <p:nvPr/>
        </p:nvGraphicFramePr>
        <p:xfrm>
          <a:off x="1676400" y="4267200"/>
          <a:ext cx="5021263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9" name="Equation" r:id="rId5" imgW="2895480" imgH="965160" progId="Equation.3">
                  <p:embed/>
                </p:oleObj>
              </mc:Choice>
              <mc:Fallback>
                <p:oleObj name="Equation" r:id="rId5" imgW="2895480" imgH="9651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267200"/>
                        <a:ext cx="5021263" cy="167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143000"/>
          </a:xfrm>
        </p:spPr>
        <p:txBody>
          <a:bodyPr/>
          <a:lstStyle/>
          <a:p>
            <a:r>
              <a:rPr lang="en-US" sz="30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Matrices </a:t>
            </a:r>
            <a:r>
              <a:rPr lang="en-US" sz="3000" b="1" dirty="0">
                <a:solidFill>
                  <a:srgbClr val="2125D7"/>
                </a:solidFill>
                <a:latin typeface="+mn-lt"/>
              </a:rPr>
              <a:t>for Similar Systems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  </a:t>
            </a:r>
            <a:r>
              <a:rPr lang="en-US" sz="2400" b="1" dirty="0">
                <a:solidFill>
                  <a:srgbClr val="2125D7"/>
                </a:solidFill>
                <a:latin typeface="+mn-lt"/>
              </a:rPr>
              <a:t>(1 of 3)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876800"/>
          </a:xfrm>
        </p:spPr>
        <p:txBody>
          <a:bodyPr/>
          <a:lstStyle/>
          <a:p>
            <a:r>
              <a:rPr lang="en-US" sz="2400" dirty="0"/>
              <a:t>Recall our original system of differential equations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i="1" dirty="0"/>
              <a:t> </a:t>
            </a:r>
            <a:r>
              <a:rPr lang="en-US" sz="2400" dirty="0"/>
              <a:t>= </a:t>
            </a:r>
            <a:r>
              <a:rPr lang="en-US" sz="2400" b="1" dirty="0"/>
              <a:t>Ax</a:t>
            </a:r>
            <a:r>
              <a:rPr lang="en-US" sz="2400" dirty="0"/>
              <a:t>.</a:t>
            </a:r>
          </a:p>
          <a:p>
            <a:r>
              <a:rPr lang="en-US" sz="2400" dirty="0"/>
              <a:t>If </a:t>
            </a:r>
            <a:r>
              <a:rPr lang="en-US" sz="2400" b="1" dirty="0"/>
              <a:t>A</a:t>
            </a:r>
            <a:r>
              <a:rPr lang="en-US" sz="2400" dirty="0"/>
              <a:t> is </a:t>
            </a:r>
            <a:r>
              <a:rPr lang="en-US" sz="2400" i="1" dirty="0"/>
              <a:t>n</a:t>
            </a:r>
            <a:r>
              <a:rPr lang="en-US" sz="2400" dirty="0"/>
              <a:t> x </a:t>
            </a:r>
            <a:r>
              <a:rPr lang="en-US" sz="2400" i="1" dirty="0"/>
              <a:t>n</a:t>
            </a:r>
            <a:r>
              <a:rPr lang="en-US" sz="2400" dirty="0"/>
              <a:t> with </a:t>
            </a:r>
            <a:r>
              <a:rPr lang="en-US" sz="2400" i="1" dirty="0"/>
              <a:t>n</a:t>
            </a:r>
            <a:r>
              <a:rPr lang="en-US" sz="2400" dirty="0"/>
              <a:t> linearly independent eigenvectors, then </a:t>
            </a:r>
            <a:r>
              <a:rPr lang="en-US" sz="2400" b="1" dirty="0"/>
              <a:t>A</a:t>
            </a:r>
            <a:r>
              <a:rPr lang="en-US" sz="2400" dirty="0"/>
              <a:t> is diagonalizable. </a:t>
            </a:r>
            <a:r>
              <a:rPr lang="en-US" sz="2400" dirty="0" smtClean="0"/>
              <a:t>The </a:t>
            </a:r>
            <a:r>
              <a:rPr lang="en-US" sz="2400" dirty="0"/>
              <a:t>eigenvectors form the columns of the nonsingular transform matrix </a:t>
            </a:r>
            <a:r>
              <a:rPr lang="en-US" sz="2400" b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, and the eigenvalues are the corresponding nonzero entries in the diagonal matrix </a:t>
            </a:r>
            <a:r>
              <a:rPr lang="en-US" sz="2400" b="1" dirty="0">
                <a:sym typeface="Symbol" pitchFamily="18" charset="2"/>
              </a:rPr>
              <a:t>D</a:t>
            </a:r>
            <a:r>
              <a:rPr lang="en-US" sz="2400" dirty="0"/>
              <a:t>.</a:t>
            </a:r>
            <a:r>
              <a:rPr lang="en-US" sz="2400" b="1" dirty="0"/>
              <a:t>  </a:t>
            </a:r>
            <a:r>
              <a:rPr lang="en-US" sz="2400" dirty="0">
                <a:sym typeface="Symbol" pitchFamily="18" charset="2"/>
              </a:rPr>
              <a:t> </a:t>
            </a:r>
          </a:p>
          <a:p>
            <a:r>
              <a:rPr lang="en-US" sz="2400" dirty="0">
                <a:sym typeface="Symbol" pitchFamily="18" charset="2"/>
              </a:rPr>
              <a:t>Suppose </a:t>
            </a:r>
            <a:r>
              <a:rPr lang="en-US" sz="2400" b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satisfies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Ax</a:t>
            </a:r>
            <a:r>
              <a:rPr lang="en-US" sz="2400" dirty="0">
                <a:sym typeface="Symbol" pitchFamily="18" charset="2"/>
              </a:rPr>
              <a:t>, let </a:t>
            </a:r>
            <a:r>
              <a:rPr lang="en-US" sz="2400" b="1" dirty="0">
                <a:sym typeface="Symbol" pitchFamily="18" charset="2"/>
              </a:rPr>
              <a:t>y</a:t>
            </a:r>
            <a:r>
              <a:rPr lang="en-US" sz="2400" dirty="0">
                <a:sym typeface="Symbol" pitchFamily="18" charset="2"/>
              </a:rPr>
              <a:t> be the </a:t>
            </a:r>
            <a:r>
              <a:rPr lang="en-US" sz="2400" i="1" dirty="0"/>
              <a:t>n</a:t>
            </a:r>
            <a:r>
              <a:rPr lang="en-US" sz="2400" dirty="0"/>
              <a:t> x 1 </a:t>
            </a:r>
            <a:r>
              <a:rPr lang="en-US" sz="2400" dirty="0">
                <a:sym typeface="Symbol" pitchFamily="18" charset="2"/>
              </a:rPr>
              <a:t>vector such that </a:t>
            </a:r>
            <a:r>
              <a:rPr lang="en-US" sz="2400" b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b="1" dirty="0">
                <a:sym typeface="Symbol" pitchFamily="18" charset="2"/>
              </a:rPr>
              <a:t>Ty</a:t>
            </a:r>
            <a:r>
              <a:rPr lang="en-US" sz="2400" dirty="0">
                <a:sym typeface="Symbol" pitchFamily="18" charset="2"/>
              </a:rPr>
              <a:t>. </a:t>
            </a:r>
            <a:r>
              <a:rPr lang="en-US" sz="2400" dirty="0" smtClean="0">
                <a:sym typeface="Symbol" pitchFamily="18" charset="2"/>
              </a:rPr>
              <a:t>That </a:t>
            </a:r>
            <a:r>
              <a:rPr lang="en-US" sz="2400" dirty="0">
                <a:sym typeface="Symbol" pitchFamily="18" charset="2"/>
              </a:rPr>
              <a:t>is, let </a:t>
            </a:r>
            <a:r>
              <a:rPr lang="en-US" sz="2400" b="1" dirty="0">
                <a:sym typeface="Symbol" pitchFamily="18" charset="2"/>
              </a:rPr>
              <a:t>y</a:t>
            </a:r>
            <a:r>
              <a:rPr lang="en-US" sz="2400" dirty="0">
                <a:sym typeface="Symbol" pitchFamily="18" charset="2"/>
              </a:rPr>
              <a:t> be defined by </a:t>
            </a:r>
            <a:r>
              <a:rPr lang="en-US" sz="2400" b="1" dirty="0">
                <a:sym typeface="Symbol" pitchFamily="18" charset="2"/>
              </a:rPr>
              <a:t>y </a:t>
            </a:r>
            <a:r>
              <a:rPr lang="en-US" sz="2400" dirty="0">
                <a:sym typeface="Symbol" pitchFamily="18" charset="2"/>
              </a:rPr>
              <a:t>=</a:t>
            </a:r>
            <a:r>
              <a:rPr lang="en-US" sz="2400" b="1" dirty="0">
                <a:sym typeface="Symbol" pitchFamily="18" charset="2"/>
              </a:rPr>
              <a:t> T</a:t>
            </a:r>
            <a:r>
              <a:rPr lang="en-US" sz="2400" baseline="30000" dirty="0"/>
              <a:t>-1</a:t>
            </a:r>
            <a:r>
              <a:rPr lang="en-US" sz="2400" b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.</a:t>
            </a:r>
          </a:p>
          <a:p>
            <a:r>
              <a:rPr lang="en-US" sz="2400" dirty="0">
                <a:sym typeface="Symbol" pitchFamily="18" charset="2"/>
              </a:rPr>
              <a:t>Since 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Ax</a:t>
            </a:r>
            <a:r>
              <a:rPr lang="en-US" sz="2400" dirty="0"/>
              <a:t> and </a:t>
            </a:r>
            <a:r>
              <a:rPr lang="en-US" sz="2400" b="1" dirty="0"/>
              <a:t>T</a:t>
            </a:r>
            <a:r>
              <a:rPr lang="en-US" sz="2400" dirty="0"/>
              <a:t> is a constant matrix, we have </a:t>
            </a:r>
            <a:r>
              <a:rPr lang="en-US" sz="2400" b="1" dirty="0">
                <a:sym typeface="Symbol" pitchFamily="18" charset="2"/>
              </a:rPr>
              <a:t>Ty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b="1" dirty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= </a:t>
            </a:r>
            <a:r>
              <a:rPr lang="en-US" sz="2400" b="1" dirty="0" err="1"/>
              <a:t>A</a:t>
            </a:r>
            <a:r>
              <a:rPr lang="en-US" sz="2400" b="1" dirty="0" err="1">
                <a:sym typeface="Symbol" pitchFamily="18" charset="2"/>
              </a:rPr>
              <a:t>Ty</a:t>
            </a:r>
            <a:r>
              <a:rPr lang="en-US" sz="2400" dirty="0">
                <a:sym typeface="Symbol" pitchFamily="18" charset="2"/>
              </a:rPr>
              <a:t>, and hence </a:t>
            </a:r>
            <a:r>
              <a:rPr lang="en-US" sz="2400" b="1" dirty="0">
                <a:sym typeface="Symbol" pitchFamily="18" charset="2"/>
              </a:rPr>
              <a:t>y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b="1" i="1" dirty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= </a:t>
            </a:r>
            <a:r>
              <a:rPr lang="en-US" sz="2400" b="1" dirty="0">
                <a:sym typeface="Symbol" pitchFamily="18" charset="2"/>
              </a:rPr>
              <a:t>T</a:t>
            </a:r>
            <a:r>
              <a:rPr lang="en-US" sz="2400" baseline="30000" dirty="0"/>
              <a:t>-1</a:t>
            </a:r>
            <a:r>
              <a:rPr lang="en-US" sz="2400" b="1" dirty="0"/>
              <a:t>A</a:t>
            </a:r>
            <a:r>
              <a:rPr lang="en-US" sz="2400" b="1" dirty="0">
                <a:sym typeface="Symbol" pitchFamily="18" charset="2"/>
              </a:rPr>
              <a:t>Ty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b="1" dirty="0">
                <a:sym typeface="Symbol" pitchFamily="18" charset="2"/>
              </a:rPr>
              <a:t>Dy</a:t>
            </a:r>
            <a:r>
              <a:rPr lang="en-US" sz="2400" dirty="0">
                <a:sym typeface="Symbol" pitchFamily="18" charset="2"/>
              </a:rPr>
              <a:t>.</a:t>
            </a:r>
          </a:p>
          <a:p>
            <a:r>
              <a:rPr lang="en-US" sz="2400" dirty="0">
                <a:sym typeface="Symbol" pitchFamily="18" charset="2"/>
              </a:rPr>
              <a:t>Therefore </a:t>
            </a:r>
            <a:r>
              <a:rPr lang="en-US" sz="2400" b="1" dirty="0">
                <a:sym typeface="Symbol" pitchFamily="18" charset="2"/>
              </a:rPr>
              <a:t>y</a:t>
            </a:r>
            <a:r>
              <a:rPr lang="en-US" sz="2400" dirty="0">
                <a:sym typeface="Symbol" pitchFamily="18" charset="2"/>
              </a:rPr>
              <a:t> satisfies </a:t>
            </a:r>
            <a:r>
              <a:rPr lang="en-US" sz="2400" b="1" dirty="0">
                <a:sym typeface="Symbol" pitchFamily="18" charset="2"/>
              </a:rPr>
              <a:t>y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b="1" dirty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= </a:t>
            </a:r>
            <a:r>
              <a:rPr lang="en-US" sz="2400" b="1" dirty="0" err="1">
                <a:sym typeface="Symbol" pitchFamily="18" charset="2"/>
              </a:rPr>
              <a:t>Dy</a:t>
            </a:r>
            <a:r>
              <a:rPr lang="en-US" sz="2400" dirty="0">
                <a:sym typeface="Symbol" pitchFamily="18" charset="2"/>
              </a:rPr>
              <a:t>, the system similar to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Ax</a:t>
            </a:r>
            <a:r>
              <a:rPr lang="en-US" sz="2400" dirty="0"/>
              <a:t>.</a:t>
            </a:r>
            <a:r>
              <a:rPr lang="en-US" sz="2400" dirty="0">
                <a:sym typeface="Symbol" pitchFamily="18" charset="2"/>
              </a:rPr>
              <a:t>  </a:t>
            </a:r>
          </a:p>
          <a:p>
            <a:r>
              <a:rPr lang="en-US" sz="2400" dirty="0">
                <a:sym typeface="Symbol" pitchFamily="18" charset="2"/>
              </a:rPr>
              <a:t>Both of these systems have fundamental matrices, which we examine next.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1143000"/>
          </a:xfrm>
        </p:spPr>
        <p:txBody>
          <a:bodyPr/>
          <a:lstStyle/>
          <a:p>
            <a:r>
              <a:rPr lang="en-US" sz="31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Matrix for Diagonal System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2125D7"/>
                </a:solidFill>
                <a:latin typeface="+mn-lt"/>
              </a:rPr>
              <a:t>(2 of 3)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A fundamental matrix for </a:t>
            </a:r>
            <a:r>
              <a:rPr lang="en-US" sz="2400" b="1">
                <a:sym typeface="Symbol" pitchFamily="18" charset="2"/>
              </a:rPr>
              <a:t>y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 b="1"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Dy</a:t>
            </a:r>
            <a:r>
              <a:rPr lang="en-US" sz="2400">
                <a:sym typeface="Symbol" pitchFamily="18" charset="2"/>
              </a:rPr>
              <a:t> is given by </a:t>
            </a:r>
            <a:r>
              <a:rPr lang="en-US" sz="2400" b="1">
                <a:sym typeface="Symbol" pitchFamily="18" charset="2"/>
              </a:rPr>
              <a:t>Q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</a:t>
            </a:r>
            <a:r>
              <a:rPr lang="en-US" sz="2400" i="1"/>
              <a:t>e</a:t>
            </a:r>
            <a:r>
              <a:rPr lang="en-US" sz="2400" b="1" baseline="30000"/>
              <a:t>D</a:t>
            </a:r>
            <a:r>
              <a:rPr lang="en-US" sz="2400" i="1" baseline="30000"/>
              <a:t>t</a:t>
            </a:r>
            <a:r>
              <a:rPr lang="en-US" sz="2400">
                <a:sym typeface="Symbol" pitchFamily="18" charset="2"/>
              </a:rPr>
              <a:t>.  </a:t>
            </a:r>
          </a:p>
          <a:p>
            <a:r>
              <a:rPr lang="en-US" sz="2400">
                <a:sym typeface="Symbol" pitchFamily="18" charset="2"/>
              </a:rPr>
              <a:t>Recalling the definition of </a:t>
            </a:r>
            <a:r>
              <a:rPr lang="en-US" sz="2400" i="1"/>
              <a:t>e</a:t>
            </a:r>
            <a:r>
              <a:rPr lang="en-US" sz="2400" b="1" baseline="30000"/>
              <a:t>D</a:t>
            </a:r>
            <a:r>
              <a:rPr lang="en-US" sz="2400" i="1" baseline="30000"/>
              <a:t>t</a:t>
            </a:r>
            <a:r>
              <a:rPr lang="en-US" sz="2400"/>
              <a:t>, we have</a:t>
            </a:r>
          </a:p>
        </p:txBody>
      </p:sp>
      <p:graphicFrame>
        <p:nvGraphicFramePr>
          <p:cNvPr id="280580" name="Object 4"/>
          <p:cNvGraphicFramePr>
            <a:graphicFrameLocks noChangeAspect="1"/>
          </p:cNvGraphicFramePr>
          <p:nvPr/>
        </p:nvGraphicFramePr>
        <p:xfrm>
          <a:off x="1143000" y="2743200"/>
          <a:ext cx="7620000" cy="350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84" name="Equation" r:id="rId3" imgW="4089240" imgH="1879560" progId="Equation.3">
                  <p:embed/>
                </p:oleObj>
              </mc:Choice>
              <mc:Fallback>
                <p:oleObj name="Equation" r:id="rId3" imgW="4089240" imgH="1879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743200"/>
                        <a:ext cx="7620000" cy="350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Matrix for Original System  </a:t>
            </a:r>
            <a:r>
              <a:rPr lang="en-US" sz="2400" b="1" dirty="0">
                <a:solidFill>
                  <a:srgbClr val="2125D7"/>
                </a:solidFill>
                <a:latin typeface="+mn-lt"/>
              </a:rPr>
              <a:t>(3 of 3)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To obtain a fundamental matrix </a:t>
            </a:r>
            <a:r>
              <a:rPr lang="en-US" sz="2400" b="1" dirty="0">
                <a:sym typeface="Symbol" pitchFamily="18" charset="2"/>
              </a:rPr>
              <a:t>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for </a:t>
            </a:r>
            <a:r>
              <a:rPr lang="en-US" sz="2400" b="1" dirty="0">
                <a:sym typeface="Symbol" pitchFamily="18" charset="2"/>
              </a:rPr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b="1" dirty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= </a:t>
            </a:r>
            <a:r>
              <a:rPr lang="en-US" sz="2400" b="1" dirty="0">
                <a:sym typeface="Symbol" pitchFamily="18" charset="2"/>
              </a:rPr>
              <a:t>Ax</a:t>
            </a:r>
            <a:r>
              <a:rPr lang="en-US" sz="2400" dirty="0"/>
              <a:t>, recall that the columns of </a:t>
            </a:r>
            <a:r>
              <a:rPr lang="en-US" sz="2400" b="1" dirty="0">
                <a:sym typeface="Symbol" pitchFamily="18" charset="2"/>
              </a:rPr>
              <a:t>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consist of fundamental solutions </a:t>
            </a:r>
            <a:r>
              <a:rPr lang="en-US" sz="2400" b="1" dirty="0">
                <a:sym typeface="Symbol" pitchFamily="18" charset="2"/>
              </a:rPr>
              <a:t>x </a:t>
            </a:r>
            <a:r>
              <a:rPr lang="en-US" sz="2400" dirty="0"/>
              <a:t>satisfying </a:t>
            </a:r>
            <a:r>
              <a:rPr lang="en-US" sz="2400" b="1" dirty="0">
                <a:sym typeface="Symbol" pitchFamily="18" charset="2"/>
              </a:rPr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b="1" dirty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= </a:t>
            </a:r>
            <a:r>
              <a:rPr lang="en-US" sz="2400" b="1" dirty="0">
                <a:sym typeface="Symbol" pitchFamily="18" charset="2"/>
              </a:rPr>
              <a:t>Ax</a:t>
            </a:r>
            <a:r>
              <a:rPr lang="en-US" sz="2400" dirty="0">
                <a:sym typeface="Symbol" pitchFamily="18" charset="2"/>
              </a:rPr>
              <a:t>. </a:t>
            </a:r>
            <a:r>
              <a:rPr lang="en-US" sz="2400" dirty="0" smtClean="0">
                <a:sym typeface="Symbol" pitchFamily="18" charset="2"/>
              </a:rPr>
              <a:t>We </a:t>
            </a:r>
            <a:r>
              <a:rPr lang="en-US" sz="2400" dirty="0">
                <a:sym typeface="Symbol" pitchFamily="18" charset="2"/>
              </a:rPr>
              <a:t>also know </a:t>
            </a:r>
            <a:r>
              <a:rPr lang="en-US" sz="2400" b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b="1" dirty="0">
                <a:sym typeface="Symbol" pitchFamily="18" charset="2"/>
              </a:rPr>
              <a:t>Ty</a:t>
            </a:r>
            <a:r>
              <a:rPr lang="en-US" sz="2400" dirty="0">
                <a:sym typeface="Symbol" pitchFamily="18" charset="2"/>
              </a:rPr>
              <a:t>, and hence it follows that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columns of </a:t>
            </a:r>
            <a:r>
              <a:rPr lang="en-US" sz="2400" b="1" dirty="0">
                <a:sym typeface="Symbol" pitchFamily="18" charset="2"/>
              </a:rPr>
              <a:t>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given the expected fundamental solutions of </a:t>
            </a:r>
            <a:r>
              <a:rPr lang="en-US" sz="2400" b="1" dirty="0">
                <a:sym typeface="Symbol" pitchFamily="18" charset="2"/>
              </a:rPr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b="1" dirty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= </a:t>
            </a:r>
            <a:r>
              <a:rPr lang="en-US" sz="2400" b="1" dirty="0">
                <a:sym typeface="Symbol" pitchFamily="18" charset="2"/>
              </a:rPr>
              <a:t>Ax</a:t>
            </a:r>
            <a:r>
              <a:rPr lang="en-US" sz="2400" dirty="0"/>
              <a:t>.  </a:t>
            </a:r>
          </a:p>
        </p:txBody>
      </p:sp>
      <p:graphicFrame>
        <p:nvGraphicFramePr>
          <p:cNvPr id="281605" name="Object 5"/>
          <p:cNvGraphicFramePr>
            <a:graphicFrameLocks noChangeAspect="1"/>
          </p:cNvGraphicFramePr>
          <p:nvPr/>
        </p:nvGraphicFramePr>
        <p:xfrm>
          <a:off x="914400" y="2971800"/>
          <a:ext cx="785495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9" name="Equation" r:id="rId3" imgW="4216320" imgH="761760" progId="Equation.3">
                  <p:embed/>
                </p:oleObj>
              </mc:Choice>
              <mc:Fallback>
                <p:oleObj name="Equation" r:id="rId3" imgW="4216320" imgH="7617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971800"/>
                        <a:ext cx="785495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4: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Matrices 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for Similar Systems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We now use the analysis and results of the last few slides.</a:t>
            </a:r>
          </a:p>
          <a:p>
            <a:r>
              <a:rPr lang="en-US" sz="2400">
                <a:sym typeface="Symbol" pitchFamily="18" charset="2"/>
              </a:rPr>
              <a:t>Applying the transformation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b="1">
                <a:sym typeface="Symbol" pitchFamily="18" charset="2"/>
              </a:rPr>
              <a:t>Ty</a:t>
            </a:r>
            <a:r>
              <a:rPr lang="en-US" sz="2400">
                <a:sym typeface="Symbol" pitchFamily="18" charset="2"/>
              </a:rPr>
              <a:t> to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 b="1"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Ax</a:t>
            </a:r>
            <a:r>
              <a:rPr lang="en-US" sz="2400"/>
              <a:t> below</a:t>
            </a:r>
            <a:r>
              <a:rPr lang="en-US" sz="2400">
                <a:sym typeface="Symbol" pitchFamily="18" charset="2"/>
              </a:rPr>
              <a:t>, this system becomes </a:t>
            </a:r>
            <a:r>
              <a:rPr lang="en-US" sz="2400" b="1">
                <a:sym typeface="Symbol" pitchFamily="18" charset="2"/>
              </a:rPr>
              <a:t>y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 b="1" i="1"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 baseline="30000"/>
              <a:t>-1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Ty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b="1">
                <a:sym typeface="Symbol" pitchFamily="18" charset="2"/>
              </a:rPr>
              <a:t>Dy</a:t>
            </a:r>
            <a:r>
              <a:rPr lang="en-US" sz="2400">
                <a:sym typeface="Symbol" pitchFamily="18" charset="2"/>
              </a:rPr>
              <a:t>: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800"/>
          </a:p>
          <a:p>
            <a:r>
              <a:rPr lang="en-US" sz="2400">
                <a:sym typeface="Symbol" pitchFamily="18" charset="2"/>
              </a:rPr>
              <a:t>A fundamental matrix for </a:t>
            </a:r>
            <a:r>
              <a:rPr lang="en-US" sz="2400" b="1">
                <a:sym typeface="Symbol" pitchFamily="18" charset="2"/>
              </a:rPr>
              <a:t>y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 b="1"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Dy</a:t>
            </a:r>
            <a:r>
              <a:rPr lang="en-US" sz="2400">
                <a:sym typeface="Symbol" pitchFamily="18" charset="2"/>
              </a:rPr>
              <a:t> is given by </a:t>
            </a:r>
            <a:r>
              <a:rPr lang="en-US" sz="2400" b="1">
                <a:sym typeface="Symbol" pitchFamily="18" charset="2"/>
              </a:rPr>
              <a:t>Q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</a:t>
            </a:r>
            <a:r>
              <a:rPr lang="en-US" sz="2400" i="1"/>
              <a:t>e</a:t>
            </a:r>
            <a:r>
              <a:rPr lang="en-US" sz="2400" b="1" baseline="30000"/>
              <a:t>D</a:t>
            </a:r>
            <a:r>
              <a:rPr lang="en-US" sz="2400" i="1" baseline="30000"/>
              <a:t>t</a:t>
            </a:r>
            <a:r>
              <a:rPr lang="en-US" sz="2400">
                <a:sym typeface="Symbol" pitchFamily="18" charset="2"/>
              </a:rPr>
              <a:t>: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Thus a fundamental matrix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</a:t>
            </a:r>
            <a:r>
              <a:rPr lang="en-US" sz="2400">
                <a:sym typeface="Symbol" pitchFamily="18" charset="2"/>
              </a:rPr>
              <a:t>for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 b="1"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Ax</a:t>
            </a:r>
            <a:r>
              <a:rPr lang="en-US" sz="2400"/>
              <a:t> is</a:t>
            </a:r>
          </a:p>
        </p:txBody>
      </p:sp>
      <p:graphicFrame>
        <p:nvGraphicFramePr>
          <p:cNvPr id="282628" name="Object 4"/>
          <p:cNvGraphicFramePr>
            <a:graphicFrameLocks noChangeAspect="1"/>
          </p:cNvGraphicFramePr>
          <p:nvPr/>
        </p:nvGraphicFramePr>
        <p:xfrm>
          <a:off x="2590800" y="2971800"/>
          <a:ext cx="38338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4" name="Equation" r:id="rId3" imgW="2120760" imgH="457200" progId="Equation.3">
                  <p:embed/>
                </p:oleObj>
              </mc:Choice>
              <mc:Fallback>
                <p:oleObj name="Equation" r:id="rId3" imgW="212076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971800"/>
                        <a:ext cx="3833813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2632" name="Object 8"/>
          <p:cNvGraphicFramePr>
            <a:graphicFrameLocks noChangeAspect="1"/>
          </p:cNvGraphicFramePr>
          <p:nvPr/>
        </p:nvGraphicFramePr>
        <p:xfrm>
          <a:off x="2819400" y="4419600"/>
          <a:ext cx="2035175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5" name="Equation" r:id="rId5" imgW="1091880" imgH="482400" progId="Equation.3">
                  <p:embed/>
                </p:oleObj>
              </mc:Choice>
              <mc:Fallback>
                <p:oleObj name="Equation" r:id="rId5" imgW="109188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419600"/>
                        <a:ext cx="2035175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2634" name="Object 10"/>
          <p:cNvGraphicFramePr>
            <a:graphicFrameLocks noChangeAspect="1"/>
          </p:cNvGraphicFramePr>
          <p:nvPr/>
        </p:nvGraphicFramePr>
        <p:xfrm>
          <a:off x="1752600" y="5791200"/>
          <a:ext cx="54864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6" name="Equation" r:id="rId7" imgW="3060360" imgH="482400" progId="Equation.3">
                  <p:embed/>
                </p:oleObj>
              </mc:Choice>
              <mc:Fallback>
                <p:oleObj name="Equation" r:id="rId7" imgW="306036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791200"/>
                        <a:ext cx="5486400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Matrices and General Solution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The general solution of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 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1200"/>
              <a:t>	</a:t>
            </a:r>
          </a:p>
          <a:p>
            <a:pPr>
              <a:buFontTx/>
              <a:buNone/>
            </a:pPr>
            <a:r>
              <a:rPr lang="en-US" sz="2400"/>
              <a:t>	can be expressed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c</a:t>
            </a:r>
            <a:r>
              <a:rPr lang="en-US" sz="2400"/>
              <a:t>, where </a:t>
            </a:r>
            <a:r>
              <a:rPr lang="en-US" sz="2400" b="1"/>
              <a:t>c</a:t>
            </a:r>
            <a:r>
              <a:rPr lang="en-US" sz="2400"/>
              <a:t> is a constant vector with components </a:t>
            </a:r>
            <a:r>
              <a:rPr lang="en-US" sz="2400" i="1"/>
              <a:t>c</a:t>
            </a:r>
            <a:r>
              <a:rPr lang="en-US" sz="2400" baseline="-25000"/>
              <a:t>1</a:t>
            </a:r>
            <a:r>
              <a:rPr lang="en-US" sz="2400"/>
              <a:t>,…, </a:t>
            </a:r>
            <a:r>
              <a:rPr lang="en-US" sz="2400" i="1"/>
              <a:t>c</a:t>
            </a:r>
            <a:r>
              <a:rPr lang="en-US" sz="2400" i="1" baseline="-25000"/>
              <a:t>n</a:t>
            </a:r>
            <a:r>
              <a:rPr lang="en-US" sz="2400"/>
              <a:t>:</a:t>
            </a:r>
            <a:r>
              <a:rPr lang="en-US" sz="2400" i="1"/>
              <a:t>  </a:t>
            </a:r>
            <a:endParaRPr lang="en-US" sz="2400" i="1" baseline="-25000"/>
          </a:p>
        </p:txBody>
      </p:sp>
      <p:graphicFrame>
        <p:nvGraphicFramePr>
          <p:cNvPr id="284672" name="Object 0"/>
          <p:cNvGraphicFramePr>
            <a:graphicFrameLocks noChangeAspect="1"/>
          </p:cNvGraphicFramePr>
          <p:nvPr/>
        </p:nvGraphicFramePr>
        <p:xfrm>
          <a:off x="3124200" y="2286000"/>
          <a:ext cx="258921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0" name="Equation" r:id="rId3" imgW="1460160" imgH="241200" progId="Equation.3">
                  <p:embed/>
                </p:oleObj>
              </mc:Choice>
              <mc:Fallback>
                <p:oleObj name="Equation" r:id="rId3" imgW="1460160" imgH="241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286000"/>
                        <a:ext cx="2589213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73" name="Object 1"/>
          <p:cNvGraphicFramePr>
            <a:graphicFrameLocks noChangeAspect="1"/>
          </p:cNvGraphicFramePr>
          <p:nvPr/>
        </p:nvGraphicFramePr>
        <p:xfrm>
          <a:off x="1905000" y="3657600"/>
          <a:ext cx="3989388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1" name="Equation" r:id="rId5" imgW="2336760" imgH="736560" progId="Equation.3">
                  <p:embed/>
                </p:oleObj>
              </mc:Choice>
              <mc:Fallback>
                <p:oleObj name="Equation" r:id="rId5" imgW="2336760" imgH="7365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657600"/>
                        <a:ext cx="3989388" cy="125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Matrix &amp; Initial Value Problem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153400" cy="5181600"/>
          </a:xfrm>
        </p:spPr>
        <p:txBody>
          <a:bodyPr/>
          <a:lstStyle/>
          <a:p>
            <a:r>
              <a:rPr lang="en-US" sz="2400"/>
              <a:t>Consider an initial value problem</a:t>
            </a:r>
          </a:p>
          <a:p>
            <a:pPr>
              <a:buFontTx/>
              <a:buNone/>
            </a:pPr>
            <a:r>
              <a:rPr lang="en-US" sz="2400" b="1"/>
              <a:t>			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,  </a:t>
            </a:r>
            <a:r>
              <a:rPr lang="en-US" sz="2400" b="1"/>
              <a:t>x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 baseline="-25000"/>
              <a:t>0</a:t>
            </a:r>
            <a:r>
              <a:rPr lang="en-US" sz="2400"/>
              <a:t>) = </a:t>
            </a:r>
            <a:r>
              <a:rPr lang="en-US" sz="2400" b="1"/>
              <a:t>x</a:t>
            </a:r>
            <a:r>
              <a:rPr lang="en-US" sz="2400" baseline="30000"/>
              <a:t>0</a:t>
            </a:r>
            <a:r>
              <a:rPr lang="en-US" sz="2400"/>
              <a:t> </a:t>
            </a:r>
          </a:p>
          <a:p>
            <a:pPr>
              <a:buFontTx/>
              <a:buNone/>
            </a:pPr>
            <a:r>
              <a:rPr lang="en-US" sz="2400"/>
              <a:t>	where </a:t>
            </a:r>
            <a:r>
              <a:rPr lang="en-US" sz="2400" i="1">
                <a:sym typeface="Symbol" pitchFamily="18" charset="2"/>
              </a:rPr>
              <a:t></a:t>
            </a:r>
            <a:r>
              <a:rPr lang="en-US" sz="2400">
                <a:sym typeface="Symbol" pitchFamily="18" charset="2"/>
              </a:rPr>
              <a:t> &lt; </a:t>
            </a:r>
            <a:r>
              <a:rPr lang="en-US" sz="2400" i="1"/>
              <a:t>t</a:t>
            </a:r>
            <a:r>
              <a:rPr lang="en-US" sz="2400" baseline="-25000"/>
              <a:t>0</a:t>
            </a:r>
            <a:r>
              <a:rPr lang="en-US" sz="2400">
                <a:sym typeface="Symbol" pitchFamily="18" charset="2"/>
              </a:rPr>
              <a:t> &lt; </a:t>
            </a:r>
            <a:r>
              <a:rPr lang="en-US" sz="2400" i="1">
                <a:sym typeface="Symbol" pitchFamily="18" charset="2"/>
              </a:rPr>
              <a:t></a:t>
            </a:r>
            <a:r>
              <a:rPr lang="en-US" sz="2400">
                <a:sym typeface="Symbol" pitchFamily="18" charset="2"/>
              </a:rPr>
              <a:t> and </a:t>
            </a:r>
            <a:r>
              <a:rPr lang="en-US" sz="2400" b="1"/>
              <a:t>x</a:t>
            </a:r>
            <a:r>
              <a:rPr lang="en-US" sz="2400" baseline="30000"/>
              <a:t>0</a:t>
            </a:r>
            <a:r>
              <a:rPr lang="en-US" sz="2400"/>
              <a:t> is a given initial vector.</a:t>
            </a:r>
          </a:p>
          <a:p>
            <a:r>
              <a:rPr lang="en-US" sz="2400"/>
              <a:t>Now the solution has the form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c</a:t>
            </a:r>
            <a:r>
              <a:rPr lang="en-US" sz="2400"/>
              <a:t>, hence we choose </a:t>
            </a:r>
            <a:r>
              <a:rPr lang="en-US" sz="2400" b="1"/>
              <a:t>c</a:t>
            </a:r>
            <a:r>
              <a:rPr lang="en-US" sz="2400"/>
              <a:t> so as to satisfy </a:t>
            </a:r>
            <a:r>
              <a:rPr lang="en-US" sz="2400" b="1"/>
              <a:t>x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 baseline="-25000"/>
              <a:t>0</a:t>
            </a:r>
            <a:r>
              <a:rPr lang="en-US" sz="2400"/>
              <a:t>) = </a:t>
            </a:r>
            <a:r>
              <a:rPr lang="en-US" sz="2400" b="1"/>
              <a:t>x</a:t>
            </a:r>
            <a:r>
              <a:rPr lang="en-US" sz="2400" baseline="30000"/>
              <a:t>0</a:t>
            </a:r>
            <a:r>
              <a:rPr lang="en-US" sz="2400"/>
              <a:t>.  </a:t>
            </a:r>
          </a:p>
          <a:p>
            <a:r>
              <a:rPr lang="en-US" sz="2400"/>
              <a:t>Recalling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 baseline="-25000"/>
              <a:t>0</a:t>
            </a:r>
            <a:r>
              <a:rPr lang="en-US" sz="2400"/>
              <a:t>)</a:t>
            </a:r>
            <a:r>
              <a:rPr lang="en-US" sz="2400">
                <a:sym typeface="Symbol" pitchFamily="18" charset="2"/>
              </a:rPr>
              <a:t> is nonsingular, it follows that</a:t>
            </a:r>
            <a:r>
              <a:rPr lang="en-US" sz="2400"/>
              <a:t>  </a:t>
            </a:r>
            <a:endParaRPr lang="en-US" sz="2400">
              <a:sym typeface="Symbol" pitchFamily="18" charset="2"/>
            </a:endParaRPr>
          </a:p>
          <a:p>
            <a:endParaRPr lang="en-US" sz="2400"/>
          </a:p>
          <a:p>
            <a:r>
              <a:rPr lang="en-US" sz="2400"/>
              <a:t>Thus our solution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c</a:t>
            </a:r>
            <a:r>
              <a:rPr lang="en-US" sz="2400"/>
              <a:t> can be expressed as</a:t>
            </a:r>
          </a:p>
        </p:txBody>
      </p:sp>
      <p:graphicFrame>
        <p:nvGraphicFramePr>
          <p:cNvPr id="285696" name="Object 0"/>
          <p:cNvGraphicFramePr>
            <a:graphicFrameLocks noChangeAspect="1"/>
          </p:cNvGraphicFramePr>
          <p:nvPr/>
        </p:nvGraphicFramePr>
        <p:xfrm>
          <a:off x="2486025" y="4267200"/>
          <a:ext cx="334803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4" name="Equation" r:id="rId3" imgW="1892160" imgH="241200" progId="Equation.3">
                  <p:embed/>
                </p:oleObj>
              </mc:Choice>
              <mc:Fallback>
                <p:oleObj name="Equation" r:id="rId3" imgW="1892160" imgH="241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267200"/>
                        <a:ext cx="3348038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697" name="Object 1"/>
          <p:cNvGraphicFramePr>
            <a:graphicFrameLocks noChangeAspect="1"/>
          </p:cNvGraphicFramePr>
          <p:nvPr/>
        </p:nvGraphicFramePr>
        <p:xfrm>
          <a:off x="2886075" y="5257800"/>
          <a:ext cx="20002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5" name="Equation" r:id="rId5" imgW="1130040" imgH="241200" progId="Equation.3">
                  <p:embed/>
                </p:oleObj>
              </mc:Choice>
              <mc:Fallback>
                <p:oleObj name="Equation" r:id="rId5" imgW="1130040" imgH="241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5257800"/>
                        <a:ext cx="20002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Recall: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</a:rPr>
              <a:t>Theorem 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7.4.4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5029200"/>
          </a:xfrm>
        </p:spPr>
        <p:txBody>
          <a:bodyPr/>
          <a:lstStyle/>
          <a:p>
            <a:r>
              <a:rPr lang="en-US" sz="2400"/>
              <a:t>Let 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Let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 be solutions of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 on </a:t>
            </a:r>
            <a:r>
              <a:rPr lang="en-US" sz="2400" i="1"/>
              <a:t>I</a:t>
            </a:r>
            <a:r>
              <a:rPr lang="en-US" sz="2400"/>
              <a:t>: </a:t>
            </a:r>
            <a:r>
              <a:rPr lang="en-US" sz="2400" i="1">
                <a:sym typeface="Symbol" pitchFamily="18" charset="2"/>
              </a:rPr>
              <a:t> &lt; t &lt; </a:t>
            </a:r>
            <a:r>
              <a:rPr lang="en-US" sz="2400"/>
              <a:t>  that satisfy the initial conditions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1200"/>
              <a:t>	</a:t>
            </a:r>
          </a:p>
          <a:p>
            <a:pPr>
              <a:buFontTx/>
              <a:buNone/>
            </a:pPr>
            <a:r>
              <a:rPr lang="en-US" sz="2400"/>
              <a:t>	Then 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 are fundamental solutions of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.</a:t>
            </a: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2268538" y="1828800"/>
          <a:ext cx="3802062" cy="202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0" name="Equation" r:id="rId3" imgW="2145960" imgH="1143000" progId="Equation.3">
                  <p:embed/>
                </p:oleObj>
              </mc:Choice>
              <mc:Fallback>
                <p:oleObj name="Equation" r:id="rId3" imgW="2145960" imgH="1143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828800"/>
                        <a:ext cx="3802062" cy="202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3" name="Object 5"/>
          <p:cNvGraphicFramePr>
            <a:graphicFrameLocks noChangeAspect="1"/>
          </p:cNvGraphicFramePr>
          <p:nvPr/>
        </p:nvGraphicFramePr>
        <p:xfrm>
          <a:off x="2133600" y="4800600"/>
          <a:ext cx="463391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1" name="Equation" r:id="rId5" imgW="2616120" imgH="241200" progId="Equation.3">
                  <p:embed/>
                </p:oleObj>
              </mc:Choice>
              <mc:Fallback>
                <p:oleObj name="Equation" r:id="rId5" imgW="26161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00600"/>
                        <a:ext cx="4633913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Matrix &amp; Theorem 7.4.4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 dirty="0"/>
              <a:t>Suppose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form the fundamental solutions given </a:t>
            </a:r>
            <a:r>
              <a:rPr lang="en-US" sz="2400" dirty="0">
                <a:sym typeface="Symbol" pitchFamily="18" charset="2"/>
              </a:rPr>
              <a:t>by </a:t>
            </a:r>
            <a:r>
              <a:rPr lang="en-US" sz="2400" dirty="0" err="1">
                <a:sym typeface="Symbol" pitchFamily="18" charset="2"/>
              </a:rPr>
              <a:t>Thm</a:t>
            </a:r>
            <a:r>
              <a:rPr lang="en-US" sz="2400" dirty="0">
                <a:sym typeface="Symbol" pitchFamily="18" charset="2"/>
              </a:rPr>
              <a:t> 7.4.4. </a:t>
            </a:r>
            <a:r>
              <a:rPr lang="en-US" sz="2400" dirty="0" smtClean="0">
                <a:sym typeface="Symbol" pitchFamily="18" charset="2"/>
              </a:rPr>
              <a:t>Denote </a:t>
            </a:r>
            <a:r>
              <a:rPr lang="en-US" sz="2400" dirty="0">
                <a:sym typeface="Symbol" pitchFamily="18" charset="2"/>
              </a:rPr>
              <a:t>the corresponding fundamental matrix by </a:t>
            </a:r>
            <a:r>
              <a:rPr lang="en-US" sz="2400" b="1" dirty="0">
                <a:sym typeface="Symbol" pitchFamily="18" charset="2"/>
              </a:rPr>
              <a:t>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).  Then columns of </a:t>
            </a:r>
            <a:r>
              <a:rPr lang="en-US" sz="2400" b="1" dirty="0">
                <a:sym typeface="Symbol" pitchFamily="18" charset="2"/>
              </a:rPr>
              <a:t>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are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), and hence </a:t>
            </a:r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2400" dirty="0"/>
              <a:t>	</a:t>
            </a:r>
          </a:p>
          <a:p>
            <a:r>
              <a:rPr lang="en-US" sz="2400" dirty="0"/>
              <a:t>Thus </a:t>
            </a:r>
            <a:r>
              <a:rPr lang="en-US" sz="2400" b="1" dirty="0">
                <a:sym typeface="Symbol" pitchFamily="18" charset="2"/>
              </a:rPr>
              <a:t></a:t>
            </a:r>
            <a:r>
              <a:rPr lang="en-US" sz="2400" baseline="30000" dirty="0">
                <a:sym typeface="Symbol" pitchFamily="18" charset="2"/>
              </a:rPr>
              <a:t>-1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baseline="-25000" dirty="0"/>
              <a:t>0</a:t>
            </a:r>
            <a:r>
              <a:rPr lang="en-US" sz="2400" dirty="0"/>
              <a:t>) = </a:t>
            </a:r>
            <a:r>
              <a:rPr lang="en-US" sz="2400" b="1" dirty="0"/>
              <a:t>I</a:t>
            </a:r>
            <a:r>
              <a:rPr lang="en-US" sz="2400" dirty="0"/>
              <a:t>, and the hence general solution to the corresponding initial value problem is </a:t>
            </a:r>
          </a:p>
          <a:p>
            <a:endParaRPr lang="en-US" sz="2400" dirty="0"/>
          </a:p>
          <a:p>
            <a:r>
              <a:rPr lang="en-US" sz="2400" dirty="0"/>
              <a:t>It follows that for any fundamental matrix </a:t>
            </a:r>
            <a:r>
              <a:rPr lang="en-US" sz="2400" b="1" dirty="0">
                <a:sym typeface="Symbol" pitchFamily="18" charset="2"/>
              </a:rPr>
              <a:t>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),</a:t>
            </a:r>
          </a:p>
        </p:txBody>
      </p:sp>
      <p:graphicFrame>
        <p:nvGraphicFramePr>
          <p:cNvPr id="253956" name="Object 4"/>
          <p:cNvGraphicFramePr>
            <a:graphicFrameLocks noChangeAspect="1"/>
          </p:cNvGraphicFramePr>
          <p:nvPr/>
        </p:nvGraphicFramePr>
        <p:xfrm>
          <a:off x="2590800" y="2971800"/>
          <a:ext cx="294957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8" name="Equation" r:id="rId3" imgW="1663560" imgH="914400" progId="Equation.3">
                  <p:embed/>
                </p:oleObj>
              </mc:Choice>
              <mc:Fallback>
                <p:oleObj name="Equation" r:id="rId3" imgW="166356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971800"/>
                        <a:ext cx="2949575" cy="162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57" name="Object 5"/>
          <p:cNvGraphicFramePr>
            <a:graphicFrameLocks noChangeAspect="1"/>
          </p:cNvGraphicFramePr>
          <p:nvPr/>
        </p:nvGraphicFramePr>
        <p:xfrm>
          <a:off x="2792413" y="5486400"/>
          <a:ext cx="31003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9" name="Equation" r:id="rId5" imgW="1714320" imgH="241200" progId="Equation.3">
                  <p:embed/>
                </p:oleObj>
              </mc:Choice>
              <mc:Fallback>
                <p:oleObj name="Equation" r:id="rId5" imgW="17143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5486400"/>
                        <a:ext cx="3100387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58" name="Object 6"/>
          <p:cNvGraphicFramePr>
            <a:graphicFrameLocks noChangeAspect="1"/>
          </p:cNvGraphicFramePr>
          <p:nvPr/>
        </p:nvGraphicFramePr>
        <p:xfrm>
          <a:off x="1876425" y="6248400"/>
          <a:ext cx="564038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0" name="Equation" r:id="rId7" imgW="3187440" imgH="241200" progId="Equation.3">
                  <p:embed/>
                </p:oleObj>
              </mc:Choice>
              <mc:Fallback>
                <p:oleObj name="Equation" r:id="rId7" imgW="318744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6248400"/>
                        <a:ext cx="5640388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The Fundamental Matrix 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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and Varying Initial Conditions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Thus when using the </a:t>
            </a:r>
            <a:r>
              <a:rPr lang="en-US" sz="2400">
                <a:sym typeface="Symbol" pitchFamily="18" charset="2"/>
              </a:rPr>
              <a:t>fundamental matrix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), the general solution to an IVP is </a:t>
            </a:r>
          </a:p>
          <a:p>
            <a:endParaRPr lang="en-US" sz="2400"/>
          </a:p>
          <a:p>
            <a:r>
              <a:rPr lang="en-US" sz="2400"/>
              <a:t>This representation is useful if same system is to be solved for many different initial conditions, such as a physical system that can be started from many different initial states. </a:t>
            </a:r>
          </a:p>
          <a:p>
            <a:r>
              <a:rPr lang="en-US" sz="2400"/>
              <a:t>Also, once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has been determined, the solution to each set of initial conditions can be found by matrix multiplication, as indicated by the equation above.</a:t>
            </a:r>
          </a:p>
          <a:p>
            <a:r>
              <a:rPr lang="en-US" sz="2400"/>
              <a:t>Thus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represents a linear transformation of the initial conditions </a:t>
            </a:r>
            <a:r>
              <a:rPr lang="en-US" sz="2400" b="1"/>
              <a:t>x</a:t>
            </a:r>
            <a:r>
              <a:rPr lang="en-US" sz="2400" baseline="30000"/>
              <a:t>0</a:t>
            </a:r>
            <a:r>
              <a:rPr lang="en-US" sz="2400"/>
              <a:t> into the solution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at time </a:t>
            </a:r>
            <a:r>
              <a:rPr lang="en-US" sz="2400" i="1"/>
              <a:t>t</a:t>
            </a:r>
            <a:r>
              <a:rPr lang="en-US" sz="2400"/>
              <a:t>. </a:t>
            </a:r>
          </a:p>
        </p:txBody>
      </p:sp>
      <p:graphicFrame>
        <p:nvGraphicFramePr>
          <p:cNvPr id="257029" name="Object 5"/>
          <p:cNvGraphicFramePr>
            <a:graphicFrameLocks noChangeAspect="1"/>
          </p:cNvGraphicFramePr>
          <p:nvPr/>
        </p:nvGraphicFramePr>
        <p:xfrm>
          <a:off x="2563813" y="2514600"/>
          <a:ext cx="31003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3" name="Equation" r:id="rId3" imgW="1714320" imgH="241200" progId="Equation.3">
                  <p:embed/>
                </p:oleObj>
              </mc:Choice>
              <mc:Fallback>
                <p:oleObj name="Equation" r:id="rId3" imgW="17143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2514600"/>
                        <a:ext cx="3100387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2: Find 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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(</a:t>
            </a:r>
            <a:r>
              <a:rPr lang="en-US" sz="3200" b="1" i="1" dirty="0">
                <a:solidFill>
                  <a:srgbClr val="2125D7"/>
                </a:solidFill>
                <a:latin typeface="+mn-lt"/>
              </a:rPr>
              <a:t>t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)</a:t>
            </a:r>
            <a:r>
              <a:rPr lang="en-US" sz="3600" b="1" dirty="0">
                <a:solidFill>
                  <a:srgbClr val="2125D7"/>
                </a:solidFill>
                <a:latin typeface="+mn-lt"/>
              </a:rPr>
              <a:t> 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for 2 x 2 System  </a:t>
            </a:r>
            <a:r>
              <a:rPr lang="en-US" sz="2400" b="1" dirty="0">
                <a:solidFill>
                  <a:srgbClr val="2125D7"/>
                </a:solidFill>
                <a:latin typeface="+mn-lt"/>
              </a:rPr>
              <a:t>(1 of 5)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Find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such that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(0) = </a:t>
            </a:r>
            <a:r>
              <a:rPr lang="en-US" sz="2400" b="1"/>
              <a:t>I</a:t>
            </a:r>
            <a:r>
              <a:rPr lang="en-US" sz="2400"/>
              <a:t> for the system below. 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>
                <a:sym typeface="Symbol" pitchFamily="18" charset="2"/>
              </a:rPr>
              <a:t>Solution:  First, we must obtain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and </a:t>
            </a:r>
            <a:r>
              <a:rPr lang="en-US" sz="2400" b="1"/>
              <a:t>x</a:t>
            </a:r>
            <a:r>
              <a:rPr lang="en-US" sz="2400" baseline="30000"/>
              <a:t>(2)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such that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We know from previous results that the general solution is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Every solution can be expressed in terms of the general solution, and we use this fact to find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and </a:t>
            </a:r>
            <a:r>
              <a:rPr lang="en-US" sz="2400" b="1"/>
              <a:t>x</a:t>
            </a:r>
            <a:r>
              <a:rPr lang="en-US" sz="2400" baseline="30000"/>
              <a:t>(2)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). </a:t>
            </a:r>
          </a:p>
        </p:txBody>
      </p:sp>
      <p:graphicFrame>
        <p:nvGraphicFramePr>
          <p:cNvPr id="258052" name="Object 4"/>
          <p:cNvGraphicFramePr>
            <a:graphicFrameLocks noChangeAspect="1"/>
          </p:cNvGraphicFramePr>
          <p:nvPr/>
        </p:nvGraphicFramePr>
        <p:xfrm>
          <a:off x="3352800" y="2209800"/>
          <a:ext cx="14462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5" name="Equation" r:id="rId3" imgW="799920" imgH="457200" progId="Equation.3">
                  <p:embed/>
                </p:oleObj>
              </mc:Choice>
              <mc:Fallback>
                <p:oleObj name="Equation" r:id="rId3" imgW="79992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209800"/>
                        <a:ext cx="1446213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53" name="Object 5"/>
          <p:cNvGraphicFramePr>
            <a:graphicFrameLocks noChangeAspect="1"/>
          </p:cNvGraphicFramePr>
          <p:nvPr/>
        </p:nvGraphicFramePr>
        <p:xfrm>
          <a:off x="2667000" y="4800600"/>
          <a:ext cx="264477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6" name="Equation" r:id="rId5" imgW="1523880" imgH="457200" progId="Equation.3">
                  <p:embed/>
                </p:oleObj>
              </mc:Choice>
              <mc:Fallback>
                <p:oleObj name="Equation" r:id="rId5" imgW="152388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800600"/>
                        <a:ext cx="2644775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55" name="Object 7"/>
          <p:cNvGraphicFramePr>
            <a:graphicFrameLocks noChangeAspect="1"/>
          </p:cNvGraphicFramePr>
          <p:nvPr/>
        </p:nvGraphicFramePr>
        <p:xfrm>
          <a:off x="2492375" y="3581400"/>
          <a:ext cx="29083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7" name="Equation" r:id="rId7" imgW="1676160" imgH="457200" progId="Equation.3">
                  <p:embed/>
                </p:oleObj>
              </mc:Choice>
              <mc:Fallback>
                <p:oleObj name="Equation" r:id="rId7" imgW="167616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3581400"/>
                        <a:ext cx="290830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2: Use General Solution </a:t>
            </a:r>
            <a:r>
              <a:rPr lang="en-US" sz="2400" b="1" dirty="0">
                <a:solidFill>
                  <a:srgbClr val="2125D7"/>
                </a:solidFill>
                <a:latin typeface="+mn-lt"/>
              </a:rPr>
              <a:t>(2 of 5)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Thus, to find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), express it terms of the general solution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and then find the coefficients </a:t>
            </a:r>
            <a:r>
              <a:rPr lang="en-US" sz="2400" i="1"/>
              <a:t>c</a:t>
            </a:r>
            <a:r>
              <a:rPr lang="en-US" sz="2400" baseline="-25000"/>
              <a:t>1</a:t>
            </a:r>
            <a:r>
              <a:rPr lang="en-US" sz="2400"/>
              <a:t> and </a:t>
            </a:r>
            <a:r>
              <a:rPr lang="en-US" sz="2400" i="1"/>
              <a:t>c</a:t>
            </a:r>
            <a:r>
              <a:rPr lang="en-US" sz="2400" baseline="-25000"/>
              <a:t>2</a:t>
            </a:r>
            <a:r>
              <a:rPr lang="en-US" sz="2400"/>
              <a:t>.  </a:t>
            </a:r>
          </a:p>
          <a:p>
            <a:r>
              <a:rPr lang="en-US" sz="2400"/>
              <a:t>To do so, use the initial conditions to obtain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or equivalently, </a:t>
            </a:r>
          </a:p>
        </p:txBody>
      </p:sp>
      <p:graphicFrame>
        <p:nvGraphicFramePr>
          <p:cNvPr id="260101" name="Object 5"/>
          <p:cNvGraphicFramePr>
            <a:graphicFrameLocks noChangeAspect="1"/>
          </p:cNvGraphicFramePr>
          <p:nvPr/>
        </p:nvGraphicFramePr>
        <p:xfrm>
          <a:off x="2438400" y="2209800"/>
          <a:ext cx="313055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15" name="Equation" r:id="rId3" imgW="1803240" imgH="457200" progId="Equation.3">
                  <p:embed/>
                </p:oleObj>
              </mc:Choice>
              <mc:Fallback>
                <p:oleObj name="Equation" r:id="rId3" imgW="180324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209800"/>
                        <a:ext cx="313055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0103" name="Object 7"/>
          <p:cNvGraphicFramePr>
            <a:graphicFrameLocks noChangeAspect="1"/>
          </p:cNvGraphicFramePr>
          <p:nvPr/>
        </p:nvGraphicFramePr>
        <p:xfrm>
          <a:off x="2438400" y="3886200"/>
          <a:ext cx="32639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16" name="Equation" r:id="rId5" imgW="1879560" imgH="457200" progId="Equation.3">
                  <p:embed/>
                </p:oleObj>
              </mc:Choice>
              <mc:Fallback>
                <p:oleObj name="Equation" r:id="rId5" imgW="187956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886200"/>
                        <a:ext cx="326390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0105" name="Object 9"/>
          <p:cNvGraphicFramePr>
            <a:graphicFrameLocks noChangeAspect="1"/>
          </p:cNvGraphicFramePr>
          <p:nvPr/>
        </p:nvGraphicFramePr>
        <p:xfrm>
          <a:off x="2743200" y="5410200"/>
          <a:ext cx="213836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17" name="Equation" r:id="rId7" imgW="1231560" imgH="482400" progId="Equation.3">
                  <p:embed/>
                </p:oleObj>
              </mc:Choice>
              <mc:Fallback>
                <p:oleObj name="Equation" r:id="rId7" imgW="1231560" imgH="482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410200"/>
                        <a:ext cx="2138363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1331</Words>
  <Application>Microsoft Office PowerPoint</Application>
  <PresentationFormat>On-screen Show (4:3)</PresentationFormat>
  <Paragraphs>215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Boyce/DiPrima 10th ed, Ch 7.7: Fundamental Matrices  Elementary Differential Equations and Boundary Value Problems, 10th edition, by William E. Boyce and Richard C. DiPrima, ©2013 by John Wiley &amp; Sons, Inc.</vt:lpstr>
      <vt:lpstr>Example 1:</vt:lpstr>
      <vt:lpstr>Fundamental Matrices and General Solution</vt:lpstr>
      <vt:lpstr>Fundamental Matrix &amp; Initial Value Problem</vt:lpstr>
      <vt:lpstr>Recall: Theorem 7.4.4</vt:lpstr>
      <vt:lpstr>Fundamental Matrix &amp; Theorem 7.4.4</vt:lpstr>
      <vt:lpstr>The Fundamental Matrix   and Varying Initial Conditions</vt:lpstr>
      <vt:lpstr>Example 2: Find (t) for 2 x 2 System  (1 of 5)</vt:lpstr>
      <vt:lpstr>Example 2: Use General Solution (2 of 5)</vt:lpstr>
      <vt:lpstr>Example 2: Solve for x(1)(t)   (3 of 5)</vt:lpstr>
      <vt:lpstr>Example 2: Solve for x(2)(t)   (4 of 5)</vt:lpstr>
      <vt:lpstr>Example 2: Obtain (t)   (5 of 5)</vt:lpstr>
      <vt:lpstr>Matrix Exponential Functions</vt:lpstr>
      <vt:lpstr>Coupled Systems of Equations</vt:lpstr>
      <vt:lpstr>Uncoupled Systems &amp; Diagonal Matrices</vt:lpstr>
      <vt:lpstr>Uncoupling: Transform Matrix T</vt:lpstr>
      <vt:lpstr>Uncoupling:  T-1AT = D</vt:lpstr>
      <vt:lpstr>Similarity Transformations</vt:lpstr>
      <vt:lpstr>Similarity Transformations: Hermitian Case</vt:lpstr>
      <vt:lpstr>Nondiagonalizable A</vt:lpstr>
      <vt:lpstr>Example 3:  Find Transformation Matrix T  (1 of 2)</vt:lpstr>
      <vt:lpstr>Example 3: Similarity Transformation  (2 of 2)</vt:lpstr>
      <vt:lpstr>Fundamental Matrices for Similar Systems  (1 of 3)</vt:lpstr>
      <vt:lpstr>Fundamental Matrix for Diagonal System  (2 of 3)</vt:lpstr>
      <vt:lpstr>Fundamental Matrix for Original System  (3 of 3)</vt:lpstr>
      <vt:lpstr>Example 4:  Fundamental Matrices for Similar Systems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WileyService</cp:lastModifiedBy>
  <cp:revision>825</cp:revision>
  <cp:lastPrinted>1601-01-01T00:00:00Z</cp:lastPrinted>
  <dcterms:created xsi:type="dcterms:W3CDTF">2001-08-11T18:03:30Z</dcterms:created>
  <dcterms:modified xsi:type="dcterms:W3CDTF">2012-08-18T20:14:00Z</dcterms:modified>
</cp:coreProperties>
</file>