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4"/>
  </p:handoutMasterIdLst>
  <p:sldIdLst>
    <p:sldId id="304" r:id="rId2"/>
    <p:sldId id="409" r:id="rId3"/>
    <p:sldId id="437" r:id="rId4"/>
    <p:sldId id="402" r:id="rId5"/>
    <p:sldId id="410" r:id="rId6"/>
    <p:sldId id="440" r:id="rId7"/>
    <p:sldId id="441" r:id="rId8"/>
    <p:sldId id="414" r:id="rId9"/>
    <p:sldId id="415" r:id="rId10"/>
    <p:sldId id="418" r:id="rId11"/>
    <p:sldId id="439" r:id="rId12"/>
    <p:sldId id="438" r:id="rId13"/>
    <p:sldId id="442" r:id="rId14"/>
    <p:sldId id="444" r:id="rId15"/>
    <p:sldId id="445" r:id="rId16"/>
    <p:sldId id="446" r:id="rId17"/>
    <p:sldId id="447" r:id="rId18"/>
    <p:sldId id="448" r:id="rId19"/>
    <p:sldId id="450" r:id="rId20"/>
    <p:sldId id="451" r:id="rId21"/>
    <p:sldId id="452" r:id="rId22"/>
    <p:sldId id="453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5" autoAdjust="0"/>
    <p:restoredTop sz="90929"/>
  </p:normalViewPr>
  <p:slideViewPr>
    <p:cSldViewPr>
      <p:cViewPr varScale="1">
        <p:scale>
          <a:sx n="72" d="100"/>
          <a:sy n="72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2.wmf"/><Relationship Id="rId7" Type="http://schemas.openxmlformats.org/officeDocument/2006/relationships/image" Target="../media/image65.wmf"/><Relationship Id="rId2" Type="http://schemas.openxmlformats.org/officeDocument/2006/relationships/image" Target="../media/image53.wmf"/><Relationship Id="rId1" Type="http://schemas.openxmlformats.org/officeDocument/2006/relationships/image" Target="../media/image61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5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636CD4-97CE-4E4A-A1DE-2365D84EF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2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1E0F-345E-4334-BEE6-9136A386C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DB22-3387-4F90-947A-5D2C9DBCB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BF63-E110-4F9D-81F8-46114B705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4F97-1F82-48C4-ACCC-B2E6503CF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BD0-1644-4802-B204-839362EFF4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972B-60A4-49EF-A58B-167D138D7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3C4-CE27-4966-9092-DD357BD1D9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D496-6811-4481-9B3A-D9044EC0B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5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41BA-AE05-4AC0-AE81-EB8719D5E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D04-2F55-4B16-9A6A-675812EFC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0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8AD1-7251-487B-B223-FAA7DF637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B7E3-65D8-404E-9A69-7D84497E2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8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4.bin"/><Relationship Id="rId3" Type="http://schemas.openxmlformats.org/officeDocument/2006/relationships/oleObject" Target="../embeddings/oleObject47.bin"/><Relationship Id="rId21" Type="http://schemas.openxmlformats.org/officeDocument/2006/relationships/image" Target="../media/image57.wmf"/><Relationship Id="rId7" Type="http://schemas.openxmlformats.org/officeDocument/2006/relationships/image" Target="../media/image59.emf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58.wmf"/><Relationship Id="rId10" Type="http://schemas.openxmlformats.org/officeDocument/2006/relationships/image" Target="../media/image52.wmf"/><Relationship Id="rId19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Relationship Id="rId22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63.bin"/><Relationship Id="rId26" Type="http://schemas.openxmlformats.org/officeDocument/2006/relationships/image" Target="../media/image67.wmf"/><Relationship Id="rId3" Type="http://schemas.openxmlformats.org/officeDocument/2006/relationships/image" Target="../media/image68.emf"/><Relationship Id="rId21" Type="http://schemas.openxmlformats.org/officeDocument/2006/relationships/oleObject" Target="../embeddings/oleObject65.bin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emf"/><Relationship Id="rId20" Type="http://schemas.openxmlformats.org/officeDocument/2006/relationships/image" Target="../media/image64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2.wmf"/><Relationship Id="rId24" Type="http://schemas.openxmlformats.org/officeDocument/2006/relationships/image" Target="../media/image66.wmf"/><Relationship Id="rId5" Type="http://schemas.openxmlformats.org/officeDocument/2006/relationships/image" Target="../media/image70.emf"/><Relationship Id="rId15" Type="http://schemas.openxmlformats.org/officeDocument/2006/relationships/image" Target="../media/image63.wmf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58.wmf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69.emf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61.bin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6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3200" b="1" dirty="0" err="1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32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10</a:t>
            </a:r>
            <a:r>
              <a:rPr lang="en-US" sz="3200" b="1" baseline="30000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32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ed</a:t>
            </a:r>
            <a:r>
              <a:rPr lang="en-US" sz="32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, Ch </a:t>
            </a:r>
            <a:r>
              <a:rPr lang="en-US" sz="320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7.6: </a:t>
            </a:r>
            <a:r>
              <a:rPr lang="en-US" sz="32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Complex Eigenvalues</a:t>
            </a:r>
            <a:r>
              <a:rPr lang="en-US" sz="8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/>
            </a:r>
            <a:br>
              <a:rPr lang="en-US" sz="8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</a:br>
            <a:r>
              <a:rPr lang="en-US" sz="8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/>
            </a:r>
            <a:br>
              <a:rPr lang="en-US" sz="800" b="1" dirty="0" smtClean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</a:br>
            <a:r>
              <a:rPr lang="en-US" sz="1100" dirty="0" smtClean="0">
                <a:latin typeface="+mn-lt"/>
              </a:rPr>
              <a:t>Elementary Differential Equations and Boundary Value Problems, 10</a:t>
            </a:r>
            <a:r>
              <a:rPr lang="en-US" sz="1100" baseline="30000" dirty="0" smtClean="0">
                <a:latin typeface="+mn-lt"/>
              </a:rPr>
              <a:t>th</a:t>
            </a:r>
            <a:r>
              <a:rPr lang="en-US" sz="1100" dirty="0" smtClean="0">
                <a:latin typeface="+mn-lt"/>
              </a:rPr>
              <a:t> edition, by William E. Boyce and Richard C. </a:t>
            </a:r>
            <a:r>
              <a:rPr lang="en-US" sz="1100" dirty="0" err="1" smtClean="0">
                <a:latin typeface="+mn-lt"/>
              </a:rPr>
              <a:t>DiPrima</a:t>
            </a:r>
            <a:r>
              <a:rPr lang="en-US" sz="1100" dirty="0" smtClean="0">
                <a:latin typeface="+mn-lt"/>
              </a:rPr>
              <a:t>, ©2013 by John Wiley &amp; Sons, Inc.</a:t>
            </a:r>
            <a:endParaRPr lang="en-US" sz="1100" b="1" dirty="0">
              <a:solidFill>
                <a:srgbClr val="2125D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229600" cy="5181600"/>
          </a:xfrm>
        </p:spPr>
        <p:txBody>
          <a:bodyPr/>
          <a:lstStyle/>
          <a:p>
            <a:r>
              <a:rPr lang="en-US" sz="2400"/>
              <a:t>We consider again a homogeneous system of </a:t>
            </a:r>
            <a:r>
              <a:rPr lang="en-US" sz="2400" i="1"/>
              <a:t>n</a:t>
            </a:r>
            <a:r>
              <a:rPr lang="en-US" sz="2400"/>
              <a:t> first order linear equations with constant, real coefficients,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	and thus the system can be written as </a:t>
            </a:r>
            <a:r>
              <a:rPr lang="en-US" sz="2400" b="1"/>
              <a:t>x</a:t>
            </a:r>
            <a:r>
              <a:rPr lang="en-US" sz="2400">
                <a:cs typeface="Times New Roman" pitchFamily="18" charset="0"/>
              </a:rPr>
              <a:t>'</a:t>
            </a:r>
            <a:r>
              <a:rPr lang="en-US" sz="2400"/>
              <a:t> = </a:t>
            </a:r>
            <a:r>
              <a:rPr lang="en-US" sz="2400" b="1"/>
              <a:t>Ax</a:t>
            </a:r>
            <a:r>
              <a:rPr lang="en-US" sz="2400"/>
              <a:t>, where</a:t>
            </a:r>
          </a:p>
        </p:txBody>
      </p:sp>
      <p:graphicFrame>
        <p:nvGraphicFramePr>
          <p:cNvPr id="74768" name="Object 16"/>
          <p:cNvGraphicFramePr>
            <a:graphicFrameLocks noChangeAspect="1"/>
          </p:cNvGraphicFramePr>
          <p:nvPr/>
        </p:nvGraphicFramePr>
        <p:xfrm>
          <a:off x="2341563" y="2514600"/>
          <a:ext cx="338296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Equation" r:id="rId3" imgW="1828800" imgH="914400" progId="Equation.3">
                  <p:embed/>
                </p:oleObj>
              </mc:Choice>
              <mc:Fallback>
                <p:oleObj name="Equation" r:id="rId3" imgW="1828800" imgH="914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514600"/>
                        <a:ext cx="3382962" cy="168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1687513" y="4876800"/>
          <a:ext cx="44577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Equation" r:id="rId5" imgW="2514600" imgH="939600" progId="Equation.3">
                  <p:embed/>
                </p:oleObj>
              </mc:Choice>
              <mc:Fallback>
                <p:oleObj name="Equation" r:id="rId5" imgW="2514600" imgH="939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4876800"/>
                        <a:ext cx="4457700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1: Time Plots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(7 of 7)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The general solution is </a:t>
            </a:r>
            <a:r>
              <a:rPr lang="en-US" sz="2400" b="1" dirty="0"/>
              <a:t>x </a:t>
            </a:r>
            <a:r>
              <a:rPr lang="en-US" sz="2400" i="1" dirty="0"/>
              <a:t>= c</a:t>
            </a:r>
            <a:r>
              <a:rPr lang="en-US" sz="2400" baseline="-25000" dirty="0"/>
              <a:t>1</a:t>
            </a:r>
            <a:r>
              <a:rPr lang="en-US" sz="2400" b="1" dirty="0"/>
              <a:t>u</a:t>
            </a:r>
            <a:r>
              <a:rPr lang="en-US" sz="2400" dirty="0"/>
              <a:t> +</a:t>
            </a:r>
            <a:r>
              <a:rPr lang="en-US" sz="2400" i="1" dirty="0"/>
              <a:t> c</a:t>
            </a:r>
            <a:r>
              <a:rPr lang="en-US" sz="2400" baseline="-25000" dirty="0"/>
              <a:t>2</a:t>
            </a:r>
            <a:r>
              <a:rPr lang="en-US" sz="2400" b="1" dirty="0"/>
              <a:t>v</a:t>
            </a:r>
            <a:r>
              <a:rPr lang="en-US" sz="2400" dirty="0"/>
              <a:t>: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As an alternative to phase plane plots, we can graph 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or </a:t>
            </a:r>
            <a:r>
              <a:rPr lang="en-US" sz="2400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as a function of </a:t>
            </a:r>
            <a:r>
              <a:rPr lang="en-US" sz="2400" i="1" dirty="0"/>
              <a:t>t</a:t>
            </a:r>
            <a:r>
              <a:rPr lang="en-US" sz="2400" dirty="0"/>
              <a:t>.  </a:t>
            </a:r>
            <a:r>
              <a:rPr lang="en-US" sz="2400" dirty="0" smtClean="0">
                <a:sym typeface="Symbol" pitchFamily="18" charset="2"/>
              </a:rPr>
              <a:t>A </a:t>
            </a:r>
            <a:r>
              <a:rPr lang="en-US" sz="2400" dirty="0">
                <a:sym typeface="Symbol" pitchFamily="18" charset="2"/>
              </a:rPr>
              <a:t>few plots of </a:t>
            </a:r>
            <a:r>
              <a:rPr lang="en-US" sz="2400" i="1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are given below, each one a decaying oscillation as </a:t>
            </a:r>
            <a:r>
              <a:rPr lang="en-US" sz="2400" i="1" dirty="0"/>
              <a:t>t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 </a:t>
            </a:r>
            <a:r>
              <a:rPr lang="en-US" sz="2400" dirty="0"/>
              <a:t>.</a:t>
            </a:r>
          </a:p>
        </p:txBody>
      </p:sp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1916113" y="2133600"/>
          <a:ext cx="45497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Equation" r:id="rId3" imgW="2552400" imgH="482400" progId="Equation.3">
                  <p:embed/>
                </p:oleObj>
              </mc:Choice>
              <mc:Fallback>
                <p:oleObj name="Equation" r:id="rId3" imgW="25524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133600"/>
                        <a:ext cx="454977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9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127500"/>
            <a:ext cx="28162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General Solution</a:t>
            </a:r>
            <a:endParaRPr lang="en-US" sz="2400" b="1" dirty="0">
              <a:solidFill>
                <a:srgbClr val="2125D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916863" cy="4953000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To summarize, suppose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>
                <a:sym typeface="Symbol" pitchFamily="18" charset="2"/>
              </a:rPr>
              <a:t></a:t>
            </a:r>
            <a:r>
              <a:rPr lang="en-US" sz="2400" dirty="0">
                <a:sym typeface="Symbol" pitchFamily="18" charset="2"/>
              </a:rPr>
              <a:t> +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i="1" dirty="0">
                <a:sym typeface="Symbol" pitchFamily="18" charset="2"/>
              </a:rPr>
              <a:t>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>
                <a:sym typeface="Symbol" pitchFamily="18" charset="2"/>
              </a:rPr>
              <a:t></a:t>
            </a:r>
            <a:r>
              <a:rPr lang="en-US" sz="2400" dirty="0">
                <a:sym typeface="Symbol" pitchFamily="18" charset="2"/>
              </a:rPr>
              <a:t> -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i="1" dirty="0">
                <a:sym typeface="Symbol" pitchFamily="18" charset="2"/>
              </a:rPr>
              <a:t></a:t>
            </a:r>
            <a:r>
              <a:rPr lang="en-US" sz="2400" dirty="0">
                <a:sym typeface="Symbol" pitchFamily="18" charset="2"/>
              </a:rPr>
              <a:t>,  and that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,…,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are all real and distinct eigenvalues of </a:t>
            </a:r>
            <a:r>
              <a:rPr lang="en-US" sz="2400" b="1" dirty="0">
                <a:sym typeface="Symbol" pitchFamily="18" charset="2"/>
              </a:rPr>
              <a:t>A</a:t>
            </a:r>
            <a:r>
              <a:rPr lang="en-US" sz="2400" dirty="0" smtClean="0">
                <a:sym typeface="Symbol" pitchFamily="18" charset="2"/>
              </a:rPr>
              <a:t>. </a:t>
            </a:r>
            <a:r>
              <a:rPr lang="en-US" sz="2400" dirty="0">
                <a:sym typeface="Symbol" pitchFamily="18" charset="2"/>
              </a:rPr>
              <a:t>Let the corresponding eigenvectors be</a:t>
            </a: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>
                <a:sym typeface="Symbol" pitchFamily="18" charset="2"/>
              </a:rPr>
              <a:t>Then the general solution of </a:t>
            </a:r>
            <a:r>
              <a:rPr lang="en-US" sz="2400" b="1" dirty="0"/>
              <a:t>x</a:t>
            </a:r>
            <a:r>
              <a:rPr lang="en-US" sz="2400" dirty="0">
                <a:cs typeface="Times New Roman" pitchFamily="18" charset="0"/>
              </a:rPr>
              <a:t>'</a:t>
            </a:r>
            <a:r>
              <a:rPr lang="en-US" sz="2400" dirty="0"/>
              <a:t> = </a:t>
            </a:r>
            <a:r>
              <a:rPr lang="en-US" sz="2400" b="1" dirty="0"/>
              <a:t>Ax</a:t>
            </a:r>
            <a:r>
              <a:rPr lang="en-US" sz="2400" dirty="0">
                <a:sym typeface="Symbol" pitchFamily="18" charset="2"/>
              </a:rPr>
              <a:t> is </a:t>
            </a:r>
          </a:p>
          <a:p>
            <a:pPr>
              <a:buFontTx/>
              <a:buNone/>
            </a:pPr>
            <a:endParaRPr lang="en-US" sz="24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900" dirty="0">
                <a:sym typeface="Symbol" pitchFamily="18" charset="2"/>
              </a:rPr>
              <a:t>	</a:t>
            </a:r>
            <a:r>
              <a:rPr lang="en-US" sz="2400" dirty="0">
                <a:sym typeface="Symbol" pitchFamily="18" charset="2"/>
              </a:rPr>
              <a:t>where</a:t>
            </a:r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2057400" y="3810000"/>
          <a:ext cx="48498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3" name="Equation" r:id="rId3" imgW="2654280" imgH="241200" progId="Equation.3">
                  <p:embed/>
                </p:oleObj>
              </mc:Choice>
              <mc:Fallback>
                <p:oleObj name="Equation" r:id="rId3" imgW="26542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0"/>
                        <a:ext cx="4849813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1876425" y="2895600"/>
          <a:ext cx="48402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4" name="Equation" r:id="rId5" imgW="2616120" imgH="228600" progId="Equation.3">
                  <p:embed/>
                </p:oleObj>
              </mc:Choice>
              <mc:Fallback>
                <p:oleObj name="Equation" r:id="rId5" imgW="26161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895600"/>
                        <a:ext cx="484028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1570038" y="4648200"/>
          <a:ext cx="66357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5" name="Equation" r:id="rId7" imgW="3632040" imgH="228600" progId="Equation.3">
                  <p:embed/>
                </p:oleObj>
              </mc:Choice>
              <mc:Fallback>
                <p:oleObj name="Equation" r:id="rId7" imgW="36320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4648200"/>
                        <a:ext cx="66357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Real-Valued Solutions</a:t>
            </a:r>
            <a:endParaRPr lang="en-US" sz="2400" b="1" dirty="0">
              <a:solidFill>
                <a:srgbClr val="2125D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916863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ym typeface="Symbol" pitchFamily="18" charset="2"/>
              </a:rPr>
              <a:t>Thus for complex conjugate eigenvalues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>
                <a:sym typeface="Symbol" pitchFamily="18" charset="2"/>
              </a:rPr>
              <a:t> and </a:t>
            </a:r>
            <a:r>
              <a:rPr lang="en-US" sz="2400" i="1" dirty="0"/>
              <a:t>r</a:t>
            </a:r>
            <a:r>
              <a:rPr lang="en-US" sz="2400" baseline="-25000" dirty="0"/>
              <a:t>2 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18" charset="2"/>
              </a:rPr>
              <a:t>the corresponding solutions </a:t>
            </a:r>
            <a:r>
              <a:rPr lang="en-US" sz="2400" b="1" dirty="0"/>
              <a:t>x</a:t>
            </a:r>
            <a:r>
              <a:rPr lang="en-US" sz="2400" baseline="30000" dirty="0"/>
              <a:t>(1)</a:t>
            </a:r>
            <a:r>
              <a:rPr lang="en-US" sz="2400" i="1" dirty="0"/>
              <a:t>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b="1" dirty="0"/>
              <a:t>x</a:t>
            </a:r>
            <a:r>
              <a:rPr lang="en-US" sz="2400" baseline="30000" dirty="0"/>
              <a:t>(2)</a:t>
            </a:r>
            <a:r>
              <a:rPr lang="en-US" sz="2400" i="1" dirty="0"/>
              <a:t> </a:t>
            </a:r>
            <a:r>
              <a:rPr lang="en-US" sz="2400" dirty="0"/>
              <a:t>are conjugates also.</a:t>
            </a:r>
          </a:p>
          <a:p>
            <a:r>
              <a:rPr lang="en-US" sz="2400" dirty="0"/>
              <a:t>To obtain real-valued solutions, use real and imaginary parts of either </a:t>
            </a:r>
            <a:r>
              <a:rPr lang="en-US" sz="2400" b="1" dirty="0"/>
              <a:t>x</a:t>
            </a:r>
            <a:r>
              <a:rPr lang="en-US" sz="2400" baseline="30000" dirty="0"/>
              <a:t>(1)</a:t>
            </a:r>
            <a:r>
              <a:rPr lang="en-US" sz="2400" i="1" dirty="0"/>
              <a:t> </a:t>
            </a:r>
            <a:r>
              <a:rPr lang="en-US" sz="2400" dirty="0">
                <a:sym typeface="Symbol" pitchFamily="18" charset="2"/>
              </a:rPr>
              <a:t>or </a:t>
            </a:r>
            <a:r>
              <a:rPr lang="en-US" sz="2400" b="1" dirty="0"/>
              <a:t>x</a:t>
            </a:r>
            <a:r>
              <a:rPr lang="en-US" sz="2400" baseline="30000" dirty="0"/>
              <a:t>(2)</a:t>
            </a:r>
            <a:r>
              <a:rPr lang="en-US" sz="2400" i="1" dirty="0"/>
              <a:t>. </a:t>
            </a:r>
            <a:r>
              <a:rPr lang="en-US" sz="2400" dirty="0" smtClean="0"/>
              <a:t>To </a:t>
            </a:r>
            <a:r>
              <a:rPr lang="en-US" sz="2400" dirty="0"/>
              <a:t>see this, let </a:t>
            </a:r>
            <a:r>
              <a:rPr lang="en-US" sz="2400" b="1" dirty="0">
                <a:sym typeface="Symbol" pitchFamily="18" charset="2"/>
              </a:rPr>
              <a:t></a:t>
            </a:r>
            <a:r>
              <a:rPr lang="en-US" sz="2400" baseline="30000" dirty="0"/>
              <a:t>(1)</a:t>
            </a:r>
            <a:r>
              <a:rPr lang="en-US" sz="2400" i="1" dirty="0"/>
              <a:t> = </a:t>
            </a:r>
            <a:r>
              <a:rPr lang="en-US" sz="2400" b="1" dirty="0"/>
              <a:t>a</a:t>
            </a:r>
            <a:r>
              <a:rPr lang="en-US" sz="2400" dirty="0"/>
              <a:t> + </a:t>
            </a:r>
            <a:r>
              <a:rPr lang="en-US" sz="2400" i="1" dirty="0" err="1"/>
              <a:t>i</a:t>
            </a:r>
            <a:r>
              <a:rPr lang="en-US" sz="800" i="1" dirty="0"/>
              <a:t> </a:t>
            </a:r>
            <a:r>
              <a:rPr lang="en-US" sz="2400" b="1" dirty="0"/>
              <a:t>b</a:t>
            </a:r>
            <a:r>
              <a:rPr lang="en-US" sz="2400" dirty="0"/>
              <a:t>. Then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900" dirty="0"/>
          </a:p>
          <a:p>
            <a:pPr>
              <a:buFontTx/>
              <a:buNone/>
            </a:pPr>
            <a:r>
              <a:rPr lang="en-US" sz="2400" dirty="0">
                <a:sym typeface="Symbol" pitchFamily="18" charset="2"/>
              </a:rPr>
              <a:t>	where</a:t>
            </a:r>
          </a:p>
          <a:p>
            <a:pPr>
              <a:buFontTx/>
              <a:buNone/>
            </a:pPr>
            <a:endParaRPr lang="en-US" sz="24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900" dirty="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sz="2400" dirty="0">
                <a:sym typeface="Symbol" pitchFamily="18" charset="2"/>
              </a:rPr>
              <a:t>	are real valued solutions of </a:t>
            </a:r>
            <a:r>
              <a:rPr lang="en-US" sz="2400" b="1" dirty="0"/>
              <a:t>x</a:t>
            </a:r>
            <a:r>
              <a:rPr lang="en-US" sz="2400" dirty="0">
                <a:cs typeface="Times New Roman" pitchFamily="18" charset="0"/>
              </a:rPr>
              <a:t>'</a:t>
            </a:r>
            <a:r>
              <a:rPr lang="en-US" sz="2400" dirty="0"/>
              <a:t> = </a:t>
            </a:r>
            <a:r>
              <a:rPr lang="en-US" sz="2400" b="1" dirty="0"/>
              <a:t>Ax</a:t>
            </a:r>
            <a:r>
              <a:rPr lang="en-US" sz="2400" dirty="0"/>
              <a:t>,</a:t>
            </a:r>
            <a:r>
              <a:rPr lang="en-US" sz="2400" dirty="0">
                <a:sym typeface="Symbol" pitchFamily="18" charset="2"/>
              </a:rPr>
              <a:t> and can be shown to be linearly independent.  </a:t>
            </a:r>
          </a:p>
        </p:txBody>
      </p:sp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1600200" y="3429000"/>
          <a:ext cx="59436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5" name="Equation" r:id="rId3" imgW="3301920" imgH="711000" progId="Equation.3">
                  <p:embed/>
                </p:oleObj>
              </mc:Choice>
              <mc:Fallback>
                <p:oleObj name="Equation" r:id="rId3" imgW="330192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29000"/>
                        <a:ext cx="5943600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92855"/>
              </p:ext>
            </p:extLst>
          </p:nvPr>
        </p:nvGraphicFramePr>
        <p:xfrm>
          <a:off x="1600200" y="5029200"/>
          <a:ext cx="67294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6" name="Equation" r:id="rId5" imgW="3682800" imgH="228600" progId="Equation.3">
                  <p:embed/>
                </p:oleObj>
              </mc:Choice>
              <mc:Fallback>
                <p:oleObj name="Equation" r:id="rId5" imgW="36828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29200"/>
                        <a:ext cx="67294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Spiral Points, Centers, </a:t>
            </a:r>
            <a:b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Eigenvalues, and Trajectories</a:t>
            </a:r>
            <a:endParaRPr lang="en-US" sz="2400" b="1" dirty="0">
              <a:solidFill>
                <a:srgbClr val="2125D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In previous example, general solution was</a:t>
            </a:r>
            <a:endParaRPr lang="en-US" sz="2400" dirty="0"/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>
                <a:sym typeface="Symbol" pitchFamily="18" charset="2"/>
              </a:rPr>
              <a:t>The origin was a </a:t>
            </a:r>
            <a:r>
              <a:rPr lang="en-US" sz="2400" b="1" dirty="0">
                <a:sym typeface="Symbol" pitchFamily="18" charset="2"/>
              </a:rPr>
              <a:t>spiral point</a:t>
            </a:r>
            <a:r>
              <a:rPr lang="en-US" sz="2400" dirty="0">
                <a:sym typeface="Symbol" pitchFamily="18" charset="2"/>
              </a:rPr>
              <a:t>, and was asymptotically stable.  </a:t>
            </a:r>
          </a:p>
          <a:p>
            <a:r>
              <a:rPr lang="en-US" sz="2400" dirty="0">
                <a:sym typeface="Symbol" pitchFamily="18" charset="2"/>
              </a:rPr>
              <a:t>If real part of complex eigenvalues is positive, then trajectories spiral away, unbounded, from origin, and hence origin would be an unstable spiral point. </a:t>
            </a:r>
          </a:p>
          <a:p>
            <a:r>
              <a:rPr lang="en-US" sz="2400" dirty="0">
                <a:sym typeface="Symbol" pitchFamily="18" charset="2"/>
              </a:rPr>
              <a:t>If real part of complex eigenvalues is zero, then trajectories circle origin, neither approaching nor departing. </a:t>
            </a:r>
            <a:r>
              <a:rPr lang="en-US" sz="2400" dirty="0" smtClean="0">
                <a:sym typeface="Symbol" pitchFamily="18" charset="2"/>
              </a:rPr>
              <a:t>Then </a:t>
            </a:r>
            <a:r>
              <a:rPr lang="en-US" sz="2400" dirty="0">
                <a:sym typeface="Symbol" pitchFamily="18" charset="2"/>
              </a:rPr>
              <a:t>origin is called a </a:t>
            </a:r>
            <a:r>
              <a:rPr lang="en-US" sz="2400" b="1" dirty="0">
                <a:sym typeface="Symbol" pitchFamily="18" charset="2"/>
              </a:rPr>
              <a:t>center</a:t>
            </a:r>
            <a:r>
              <a:rPr lang="en-US" sz="2400" dirty="0">
                <a:sym typeface="Symbol" pitchFamily="18" charset="2"/>
              </a:rPr>
              <a:t> and is stable, but not asymptotically stable.  Trajectories periodic in time. </a:t>
            </a:r>
          </a:p>
          <a:p>
            <a:r>
              <a:rPr lang="en-US" sz="2400" dirty="0">
                <a:sym typeface="Symbol" pitchFamily="18" charset="2"/>
              </a:rPr>
              <a:t>The direction of trajectory motion depends on entries in </a:t>
            </a:r>
            <a:r>
              <a:rPr lang="en-US" sz="2400" b="1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.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371600" y="2133600"/>
          <a:ext cx="4572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6" name="Equation" r:id="rId3" imgW="2565360" imgH="482400" progId="Equation.3">
                  <p:embed/>
                </p:oleObj>
              </mc:Choice>
              <mc:Fallback>
                <p:oleObj name="Equation" r:id="rId3" imgW="256536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45720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295400"/>
            <a:ext cx="2133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</a:t>
            </a:r>
            <a:b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Second Order System with Parameter 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(1 of 2)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The system </a:t>
            </a:r>
            <a:r>
              <a:rPr lang="en-US" sz="2400" b="1" dirty="0"/>
              <a:t>x</a:t>
            </a:r>
            <a:r>
              <a:rPr lang="en-US" sz="2400" dirty="0">
                <a:cs typeface="Times New Roman" pitchFamily="18" charset="0"/>
              </a:rPr>
              <a:t>'</a:t>
            </a:r>
            <a:r>
              <a:rPr lang="en-US" sz="2400" dirty="0"/>
              <a:t> = </a:t>
            </a:r>
            <a:r>
              <a:rPr lang="en-US" sz="2400" b="1" dirty="0"/>
              <a:t>Ax</a:t>
            </a:r>
            <a:r>
              <a:rPr lang="en-US" sz="2400" dirty="0"/>
              <a:t> below contains a parameter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ym typeface="Symbol" pitchFamily="18" charset="2"/>
              </a:rPr>
              <a:t>Substituting </a:t>
            </a:r>
            <a:r>
              <a:rPr lang="en-US" sz="2400" b="1" dirty="0"/>
              <a:t>x</a:t>
            </a:r>
            <a:r>
              <a:rPr lang="en-US" sz="2400" dirty="0"/>
              <a:t> = </a:t>
            </a:r>
            <a:r>
              <a:rPr lang="en-US" sz="2400" b="1" dirty="0">
                <a:sym typeface="Symbol" pitchFamily="18" charset="2"/>
              </a:rPr>
              <a:t></a:t>
            </a:r>
            <a:r>
              <a:rPr lang="en-US" sz="2400" i="1" dirty="0" err="1">
                <a:sym typeface="Symbol" pitchFamily="18" charset="2"/>
              </a:rPr>
              <a:t>e</a:t>
            </a:r>
            <a:r>
              <a:rPr lang="en-US" sz="2400" i="1" baseline="30000" dirty="0" err="1">
                <a:sym typeface="Symbol" pitchFamily="18" charset="2"/>
              </a:rPr>
              <a:t>rt</a:t>
            </a:r>
            <a:r>
              <a:rPr lang="en-US" sz="2400" dirty="0">
                <a:sym typeface="Symbol" pitchFamily="18" charset="2"/>
              </a:rPr>
              <a:t> in for </a:t>
            </a:r>
            <a:r>
              <a:rPr lang="en-US" sz="2400" b="1" dirty="0"/>
              <a:t>x</a:t>
            </a:r>
            <a:r>
              <a:rPr lang="en-US" sz="2400" dirty="0">
                <a:sym typeface="Symbol" pitchFamily="18" charset="2"/>
              </a:rPr>
              <a:t> and rewriting system as </a:t>
            </a:r>
          </a:p>
          <a:p>
            <a:pPr>
              <a:buFontTx/>
              <a:buNone/>
            </a:pPr>
            <a:r>
              <a:rPr lang="en-US" sz="2400" dirty="0">
                <a:sym typeface="Symbol" pitchFamily="18" charset="2"/>
              </a:rPr>
              <a:t>	(</a:t>
            </a:r>
            <a:r>
              <a:rPr lang="en-US" sz="2400" b="1" dirty="0"/>
              <a:t>A</a:t>
            </a:r>
            <a:r>
              <a:rPr lang="en-US" sz="2400" dirty="0"/>
              <a:t>-</a:t>
            </a:r>
            <a:r>
              <a:rPr lang="en-US" sz="2400" i="1" dirty="0" err="1"/>
              <a:t>r</a:t>
            </a:r>
            <a:r>
              <a:rPr lang="en-US" sz="2400" b="1" dirty="0" err="1"/>
              <a:t>I</a:t>
            </a:r>
            <a:r>
              <a:rPr lang="en-US" sz="2400" dirty="0"/>
              <a:t>)</a:t>
            </a:r>
            <a:r>
              <a:rPr lang="en-US" sz="2400" b="1" dirty="0">
                <a:sym typeface="Symbol" pitchFamily="18" charset="2"/>
              </a:rPr>
              <a:t> </a:t>
            </a:r>
            <a:r>
              <a:rPr lang="en-US" sz="2400" dirty="0">
                <a:sym typeface="Symbol" pitchFamily="18" charset="2"/>
              </a:rPr>
              <a:t>= </a:t>
            </a:r>
            <a:r>
              <a:rPr lang="en-US" sz="2400" b="1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we obtain</a:t>
            </a:r>
          </a:p>
          <a:p>
            <a:pPr>
              <a:buFontTx/>
              <a:buNone/>
            </a:pPr>
            <a:endParaRPr lang="en-US" sz="2400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2400" dirty="0">
              <a:sym typeface="Symbol" pitchFamily="18" charset="2"/>
            </a:endParaRPr>
          </a:p>
          <a:p>
            <a:endParaRPr lang="en-US" sz="800" dirty="0"/>
          </a:p>
          <a:p>
            <a:r>
              <a:rPr lang="en-US" sz="2400" dirty="0"/>
              <a:t>Next, solve for </a:t>
            </a:r>
            <a:r>
              <a:rPr lang="en-US" sz="2400" i="1" dirty="0"/>
              <a:t>r</a:t>
            </a:r>
            <a:r>
              <a:rPr lang="en-US" sz="2400" dirty="0"/>
              <a:t> in terms of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1200" dirty="0"/>
              <a:t> </a:t>
            </a:r>
            <a:r>
              <a:rPr lang="en-US" sz="2400" dirty="0"/>
              <a:t>:</a:t>
            </a:r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2325688" y="2209800"/>
          <a:ext cx="1698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7" name="Equation" r:id="rId3" imgW="939600" imgH="457200" progId="Equation.3">
                  <p:embed/>
                </p:oleObj>
              </mc:Choice>
              <mc:Fallback>
                <p:oleObj name="Equation" r:id="rId3" imgW="9396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209800"/>
                        <a:ext cx="16986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2286000" y="3962400"/>
          <a:ext cx="26193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8" name="Equation" r:id="rId5" imgW="1447560" imgH="482400" progId="Equation.3">
                  <p:embed/>
                </p:oleObj>
              </mc:Choice>
              <mc:Fallback>
                <p:oleObj name="Equation" r:id="rId5" imgW="144756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26193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1447800" y="5486400"/>
          <a:ext cx="65944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Equation" r:id="rId7" imgW="3644640" imgH="482400" progId="Equation.3">
                  <p:embed/>
                </p:oleObj>
              </mc:Choice>
              <mc:Fallback>
                <p:oleObj name="Equation" r:id="rId7" imgW="36446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0"/>
                        <a:ext cx="65944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</a:t>
            </a:r>
            <a:b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Eigenvalue Analysis  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2)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305800" cy="4953000"/>
          </a:xfrm>
        </p:spPr>
        <p:txBody>
          <a:bodyPr/>
          <a:lstStyle/>
          <a:p>
            <a:r>
              <a:rPr lang="en-US" sz="2400" dirty="0"/>
              <a:t>The eigenvalues are given by the quadratic formula above.</a:t>
            </a:r>
          </a:p>
          <a:p>
            <a:r>
              <a:rPr lang="en-US" sz="2400" dirty="0"/>
              <a:t>For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 &lt; -4, both eigenvalues are real and negative, and hence origin is asymptotically stable node.  </a:t>
            </a:r>
          </a:p>
          <a:p>
            <a:r>
              <a:rPr lang="en-US" sz="2400" dirty="0"/>
              <a:t>For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 &gt; 4, both eigenvalues are real and positive, and hence the origin is an unstable node.</a:t>
            </a:r>
          </a:p>
          <a:p>
            <a:r>
              <a:rPr lang="en-US" sz="2400" dirty="0"/>
              <a:t>For </a:t>
            </a:r>
            <a:r>
              <a:rPr lang="en-US" sz="2400" dirty="0">
                <a:sym typeface="Symbol" pitchFamily="18" charset="2"/>
              </a:rPr>
              <a:t>-4</a:t>
            </a:r>
            <a:r>
              <a:rPr lang="en-US" sz="2400" dirty="0"/>
              <a:t> &lt;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 &lt; 0, eigenvalues are complex with a negative real part, and hence origin is asymptotically stable spiral point.</a:t>
            </a:r>
          </a:p>
          <a:p>
            <a:r>
              <a:rPr lang="en-US" sz="2400" dirty="0"/>
              <a:t>For </a:t>
            </a:r>
            <a:r>
              <a:rPr lang="en-US" sz="2400" dirty="0">
                <a:sym typeface="Symbol" pitchFamily="18" charset="2"/>
              </a:rPr>
              <a:t>0</a:t>
            </a:r>
            <a:r>
              <a:rPr lang="en-US" sz="2400" dirty="0"/>
              <a:t> &lt;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 &lt; 4, eigenvalues are complex with a positive real part, and the origin is an unstable spiral point.</a:t>
            </a:r>
          </a:p>
          <a:p>
            <a:r>
              <a:rPr lang="en-US" sz="2400" dirty="0">
                <a:sym typeface="Symbol" pitchFamily="18" charset="2"/>
              </a:rPr>
              <a:t>For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 = 0, eigenvalues are purely imaginary, origin is a center.  Trajectories closed curves about origin &amp; periodic.</a:t>
            </a:r>
          </a:p>
          <a:p>
            <a:r>
              <a:rPr lang="en-US" sz="2400" dirty="0">
                <a:sym typeface="Symbol" pitchFamily="18" charset="2"/>
              </a:rPr>
              <a:t>For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dirty="0">
                <a:sym typeface="Symbol" pitchFamily="18" charset="2"/>
              </a:rPr>
              <a:t> =  4, eigenvalues real &amp; equal, origin is a node (</a:t>
            </a:r>
            <a:r>
              <a:rPr lang="en-US" sz="2400" dirty="0" err="1">
                <a:sym typeface="Symbol" pitchFamily="18" charset="2"/>
              </a:rPr>
              <a:t>Ch</a:t>
            </a:r>
            <a:r>
              <a:rPr lang="en-US" sz="2400" dirty="0">
                <a:sym typeface="Symbol" pitchFamily="18" charset="2"/>
              </a:rPr>
              <a:t> 7.8)</a:t>
            </a:r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314383"/>
              </p:ext>
            </p:extLst>
          </p:nvPr>
        </p:nvGraphicFramePr>
        <p:xfrm>
          <a:off x="6477000" y="304800"/>
          <a:ext cx="1752600" cy="71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4" name="Equation" r:id="rId3" imgW="1091880" imgH="444240" progId="Equation.3">
                  <p:embed/>
                </p:oleObj>
              </mc:Choice>
              <mc:Fallback>
                <p:oleObj name="Equation" r:id="rId3" imgW="109188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"/>
                        <a:ext cx="1752600" cy="715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Second Order Solution Behavior and Eigenvalues: </a:t>
            </a:r>
            <a:r>
              <a:rPr lang="en-US" sz="3200" b="1" dirty="0" smtClean="0">
                <a:solidFill>
                  <a:srgbClr val="2125D7"/>
                </a:solidFill>
                <a:latin typeface="+mn-lt"/>
                <a:cs typeface="Times New Roman" pitchFamily="18" charset="0"/>
              </a:rPr>
              <a:t>Three </a:t>
            </a:r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Main Cases</a:t>
            </a:r>
            <a:endParaRPr lang="en-US" sz="2400" b="1" dirty="0">
              <a:solidFill>
                <a:srgbClr val="2125D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069263" cy="47244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For second order systems, the three main cases are:</a:t>
            </a:r>
          </a:p>
          <a:p>
            <a:pPr lvl="1"/>
            <a:r>
              <a:rPr lang="en-US" sz="2000">
                <a:sym typeface="Symbol" pitchFamily="18" charset="2"/>
              </a:rPr>
              <a:t>Eigenvalues are real and have opposite signs; </a:t>
            </a:r>
            <a:r>
              <a:rPr lang="en-US" sz="2000" b="1">
                <a:sym typeface="Symbol" pitchFamily="18" charset="2"/>
              </a:rPr>
              <a:t>x</a:t>
            </a:r>
            <a:r>
              <a:rPr lang="en-US" sz="2000">
                <a:sym typeface="Symbol" pitchFamily="18" charset="2"/>
              </a:rPr>
              <a:t> = </a:t>
            </a:r>
            <a:r>
              <a:rPr lang="en-US" sz="2000" b="1">
                <a:sym typeface="Symbol" pitchFamily="18" charset="2"/>
              </a:rPr>
              <a:t>0</a:t>
            </a:r>
            <a:r>
              <a:rPr lang="en-US" sz="2000">
                <a:sym typeface="Symbol" pitchFamily="18" charset="2"/>
              </a:rPr>
              <a:t> is a saddle point.</a:t>
            </a:r>
          </a:p>
          <a:p>
            <a:pPr lvl="1"/>
            <a:r>
              <a:rPr lang="en-US" sz="2000">
                <a:sym typeface="Symbol" pitchFamily="18" charset="2"/>
              </a:rPr>
              <a:t>Eigenvalues are real, distinct and have same sign; </a:t>
            </a:r>
            <a:r>
              <a:rPr lang="en-US" sz="2000" b="1">
                <a:sym typeface="Symbol" pitchFamily="18" charset="2"/>
              </a:rPr>
              <a:t>x</a:t>
            </a:r>
            <a:r>
              <a:rPr lang="en-US" sz="2000">
                <a:sym typeface="Symbol" pitchFamily="18" charset="2"/>
              </a:rPr>
              <a:t> = </a:t>
            </a:r>
            <a:r>
              <a:rPr lang="en-US" sz="2000" b="1">
                <a:sym typeface="Symbol" pitchFamily="18" charset="2"/>
              </a:rPr>
              <a:t>0</a:t>
            </a:r>
            <a:r>
              <a:rPr lang="en-US" sz="2000">
                <a:sym typeface="Symbol" pitchFamily="18" charset="2"/>
              </a:rPr>
              <a:t> is a node.</a:t>
            </a:r>
          </a:p>
          <a:p>
            <a:pPr lvl="1"/>
            <a:r>
              <a:rPr lang="en-US" sz="2000">
                <a:sym typeface="Symbol" pitchFamily="18" charset="2"/>
              </a:rPr>
              <a:t>Eigenvalues are complex with nonzero real part; </a:t>
            </a:r>
            <a:r>
              <a:rPr lang="en-US" sz="2000" b="1">
                <a:sym typeface="Symbol" pitchFamily="18" charset="2"/>
              </a:rPr>
              <a:t>x</a:t>
            </a:r>
            <a:r>
              <a:rPr lang="en-US" sz="2000">
                <a:sym typeface="Symbol" pitchFamily="18" charset="2"/>
              </a:rPr>
              <a:t> = </a:t>
            </a:r>
            <a:r>
              <a:rPr lang="en-US" sz="2000" b="1">
                <a:sym typeface="Symbol" pitchFamily="18" charset="2"/>
              </a:rPr>
              <a:t>0</a:t>
            </a:r>
            <a:r>
              <a:rPr lang="en-US" sz="2000">
                <a:sym typeface="Symbol" pitchFamily="18" charset="2"/>
              </a:rPr>
              <a:t> a spiral point.</a:t>
            </a:r>
          </a:p>
          <a:p>
            <a:r>
              <a:rPr lang="en-US" sz="2400">
                <a:sym typeface="Symbol" pitchFamily="18" charset="2"/>
              </a:rPr>
              <a:t>Other possibilities exist and occur as transitions between two of the cases listed above: </a:t>
            </a:r>
          </a:p>
          <a:p>
            <a:pPr lvl="1"/>
            <a:r>
              <a:rPr lang="en-US" sz="2000">
                <a:sym typeface="Symbol" pitchFamily="18" charset="2"/>
              </a:rPr>
              <a:t>A zero eigenvalue occurs during transition between saddle point and node. Real and equal eigenvalues occur during transition between nodes and spiral points. Purely imaginary eigenvalues occur during a transition between asymptotically stable and unstable spiral points.  </a:t>
            </a:r>
          </a:p>
        </p:txBody>
      </p:sp>
      <p:graphicFrame>
        <p:nvGraphicFramePr>
          <p:cNvPr id="245760" name="Object 0"/>
          <p:cNvGraphicFramePr>
            <a:graphicFrameLocks noChangeAspect="1"/>
          </p:cNvGraphicFramePr>
          <p:nvPr/>
        </p:nvGraphicFramePr>
        <p:xfrm>
          <a:off x="1219200" y="5715000"/>
          <a:ext cx="19050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4" name="Equation" r:id="rId3" imgW="1231560" imgH="444240" progId="Equation.3">
                  <p:embed/>
                </p:oleObj>
              </mc:Choice>
              <mc:Fallback>
                <p:oleObj name="Equation" r:id="rId3" imgW="1231560" imgH="44424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15000"/>
                        <a:ext cx="190500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486400"/>
            <a:ext cx="1447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486400"/>
            <a:ext cx="1524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486400"/>
            <a:ext cx="152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2125D7"/>
                </a:solidFill>
                <a:latin typeface="+mn-lt"/>
              </a:rPr>
              <a:t>Example 3: Multiple Spring-Mass System</a:t>
            </a:r>
            <a:r>
              <a:rPr lang="en-US" sz="2000" b="1" dirty="0" smtClean="0">
                <a:solidFill>
                  <a:srgbClr val="2125D7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2125D7"/>
                </a:solidFill>
                <a:latin typeface="+mn-lt"/>
              </a:rPr>
              <a:t>(1 of 6)</a:t>
            </a:r>
            <a:endParaRPr lang="en-US" sz="2400" b="1" dirty="0">
              <a:solidFill>
                <a:srgbClr val="2125D7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4405312"/>
          </a:xfrm>
        </p:spPr>
        <p:txBody>
          <a:bodyPr/>
          <a:lstStyle/>
          <a:p>
            <a:r>
              <a:rPr lang="en-US" sz="2400" dirty="0" smtClean="0"/>
              <a:t>The equations for the system of two masses and three springs discussed in Section 7.1, assuming no external forces, can be expressed as: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400" dirty="0" smtClean="0"/>
              <a:t>Given				      , 	     , the equations become </a:t>
            </a:r>
            <a:endParaRPr lang="en-US" sz="2400" dirty="0"/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/>
        </p:nvGraphicFramePr>
        <p:xfrm>
          <a:off x="1371600" y="2895600"/>
          <a:ext cx="7024687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6" name="Equation" r:id="rId3" imgW="3797280" imgH="888840" progId="Equation.3">
                  <p:embed/>
                </p:oleObj>
              </mc:Choice>
              <mc:Fallback>
                <p:oleObj name="Equation" r:id="rId3" imgW="37972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7024687" cy="163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5" name="Object 3"/>
          <p:cNvGraphicFramePr>
            <a:graphicFrameLocks noChangeAspect="1"/>
          </p:cNvGraphicFramePr>
          <p:nvPr/>
        </p:nvGraphicFramePr>
        <p:xfrm>
          <a:off x="2285999" y="4648200"/>
          <a:ext cx="472017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7" name="Equation" r:id="rId5" imgW="2831760" imgH="228600" progId="Equation.3">
                  <p:embed/>
                </p:oleObj>
              </mc:Choice>
              <mc:Fallback>
                <p:oleObj name="Equation" r:id="rId5" imgW="28317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4648200"/>
                        <a:ext cx="472017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1600200" y="5486400"/>
          <a:ext cx="718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8" name="Equation" r:id="rId7" imgW="3593880" imgH="228600" progId="Equation.3">
                  <p:embed/>
                </p:oleObj>
              </mc:Choice>
              <mc:Fallback>
                <p:oleObj name="Equation" r:id="rId7" imgW="35938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718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2125D7"/>
                </a:solidFill>
                <a:latin typeface="+mn-lt"/>
              </a:rPr>
              <a:t>Example 3: Multiple Spring-Mass System</a:t>
            </a:r>
            <a:r>
              <a:rPr lang="en-US" sz="2000" b="1" dirty="0" smtClean="0">
                <a:solidFill>
                  <a:srgbClr val="2125D7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2125D7"/>
                </a:solidFill>
                <a:latin typeface="+mn-lt"/>
              </a:rPr>
              <a:t>(2 of 6)</a:t>
            </a:r>
            <a:endParaRPr lang="en-US" sz="3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4405312"/>
          </a:xfrm>
        </p:spPr>
        <p:txBody>
          <a:bodyPr/>
          <a:lstStyle/>
          <a:p>
            <a:r>
              <a:rPr lang="en-US" sz="2400" dirty="0" smtClean="0"/>
              <a:t>Writing the system of equations in matrix form: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r>
              <a:rPr lang="en-US" sz="2400" dirty="0" smtClean="0"/>
              <a:t>Assuming a solution of the form </a:t>
            </a:r>
            <a:r>
              <a:rPr lang="en-US" sz="2400" b="1" i="1" dirty="0" smtClean="0"/>
              <a:t>y</a:t>
            </a:r>
            <a:r>
              <a:rPr lang="en-US" sz="2400" dirty="0" smtClean="0"/>
              <a:t> = </a:t>
            </a:r>
            <a:r>
              <a:rPr lang="en-US" sz="2400" b="1" dirty="0" smtClean="0">
                <a:sym typeface="Symbol" pitchFamily="18" charset="2"/>
              </a:rPr>
              <a:t></a:t>
            </a:r>
            <a:r>
              <a:rPr lang="en-US" sz="2400" i="1" dirty="0" err="1" smtClean="0">
                <a:sym typeface="Symbol" pitchFamily="18" charset="2"/>
              </a:rPr>
              <a:t>e</a:t>
            </a:r>
            <a:r>
              <a:rPr lang="en-US" sz="2400" i="1" baseline="30000" dirty="0" err="1" smtClean="0">
                <a:sym typeface="Symbol" pitchFamily="18" charset="2"/>
              </a:rPr>
              <a:t>rt</a:t>
            </a:r>
            <a:r>
              <a:rPr lang="en-US" sz="2400" dirty="0" smtClean="0">
                <a:sym typeface="Symbol" pitchFamily="18" charset="2"/>
              </a:rPr>
              <a:t> , where </a:t>
            </a:r>
            <a:r>
              <a:rPr lang="en-US" sz="2400" i="1" dirty="0" smtClean="0">
                <a:sym typeface="Symbol" pitchFamily="18" charset="2"/>
              </a:rPr>
              <a:t>r</a:t>
            </a:r>
            <a:r>
              <a:rPr lang="en-US" sz="2400" dirty="0" smtClean="0">
                <a:sym typeface="Symbol" pitchFamily="18" charset="2"/>
              </a:rPr>
              <a:t> must be an </a:t>
            </a:r>
            <a:r>
              <a:rPr lang="en-US" sz="2400" dirty="0" err="1" smtClean="0">
                <a:sym typeface="Symbol" pitchFamily="18" charset="2"/>
              </a:rPr>
              <a:t>eigenvalue</a:t>
            </a:r>
            <a:r>
              <a:rPr lang="en-US" sz="2400" dirty="0" smtClean="0">
                <a:sym typeface="Symbol" pitchFamily="18" charset="2"/>
              </a:rPr>
              <a:t> of the matrix </a:t>
            </a:r>
            <a:r>
              <a:rPr lang="en-US" sz="2400" b="1" i="1" dirty="0" smtClean="0">
                <a:sym typeface="Symbol" pitchFamily="18" charset="2"/>
              </a:rPr>
              <a:t>A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b="1" dirty="0" smtClean="0">
                <a:sym typeface="Symbol" pitchFamily="18" charset="2"/>
              </a:rPr>
              <a:t> </a:t>
            </a:r>
            <a:r>
              <a:rPr lang="en-US" sz="2400" dirty="0" smtClean="0">
                <a:sym typeface="Symbol" pitchFamily="18" charset="2"/>
              </a:rPr>
              <a:t>is the corresponding eigenvector, the characteristic polynomial of </a:t>
            </a:r>
            <a:r>
              <a:rPr lang="en-US" sz="2400" b="1" i="1" dirty="0" smtClean="0">
                <a:sym typeface="Symbol" pitchFamily="18" charset="2"/>
              </a:rPr>
              <a:t>A</a:t>
            </a:r>
            <a:r>
              <a:rPr lang="en-US" sz="2400" dirty="0" smtClean="0">
                <a:sym typeface="Symbol" pitchFamily="18" charset="2"/>
              </a:rPr>
              <a:t> is</a:t>
            </a:r>
          </a:p>
          <a:p>
            <a:endParaRPr lang="en-US" sz="2400" dirty="0" smtClean="0">
              <a:sym typeface="Symbol" pitchFamily="18" charset="2"/>
            </a:endParaRPr>
          </a:p>
          <a:p>
            <a:pPr>
              <a:buNone/>
            </a:pPr>
            <a:r>
              <a:rPr lang="en-US" sz="2400" dirty="0" smtClean="0">
                <a:sym typeface="Symbol" pitchFamily="18" charset="2"/>
              </a:rPr>
              <a:t>	yielding the </a:t>
            </a:r>
            <a:r>
              <a:rPr lang="en-US" sz="2400" dirty="0" err="1" smtClean="0">
                <a:sym typeface="Symbol" pitchFamily="18" charset="2"/>
              </a:rPr>
              <a:t>eigenvalues</a:t>
            </a:r>
            <a:r>
              <a:rPr lang="en-US" sz="2400" dirty="0" smtClean="0">
                <a:sym typeface="Symbol" pitchFamily="18" charset="2"/>
              </a:rPr>
              <a:t>: </a:t>
            </a:r>
            <a:endParaRPr lang="en-US" sz="2400" dirty="0" smtClean="0"/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3048000" y="2286000"/>
          <a:ext cx="3048000" cy="138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4" name="Equation" r:id="rId3" imgW="2019240" imgH="914400" progId="Equation.3">
                  <p:embed/>
                </p:oleObj>
              </mc:Choice>
              <mc:Fallback>
                <p:oleObj name="Equation" r:id="rId3" imgW="201924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3048000" cy="1384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2971800" y="4876801"/>
          <a:ext cx="3581400" cy="45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5" name="Equation" r:id="rId5" imgW="1803240" imgH="228600" progId="Equation.3">
                  <p:embed/>
                </p:oleObj>
              </mc:Choice>
              <mc:Fallback>
                <p:oleObj name="Equation" r:id="rId5" imgW="18032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76801"/>
                        <a:ext cx="3581400" cy="453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/>
        </p:nvGraphicFramePr>
        <p:xfrm>
          <a:off x="4572000" y="5334000"/>
          <a:ext cx="327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6" name="Equation" r:id="rId7" imgW="2070000" imgH="228600" progId="Equation.3">
                  <p:embed/>
                </p:oleObj>
              </mc:Choice>
              <mc:Fallback>
                <p:oleObj name="Equation" r:id="rId7" imgW="2070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327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3429000" y="533400"/>
          <a:ext cx="5181600" cy="32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7" name="Equation" r:id="rId9" imgW="3593880" imgH="228600" progId="Equation.3">
                  <p:embed/>
                </p:oleObj>
              </mc:Choice>
              <mc:Fallback>
                <p:oleObj name="Equation" r:id="rId9" imgW="35938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"/>
                        <a:ext cx="5181600" cy="329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2125D7"/>
                </a:solidFill>
                <a:latin typeface="+mn-lt"/>
              </a:rPr>
              <a:t>Example 3: Multiple Spring-Mass System </a:t>
            </a:r>
            <a:r>
              <a:rPr lang="en-US" sz="2400" b="1" dirty="0" smtClean="0">
                <a:solidFill>
                  <a:srgbClr val="2125D7"/>
                </a:solidFill>
                <a:latin typeface="+mn-lt"/>
              </a:rPr>
              <a:t>(3 of 6)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4786312"/>
          </a:xfrm>
        </p:spPr>
        <p:txBody>
          <a:bodyPr/>
          <a:lstStyle/>
          <a:p>
            <a:r>
              <a:rPr lang="en-US" sz="2000" dirty="0" smtClean="0"/>
              <a:t>For the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				        the correspond-</a:t>
            </a:r>
            <a:r>
              <a:rPr lang="en-US" sz="2000" dirty="0" err="1" smtClean="0"/>
              <a:t>ing</a:t>
            </a:r>
            <a:r>
              <a:rPr lang="en-US" sz="2000" dirty="0" smtClean="0"/>
              <a:t> eigenvectors are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400" dirty="0" smtClean="0"/>
          </a:p>
          <a:p>
            <a:r>
              <a:rPr lang="en-US" sz="2000" dirty="0" smtClean="0"/>
              <a:t>The products 		   	yield the complex-valued solutions:</a:t>
            </a:r>
            <a:endParaRPr lang="en-US" sz="2000" dirty="0"/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6553200" y="152400"/>
          <a:ext cx="1828800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6" name="Equation" r:id="rId3" imgW="2019240" imgH="914400" progId="Equation.3">
                  <p:embed/>
                </p:oleObj>
              </mc:Choice>
              <mc:Fallback>
                <p:oleObj name="Equation" r:id="rId3" imgW="201924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52400"/>
                        <a:ext cx="1828800" cy="830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581400" y="1752600"/>
          <a:ext cx="3460750" cy="4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7" name="Equation" r:id="rId5" imgW="2108160" imgH="228600" progId="Equation.3">
                  <p:embed/>
                </p:oleObj>
              </mc:Choice>
              <mc:Fallback>
                <p:oleObj name="Equation" r:id="rId5" imgW="2108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3460750" cy="43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8" name="Object 4"/>
          <p:cNvGraphicFramePr>
            <a:graphicFrameLocks noChangeAspect="1"/>
          </p:cNvGraphicFramePr>
          <p:nvPr/>
        </p:nvGraphicFramePr>
        <p:xfrm>
          <a:off x="3657600" y="2209800"/>
          <a:ext cx="4724400" cy="13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8" name="Equation" r:id="rId7" imgW="3403440" imgH="914400" progId="Equation.3">
                  <p:embed/>
                </p:oleObj>
              </mc:Choice>
              <mc:Fallback>
                <p:oleObj name="Equation" r:id="rId7" imgW="340344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4724400" cy="13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2971800" y="3657600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9" name="Equation" r:id="rId9" imgW="1054080" imgH="228600" progId="Equation.3">
                  <p:embed/>
                </p:oleObj>
              </mc:Choice>
              <mc:Fallback>
                <p:oleObj name="Equation" r:id="rId9" imgW="10540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57600"/>
                        <a:ext cx="175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1684338" y="4038600"/>
          <a:ext cx="69929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0" name="Equation" r:id="rId11" imgW="4813200" imgH="1854000" progId="Equation.3">
                  <p:embed/>
                </p:oleObj>
              </mc:Choice>
              <mc:Fallback>
                <p:oleObj name="Equation" r:id="rId11" imgW="4813200" imgH="1854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4038600"/>
                        <a:ext cx="699293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Conjugate Eigenvalues and Eigenvectors</a:t>
            </a:r>
            <a:endParaRPr lang="en-US" sz="2400" b="1" dirty="0">
              <a:solidFill>
                <a:srgbClr val="2125D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We know that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 = </a:t>
            </a:r>
            <a:r>
              <a:rPr lang="en-US" sz="2400" b="1" dirty="0">
                <a:sym typeface="Symbol" pitchFamily="18" charset="2"/>
              </a:rPr>
              <a:t></a:t>
            </a:r>
            <a:r>
              <a:rPr lang="en-US" sz="2400" i="1" dirty="0" err="1">
                <a:sym typeface="Symbol" pitchFamily="18" charset="2"/>
              </a:rPr>
              <a:t>e</a:t>
            </a:r>
            <a:r>
              <a:rPr lang="en-US" sz="2400" i="1" baseline="30000" dirty="0" err="1">
                <a:sym typeface="Symbol" pitchFamily="18" charset="2"/>
              </a:rPr>
              <a:t>rt</a:t>
            </a:r>
            <a:r>
              <a:rPr lang="en-US" sz="2400" dirty="0">
                <a:sym typeface="Symbol" pitchFamily="18" charset="2"/>
              </a:rPr>
              <a:t> is a solution of </a:t>
            </a:r>
            <a:r>
              <a:rPr lang="en-US" sz="2400" b="1" dirty="0"/>
              <a:t>x</a:t>
            </a:r>
            <a:r>
              <a:rPr lang="en-US" sz="2400" dirty="0">
                <a:cs typeface="Times New Roman" pitchFamily="18" charset="0"/>
              </a:rPr>
              <a:t>'</a:t>
            </a:r>
            <a:r>
              <a:rPr lang="en-US" sz="2400" dirty="0"/>
              <a:t> = </a:t>
            </a:r>
            <a:r>
              <a:rPr lang="en-US" sz="2400" b="1" dirty="0"/>
              <a:t>Ax</a:t>
            </a:r>
            <a:r>
              <a:rPr lang="en-US" sz="2400" dirty="0"/>
              <a:t>,</a:t>
            </a:r>
            <a:r>
              <a:rPr lang="en-US" sz="2400" dirty="0">
                <a:sym typeface="Symbol" pitchFamily="18" charset="2"/>
              </a:rPr>
              <a:t> provided </a:t>
            </a:r>
            <a:r>
              <a:rPr lang="en-US" sz="2400" i="1" dirty="0">
                <a:sym typeface="Symbol" pitchFamily="18" charset="2"/>
              </a:rPr>
              <a:t>r</a:t>
            </a:r>
            <a:r>
              <a:rPr lang="en-US" sz="2400" dirty="0">
                <a:sym typeface="Symbol" pitchFamily="18" charset="2"/>
              </a:rPr>
              <a:t> is an eigenvalue and </a:t>
            </a:r>
            <a:r>
              <a:rPr lang="en-US" sz="2400" b="1" dirty="0">
                <a:sym typeface="Symbol" pitchFamily="18" charset="2"/>
              </a:rPr>
              <a:t></a:t>
            </a:r>
            <a:r>
              <a:rPr lang="en-US" sz="2400" dirty="0">
                <a:sym typeface="Symbol" pitchFamily="18" charset="2"/>
              </a:rPr>
              <a:t> is an eigenvector of </a:t>
            </a:r>
            <a:r>
              <a:rPr lang="en-US" sz="2400" b="1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.</a:t>
            </a:r>
          </a:p>
          <a:p>
            <a:r>
              <a:rPr lang="en-US" sz="2400" dirty="0">
                <a:sym typeface="Symbol" pitchFamily="18" charset="2"/>
              </a:rPr>
              <a:t>The eigenvalues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,…,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are the roots of </a:t>
            </a:r>
            <a:r>
              <a:rPr lang="en-US" sz="2400" dirty="0" err="1"/>
              <a:t>det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b="1" dirty="0"/>
              <a:t>A</a:t>
            </a:r>
            <a:r>
              <a:rPr lang="en-US" sz="2400" dirty="0"/>
              <a:t>-</a:t>
            </a:r>
            <a:r>
              <a:rPr lang="en-US" sz="2400" i="1" dirty="0" err="1"/>
              <a:t>r</a:t>
            </a:r>
            <a:r>
              <a:rPr lang="en-US" sz="2400" b="1" dirty="0" err="1"/>
              <a:t>I</a:t>
            </a:r>
            <a:r>
              <a:rPr lang="en-US" sz="2400" dirty="0"/>
              <a:t>) = 0, and the corresponding eigenvectors satisfy 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b="1" dirty="0"/>
              <a:t>A</a:t>
            </a:r>
            <a:r>
              <a:rPr lang="en-US" sz="2400" dirty="0"/>
              <a:t>-</a:t>
            </a:r>
            <a:r>
              <a:rPr lang="en-US" sz="2400" i="1" dirty="0" err="1"/>
              <a:t>r</a:t>
            </a:r>
            <a:r>
              <a:rPr lang="en-US" sz="2400" b="1" dirty="0" err="1"/>
              <a:t>I</a:t>
            </a:r>
            <a:r>
              <a:rPr lang="en-US" sz="2400" dirty="0"/>
              <a:t>)</a:t>
            </a:r>
            <a:r>
              <a:rPr lang="en-US" sz="2400" b="1" dirty="0">
                <a:sym typeface="Symbol" pitchFamily="18" charset="2"/>
              </a:rPr>
              <a:t> </a:t>
            </a:r>
            <a:r>
              <a:rPr lang="en-US" sz="2400" dirty="0">
                <a:sym typeface="Symbol" pitchFamily="18" charset="2"/>
              </a:rPr>
              <a:t>= </a:t>
            </a:r>
            <a:r>
              <a:rPr lang="en-US" sz="2400" b="1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.  </a:t>
            </a:r>
          </a:p>
          <a:p>
            <a:r>
              <a:rPr lang="en-US" sz="2400" dirty="0">
                <a:sym typeface="Symbol" pitchFamily="18" charset="2"/>
              </a:rPr>
              <a:t>If </a:t>
            </a:r>
            <a:r>
              <a:rPr lang="en-US" sz="2400" b="1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is real, then the coefficients in the polynomial equation </a:t>
            </a:r>
            <a:r>
              <a:rPr lang="en-US" sz="2400" dirty="0" err="1"/>
              <a:t>det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b="1" dirty="0"/>
              <a:t>A</a:t>
            </a:r>
            <a:r>
              <a:rPr lang="en-US" sz="2400" dirty="0"/>
              <a:t>-</a:t>
            </a:r>
            <a:r>
              <a:rPr lang="en-US" sz="2400" i="1" dirty="0" err="1"/>
              <a:t>r</a:t>
            </a:r>
            <a:r>
              <a:rPr lang="en-US" sz="2400" b="1" dirty="0" err="1"/>
              <a:t>I</a:t>
            </a:r>
            <a:r>
              <a:rPr lang="en-US" sz="2400" dirty="0"/>
              <a:t>) = 0 are real, and hence any complex eigenvalues must occur in conjugate pairs. </a:t>
            </a:r>
            <a:r>
              <a:rPr lang="en-US" sz="2400" dirty="0" smtClean="0"/>
              <a:t>Thus </a:t>
            </a:r>
            <a:r>
              <a:rPr lang="en-US" sz="2400" dirty="0"/>
              <a:t>if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>
                <a:sym typeface="Symbol" pitchFamily="18" charset="2"/>
              </a:rPr>
              <a:t></a:t>
            </a:r>
            <a:r>
              <a:rPr lang="en-US" sz="2400" dirty="0">
                <a:sym typeface="Symbol" pitchFamily="18" charset="2"/>
              </a:rPr>
              <a:t> +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i="1" dirty="0">
                <a:sym typeface="Symbol" pitchFamily="18" charset="2"/>
              </a:rPr>
              <a:t></a:t>
            </a:r>
            <a:r>
              <a:rPr lang="en-US" sz="2400" dirty="0">
                <a:sym typeface="Symbol" pitchFamily="18" charset="2"/>
              </a:rPr>
              <a:t>  is an eigenvalue, then so is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>
                <a:sym typeface="Symbol" pitchFamily="18" charset="2"/>
              </a:rPr>
              <a:t></a:t>
            </a:r>
            <a:r>
              <a:rPr lang="en-US" sz="2400" dirty="0">
                <a:sym typeface="Symbol" pitchFamily="18" charset="2"/>
              </a:rPr>
              <a:t> -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i="1" dirty="0">
                <a:sym typeface="Symbol" pitchFamily="18" charset="2"/>
              </a:rPr>
              <a:t>.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r>
              <a:rPr lang="en-US" sz="2400" dirty="0">
                <a:sym typeface="Symbol" pitchFamily="18" charset="2"/>
              </a:rPr>
              <a:t>The corresponding eigenvectors </a:t>
            </a:r>
            <a:r>
              <a:rPr lang="en-US" sz="2400" b="1" dirty="0">
                <a:sym typeface="Symbol" pitchFamily="18" charset="2"/>
              </a:rPr>
              <a:t></a:t>
            </a:r>
            <a:r>
              <a:rPr lang="en-US" sz="2400" baseline="30000" dirty="0"/>
              <a:t>(1)</a:t>
            </a:r>
            <a:r>
              <a:rPr lang="en-US" sz="2400" i="1" dirty="0"/>
              <a:t>, </a:t>
            </a:r>
            <a:r>
              <a:rPr lang="en-US" sz="2400" b="1" dirty="0">
                <a:sym typeface="Symbol" pitchFamily="18" charset="2"/>
              </a:rPr>
              <a:t></a:t>
            </a:r>
            <a:r>
              <a:rPr lang="en-US" sz="2400" baseline="30000" dirty="0"/>
              <a:t>(2)</a:t>
            </a:r>
            <a:r>
              <a:rPr lang="en-US" sz="2400" i="1" dirty="0"/>
              <a:t> </a:t>
            </a:r>
            <a:r>
              <a:rPr lang="en-US" sz="2400" dirty="0">
                <a:sym typeface="Symbol" pitchFamily="18" charset="2"/>
              </a:rPr>
              <a:t>are conjugates also.</a:t>
            </a:r>
          </a:p>
          <a:p>
            <a:pPr>
              <a:buFontTx/>
              <a:buNone/>
            </a:pPr>
            <a:r>
              <a:rPr lang="en-US" sz="2400" dirty="0">
                <a:sym typeface="Symbol" pitchFamily="18" charset="2"/>
              </a:rPr>
              <a:t>	To see this, recall </a:t>
            </a:r>
            <a:r>
              <a:rPr lang="en-US" sz="2400" b="1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and </a:t>
            </a:r>
            <a:r>
              <a:rPr lang="en-US" sz="2400" b="1" dirty="0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have real entries, and hence</a:t>
            </a:r>
            <a:endParaRPr lang="en-US" sz="2400" dirty="0"/>
          </a:p>
        </p:txBody>
      </p:sp>
      <p:graphicFrame>
        <p:nvGraphicFramePr>
          <p:cNvPr id="244736" name="Object 0"/>
          <p:cNvGraphicFramePr>
            <a:graphicFrameLocks noChangeAspect="1"/>
          </p:cNvGraphicFramePr>
          <p:nvPr/>
        </p:nvGraphicFramePr>
        <p:xfrm>
          <a:off x="1589088" y="5715000"/>
          <a:ext cx="63484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0" name="Equation" r:id="rId3" imgW="3429000" imgH="228600" progId="Equation.3">
                  <p:embed/>
                </p:oleObj>
              </mc:Choice>
              <mc:Fallback>
                <p:oleObj name="Equation" r:id="rId3" imgW="3429000" imgH="22860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5715000"/>
                        <a:ext cx="634841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2125D7"/>
                </a:solidFill>
                <a:latin typeface="+mn-lt"/>
              </a:rPr>
              <a:t>Example 3: Multiple Spring-Mass System </a:t>
            </a:r>
            <a:r>
              <a:rPr lang="en-US" sz="2400" b="1" dirty="0" smtClean="0">
                <a:solidFill>
                  <a:srgbClr val="2125D7"/>
                </a:solidFill>
                <a:latin typeface="+mn-lt"/>
              </a:rPr>
              <a:t>(4 of 6)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4710112"/>
          </a:xfrm>
        </p:spPr>
        <p:txBody>
          <a:bodyPr/>
          <a:lstStyle/>
          <a:p>
            <a:r>
              <a:rPr lang="en-US" sz="2000" dirty="0" smtClean="0"/>
              <a:t>After validating that			          are linearly independent, the general solution of the system of equations can be written as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where 	         are arbitrary constants.</a:t>
            </a:r>
          </a:p>
          <a:p>
            <a:r>
              <a:rPr lang="en-US" sz="2000" dirty="0" smtClean="0"/>
              <a:t>Each solution will be periodic with period 2</a:t>
            </a:r>
            <a:r>
              <a:rPr lang="el-GR" sz="2000" dirty="0" smtClean="0"/>
              <a:t>π</a:t>
            </a:r>
            <a:r>
              <a:rPr lang="en-US" sz="2000" dirty="0" smtClean="0"/>
              <a:t>, so each trajectory is a closed curve. The first two terms of the solution describe motions with frequency 1 and period 2</a:t>
            </a:r>
            <a:r>
              <a:rPr lang="el-GR" sz="2000" dirty="0" smtClean="0"/>
              <a:t>π</a:t>
            </a:r>
            <a:r>
              <a:rPr lang="en-US" sz="2000" dirty="0" smtClean="0"/>
              <a:t> while the second two terms describe motions with frequency 2 and period </a:t>
            </a:r>
            <a:r>
              <a:rPr lang="el-GR" sz="2000" dirty="0" smtClean="0"/>
              <a:t>π</a:t>
            </a:r>
            <a:r>
              <a:rPr lang="en-US" sz="2000" dirty="0" smtClean="0"/>
              <a:t>. The motions of the two masses will be different relative to one another for solutions involving only the first two terms or the second two terms. </a:t>
            </a:r>
          </a:p>
          <a:p>
            <a:pPr>
              <a:buNone/>
            </a:pPr>
            <a:endParaRPr lang="en-US" sz="2200" dirty="0" smtClean="0"/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3733800" y="1828800"/>
          <a:ext cx="2590800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6" name="Equation" r:id="rId3" imgW="1815840" imgH="228600" progId="Equation.3">
                  <p:embed/>
                </p:oleObj>
              </mc:Choice>
              <mc:Fallback>
                <p:oleObj name="Equation" r:id="rId3" imgW="1815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2590800" cy="283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3200400" y="2590800"/>
          <a:ext cx="4724400" cy="116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7" name="Equation" r:id="rId5" imgW="3708360" imgH="914400" progId="Equation.3">
                  <p:embed/>
                </p:oleObj>
              </mc:Choice>
              <mc:Fallback>
                <p:oleObj name="Equation" r:id="rId5" imgW="370836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90800"/>
                        <a:ext cx="4724400" cy="1164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2209800" y="3810000"/>
          <a:ext cx="1266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8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0"/>
                        <a:ext cx="1266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483091"/>
              </p:ext>
            </p:extLst>
          </p:nvPr>
        </p:nvGraphicFramePr>
        <p:xfrm>
          <a:off x="3733800" y="609600"/>
          <a:ext cx="479213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9" name="Equation" r:id="rId9" imgW="3593880" imgH="228600" progId="Equation.3">
                  <p:embed/>
                </p:oleObj>
              </mc:Choice>
              <mc:Fallback>
                <p:oleObj name="Equation" r:id="rId9" imgW="35938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479213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2125D7"/>
                </a:solidFill>
                <a:latin typeface="+mn-lt"/>
              </a:rPr>
              <a:t>Example 3: Multiple Spring-Mass System </a:t>
            </a:r>
            <a:r>
              <a:rPr lang="en-US" sz="2400" b="1" dirty="0" smtClean="0">
                <a:solidFill>
                  <a:srgbClr val="2125D7"/>
                </a:solidFill>
                <a:latin typeface="+mn-lt"/>
              </a:rPr>
              <a:t>(5 of 6)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929562" cy="4633912"/>
          </a:xfrm>
        </p:spPr>
        <p:txBody>
          <a:bodyPr/>
          <a:lstStyle/>
          <a:p>
            <a:r>
              <a:rPr lang="en-US" sz="2200" dirty="0" smtClean="0"/>
              <a:t>To obtain the fundamental mode of vibration with frequency 1</a:t>
            </a:r>
          </a:p>
          <a:p>
            <a:endParaRPr lang="en-US" sz="2200" dirty="0" smtClean="0"/>
          </a:p>
          <a:p>
            <a:r>
              <a:rPr lang="en-US" sz="2200" dirty="0" smtClean="0"/>
              <a:t>To obtain the fundamental mode of vibration with frequency 2</a:t>
            </a:r>
          </a:p>
          <a:p>
            <a:endParaRPr lang="en-US" sz="2200" dirty="0" smtClean="0"/>
          </a:p>
          <a:p>
            <a:r>
              <a:rPr lang="en-US" sz="2200" dirty="0" smtClean="0"/>
              <a:t>Plots of 	        and parametric plots (</a:t>
            </a:r>
            <a:r>
              <a:rPr lang="en-US" sz="2200" i="1" dirty="0" smtClean="0"/>
              <a:t>y</a:t>
            </a:r>
            <a:r>
              <a:rPr lang="en-US" sz="2200" dirty="0" smtClean="0"/>
              <a:t>, </a:t>
            </a:r>
            <a:r>
              <a:rPr lang="en-US" sz="2200" i="1" dirty="0" smtClean="0"/>
              <a:t>y</a:t>
            </a:r>
            <a:r>
              <a:rPr lang="en-US" sz="2200" i="1" dirty="0" smtClean="0">
                <a:latin typeface="Book Antiqua" pitchFamily="18" charset="0"/>
              </a:rPr>
              <a:t>’</a:t>
            </a:r>
            <a:r>
              <a:rPr lang="en-US" sz="2200" i="1" dirty="0" smtClean="0"/>
              <a:t>) </a:t>
            </a:r>
            <a:r>
              <a:rPr lang="en-US" sz="2200" dirty="0" smtClean="0"/>
              <a:t>are shown for a selected solution with frequency 1</a:t>
            </a:r>
          </a:p>
          <a:p>
            <a:pPr lvl="7">
              <a:buNone/>
            </a:pPr>
            <a:endParaRPr lang="en-US" sz="1600" dirty="0"/>
          </a:p>
        </p:txBody>
      </p:sp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1343025" y="2209800"/>
          <a:ext cx="7524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8" name="Equation" r:id="rId3" imgW="3962160" imgH="228600" progId="Equation.3">
                  <p:embed/>
                </p:oleObj>
              </mc:Choice>
              <mc:Fallback>
                <p:oleObj name="Equation" r:id="rId3" imgW="39621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2209800"/>
                        <a:ext cx="7524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1219200" y="2971800"/>
          <a:ext cx="78152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9" name="Equation" r:id="rId5" imgW="4114800" imgH="228600" progId="Equation.3">
                  <p:embed/>
                </p:oleObj>
              </mc:Choice>
              <mc:Fallback>
                <p:oleObj name="Equation" r:id="rId5" imgW="41148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78152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1910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191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7772400" y="4343400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0" name="Equation" r:id="rId9" imgW="660240" imgH="228600" progId="Equation.3">
                  <p:embed/>
                </p:oleObj>
              </mc:Choice>
              <mc:Fallback>
                <p:oleObj name="Equation" r:id="rId9" imgW="6602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343400"/>
                        <a:ext cx="660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0" name="Object 8"/>
          <p:cNvGraphicFramePr>
            <a:graphicFrameLocks noChangeAspect="1"/>
          </p:cNvGraphicFramePr>
          <p:nvPr/>
        </p:nvGraphicFramePr>
        <p:xfrm>
          <a:off x="7848600" y="4648200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1" name="Equation" r:id="rId11" imgW="685800" imgH="215640" progId="Equation.3">
                  <p:embed/>
                </p:oleObj>
              </mc:Choice>
              <mc:Fallback>
                <p:oleObj name="Equation" r:id="rId11" imgW="6858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648200"/>
                        <a:ext cx="685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1" name="Object 9"/>
          <p:cNvGraphicFramePr>
            <a:graphicFrameLocks noChangeAspect="1"/>
          </p:cNvGraphicFramePr>
          <p:nvPr/>
        </p:nvGraphicFramePr>
        <p:xfrm>
          <a:off x="2667000" y="2590800"/>
          <a:ext cx="355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2" name="Equation" r:id="rId13" imgW="355320" imgH="215640" progId="Equation.3">
                  <p:embed/>
                </p:oleObj>
              </mc:Choice>
              <mc:Fallback>
                <p:oleObj name="Equation" r:id="rId13" imgW="3553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355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2" name="Object 10"/>
          <p:cNvGraphicFramePr>
            <a:graphicFrameLocks noChangeAspect="1"/>
          </p:cNvGraphicFramePr>
          <p:nvPr/>
        </p:nvGraphicFramePr>
        <p:xfrm>
          <a:off x="1371600" y="449580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3" name="Equation" r:id="rId15" imgW="342720" imgH="215640" progId="Equation.3">
                  <p:embed/>
                </p:oleObj>
              </mc:Choice>
              <mc:Fallback>
                <p:oleObj name="Equation" r:id="rId15" imgW="34272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800"/>
                        <a:ext cx="342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3" name="Object 11"/>
          <p:cNvGraphicFramePr>
            <a:graphicFrameLocks noChangeAspect="1"/>
          </p:cNvGraphicFramePr>
          <p:nvPr/>
        </p:nvGraphicFramePr>
        <p:xfrm>
          <a:off x="2286000" y="4724400"/>
          <a:ext cx="355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4" name="Equation" r:id="rId17" imgW="355320" imgH="215640" progId="Equation.3">
                  <p:embed/>
                </p:oleObj>
              </mc:Choice>
              <mc:Fallback>
                <p:oleObj name="Equation" r:id="rId17" imgW="35532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24400"/>
                        <a:ext cx="355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5" name="Object 13"/>
          <p:cNvGraphicFramePr>
            <a:graphicFrameLocks noChangeAspect="1"/>
          </p:cNvGraphicFramePr>
          <p:nvPr/>
        </p:nvGraphicFramePr>
        <p:xfrm>
          <a:off x="4562475" y="4462463"/>
          <a:ext cx="1922463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5" name="Equation" r:id="rId18" imgW="1307880" imgH="939600" progId="Equation.3">
                  <p:embed/>
                </p:oleObj>
              </mc:Choice>
              <mc:Fallback>
                <p:oleObj name="Equation" r:id="rId18" imgW="1307880" imgH="939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4462463"/>
                        <a:ext cx="1922463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0" y="4191000"/>
            <a:ext cx="27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Plots of the solutions as functions of time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4191000"/>
            <a:ext cx="1255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 plane plots</a:t>
            </a:r>
            <a:endParaRPr lang="en-US" sz="1200" dirty="0"/>
          </a:p>
        </p:txBody>
      </p:sp>
      <p:graphicFrame>
        <p:nvGraphicFramePr>
          <p:cNvPr id="264206" name="Object 14"/>
          <p:cNvGraphicFramePr>
            <a:graphicFrameLocks noChangeAspect="1"/>
          </p:cNvGraphicFramePr>
          <p:nvPr/>
        </p:nvGraphicFramePr>
        <p:xfrm>
          <a:off x="2590800" y="533400"/>
          <a:ext cx="6019800" cy="33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6" name="Equation" r:id="rId20" imgW="4012920" imgH="228600" progId="Equation.3">
                  <p:embed/>
                </p:oleObj>
              </mc:Choice>
              <mc:Fallback>
                <p:oleObj name="Equation" r:id="rId20" imgW="401292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"/>
                        <a:ext cx="6019800" cy="337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7" name="Object 15"/>
          <p:cNvGraphicFramePr>
            <a:graphicFrameLocks noChangeAspect="1"/>
          </p:cNvGraphicFramePr>
          <p:nvPr/>
        </p:nvGraphicFramePr>
        <p:xfrm>
          <a:off x="2438400" y="34290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7" name="Equation" r:id="rId22" imgW="583920" imgH="215640" progId="Equation.3">
                  <p:embed/>
                </p:oleObj>
              </mc:Choice>
              <mc:Fallback>
                <p:oleObj name="Equation" r:id="rId22" imgW="58392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2125D7"/>
                </a:solidFill>
                <a:latin typeface="+mn-lt"/>
              </a:rPr>
              <a:t>Example 3: Multiple Spring-Mass System </a:t>
            </a:r>
            <a:r>
              <a:rPr lang="en-US" sz="2400" b="1" dirty="0" smtClean="0">
                <a:solidFill>
                  <a:srgbClr val="2125D7"/>
                </a:solidFill>
                <a:latin typeface="+mn-lt"/>
              </a:rPr>
              <a:t>(6 of 6)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676400"/>
            <a:ext cx="8081962" cy="4953000"/>
          </a:xfrm>
        </p:spPr>
        <p:txBody>
          <a:bodyPr/>
          <a:lstStyle/>
          <a:p>
            <a:r>
              <a:rPr lang="en-US" sz="2000" dirty="0" smtClean="0"/>
              <a:t>Plots of 	       and parametric plots (</a:t>
            </a:r>
            <a:r>
              <a:rPr lang="en-US" sz="2000" i="1" dirty="0" smtClean="0"/>
              <a:t>y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i="1" dirty="0" smtClean="0">
                <a:latin typeface="Book Antiqua" pitchFamily="18" charset="0"/>
              </a:rPr>
              <a:t>’</a:t>
            </a:r>
            <a:r>
              <a:rPr lang="en-US" sz="2000" i="1" dirty="0" smtClean="0"/>
              <a:t>) </a:t>
            </a:r>
            <a:r>
              <a:rPr lang="en-US" sz="2000" dirty="0" smtClean="0"/>
              <a:t>are shown for a selected solution with frequency 2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000" dirty="0" smtClean="0"/>
              <a:t>Plots of 	        and parametric plots (</a:t>
            </a:r>
            <a:r>
              <a:rPr lang="en-US" sz="2000" i="1" dirty="0" smtClean="0"/>
              <a:t>y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i="1" dirty="0" smtClean="0">
                <a:latin typeface="Book Antiqua" pitchFamily="18" charset="0"/>
              </a:rPr>
              <a:t>’</a:t>
            </a:r>
            <a:r>
              <a:rPr lang="en-US" sz="2000" i="1" dirty="0" smtClean="0"/>
              <a:t>) </a:t>
            </a:r>
            <a:r>
              <a:rPr lang="en-US" sz="2000" dirty="0" smtClean="0"/>
              <a:t>are shown for a selected solution with mixed frequencies satisfying  the initial </a:t>
            </a:r>
            <a:r>
              <a:rPr lang="en-US" sz="2000" smtClean="0"/>
              <a:t>condition stated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4384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800600"/>
            <a:ext cx="2514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2209800" y="26670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2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8" name="Object 12"/>
          <p:cNvGraphicFramePr>
            <a:graphicFrameLocks noChangeAspect="1"/>
          </p:cNvGraphicFramePr>
          <p:nvPr/>
        </p:nvGraphicFramePr>
        <p:xfrm>
          <a:off x="8001000" y="4953000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3" name="Equation" r:id="rId8" imgW="685800" imgH="215640" progId="Equation.3">
                  <p:embed/>
                </p:oleObj>
              </mc:Choice>
              <mc:Fallback>
                <p:oleObj name="Equation" r:id="rId8" imgW="68580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953000"/>
                        <a:ext cx="685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9" name="Object 13"/>
          <p:cNvGraphicFramePr>
            <a:graphicFrameLocks noChangeAspect="1"/>
          </p:cNvGraphicFramePr>
          <p:nvPr/>
        </p:nvGraphicFramePr>
        <p:xfrm>
          <a:off x="8229600" y="5334000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4" name="Equation" r:id="rId10" imgW="660240" imgH="228600" progId="Equation.3">
                  <p:embed/>
                </p:oleObj>
              </mc:Choice>
              <mc:Fallback>
                <p:oleObj name="Equation" r:id="rId10" imgW="66024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334000"/>
                        <a:ext cx="660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0" name="Object 14"/>
          <p:cNvGraphicFramePr>
            <a:graphicFrameLocks noChangeAspect="1"/>
          </p:cNvGraphicFramePr>
          <p:nvPr/>
        </p:nvGraphicFramePr>
        <p:xfrm>
          <a:off x="2209800" y="502920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5" name="Equation" r:id="rId12" imgW="342720" imgH="215640" progId="Equation.3">
                  <p:embed/>
                </p:oleObj>
              </mc:Choice>
              <mc:Fallback>
                <p:oleObj name="Equation" r:id="rId12" imgW="342720" imgH="215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342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1" name="Object 15"/>
          <p:cNvGraphicFramePr>
            <a:graphicFrameLocks noChangeAspect="1"/>
          </p:cNvGraphicFramePr>
          <p:nvPr/>
        </p:nvGraphicFramePr>
        <p:xfrm>
          <a:off x="2971800" y="5181600"/>
          <a:ext cx="381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6" name="Equation" r:id="rId14" imgW="380880" imgH="215640" progId="Equation.3">
                  <p:embed/>
                </p:oleObj>
              </mc:Choice>
              <mc:Fallback>
                <p:oleObj name="Equation" r:id="rId14" imgW="38088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81600"/>
                        <a:ext cx="381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981200" y="2362200"/>
            <a:ext cx="281939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Plots of the solutions as functions of time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09800" y="4724400"/>
            <a:ext cx="274145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Plots of the solutions as functions of time</a:t>
            </a:r>
          </a:p>
          <a:p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086600" y="6359402"/>
            <a:ext cx="12954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Phase plane plots</a:t>
            </a:r>
          </a:p>
          <a:p>
            <a:endParaRPr lang="en-US" sz="1200" dirty="0"/>
          </a:p>
        </p:txBody>
      </p:sp>
      <p:pic>
        <p:nvPicPr>
          <p:cNvPr id="52" name="Picture 51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22098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7543800" y="220980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 plane plots</a:t>
            </a:r>
            <a:endParaRPr lang="en-US" sz="1200" dirty="0"/>
          </a:p>
        </p:txBody>
      </p:sp>
      <p:graphicFrame>
        <p:nvGraphicFramePr>
          <p:cNvPr id="265233" name="Object 17"/>
          <p:cNvGraphicFramePr>
            <a:graphicFrameLocks noChangeAspect="1"/>
          </p:cNvGraphicFramePr>
          <p:nvPr/>
        </p:nvGraphicFramePr>
        <p:xfrm>
          <a:off x="8305800" y="2438400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7" name="Equation" r:id="rId17" imgW="685800" imgH="215640" progId="Equation.3">
                  <p:embed/>
                </p:oleObj>
              </mc:Choice>
              <mc:Fallback>
                <p:oleObj name="Equation" r:id="rId17" imgW="68580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438400"/>
                        <a:ext cx="685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4" name="Object 18"/>
          <p:cNvGraphicFramePr>
            <a:graphicFrameLocks noChangeAspect="1"/>
          </p:cNvGraphicFramePr>
          <p:nvPr/>
        </p:nvGraphicFramePr>
        <p:xfrm>
          <a:off x="7696200" y="2819400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8" name="Equation" r:id="rId18" imgW="660240" imgH="228600" progId="Equation.3">
                  <p:embed/>
                </p:oleObj>
              </mc:Choice>
              <mc:Fallback>
                <p:oleObj name="Equation" r:id="rId18" imgW="66024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819400"/>
                        <a:ext cx="660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7" name="Object 21"/>
          <p:cNvGraphicFramePr>
            <a:graphicFrameLocks noChangeAspect="1"/>
          </p:cNvGraphicFramePr>
          <p:nvPr/>
        </p:nvGraphicFramePr>
        <p:xfrm>
          <a:off x="3352800" y="2590800"/>
          <a:ext cx="381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9" name="Equation" r:id="rId19" imgW="380880" imgH="215640" progId="Equation.3">
                  <p:embed/>
                </p:oleObj>
              </mc:Choice>
              <mc:Fallback>
                <p:oleObj name="Equation" r:id="rId19" imgW="380880" imgH="215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381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8" name="Object 22"/>
          <p:cNvGraphicFramePr>
            <a:graphicFrameLocks noChangeAspect="1"/>
          </p:cNvGraphicFramePr>
          <p:nvPr/>
        </p:nvGraphicFramePr>
        <p:xfrm>
          <a:off x="5562600" y="2438400"/>
          <a:ext cx="16287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0" name="Equation" r:id="rId21" imgW="1447560" imgH="939600" progId="Equation.3">
                  <p:embed/>
                </p:oleObj>
              </mc:Choice>
              <mc:Fallback>
                <p:oleObj name="Equation" r:id="rId21" imgW="1447560" imgH="939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6287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9" name="Object 23"/>
          <p:cNvGraphicFramePr>
            <a:graphicFrameLocks noChangeAspect="1"/>
          </p:cNvGraphicFramePr>
          <p:nvPr/>
        </p:nvGraphicFramePr>
        <p:xfrm>
          <a:off x="5562600" y="5029200"/>
          <a:ext cx="762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1" name="Equation" r:id="rId23" imgW="799920" imgH="914400" progId="Equation.3">
                  <p:embed/>
                </p:oleObj>
              </mc:Choice>
              <mc:Fallback>
                <p:oleObj name="Equation" r:id="rId23" imgW="799920" imgH="9144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29200"/>
                        <a:ext cx="762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0" name="Object 24"/>
          <p:cNvGraphicFramePr>
            <a:graphicFrameLocks noChangeAspect="1"/>
          </p:cNvGraphicFramePr>
          <p:nvPr/>
        </p:nvGraphicFramePr>
        <p:xfrm>
          <a:off x="2819400" y="533400"/>
          <a:ext cx="5715000" cy="32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2" name="Equation" r:id="rId25" imgW="4012920" imgH="228600" progId="Equation.3">
                  <p:embed/>
                </p:oleObj>
              </mc:Choice>
              <mc:Fallback>
                <p:oleObj name="Equation" r:id="rId25" imgW="401292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400"/>
                        <a:ext cx="5715000" cy="321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1" name="Object 25"/>
          <p:cNvGraphicFramePr>
            <a:graphicFrameLocks noChangeAspect="1"/>
          </p:cNvGraphicFramePr>
          <p:nvPr/>
        </p:nvGraphicFramePr>
        <p:xfrm>
          <a:off x="2362200" y="16764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3" name="Equation" r:id="rId27" imgW="583920" imgH="215640" progId="Equation.3">
                  <p:embed/>
                </p:oleObj>
              </mc:Choice>
              <mc:Fallback>
                <p:oleObj name="Equation" r:id="rId27" imgW="583920" imgH="2156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7640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42" name="Object 26"/>
          <p:cNvGraphicFramePr>
            <a:graphicFrameLocks noChangeAspect="1"/>
          </p:cNvGraphicFramePr>
          <p:nvPr/>
        </p:nvGraphicFramePr>
        <p:xfrm>
          <a:off x="2362200" y="40386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4" name="Equation" r:id="rId29" imgW="583920" imgH="215640" progId="Equation.3">
                  <p:embed/>
                </p:oleObj>
              </mc:Choice>
              <mc:Fallback>
                <p:oleObj name="Equation" r:id="rId29" imgW="583920" imgH="2156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860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Conjugate Solutions</a:t>
            </a:r>
            <a:endParaRPr lang="en-US" sz="2400" b="1" dirty="0">
              <a:solidFill>
                <a:srgbClr val="2125D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916863" cy="49530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It follows from the previous slide that the solutions</a:t>
            </a:r>
          </a:p>
          <a:p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120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corresponding to these eigenvalues and eigenvectors </a:t>
            </a:r>
            <a:r>
              <a:rPr lang="en-US" sz="2400"/>
              <a:t>are conjugates conjugates as well, since</a:t>
            </a:r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2667000" y="3657600"/>
          <a:ext cx="3079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2" name="Equation" r:id="rId3" imgW="1663560" imgH="228600" progId="Equation.3">
                  <p:embed/>
                </p:oleObj>
              </mc:Choice>
              <mc:Fallback>
                <p:oleObj name="Equation" r:id="rId3" imgW="16635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30797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/>
        </p:nvGraphicFramePr>
        <p:xfrm>
          <a:off x="2667000" y="2209800"/>
          <a:ext cx="30083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3" name="Equation" r:id="rId5" imgW="1625400" imgH="228600" progId="Equation.3">
                  <p:embed/>
                </p:oleObj>
              </mc:Choice>
              <mc:Fallback>
                <p:oleObj name="Equation" r:id="rId5" imgW="1625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30083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1: </a:t>
            </a:r>
            <a:r>
              <a:rPr lang="en-US" sz="3200" b="1" dirty="0" smtClean="0">
                <a:solidFill>
                  <a:srgbClr val="2125D7"/>
                </a:solidFill>
                <a:latin typeface="+mn-lt"/>
                <a:cs typeface="Times New Roman" pitchFamily="18" charset="0"/>
              </a:rPr>
              <a:t>Direction </a:t>
            </a:r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Field  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(1 of 7)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Consider the homogeneous equation </a:t>
            </a:r>
            <a:r>
              <a:rPr lang="en-US" sz="2400" b="1"/>
              <a:t>x</a:t>
            </a:r>
            <a:r>
              <a:rPr lang="en-US" sz="2400" i="1">
                <a:cs typeface="Times New Roman" pitchFamily="18" charset="0"/>
              </a:rPr>
              <a:t>'</a:t>
            </a:r>
            <a:r>
              <a:rPr lang="en-US" sz="2400"/>
              <a:t> = </a:t>
            </a:r>
            <a:r>
              <a:rPr lang="en-US" sz="2400" b="1"/>
              <a:t>Ax</a:t>
            </a:r>
            <a:r>
              <a:rPr lang="en-US" sz="2400"/>
              <a:t> below.</a:t>
            </a:r>
          </a:p>
          <a:p>
            <a:endParaRPr lang="en-US" sz="2400"/>
          </a:p>
          <a:p>
            <a:endParaRPr lang="en-US" sz="2400"/>
          </a:p>
          <a:p>
            <a:endParaRPr lang="en-US" sz="800"/>
          </a:p>
          <a:p>
            <a:r>
              <a:rPr lang="en-US" sz="2400"/>
              <a:t>A direction field for this system is given below.</a:t>
            </a:r>
          </a:p>
          <a:p>
            <a:r>
              <a:rPr lang="en-US" sz="2400">
                <a:sym typeface="Symbol" pitchFamily="18" charset="2"/>
              </a:rPr>
              <a:t>Substituting </a:t>
            </a:r>
            <a:r>
              <a:rPr lang="en-US" sz="2400" b="1"/>
              <a:t>x</a:t>
            </a:r>
            <a:r>
              <a:rPr lang="en-US" sz="2400"/>
              <a:t> = </a:t>
            </a:r>
            <a:r>
              <a:rPr lang="en-US" sz="2400" b="1">
                <a:sym typeface="Symbol" pitchFamily="18" charset="2"/>
              </a:rPr>
              <a:t></a:t>
            </a:r>
            <a:r>
              <a:rPr lang="en-US" sz="2400" i="1">
                <a:sym typeface="Symbol" pitchFamily="18" charset="2"/>
              </a:rPr>
              <a:t>e</a:t>
            </a:r>
            <a:r>
              <a:rPr lang="en-US" sz="2400" i="1" baseline="30000">
                <a:sym typeface="Symbol" pitchFamily="18" charset="2"/>
              </a:rPr>
              <a:t>rt</a:t>
            </a:r>
            <a:r>
              <a:rPr lang="en-US" sz="2400">
                <a:sym typeface="Symbol" pitchFamily="18" charset="2"/>
              </a:rPr>
              <a:t> in for </a:t>
            </a:r>
            <a:r>
              <a:rPr lang="en-US" sz="2400" b="1"/>
              <a:t>x</a:t>
            </a:r>
            <a:r>
              <a:rPr lang="en-US" sz="2400">
                <a:sym typeface="Symbol" pitchFamily="18" charset="2"/>
              </a:rPr>
              <a:t>, and rewriting system as 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(</a:t>
            </a:r>
            <a:r>
              <a:rPr lang="en-US" sz="2400" b="1"/>
              <a:t>A</a:t>
            </a:r>
            <a:r>
              <a:rPr lang="en-US" sz="2400"/>
              <a:t>-</a:t>
            </a:r>
            <a:r>
              <a:rPr lang="en-US" sz="2400" i="1"/>
              <a:t>r</a:t>
            </a:r>
            <a:r>
              <a:rPr lang="en-US" sz="2400" b="1"/>
              <a:t>I</a:t>
            </a:r>
            <a:r>
              <a:rPr lang="en-US" sz="2400"/>
              <a:t>)</a:t>
            </a:r>
            <a:r>
              <a:rPr lang="en-US" sz="2400" b="1">
                <a:sym typeface="Symbol" pitchFamily="18" charset="2"/>
              </a:rPr>
              <a:t> </a:t>
            </a:r>
            <a:r>
              <a:rPr lang="en-US" sz="2400">
                <a:sym typeface="Symbol" pitchFamily="18" charset="2"/>
              </a:rPr>
              <a:t>= </a:t>
            </a:r>
            <a:r>
              <a:rPr lang="en-US" sz="2400" b="1"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, we obtain</a:t>
            </a:r>
            <a:endParaRPr lang="en-US" sz="2400" b="1"/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1981200" y="2209800"/>
          <a:ext cx="238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2"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23876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5" name="Object 7"/>
          <p:cNvGraphicFramePr>
            <a:graphicFrameLocks noChangeAspect="1"/>
          </p:cNvGraphicFramePr>
          <p:nvPr/>
        </p:nvGraphicFramePr>
        <p:xfrm>
          <a:off x="1371600" y="4724400"/>
          <a:ext cx="36512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3" name="Equation" r:id="rId5" imgW="2019240" imgH="482400" progId="Equation.3">
                  <p:embed/>
                </p:oleObj>
              </mc:Choice>
              <mc:Fallback>
                <p:oleObj name="Equation" r:id="rId5" imgW="20192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365125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1496" name="Picture 8" descr="C:\b\BOYCEALL\Art\ch07\w1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191000"/>
            <a:ext cx="310038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1: Complex Eigenvalues  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7)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We</a:t>
            </a:r>
            <a:r>
              <a:rPr lang="en-US" sz="2400"/>
              <a:t> determine </a:t>
            </a:r>
            <a:r>
              <a:rPr lang="en-US" sz="2400" i="1"/>
              <a:t>r</a:t>
            </a:r>
            <a:r>
              <a:rPr lang="en-US" sz="2400"/>
              <a:t> by solving det</a:t>
            </a:r>
            <a:r>
              <a:rPr lang="en-US" sz="2400">
                <a:sym typeface="Symbol" pitchFamily="18" charset="2"/>
              </a:rPr>
              <a:t>(</a:t>
            </a:r>
            <a:r>
              <a:rPr lang="en-US" sz="2400" b="1"/>
              <a:t>A</a:t>
            </a:r>
            <a:r>
              <a:rPr lang="en-US" sz="2400"/>
              <a:t>-</a:t>
            </a:r>
            <a:r>
              <a:rPr lang="en-US" sz="2400" i="1"/>
              <a:t>r</a:t>
            </a:r>
            <a:r>
              <a:rPr lang="en-US" sz="2400" b="1"/>
              <a:t>I</a:t>
            </a:r>
            <a:r>
              <a:rPr lang="en-US" sz="2400"/>
              <a:t>) = 0.   Now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Thus 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Therefore the eigenvalues are </a:t>
            </a:r>
            <a:r>
              <a:rPr lang="en-US" sz="2400" i="1"/>
              <a:t>r</a:t>
            </a:r>
            <a:r>
              <a:rPr lang="en-US" sz="2400" baseline="-25000"/>
              <a:t>1</a:t>
            </a:r>
            <a:r>
              <a:rPr lang="en-US" sz="2400" i="1"/>
              <a:t> </a:t>
            </a:r>
            <a:r>
              <a:rPr lang="en-US" sz="2400"/>
              <a:t>= -1/2 + </a:t>
            </a:r>
            <a:r>
              <a:rPr lang="en-US" sz="2400" i="1"/>
              <a:t>i</a:t>
            </a:r>
            <a:r>
              <a:rPr lang="en-US" sz="2400"/>
              <a:t>  and </a:t>
            </a:r>
            <a:r>
              <a:rPr lang="en-US" sz="2400" i="1"/>
              <a:t>r</a:t>
            </a:r>
            <a:r>
              <a:rPr lang="en-US" sz="2400" baseline="-25000"/>
              <a:t>2</a:t>
            </a:r>
            <a:r>
              <a:rPr lang="en-US" sz="2400" i="1"/>
              <a:t> </a:t>
            </a:r>
            <a:r>
              <a:rPr lang="en-US" sz="2400"/>
              <a:t>= -1/2 - </a:t>
            </a:r>
            <a:r>
              <a:rPr lang="en-US" sz="2400" i="1"/>
              <a:t>i</a:t>
            </a:r>
            <a:r>
              <a:rPr lang="en-US" sz="2400"/>
              <a:t>.   </a:t>
            </a:r>
            <a:endParaRPr lang="en-US" sz="2400">
              <a:sym typeface="Symbol" pitchFamily="18" charset="2"/>
            </a:endParaRPr>
          </a:p>
        </p:txBody>
      </p:sp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1828800" y="2286000"/>
          <a:ext cx="5308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7" name="Equation" r:id="rId3" imgW="2933640" imgH="457200" progId="Equation.3">
                  <p:embed/>
                </p:oleObj>
              </mc:Choice>
              <mc:Fallback>
                <p:oleObj name="Equation" r:id="rId3" imgW="293364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53086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0" name="Object 10"/>
          <p:cNvGraphicFramePr>
            <a:graphicFrameLocks noChangeAspect="1"/>
          </p:cNvGraphicFramePr>
          <p:nvPr/>
        </p:nvGraphicFramePr>
        <p:xfrm>
          <a:off x="1752600" y="4038600"/>
          <a:ext cx="45259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8" name="Equation" r:id="rId5" imgW="2501640" imgH="457200" progId="Equation.3">
                  <p:embed/>
                </p:oleObj>
              </mc:Choice>
              <mc:Fallback>
                <p:oleObj name="Equation" r:id="rId5" imgW="250164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4525963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1: First Eigenvector 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7)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Eigenvector for </a:t>
            </a:r>
            <a:r>
              <a:rPr lang="en-US" sz="2400" i="1"/>
              <a:t>r</a:t>
            </a:r>
            <a:r>
              <a:rPr lang="en-US" sz="2400" baseline="-25000"/>
              <a:t>1</a:t>
            </a:r>
            <a:r>
              <a:rPr lang="en-US" sz="2400" i="1"/>
              <a:t> </a:t>
            </a:r>
            <a:r>
              <a:rPr lang="en-US" sz="2400"/>
              <a:t>= -1/2 + </a:t>
            </a:r>
            <a:r>
              <a:rPr lang="en-US" sz="2400" i="1"/>
              <a:t>i</a:t>
            </a:r>
            <a:r>
              <a:rPr lang="en-US" sz="2400"/>
              <a:t>:</a:t>
            </a:r>
            <a:r>
              <a:rPr lang="en-US" sz="2400">
                <a:sym typeface="Symbol" pitchFamily="18" charset="2"/>
              </a:rPr>
              <a:t> Solve</a:t>
            </a: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120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by row reducing the augmented matrix:</a:t>
            </a:r>
          </a:p>
          <a:p>
            <a:pPr>
              <a:buFontTx/>
              <a:buNone/>
            </a:pPr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endParaRPr lang="en-US" sz="1200">
              <a:sym typeface="Symbol" pitchFamily="18" charset="2"/>
            </a:endParaRPr>
          </a:p>
          <a:p>
            <a:r>
              <a:rPr lang="en-US" sz="2400">
                <a:sym typeface="Symbol" pitchFamily="18" charset="2"/>
              </a:rPr>
              <a:t>Thus</a:t>
            </a:r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1676400" y="2209800"/>
          <a:ext cx="54625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7" name="Equation" r:id="rId3" imgW="3149280" imgH="965160" progId="Equation.3">
                  <p:embed/>
                </p:oleObj>
              </mc:Choice>
              <mc:Fallback>
                <p:oleObj name="Equation" r:id="rId3" imgW="3149280" imgH="965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546258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6" name="Object 6"/>
          <p:cNvGraphicFramePr>
            <a:graphicFrameLocks noChangeAspect="1"/>
          </p:cNvGraphicFramePr>
          <p:nvPr/>
        </p:nvGraphicFramePr>
        <p:xfrm>
          <a:off x="1447800" y="4648200"/>
          <a:ext cx="68484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8" name="Equation" r:id="rId5" imgW="3949560" imgH="482400" progId="Equation.3">
                  <p:embed/>
                </p:oleObj>
              </mc:Choice>
              <mc:Fallback>
                <p:oleObj name="Equation" r:id="rId5" imgW="394956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6848475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2286000" y="5791200"/>
          <a:ext cx="17605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9" name="Equation" r:id="rId7" imgW="1015920" imgH="457200" progId="Equation.3">
                  <p:embed/>
                </p:oleObj>
              </mc:Choice>
              <mc:Fallback>
                <p:oleObj name="Equation" r:id="rId7" imgW="101592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91200"/>
                        <a:ext cx="1760538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1: Second Eigenvector 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7)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Eigenvector for </a:t>
            </a:r>
            <a:r>
              <a:rPr lang="en-US" sz="2400" i="1"/>
              <a:t>r</a:t>
            </a:r>
            <a:r>
              <a:rPr lang="en-US" sz="2400" baseline="-25000"/>
              <a:t>1</a:t>
            </a:r>
            <a:r>
              <a:rPr lang="en-US" sz="2400" i="1"/>
              <a:t> </a:t>
            </a:r>
            <a:r>
              <a:rPr lang="en-US" sz="2400"/>
              <a:t>= -1/2 - </a:t>
            </a:r>
            <a:r>
              <a:rPr lang="en-US" sz="2400" i="1"/>
              <a:t>i</a:t>
            </a:r>
            <a:r>
              <a:rPr lang="en-US" sz="2400"/>
              <a:t>:</a:t>
            </a:r>
            <a:r>
              <a:rPr lang="en-US" sz="2400">
                <a:sym typeface="Symbol" pitchFamily="18" charset="2"/>
              </a:rPr>
              <a:t> Solve</a:t>
            </a: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120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by row reducing the augmented matrix:</a:t>
            </a:r>
          </a:p>
          <a:p>
            <a:pPr>
              <a:buFontTx/>
              <a:buNone/>
            </a:pPr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endParaRPr lang="en-US" sz="2400">
              <a:sym typeface="Symbol" pitchFamily="18" charset="2"/>
            </a:endParaRPr>
          </a:p>
          <a:p>
            <a:endParaRPr lang="en-US" sz="1200">
              <a:sym typeface="Symbol" pitchFamily="18" charset="2"/>
            </a:endParaRPr>
          </a:p>
          <a:p>
            <a:r>
              <a:rPr lang="en-US" sz="2400">
                <a:sym typeface="Symbol" pitchFamily="18" charset="2"/>
              </a:rPr>
              <a:t>Thus</a:t>
            </a:r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1524000" y="2286000"/>
          <a:ext cx="53736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0" name="Equation" r:id="rId3" imgW="3098520" imgH="965160" progId="Equation.3">
                  <p:embed/>
                </p:oleObj>
              </mc:Choice>
              <mc:Fallback>
                <p:oleObj name="Equation" r:id="rId3" imgW="3098520" imgH="965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00"/>
                        <a:ext cx="537368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1447800" y="4648200"/>
          <a:ext cx="70246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1" name="Equation" r:id="rId5" imgW="4051080" imgH="482400" progId="Equation.3">
                  <p:embed/>
                </p:oleObj>
              </mc:Choice>
              <mc:Fallback>
                <p:oleObj name="Equation" r:id="rId5" imgW="405108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7024688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286000" y="5867400"/>
          <a:ext cx="19383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2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67400"/>
                        <a:ext cx="1938338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1: General Solution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(5 of 7)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916863" cy="49530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The corresponding solutions </a:t>
            </a:r>
            <a:r>
              <a:rPr lang="en-US" sz="2400" b="1"/>
              <a:t>x</a:t>
            </a:r>
            <a:r>
              <a:rPr lang="en-US" sz="2400"/>
              <a:t> = </a:t>
            </a:r>
            <a:r>
              <a:rPr lang="en-US" sz="2400" b="1">
                <a:sym typeface="Symbol" pitchFamily="18" charset="2"/>
              </a:rPr>
              <a:t></a:t>
            </a:r>
            <a:r>
              <a:rPr lang="en-US" sz="2400" i="1">
                <a:sym typeface="Symbol" pitchFamily="18" charset="2"/>
              </a:rPr>
              <a:t>e</a:t>
            </a:r>
            <a:r>
              <a:rPr lang="en-US" sz="2400" i="1" baseline="30000">
                <a:sym typeface="Symbol" pitchFamily="18" charset="2"/>
              </a:rPr>
              <a:t>rt</a:t>
            </a:r>
            <a:r>
              <a:rPr lang="en-US" sz="2400">
                <a:sym typeface="Symbol" pitchFamily="18" charset="2"/>
              </a:rPr>
              <a:t> of </a:t>
            </a:r>
            <a:r>
              <a:rPr lang="en-US" sz="2400" b="1"/>
              <a:t>x</a:t>
            </a:r>
            <a:r>
              <a:rPr lang="en-US" sz="2400">
                <a:cs typeface="Times New Roman" pitchFamily="18" charset="0"/>
              </a:rPr>
              <a:t>'</a:t>
            </a:r>
            <a:r>
              <a:rPr lang="en-US" sz="2400"/>
              <a:t> = </a:t>
            </a:r>
            <a:r>
              <a:rPr lang="en-US" sz="2400" b="1"/>
              <a:t>Ax</a:t>
            </a:r>
            <a:r>
              <a:rPr lang="en-US" sz="2400">
                <a:sym typeface="Symbol" pitchFamily="18" charset="2"/>
              </a:rPr>
              <a:t> are</a:t>
            </a: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endParaRPr lang="en-US" sz="1200">
              <a:sym typeface="Symbol" pitchFamily="18" charset="2"/>
            </a:endParaRPr>
          </a:p>
          <a:p>
            <a:r>
              <a:rPr lang="en-US" sz="2400">
                <a:sym typeface="Symbol" pitchFamily="18" charset="2"/>
              </a:rPr>
              <a:t>The Wronskian of these two solutions is</a:t>
            </a: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endParaRPr lang="en-US" sz="1200">
              <a:sym typeface="Symbol" pitchFamily="18" charset="2"/>
            </a:endParaRPr>
          </a:p>
          <a:p>
            <a:r>
              <a:rPr lang="en-US" sz="2400">
                <a:sym typeface="Symbol" pitchFamily="18" charset="2"/>
              </a:rPr>
              <a:t>Thus </a:t>
            </a:r>
            <a:r>
              <a:rPr lang="en-US" sz="2400" b="1"/>
              <a:t>u</a:t>
            </a:r>
            <a:r>
              <a:rPr lang="en-US" sz="2400"/>
              <a:t>(</a:t>
            </a:r>
            <a:r>
              <a:rPr lang="en-US" sz="2400" i="1"/>
              <a:t>t</a:t>
            </a:r>
            <a:r>
              <a:rPr lang="en-US" sz="2400"/>
              <a:t>)</a:t>
            </a:r>
            <a:r>
              <a:rPr lang="en-US" sz="2400" i="1"/>
              <a:t> </a:t>
            </a:r>
            <a:r>
              <a:rPr lang="en-US" sz="2400">
                <a:sym typeface="Symbol" pitchFamily="18" charset="2"/>
              </a:rPr>
              <a:t>and </a:t>
            </a:r>
            <a:r>
              <a:rPr lang="en-US" sz="2400" b="1"/>
              <a:t>v</a:t>
            </a:r>
            <a:r>
              <a:rPr lang="en-US" sz="2400"/>
              <a:t>(</a:t>
            </a:r>
            <a:r>
              <a:rPr lang="en-US" sz="2400" i="1"/>
              <a:t>t</a:t>
            </a:r>
            <a:r>
              <a:rPr lang="en-US" sz="2400"/>
              <a:t>)</a:t>
            </a:r>
            <a:r>
              <a:rPr lang="en-US" sz="2400" i="1"/>
              <a:t> </a:t>
            </a:r>
            <a:r>
              <a:rPr lang="en-US" sz="2400"/>
              <a:t>are real-valued fundamental solutions </a:t>
            </a:r>
            <a:r>
              <a:rPr lang="en-US" sz="2400">
                <a:sym typeface="Symbol" pitchFamily="18" charset="2"/>
              </a:rPr>
              <a:t>of </a:t>
            </a:r>
            <a:r>
              <a:rPr lang="en-US" sz="2400" b="1"/>
              <a:t>x</a:t>
            </a:r>
            <a:r>
              <a:rPr lang="en-US" sz="2400">
                <a:cs typeface="Times New Roman" pitchFamily="18" charset="0"/>
              </a:rPr>
              <a:t>'</a:t>
            </a:r>
            <a:r>
              <a:rPr lang="en-US" sz="2400"/>
              <a:t> = </a:t>
            </a:r>
            <a:r>
              <a:rPr lang="en-US" sz="2400" b="1"/>
              <a:t>Ax</a:t>
            </a:r>
            <a:r>
              <a:rPr lang="en-US" sz="2400">
                <a:sym typeface="Symbol" pitchFamily="18" charset="2"/>
              </a:rPr>
              <a:t>, with general solution </a:t>
            </a:r>
            <a:r>
              <a:rPr lang="en-US" sz="2400" b="1"/>
              <a:t>x </a:t>
            </a:r>
            <a:r>
              <a:rPr lang="en-US" sz="2400" i="1"/>
              <a:t>= c</a:t>
            </a:r>
            <a:r>
              <a:rPr lang="en-US" sz="2400" baseline="-25000"/>
              <a:t>1</a:t>
            </a:r>
            <a:r>
              <a:rPr lang="en-US" sz="2400" b="1"/>
              <a:t>u</a:t>
            </a:r>
            <a:r>
              <a:rPr lang="en-US" sz="2400"/>
              <a:t> +</a:t>
            </a:r>
            <a:r>
              <a:rPr lang="en-US" sz="2400" i="1"/>
              <a:t> c</a:t>
            </a:r>
            <a:r>
              <a:rPr lang="en-US" sz="2400" baseline="-25000"/>
              <a:t>2</a:t>
            </a:r>
            <a:r>
              <a:rPr lang="en-US" sz="2400" b="1"/>
              <a:t>v</a:t>
            </a:r>
            <a:r>
              <a:rPr lang="en-US" sz="2400"/>
              <a:t>. </a:t>
            </a:r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1752600" y="2286000"/>
          <a:ext cx="49530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9" name="Equation" r:id="rId3" imgW="2920680" imgH="990360" progId="Equation.3">
                  <p:embed/>
                </p:oleObj>
              </mc:Choice>
              <mc:Fallback>
                <p:oleObj name="Equation" r:id="rId3" imgW="2920680" imgH="990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495300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1752600" y="4648200"/>
          <a:ext cx="51546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0" name="Equation" r:id="rId5" imgW="2971800" imgH="482400" progId="Equation.3">
                  <p:embed/>
                </p:oleObj>
              </mc:Choice>
              <mc:Fallback>
                <p:oleObj name="Equation" r:id="rId5" imgW="297180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5154613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1: Phase Plane </a:t>
            </a:r>
            <a:r>
              <a:rPr lang="en-US" sz="240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(6 of 7)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069263" cy="49530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Given below is the phase plane plot for solutions </a:t>
            </a:r>
            <a:r>
              <a:rPr lang="en-US" sz="2400" b="1"/>
              <a:t>x</a:t>
            </a:r>
            <a:r>
              <a:rPr lang="en-US" sz="2400"/>
              <a:t>, with</a:t>
            </a:r>
          </a:p>
          <a:p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r>
              <a:rPr lang="en-US" sz="2400">
                <a:sym typeface="Symbol" pitchFamily="18" charset="2"/>
              </a:rPr>
              <a:t>Each solution trajectory approaches origin along a spiral path as </a:t>
            </a:r>
            <a:r>
              <a:rPr lang="en-US" sz="2400" i="1"/>
              <a:t>t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 , since coordinates are products of decaying exponential and sine or cosine factors.  </a:t>
            </a:r>
          </a:p>
          <a:p>
            <a:r>
              <a:rPr lang="en-US" sz="2400">
                <a:sym typeface="Symbol" pitchFamily="18" charset="2"/>
              </a:rPr>
              <a:t>The graph of </a:t>
            </a:r>
            <a:r>
              <a:rPr lang="en-US" sz="2400" b="1">
                <a:sym typeface="Symbol" pitchFamily="18" charset="2"/>
              </a:rPr>
              <a:t>u</a:t>
            </a:r>
            <a:r>
              <a:rPr lang="en-US" sz="2400">
                <a:sym typeface="Symbol" pitchFamily="18" charset="2"/>
              </a:rPr>
              <a:t> passes through (1,0), 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since u(0) = (1,0). Similarly, the 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graph of </a:t>
            </a:r>
            <a:r>
              <a:rPr lang="en-US" sz="2400" b="1">
                <a:sym typeface="Symbol" pitchFamily="18" charset="2"/>
              </a:rPr>
              <a:t>v </a:t>
            </a:r>
            <a:r>
              <a:rPr lang="en-US" sz="2400">
                <a:sym typeface="Symbol" pitchFamily="18" charset="2"/>
              </a:rPr>
              <a:t>passes through (0,1). </a:t>
            </a:r>
          </a:p>
          <a:p>
            <a:r>
              <a:rPr lang="en-US" sz="2400">
                <a:sym typeface="Symbol" pitchFamily="18" charset="2"/>
              </a:rPr>
              <a:t>The origin is a </a:t>
            </a:r>
            <a:r>
              <a:rPr lang="en-US" sz="2400" b="1">
                <a:sym typeface="Symbol" pitchFamily="18" charset="2"/>
              </a:rPr>
              <a:t>spiral point</a:t>
            </a:r>
            <a:r>
              <a:rPr lang="en-US" sz="2400">
                <a:sym typeface="Symbol" pitchFamily="18" charset="2"/>
              </a:rPr>
              <a:t>, and </a:t>
            </a:r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	is asymptotically stable. </a:t>
            </a:r>
          </a:p>
        </p:txBody>
      </p:sp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1905000" y="2133600"/>
          <a:ext cx="4572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Equation" r:id="rId3" imgW="2565360" imgH="482400" progId="Equation.3">
                  <p:embed/>
                </p:oleObj>
              </mc:Choice>
              <mc:Fallback>
                <p:oleObj name="Equation" r:id="rId3" imgW="25653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45720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67200"/>
            <a:ext cx="30480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1163</Words>
  <Application>Microsoft Office PowerPoint</Application>
  <PresentationFormat>On-screen Show (4:3)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Microsoft Equation 3.0</vt:lpstr>
      <vt:lpstr>Boyce/DiPrima 10th ed, Ch 7.6:  Complex Eigenvalues  Elementary Differential Equations and Boundary Value Problems, 10th edition, by William E. Boyce and Richard C. DiPrima, ©2013 by John Wiley &amp; Sons, Inc.</vt:lpstr>
      <vt:lpstr>Conjugate Eigenvalues and Eigenvectors</vt:lpstr>
      <vt:lpstr>Conjugate Solutions</vt:lpstr>
      <vt:lpstr>Example 1: Direction Field   (1 of 7)</vt:lpstr>
      <vt:lpstr>Example 1: Complex Eigenvalues   (2 of 7)</vt:lpstr>
      <vt:lpstr>Example 1: First Eigenvector  (3 of 7)</vt:lpstr>
      <vt:lpstr>Example 1: Second Eigenvector  (4 of 7)</vt:lpstr>
      <vt:lpstr>Example 1: General Solution (5 of 7)</vt:lpstr>
      <vt:lpstr>Example 1: Phase Plane (6 of 7)</vt:lpstr>
      <vt:lpstr>Example 1: Time Plots (7 of 7)</vt:lpstr>
      <vt:lpstr>General Solution</vt:lpstr>
      <vt:lpstr>Real-Valued Solutions</vt:lpstr>
      <vt:lpstr>Spiral Points, Centers,  Eigenvalues, and Trajectories</vt:lpstr>
      <vt:lpstr>Example 2:  Second Order System with Parameter  (1 of 2)</vt:lpstr>
      <vt:lpstr>Example 2:  Eigenvalue Analysis   (2 of 2)</vt:lpstr>
      <vt:lpstr>Second Order Solution Behavior and Eigenvalues: Three Main Cases</vt:lpstr>
      <vt:lpstr>Example 3: Multiple Spring-Mass System (1 of 6)</vt:lpstr>
      <vt:lpstr>Example 3: Multiple Spring-Mass System (2 of 6)</vt:lpstr>
      <vt:lpstr>Example 3: Multiple Spring-Mass System (3 of 6)</vt:lpstr>
      <vt:lpstr>Example 3: Multiple Spring-Mass System (4 of 6)</vt:lpstr>
      <vt:lpstr>Example 3: Multiple Spring-Mass System (5 of 6)</vt:lpstr>
      <vt:lpstr>Example 3: Multiple Spring-Mass System (6 of 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WileyService</cp:lastModifiedBy>
  <cp:revision>772</cp:revision>
  <cp:lastPrinted>1601-01-01T00:00:00Z</cp:lastPrinted>
  <dcterms:created xsi:type="dcterms:W3CDTF">2001-08-11T18:03:30Z</dcterms:created>
  <dcterms:modified xsi:type="dcterms:W3CDTF">2012-08-18T20:07:16Z</dcterms:modified>
</cp:coreProperties>
</file>