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11"/>
  </p:handoutMasterIdLst>
  <p:sldIdLst>
    <p:sldId id="304" r:id="rId2"/>
    <p:sldId id="398" r:id="rId3"/>
    <p:sldId id="399" r:id="rId4"/>
    <p:sldId id="400" r:id="rId5"/>
    <p:sldId id="405" r:id="rId6"/>
    <p:sldId id="404" r:id="rId7"/>
    <p:sldId id="406" r:id="rId8"/>
    <p:sldId id="407" r:id="rId9"/>
    <p:sldId id="408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94" autoAdjust="0"/>
    <p:restoredTop sz="90929"/>
  </p:normalViewPr>
  <p:slideViewPr>
    <p:cSldViewPr>
      <p:cViewPr varScale="1">
        <p:scale>
          <a:sx n="72" d="100"/>
          <a:sy n="72" d="100"/>
        </p:scale>
        <p:origin x="-94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9507F3-38D8-4323-9748-ECAF25F45B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31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51449-42E3-4CCA-AB8E-16239B3F3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4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328B-881A-4996-B35B-4E1E6133ED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BD41-B7F5-4C56-9383-BE8F28773C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4EDA-2603-4AC7-98F7-98FDA4CEE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5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0B79-5663-4564-98A8-39E1434756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5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D413E-B225-41B8-B019-3F860BD7A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5D35-3801-428C-BE4A-510495CD89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2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BD41D-46FE-4A04-8898-EDC8C2B58A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12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A9CC4-4723-470C-B230-104739999A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6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6E6AD-EB2E-4D74-B4F4-C5FC987862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1D7A-86A4-4141-9644-A2C988FE6F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0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570C9-B3F2-42F0-BA3F-910C5DCC9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6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Boyce/</a:t>
            </a:r>
            <a:r>
              <a:rPr lang="en-US" sz="28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DiPrima</a:t>
            </a:r>
            <a:r>
              <a:rPr lang="en-US" sz="2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10</a:t>
            </a:r>
            <a:r>
              <a:rPr lang="en-US" sz="2800" b="1" baseline="30000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th</a:t>
            </a:r>
            <a:r>
              <a:rPr lang="en-US" sz="2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ed</a:t>
            </a:r>
            <a:r>
              <a:rPr lang="en-US" sz="2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, Ch </a:t>
            </a:r>
            <a:r>
              <a:rPr lang="en-US" sz="28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7.4: Basic Theory of Systems of First Order Linear </a:t>
            </a:r>
            <a:r>
              <a:rPr lang="en-US" sz="2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Equations</a:t>
            </a: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1100" dirty="0" smtClean="0">
                <a:latin typeface="+mn-lt"/>
              </a:rPr>
              <a:t>Elementary Differential Equations and Boundary Value Problems, 10</a:t>
            </a:r>
            <a:r>
              <a:rPr lang="en-US" sz="1100" baseline="30000" dirty="0" smtClean="0">
                <a:latin typeface="+mn-lt"/>
              </a:rPr>
              <a:t>th</a:t>
            </a:r>
            <a:r>
              <a:rPr lang="en-US" sz="1100" dirty="0" smtClean="0">
                <a:latin typeface="+mn-lt"/>
              </a:rPr>
              <a:t> edition, by William E. Boyce and Richard C. </a:t>
            </a:r>
            <a:r>
              <a:rPr lang="en-US" sz="1100" dirty="0" err="1" smtClean="0">
                <a:latin typeface="+mn-lt"/>
              </a:rPr>
              <a:t>DiPrima</a:t>
            </a:r>
            <a:r>
              <a:rPr lang="en-US" sz="1100" dirty="0" smtClean="0">
                <a:latin typeface="+mn-lt"/>
              </a:rPr>
              <a:t>, ©2013 by John Wiley &amp; Sons, Inc.</a:t>
            </a:r>
            <a:endParaRPr lang="en-US" sz="11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The general theory of a system of </a:t>
            </a:r>
            <a:r>
              <a:rPr lang="en-US" sz="2400" i="1"/>
              <a:t>n</a:t>
            </a:r>
            <a:r>
              <a:rPr lang="en-US" sz="2400"/>
              <a:t> first order linear equations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parallels that of a single </a:t>
            </a:r>
            <a:r>
              <a:rPr lang="en-US" sz="2400" i="1"/>
              <a:t>n</a:t>
            </a:r>
            <a:r>
              <a:rPr lang="en-US" sz="2400"/>
              <a:t>th order linear equation. </a:t>
            </a:r>
          </a:p>
          <a:p>
            <a:r>
              <a:rPr lang="en-US" sz="2400"/>
              <a:t>This system can be written as </a:t>
            </a:r>
            <a:r>
              <a:rPr lang="en-US" sz="2400" b="1"/>
              <a:t>x</a:t>
            </a:r>
            <a:r>
              <a:rPr lang="en-US" sz="2400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P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x</a:t>
            </a:r>
            <a:r>
              <a:rPr lang="en-US" sz="2400"/>
              <a:t> + </a:t>
            </a:r>
            <a:r>
              <a:rPr lang="en-US" sz="2400" b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), where</a:t>
            </a:r>
          </a:p>
        </p:txBody>
      </p:sp>
      <p:graphicFrame>
        <p:nvGraphicFramePr>
          <p:cNvPr id="74768" name="Object 16"/>
          <p:cNvGraphicFramePr>
            <a:graphicFrameLocks noChangeAspect="1"/>
          </p:cNvGraphicFramePr>
          <p:nvPr/>
        </p:nvGraphicFramePr>
        <p:xfrm>
          <a:off x="1524000" y="2133600"/>
          <a:ext cx="5170488" cy="168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0" name="Equation" r:id="rId3" imgW="2793960" imgH="914400" progId="Equation.3">
                  <p:embed/>
                </p:oleObj>
              </mc:Choice>
              <mc:Fallback>
                <p:oleObj name="Equation" r:id="rId3" imgW="2793960" imgH="9144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33600"/>
                        <a:ext cx="5170488" cy="168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69" name="Object 17"/>
          <p:cNvGraphicFramePr>
            <a:graphicFrameLocks noChangeAspect="1"/>
          </p:cNvGraphicFramePr>
          <p:nvPr/>
        </p:nvGraphicFramePr>
        <p:xfrm>
          <a:off x="1187450" y="4876800"/>
          <a:ext cx="7294563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1" name="Equation" r:id="rId5" imgW="4114800" imgH="939600" progId="Equation.3">
                  <p:embed/>
                </p:oleObj>
              </mc:Choice>
              <mc:Fallback>
                <p:oleObj name="Equation" r:id="rId5" imgW="4114800" imgH="9396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876800"/>
                        <a:ext cx="7294563" cy="166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Vector Solutions of an ODE System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ym typeface="Symbol" pitchFamily="18" charset="2"/>
              </a:rPr>
              <a:t>A vector </a:t>
            </a:r>
            <a:r>
              <a:rPr lang="en-US" sz="2400" b="1">
                <a:sym typeface="Symbol" pitchFamily="18" charset="2"/>
              </a:rPr>
              <a:t>x</a:t>
            </a:r>
            <a:r>
              <a:rPr lang="en-US" sz="2400">
                <a:sym typeface="Symbol" pitchFamily="18" charset="2"/>
              </a:rPr>
              <a:t> = </a:t>
            </a:r>
            <a:r>
              <a:rPr lang="en-US" sz="2400" b="1" i="1">
                <a:sym typeface="Symbol" pitchFamily="18" charset="2"/>
              </a:rPr>
              <a:t>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i="1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) is a solution of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P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x</a:t>
            </a:r>
            <a:r>
              <a:rPr lang="en-US" sz="2400"/>
              <a:t> + </a:t>
            </a:r>
            <a:r>
              <a:rPr lang="en-US" sz="2400" b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if the components of </a:t>
            </a:r>
            <a:r>
              <a:rPr lang="en-US" sz="2400" b="1">
                <a:sym typeface="Symbol" pitchFamily="18" charset="2"/>
              </a:rPr>
              <a:t>x</a:t>
            </a:r>
            <a:r>
              <a:rPr lang="en-US" sz="2400">
                <a:sym typeface="Symbol" pitchFamily="18" charset="2"/>
              </a:rPr>
              <a:t>,</a:t>
            </a:r>
          </a:p>
          <a:p>
            <a:pPr>
              <a:lnSpc>
                <a:spcPct val="90000"/>
              </a:lnSpc>
            </a:pPr>
            <a:endParaRPr lang="en-US" sz="2400">
              <a:sym typeface="Symbol" pitchFamily="18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satisfy the system of equations on </a:t>
            </a:r>
            <a:r>
              <a:rPr lang="en-US" sz="2400" i="1"/>
              <a:t>I</a:t>
            </a:r>
            <a:r>
              <a:rPr lang="en-US" sz="2400"/>
              <a:t>: </a:t>
            </a:r>
            <a:r>
              <a:rPr lang="en-US" sz="2400" i="1">
                <a:sym typeface="Symbol" pitchFamily="18" charset="2"/>
              </a:rPr>
              <a:t> &lt; t &lt; </a:t>
            </a:r>
            <a:r>
              <a:rPr lang="en-US" sz="2400">
                <a:sym typeface="Symbol" pitchFamily="18" charset="2"/>
              </a:rPr>
              <a:t>.  </a:t>
            </a:r>
          </a:p>
          <a:p>
            <a:pPr>
              <a:lnSpc>
                <a:spcPct val="90000"/>
              </a:lnSpc>
            </a:pPr>
            <a:endParaRPr lang="en-US" sz="80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400">
                <a:sym typeface="Symbol" pitchFamily="18" charset="2"/>
              </a:rPr>
              <a:t>For comparison, recall that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P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x</a:t>
            </a:r>
            <a:r>
              <a:rPr lang="en-US" sz="2400"/>
              <a:t> + </a:t>
            </a:r>
            <a:r>
              <a:rPr lang="en-US" sz="2400" b="1"/>
              <a:t>g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represents our system of equations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80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400">
                <a:sym typeface="Symbol" pitchFamily="18" charset="2"/>
              </a:rPr>
              <a:t>Assuming </a:t>
            </a:r>
            <a:r>
              <a:rPr lang="en-US" sz="2400" b="1">
                <a:sym typeface="Symbol" pitchFamily="18" charset="2"/>
              </a:rPr>
              <a:t>P</a:t>
            </a:r>
            <a:r>
              <a:rPr lang="en-US" sz="2400">
                <a:sym typeface="Symbol" pitchFamily="18" charset="2"/>
              </a:rPr>
              <a:t> and </a:t>
            </a:r>
            <a:r>
              <a:rPr lang="en-US" sz="2400" b="1">
                <a:sym typeface="Symbol" pitchFamily="18" charset="2"/>
              </a:rPr>
              <a:t>g</a:t>
            </a:r>
            <a:r>
              <a:rPr lang="en-US" sz="2400">
                <a:sym typeface="Symbol" pitchFamily="18" charset="2"/>
              </a:rPr>
              <a:t> continuous on </a:t>
            </a:r>
            <a:r>
              <a:rPr lang="en-US" sz="2400" i="1">
                <a:sym typeface="Symbol" pitchFamily="18" charset="2"/>
              </a:rPr>
              <a:t>I</a:t>
            </a:r>
            <a:r>
              <a:rPr lang="en-US" sz="2400">
                <a:sym typeface="Symbol" pitchFamily="18" charset="2"/>
              </a:rPr>
              <a:t>, such a solution exists by Theorem 7.1.2.</a:t>
            </a:r>
            <a:endParaRPr lang="en-US" sz="2400"/>
          </a:p>
        </p:txBody>
      </p:sp>
      <p:graphicFrame>
        <p:nvGraphicFramePr>
          <p:cNvPr id="178182" name="Object 6"/>
          <p:cNvGraphicFramePr>
            <a:graphicFrameLocks noChangeAspect="1"/>
          </p:cNvGraphicFramePr>
          <p:nvPr/>
        </p:nvGraphicFramePr>
        <p:xfrm>
          <a:off x="2209800" y="2362200"/>
          <a:ext cx="41148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4" name="Equation" r:id="rId3" imgW="2120760" imgH="228600" progId="Equation.3">
                  <p:embed/>
                </p:oleObj>
              </mc:Choice>
              <mc:Fallback>
                <p:oleObj name="Equation" r:id="rId3" imgW="21207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62200"/>
                        <a:ext cx="41148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8183" name="Object 7"/>
          <p:cNvGraphicFramePr>
            <a:graphicFrameLocks noChangeAspect="1"/>
          </p:cNvGraphicFramePr>
          <p:nvPr/>
        </p:nvGraphicFramePr>
        <p:xfrm>
          <a:off x="1981200" y="4114800"/>
          <a:ext cx="4953000" cy="161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5" name="Equation" r:id="rId5" imgW="2793960" imgH="914400" progId="Equation.3">
                  <p:embed/>
                </p:oleObj>
              </mc:Choice>
              <mc:Fallback>
                <p:oleObj name="Equation" r:id="rId5" imgW="2793960" imgH="914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14800"/>
                        <a:ext cx="4953000" cy="161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9248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Homogeneous Case; Vector Function Notation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As in Chapters 3 and 4, we first examine the general homogeneous equation </a:t>
            </a:r>
            <a:r>
              <a:rPr lang="en-US" sz="2400" b="1"/>
              <a:t>x</a:t>
            </a:r>
            <a:r>
              <a:rPr lang="en-US" sz="2400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P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x</a:t>
            </a:r>
            <a:r>
              <a:rPr lang="en-US" sz="2400"/>
              <a:t>.</a:t>
            </a:r>
          </a:p>
          <a:p>
            <a:r>
              <a:rPr lang="en-US" sz="2400"/>
              <a:t>Also, the following notation for the vector functions </a:t>
            </a:r>
          </a:p>
          <a:p>
            <a:pPr>
              <a:buFontTx/>
              <a:buNone/>
            </a:pPr>
            <a:r>
              <a:rPr lang="en-US" sz="2400" b="1"/>
              <a:t>	x</a:t>
            </a:r>
            <a:r>
              <a:rPr lang="en-US" sz="2400" baseline="30000"/>
              <a:t>(1)</a:t>
            </a:r>
            <a:r>
              <a:rPr lang="en-US" sz="2400"/>
              <a:t>, </a:t>
            </a:r>
            <a:r>
              <a:rPr lang="en-US" sz="2400" b="1"/>
              <a:t>x</a:t>
            </a:r>
            <a:r>
              <a:rPr lang="en-US" sz="2400" baseline="30000"/>
              <a:t>(2)</a:t>
            </a:r>
            <a:r>
              <a:rPr lang="en-US" sz="2400"/>
              <a:t>,…, </a:t>
            </a:r>
            <a:r>
              <a:rPr lang="en-US" sz="2400" b="1"/>
              <a:t>x</a:t>
            </a:r>
            <a:r>
              <a:rPr lang="en-US" sz="2400" baseline="30000"/>
              <a:t>(</a:t>
            </a:r>
            <a:r>
              <a:rPr lang="en-US" sz="2400" i="1" baseline="30000"/>
              <a:t>k</a:t>
            </a:r>
            <a:r>
              <a:rPr lang="en-US" sz="2400" baseline="30000"/>
              <a:t>)</a:t>
            </a:r>
            <a:r>
              <a:rPr lang="en-US" sz="2400"/>
              <a:t>,… will be used:</a:t>
            </a:r>
          </a:p>
        </p:txBody>
      </p:sp>
      <p:graphicFrame>
        <p:nvGraphicFramePr>
          <p:cNvPr id="188422" name="Object 6"/>
          <p:cNvGraphicFramePr>
            <a:graphicFrameLocks noChangeAspect="1"/>
          </p:cNvGraphicFramePr>
          <p:nvPr/>
        </p:nvGraphicFramePr>
        <p:xfrm>
          <a:off x="1447800" y="3505200"/>
          <a:ext cx="6435725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8" name="Equation" r:id="rId3" imgW="3632040" imgH="939600" progId="Equation.3">
                  <p:embed/>
                </p:oleObj>
              </mc:Choice>
              <mc:Fallback>
                <p:oleObj name="Equation" r:id="rId3" imgW="3632040" imgH="939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505200"/>
                        <a:ext cx="6435725" cy="166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</a:rPr>
              <a:t>Theorem 7.4.1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01000" cy="4953000"/>
          </a:xfrm>
        </p:spPr>
        <p:txBody>
          <a:bodyPr/>
          <a:lstStyle/>
          <a:p>
            <a:r>
              <a:rPr lang="en-US" sz="2400" dirty="0"/>
              <a:t>If the vector functions 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 and </a:t>
            </a:r>
            <a:r>
              <a:rPr lang="en-US" sz="2400" b="1" dirty="0"/>
              <a:t>x</a:t>
            </a:r>
            <a:r>
              <a:rPr lang="en-US" sz="2400" baseline="30000" dirty="0"/>
              <a:t>(2)</a:t>
            </a:r>
            <a:r>
              <a:rPr lang="en-US" sz="2400" dirty="0"/>
              <a:t> are solutions of the system </a:t>
            </a:r>
            <a:r>
              <a:rPr lang="en-US" sz="2400" b="1" dirty="0"/>
              <a:t>x</a:t>
            </a:r>
            <a:r>
              <a:rPr lang="en-US" sz="2400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</a:t>
            </a:r>
            <a:r>
              <a:rPr lang="en-US" sz="2400" b="1" dirty="0"/>
              <a:t>x</a:t>
            </a:r>
            <a:r>
              <a:rPr lang="en-US" sz="2400" dirty="0"/>
              <a:t>, then the linear combination </a:t>
            </a:r>
            <a:r>
              <a:rPr lang="en-US" sz="2200" i="1" dirty="0">
                <a:sym typeface="Symbol" pitchFamily="18" charset="2"/>
              </a:rPr>
              <a:t>c</a:t>
            </a:r>
            <a:r>
              <a:rPr lang="en-US" sz="2200" baseline="-25000" dirty="0"/>
              <a:t>1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 + </a:t>
            </a:r>
            <a:r>
              <a:rPr lang="en-US" sz="2200" i="1" dirty="0">
                <a:sym typeface="Symbol" pitchFamily="18" charset="2"/>
              </a:rPr>
              <a:t>c</a:t>
            </a:r>
            <a:r>
              <a:rPr lang="en-US" sz="2200" baseline="-25000" dirty="0"/>
              <a:t>2</a:t>
            </a:r>
            <a:r>
              <a:rPr lang="en-US" sz="2400" b="1" dirty="0"/>
              <a:t>x</a:t>
            </a:r>
            <a:r>
              <a:rPr lang="en-US" sz="2400" baseline="30000" dirty="0"/>
              <a:t>(2)</a:t>
            </a:r>
            <a:r>
              <a:rPr lang="en-US" sz="2400" dirty="0"/>
              <a:t> is also a solution for any constants </a:t>
            </a:r>
            <a:r>
              <a:rPr lang="en-US" sz="2200" i="1" dirty="0">
                <a:sym typeface="Symbol" pitchFamily="18" charset="2"/>
              </a:rPr>
              <a:t>c</a:t>
            </a:r>
            <a:r>
              <a:rPr lang="en-US" sz="2200" baseline="-25000" dirty="0"/>
              <a:t>1</a:t>
            </a:r>
            <a:r>
              <a:rPr lang="en-US" sz="2400" dirty="0"/>
              <a:t> and </a:t>
            </a:r>
            <a:r>
              <a:rPr lang="en-US" sz="2200" i="1" dirty="0">
                <a:sym typeface="Symbol" pitchFamily="18" charset="2"/>
              </a:rPr>
              <a:t>c</a:t>
            </a:r>
            <a:r>
              <a:rPr lang="en-US" sz="2200" baseline="-25000" dirty="0"/>
              <a:t>2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Note: </a:t>
            </a:r>
            <a:r>
              <a:rPr lang="en-US" sz="2400" dirty="0" smtClean="0"/>
              <a:t>By </a:t>
            </a:r>
            <a:r>
              <a:rPr lang="en-US" sz="2400" dirty="0"/>
              <a:t>repeatedly applying the result of this theorem, it can be seen that every finite linear combination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of solutions 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, </a:t>
            </a:r>
            <a:r>
              <a:rPr lang="en-US" sz="2400" b="1" dirty="0"/>
              <a:t>x</a:t>
            </a:r>
            <a:r>
              <a:rPr lang="en-US" sz="2400" baseline="30000" dirty="0"/>
              <a:t>(2)</a:t>
            </a:r>
            <a:r>
              <a:rPr lang="en-US" sz="2400" dirty="0"/>
              <a:t>,…, </a:t>
            </a:r>
            <a:r>
              <a:rPr lang="en-US" sz="2400" b="1" dirty="0"/>
              <a:t>x</a:t>
            </a:r>
            <a:r>
              <a:rPr lang="en-US" sz="2400" baseline="30000" dirty="0"/>
              <a:t>(</a:t>
            </a:r>
            <a:r>
              <a:rPr lang="en-US" sz="2400" i="1" baseline="30000" dirty="0"/>
              <a:t>k</a:t>
            </a:r>
            <a:r>
              <a:rPr lang="en-US" sz="2400" baseline="30000" dirty="0"/>
              <a:t>)</a:t>
            </a:r>
            <a:r>
              <a:rPr lang="en-US" sz="2400" dirty="0"/>
              <a:t> is itself a solution to </a:t>
            </a:r>
            <a:r>
              <a:rPr lang="en-US" sz="2400" b="1" dirty="0"/>
              <a:t>x</a:t>
            </a:r>
            <a:r>
              <a:rPr lang="en-US" sz="2400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</a:t>
            </a:r>
            <a:r>
              <a:rPr lang="en-US" sz="2400" b="1" dirty="0"/>
              <a:t>x</a:t>
            </a:r>
            <a:r>
              <a:rPr lang="en-US" sz="2400" dirty="0"/>
              <a:t>. </a:t>
            </a:r>
          </a:p>
        </p:txBody>
      </p:sp>
      <p:graphicFrame>
        <p:nvGraphicFramePr>
          <p:cNvPr id="189447" name="Object 7"/>
          <p:cNvGraphicFramePr>
            <a:graphicFrameLocks noChangeAspect="1"/>
          </p:cNvGraphicFramePr>
          <p:nvPr/>
        </p:nvGraphicFramePr>
        <p:xfrm>
          <a:off x="2300288" y="4114800"/>
          <a:ext cx="40068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53" name="Equation" r:id="rId3" imgW="2260440" imgH="241200" progId="Equation.3">
                  <p:embed/>
                </p:oleObj>
              </mc:Choice>
              <mc:Fallback>
                <p:oleObj name="Equation" r:id="rId3" imgW="226044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4114800"/>
                        <a:ext cx="400685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</a:rPr>
              <a:t>Theorem 7.4.2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01000" cy="5029200"/>
          </a:xfrm>
        </p:spPr>
        <p:txBody>
          <a:bodyPr/>
          <a:lstStyle/>
          <a:p>
            <a:r>
              <a:rPr lang="en-US" sz="2400"/>
              <a:t>If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, </a:t>
            </a:r>
            <a:r>
              <a:rPr lang="en-US" sz="2400" b="1"/>
              <a:t>x</a:t>
            </a:r>
            <a:r>
              <a:rPr lang="en-US" sz="2400" baseline="30000"/>
              <a:t>(2)</a:t>
            </a:r>
            <a:r>
              <a:rPr lang="en-US" sz="2400"/>
              <a:t>,…, </a:t>
            </a:r>
            <a:r>
              <a:rPr lang="en-US" sz="2400" b="1"/>
              <a:t>x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/>
              <a:t> are linearly independent solutions of the system </a:t>
            </a:r>
            <a:r>
              <a:rPr lang="en-US" sz="2400" b="1"/>
              <a:t>x</a:t>
            </a:r>
            <a:r>
              <a:rPr lang="en-US" sz="2400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P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/>
              <a:t>x</a:t>
            </a:r>
            <a:r>
              <a:rPr lang="en-US" sz="2400"/>
              <a:t> for each point in </a:t>
            </a:r>
            <a:r>
              <a:rPr lang="en-US" sz="2400" i="1"/>
              <a:t>I</a:t>
            </a:r>
            <a:r>
              <a:rPr lang="en-US" sz="2400"/>
              <a:t>: </a:t>
            </a:r>
            <a:r>
              <a:rPr lang="en-US" sz="2400" i="1">
                <a:sym typeface="Symbol" pitchFamily="18" charset="2"/>
              </a:rPr>
              <a:t> &lt; t &lt; </a:t>
            </a:r>
            <a:r>
              <a:rPr lang="en-US" sz="2400"/>
              <a:t>, then each solution </a:t>
            </a:r>
            <a:r>
              <a:rPr lang="en-US" sz="2400" b="1">
                <a:sym typeface="Symbol" pitchFamily="18" charset="2"/>
              </a:rPr>
              <a:t>x</a:t>
            </a:r>
            <a:r>
              <a:rPr lang="en-US" sz="2400">
                <a:sym typeface="Symbol" pitchFamily="18" charset="2"/>
              </a:rPr>
              <a:t> = </a:t>
            </a:r>
            <a:r>
              <a:rPr lang="en-US" sz="2400" b="1" i="1">
                <a:sym typeface="Symbol" pitchFamily="18" charset="2"/>
              </a:rPr>
              <a:t>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i="1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) can be expressed uniquely in the form</a:t>
            </a:r>
            <a:endParaRPr lang="en-US" sz="2400"/>
          </a:p>
          <a:p>
            <a:endParaRPr lang="en-US" sz="2400"/>
          </a:p>
          <a:p>
            <a:endParaRPr lang="en-US" sz="800"/>
          </a:p>
          <a:p>
            <a:endParaRPr lang="en-US" sz="2400"/>
          </a:p>
          <a:p>
            <a:r>
              <a:rPr lang="en-US" sz="2400"/>
              <a:t>If solutions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,…, </a:t>
            </a:r>
            <a:r>
              <a:rPr lang="en-US" sz="2400" b="1"/>
              <a:t>x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/>
              <a:t> are linearly independent for each point in </a:t>
            </a:r>
            <a:r>
              <a:rPr lang="en-US" sz="2400" i="1"/>
              <a:t>I</a:t>
            </a:r>
            <a:r>
              <a:rPr lang="en-US" sz="2400"/>
              <a:t>: </a:t>
            </a:r>
            <a:r>
              <a:rPr lang="en-US" sz="2400" i="1">
                <a:sym typeface="Symbol" pitchFamily="18" charset="2"/>
              </a:rPr>
              <a:t> &lt; t &lt; </a:t>
            </a:r>
            <a:r>
              <a:rPr lang="en-US" sz="2400"/>
              <a:t>, then they are </a:t>
            </a:r>
            <a:r>
              <a:rPr lang="en-US" sz="2400" b="1"/>
              <a:t>fundamental solutions on </a:t>
            </a:r>
            <a:r>
              <a:rPr lang="en-US" sz="2400" b="1" i="1"/>
              <a:t>I</a:t>
            </a:r>
            <a:r>
              <a:rPr lang="en-US" sz="2400"/>
              <a:t>, and the </a:t>
            </a:r>
            <a:r>
              <a:rPr lang="en-US" sz="2400" b="1"/>
              <a:t>general solution</a:t>
            </a:r>
            <a:r>
              <a:rPr lang="en-US" sz="2400"/>
              <a:t> is given by</a:t>
            </a:r>
          </a:p>
          <a:p>
            <a:endParaRPr lang="en-US" sz="2400"/>
          </a:p>
          <a:p>
            <a:endParaRPr lang="en-US" sz="2400"/>
          </a:p>
        </p:txBody>
      </p:sp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2286000" y="2971800"/>
          <a:ext cx="4267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7" name="Equation" r:id="rId3" imgW="2247840" imgH="241200" progId="Equation.3">
                  <p:embed/>
                </p:oleObj>
              </mc:Choice>
              <mc:Fallback>
                <p:oleObj name="Equation" r:id="rId3" imgW="22478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971800"/>
                        <a:ext cx="4267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66" name="Object 6"/>
          <p:cNvGraphicFramePr>
            <a:graphicFrameLocks noChangeAspect="1"/>
          </p:cNvGraphicFramePr>
          <p:nvPr/>
        </p:nvGraphicFramePr>
        <p:xfrm>
          <a:off x="2286000" y="5105400"/>
          <a:ext cx="41148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8" name="Equation" r:id="rId5" imgW="2247840" imgH="241200" progId="Equation.3">
                  <p:embed/>
                </p:oleObj>
              </mc:Choice>
              <mc:Fallback>
                <p:oleObj name="Equation" r:id="rId5" imgW="224784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105400"/>
                        <a:ext cx="41148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</a:rPr>
              <a:t>The </a:t>
            </a:r>
            <a:r>
              <a:rPr lang="en-US" sz="3200" b="1" dirty="0" err="1">
                <a:solidFill>
                  <a:srgbClr val="2125D7"/>
                </a:solidFill>
                <a:latin typeface="+mn-lt"/>
              </a:rPr>
              <a:t>Wronskian</a:t>
            </a:r>
            <a:r>
              <a:rPr lang="en-US" sz="3200" b="1" dirty="0">
                <a:solidFill>
                  <a:srgbClr val="2125D7"/>
                </a:solidFill>
                <a:latin typeface="+mn-lt"/>
              </a:rPr>
              <a:t> and Linear Independence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01000" cy="5029200"/>
          </a:xfrm>
        </p:spPr>
        <p:txBody>
          <a:bodyPr/>
          <a:lstStyle/>
          <a:p>
            <a:r>
              <a:rPr lang="en-US" sz="2400"/>
              <a:t>The proof of Thm 7.4.2 uses the fact that if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, </a:t>
            </a:r>
            <a:r>
              <a:rPr lang="en-US" sz="2400" b="1"/>
              <a:t>x</a:t>
            </a:r>
            <a:r>
              <a:rPr lang="en-US" sz="2400" baseline="30000"/>
              <a:t>(2)</a:t>
            </a:r>
            <a:r>
              <a:rPr lang="en-US" sz="2400"/>
              <a:t>,…, </a:t>
            </a:r>
            <a:r>
              <a:rPr lang="en-US" sz="2400" b="1"/>
              <a:t>x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/>
              <a:t> are linearly independent on </a:t>
            </a:r>
            <a:r>
              <a:rPr lang="en-US" sz="2400" i="1"/>
              <a:t>I</a:t>
            </a:r>
            <a:r>
              <a:rPr lang="en-US" sz="2400"/>
              <a:t>, then det</a:t>
            </a:r>
            <a:r>
              <a:rPr lang="en-US" sz="2400" b="1"/>
              <a:t>X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 </a:t>
            </a:r>
            <a:r>
              <a:rPr lang="en-US" sz="2400">
                <a:sym typeface="Symbol" pitchFamily="18" charset="2"/>
              </a:rPr>
              <a:t> 0 </a:t>
            </a:r>
            <a:r>
              <a:rPr lang="en-US" sz="2400"/>
              <a:t>on </a:t>
            </a:r>
            <a:r>
              <a:rPr lang="en-US" sz="2400" i="1"/>
              <a:t>I</a:t>
            </a:r>
            <a:r>
              <a:rPr lang="en-US" sz="2400"/>
              <a:t>,</a:t>
            </a:r>
            <a:r>
              <a:rPr lang="en-US" sz="2400">
                <a:sym typeface="Symbol" pitchFamily="18" charset="2"/>
              </a:rPr>
              <a:t> where</a:t>
            </a:r>
            <a:endParaRPr lang="en-US" sz="2400"/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endParaRPr lang="en-US" sz="12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The Wronskian of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,…, </a:t>
            </a:r>
            <a:r>
              <a:rPr lang="en-US" sz="2400" b="1"/>
              <a:t>x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/>
              <a:t> is defined as </a:t>
            </a:r>
          </a:p>
          <a:p>
            <a:pPr>
              <a:buFontTx/>
              <a:buNone/>
            </a:pPr>
            <a:r>
              <a:rPr lang="en-US" sz="2400"/>
              <a:t>			W[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,…, </a:t>
            </a:r>
            <a:r>
              <a:rPr lang="en-US" sz="2400" b="1"/>
              <a:t>x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/>
              <a:t>](</a:t>
            </a:r>
            <a:r>
              <a:rPr lang="en-US" sz="2400" i="1"/>
              <a:t>t</a:t>
            </a:r>
            <a:r>
              <a:rPr lang="en-US" sz="2400"/>
              <a:t>) = det</a:t>
            </a:r>
            <a:r>
              <a:rPr lang="en-US" sz="2400" b="1"/>
              <a:t>X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). </a:t>
            </a:r>
          </a:p>
          <a:p>
            <a:r>
              <a:rPr lang="en-US" sz="2400"/>
              <a:t>It follows that W[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,…, </a:t>
            </a:r>
            <a:r>
              <a:rPr lang="en-US" sz="2400" b="1"/>
              <a:t>x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/>
              <a:t>](</a:t>
            </a:r>
            <a:r>
              <a:rPr lang="en-US" sz="2400" i="1"/>
              <a:t>t</a:t>
            </a:r>
            <a:r>
              <a:rPr lang="en-US" sz="2400"/>
              <a:t>) </a:t>
            </a:r>
            <a:r>
              <a:rPr lang="en-US" sz="2400">
                <a:sym typeface="Symbol" pitchFamily="18" charset="2"/>
              </a:rPr>
              <a:t> 0 </a:t>
            </a:r>
            <a:r>
              <a:rPr lang="en-US" sz="2400"/>
              <a:t>on </a:t>
            </a:r>
            <a:r>
              <a:rPr lang="en-US" sz="2400" i="1"/>
              <a:t>I</a:t>
            </a:r>
            <a:r>
              <a:rPr lang="en-US" sz="2400">
                <a:sym typeface="Symbol" pitchFamily="18" charset="2"/>
              </a:rPr>
              <a:t> iff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/>
              <a:t>,…, </a:t>
            </a:r>
            <a:r>
              <a:rPr lang="en-US" sz="2400" b="1"/>
              <a:t>x</a:t>
            </a:r>
            <a:r>
              <a:rPr lang="en-US" sz="2400" baseline="30000"/>
              <a:t>(</a:t>
            </a:r>
            <a:r>
              <a:rPr lang="en-US" sz="2400" i="1" baseline="30000"/>
              <a:t>n</a:t>
            </a:r>
            <a:r>
              <a:rPr lang="en-US" sz="2400" baseline="30000"/>
              <a:t>)</a:t>
            </a:r>
            <a:r>
              <a:rPr lang="en-US" sz="2400"/>
              <a:t> are linearly independent for each point in </a:t>
            </a:r>
            <a:r>
              <a:rPr lang="en-US" sz="2400" i="1"/>
              <a:t>I</a:t>
            </a:r>
            <a:r>
              <a:rPr lang="en-US" sz="2400"/>
              <a:t>. </a:t>
            </a:r>
          </a:p>
        </p:txBody>
      </p:sp>
      <p:graphicFrame>
        <p:nvGraphicFramePr>
          <p:cNvPr id="193541" name="Object 5"/>
          <p:cNvGraphicFramePr>
            <a:graphicFrameLocks noChangeAspect="1"/>
          </p:cNvGraphicFramePr>
          <p:nvPr/>
        </p:nvGraphicFramePr>
        <p:xfrm>
          <a:off x="2362200" y="2590800"/>
          <a:ext cx="3165475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7" name="Equation" r:id="rId3" imgW="1739880" imgH="711000" progId="Equation.3">
                  <p:embed/>
                </p:oleObj>
              </mc:Choice>
              <mc:Fallback>
                <p:oleObj name="Equation" r:id="rId3" imgW="1739880" imgH="711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590800"/>
                        <a:ext cx="3165475" cy="1296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</a:rPr>
              <a:t>Theorem 7.4.3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01000" cy="5029200"/>
          </a:xfrm>
        </p:spPr>
        <p:txBody>
          <a:bodyPr/>
          <a:lstStyle/>
          <a:p>
            <a:r>
              <a:rPr lang="en-US" sz="2400" dirty="0"/>
              <a:t>If 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, </a:t>
            </a:r>
            <a:r>
              <a:rPr lang="en-US" sz="2400" b="1" dirty="0"/>
              <a:t>x</a:t>
            </a:r>
            <a:r>
              <a:rPr lang="en-US" sz="2400" baseline="30000" dirty="0"/>
              <a:t>(2)</a:t>
            </a:r>
            <a:r>
              <a:rPr lang="en-US" sz="2400" dirty="0"/>
              <a:t>,…, </a:t>
            </a:r>
            <a:r>
              <a:rPr lang="en-US" sz="2400" b="1" dirty="0"/>
              <a:t>x</a:t>
            </a:r>
            <a:r>
              <a:rPr lang="en-US" sz="2400" baseline="30000" dirty="0"/>
              <a:t>(</a:t>
            </a:r>
            <a:r>
              <a:rPr lang="en-US" sz="2400" i="1" baseline="30000" dirty="0"/>
              <a:t>n</a:t>
            </a:r>
            <a:r>
              <a:rPr lang="en-US" sz="2400" baseline="30000" dirty="0"/>
              <a:t>)</a:t>
            </a:r>
            <a:r>
              <a:rPr lang="en-US" sz="2400" dirty="0"/>
              <a:t> are solutions of the system </a:t>
            </a:r>
            <a:r>
              <a:rPr lang="en-US" sz="2400" b="1" dirty="0"/>
              <a:t>x</a:t>
            </a:r>
            <a:r>
              <a:rPr lang="en-US" sz="2400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</a:t>
            </a:r>
            <a:r>
              <a:rPr lang="en-US" sz="2400" b="1" dirty="0"/>
              <a:t>x</a:t>
            </a:r>
            <a:r>
              <a:rPr lang="en-US" sz="2400" dirty="0"/>
              <a:t> on   </a:t>
            </a:r>
            <a:r>
              <a:rPr lang="en-US" sz="2400" i="1" dirty="0"/>
              <a:t>I</a:t>
            </a:r>
            <a:r>
              <a:rPr lang="en-US" sz="2400" dirty="0"/>
              <a:t>: </a:t>
            </a:r>
            <a:r>
              <a:rPr lang="en-US" sz="2400" i="1" dirty="0">
                <a:sym typeface="Symbol" pitchFamily="18" charset="2"/>
              </a:rPr>
              <a:t> &lt; t &lt; </a:t>
            </a:r>
            <a:r>
              <a:rPr lang="en-US" sz="2400" dirty="0"/>
              <a:t>, then the </a:t>
            </a:r>
            <a:r>
              <a:rPr lang="en-US" sz="2400" dirty="0" err="1"/>
              <a:t>Wronskian</a:t>
            </a:r>
            <a:r>
              <a:rPr lang="en-US" sz="2400" dirty="0"/>
              <a:t> W[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,…, </a:t>
            </a:r>
            <a:r>
              <a:rPr lang="en-US" sz="2400" b="1" dirty="0"/>
              <a:t>x</a:t>
            </a:r>
            <a:r>
              <a:rPr lang="en-US" sz="2400" baseline="30000" dirty="0"/>
              <a:t>(</a:t>
            </a:r>
            <a:r>
              <a:rPr lang="en-US" sz="2400" i="1" baseline="30000" dirty="0"/>
              <a:t>n</a:t>
            </a:r>
            <a:r>
              <a:rPr lang="en-US" sz="2400" baseline="30000" dirty="0"/>
              <a:t>)</a:t>
            </a:r>
            <a:r>
              <a:rPr lang="en-US" sz="2400" dirty="0"/>
              <a:t>](</a:t>
            </a:r>
            <a:r>
              <a:rPr lang="en-US" sz="2400" i="1" dirty="0"/>
              <a:t>t</a:t>
            </a:r>
            <a:r>
              <a:rPr lang="en-US" sz="2400" dirty="0"/>
              <a:t>) </a:t>
            </a:r>
            <a:r>
              <a:rPr lang="en-US" sz="2400" dirty="0">
                <a:sym typeface="Symbol" pitchFamily="18" charset="2"/>
              </a:rPr>
              <a:t>is either identically zero </a:t>
            </a:r>
            <a:r>
              <a:rPr lang="en-US" sz="2400" dirty="0"/>
              <a:t>on </a:t>
            </a:r>
            <a:r>
              <a:rPr lang="en-US" sz="2400" i="1" dirty="0"/>
              <a:t>I</a:t>
            </a:r>
            <a:r>
              <a:rPr lang="en-US" sz="2400" dirty="0">
                <a:sym typeface="Symbol" pitchFamily="18" charset="2"/>
              </a:rPr>
              <a:t> or else is never zero on </a:t>
            </a:r>
            <a:r>
              <a:rPr lang="en-US" sz="2400" i="1" dirty="0">
                <a:sym typeface="Symbol" pitchFamily="18" charset="2"/>
              </a:rPr>
              <a:t>I</a:t>
            </a:r>
            <a:r>
              <a:rPr lang="en-US" sz="2400" dirty="0">
                <a:sym typeface="Symbol" pitchFamily="18" charset="2"/>
              </a:rPr>
              <a:t>. </a:t>
            </a:r>
          </a:p>
          <a:p>
            <a:r>
              <a:rPr lang="en-US" sz="2400" dirty="0" smtClean="0">
                <a:sym typeface="Symbol" pitchFamily="18" charset="2"/>
              </a:rPr>
              <a:t>This result relies on Abel’s formula for the </a:t>
            </a:r>
            <a:r>
              <a:rPr lang="en-US" sz="2400" dirty="0" err="1" smtClean="0">
                <a:sym typeface="Symbol" pitchFamily="18" charset="2"/>
              </a:rPr>
              <a:t>Wronskian</a:t>
            </a:r>
            <a:endParaRPr lang="en-US" sz="2400" dirty="0" smtClean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endParaRPr lang="en-US" sz="2400" dirty="0" smtClean="0">
              <a:sym typeface="Symbol" pitchFamily="18" charset="2"/>
            </a:endParaRPr>
          </a:p>
          <a:p>
            <a:pPr>
              <a:buNone/>
            </a:pPr>
            <a:r>
              <a:rPr lang="en-US" sz="2400" dirty="0" smtClean="0">
                <a:sym typeface="Symbol" pitchFamily="18" charset="2"/>
              </a:rPr>
              <a:t>	where c is an arbitrary constant (Refer to Section 3.2)</a:t>
            </a:r>
          </a:p>
          <a:p>
            <a:r>
              <a:rPr lang="en-US" sz="2400" dirty="0" smtClean="0">
                <a:sym typeface="Symbol" pitchFamily="18" charset="2"/>
              </a:rPr>
              <a:t>This </a:t>
            </a:r>
            <a:r>
              <a:rPr lang="en-US" sz="2400" dirty="0">
                <a:sym typeface="Symbol" pitchFamily="18" charset="2"/>
              </a:rPr>
              <a:t>result enables us to determine whether a given set of solutions 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, </a:t>
            </a:r>
            <a:r>
              <a:rPr lang="en-US" sz="2400" b="1" dirty="0"/>
              <a:t>x</a:t>
            </a:r>
            <a:r>
              <a:rPr lang="en-US" sz="2400" baseline="30000" dirty="0"/>
              <a:t>(2)</a:t>
            </a:r>
            <a:r>
              <a:rPr lang="en-US" sz="2400" dirty="0"/>
              <a:t>,…, </a:t>
            </a:r>
            <a:r>
              <a:rPr lang="en-US" sz="2400" b="1" dirty="0"/>
              <a:t>x</a:t>
            </a:r>
            <a:r>
              <a:rPr lang="en-US" sz="2400" baseline="30000" dirty="0"/>
              <a:t>(</a:t>
            </a:r>
            <a:r>
              <a:rPr lang="en-US" sz="2400" i="1" baseline="30000" dirty="0"/>
              <a:t>n</a:t>
            </a:r>
            <a:r>
              <a:rPr lang="en-US" sz="2400" baseline="30000" dirty="0"/>
              <a:t>)</a:t>
            </a:r>
            <a:r>
              <a:rPr lang="en-US" sz="2400" dirty="0"/>
              <a:t> are fundamental solutions by</a:t>
            </a:r>
            <a:r>
              <a:rPr lang="en-US" sz="2400" dirty="0">
                <a:sym typeface="Symbol" pitchFamily="18" charset="2"/>
              </a:rPr>
              <a:t> evaluating </a:t>
            </a:r>
            <a:r>
              <a:rPr lang="en-US" sz="2400" dirty="0"/>
              <a:t>W[</a:t>
            </a:r>
            <a:r>
              <a:rPr lang="en-US" sz="2400" b="1" dirty="0"/>
              <a:t>x</a:t>
            </a:r>
            <a:r>
              <a:rPr lang="en-US" sz="2400" baseline="30000" dirty="0"/>
              <a:t>(1)</a:t>
            </a:r>
            <a:r>
              <a:rPr lang="en-US" sz="2400" dirty="0"/>
              <a:t>,…, </a:t>
            </a:r>
            <a:r>
              <a:rPr lang="en-US" sz="2400" b="1" dirty="0"/>
              <a:t>x</a:t>
            </a:r>
            <a:r>
              <a:rPr lang="en-US" sz="2400" baseline="30000" dirty="0"/>
              <a:t>(</a:t>
            </a:r>
            <a:r>
              <a:rPr lang="en-US" sz="2400" i="1" baseline="30000" dirty="0"/>
              <a:t>n</a:t>
            </a:r>
            <a:r>
              <a:rPr lang="en-US" sz="2400" baseline="30000" dirty="0"/>
              <a:t>)</a:t>
            </a:r>
            <a:r>
              <a:rPr lang="en-US" sz="2400" dirty="0"/>
              <a:t>](</a:t>
            </a:r>
            <a:r>
              <a:rPr lang="en-US" sz="2400" i="1" dirty="0"/>
              <a:t>t</a:t>
            </a:r>
            <a:r>
              <a:rPr lang="en-US" sz="2400" dirty="0"/>
              <a:t>) </a:t>
            </a:r>
            <a:r>
              <a:rPr lang="en-US" sz="2400" dirty="0">
                <a:sym typeface="Symbol" pitchFamily="18" charset="2"/>
              </a:rPr>
              <a:t>at </a:t>
            </a:r>
            <a:r>
              <a:rPr lang="en-US" sz="2400" i="1" dirty="0">
                <a:sym typeface="Symbol" pitchFamily="18" charset="2"/>
              </a:rPr>
              <a:t>any</a:t>
            </a:r>
            <a:r>
              <a:rPr lang="en-US" sz="2400" dirty="0">
                <a:sym typeface="Symbol" pitchFamily="18" charset="2"/>
              </a:rPr>
              <a:t> point </a:t>
            </a:r>
            <a:r>
              <a:rPr lang="en-US" sz="2400" i="1" dirty="0">
                <a:sym typeface="Symbol" pitchFamily="18" charset="2"/>
              </a:rPr>
              <a:t>t</a:t>
            </a:r>
            <a:r>
              <a:rPr lang="en-US" sz="2400" dirty="0">
                <a:sym typeface="Symbol" pitchFamily="18" charset="2"/>
              </a:rPr>
              <a:t> in </a:t>
            </a:r>
            <a:r>
              <a:rPr lang="en-US" sz="2400" i="1" dirty="0">
                <a:sym typeface="Symbol" pitchFamily="18" charset="2"/>
              </a:rPr>
              <a:t> &lt; t &lt; </a:t>
            </a:r>
            <a:r>
              <a:rPr lang="en-US" sz="2400" dirty="0"/>
              <a:t>.  </a:t>
            </a:r>
            <a:endParaRPr lang="en-US" sz="2400" dirty="0">
              <a:sym typeface="Symbol" pitchFamily="18" charset="2"/>
            </a:endParaRPr>
          </a:p>
        </p:txBody>
      </p:sp>
      <p:graphicFrame>
        <p:nvGraphicFramePr>
          <p:cNvPr id="195590" name="Object 6"/>
          <p:cNvGraphicFramePr>
            <a:graphicFrameLocks noChangeAspect="1"/>
          </p:cNvGraphicFramePr>
          <p:nvPr/>
        </p:nvGraphicFramePr>
        <p:xfrm>
          <a:off x="1362075" y="3352800"/>
          <a:ext cx="733583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6" name="Equation" r:id="rId3" imgW="3619440" imgH="393480" progId="Equation.3">
                  <p:embed/>
                </p:oleObj>
              </mc:Choice>
              <mc:Fallback>
                <p:oleObj name="Equation" r:id="rId3" imgW="36194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5" y="3352800"/>
                        <a:ext cx="7335838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</a:rPr>
              <a:t>Theorem 7.4.4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01000" cy="4800600"/>
          </a:xfrm>
        </p:spPr>
        <p:txBody>
          <a:bodyPr/>
          <a:lstStyle/>
          <a:p>
            <a:r>
              <a:rPr lang="en-US" sz="2200" dirty="0"/>
              <a:t>Let 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r>
              <a:rPr lang="en-US" sz="2200" dirty="0"/>
              <a:t>Let </a:t>
            </a:r>
            <a:r>
              <a:rPr lang="en-US" sz="2200" b="1" dirty="0"/>
              <a:t>x</a:t>
            </a:r>
            <a:r>
              <a:rPr lang="en-US" sz="2200" baseline="30000" dirty="0"/>
              <a:t>(1)</a:t>
            </a:r>
            <a:r>
              <a:rPr lang="en-US" sz="2200" dirty="0"/>
              <a:t>, </a:t>
            </a:r>
            <a:r>
              <a:rPr lang="en-US" sz="2200" b="1" dirty="0"/>
              <a:t>x</a:t>
            </a:r>
            <a:r>
              <a:rPr lang="en-US" sz="2200" baseline="30000" dirty="0"/>
              <a:t>(2)</a:t>
            </a:r>
            <a:r>
              <a:rPr lang="en-US" sz="2200" dirty="0"/>
              <a:t>,…, </a:t>
            </a:r>
            <a:r>
              <a:rPr lang="en-US" sz="2200" b="1" dirty="0"/>
              <a:t>x</a:t>
            </a:r>
            <a:r>
              <a:rPr lang="en-US" sz="2200" baseline="30000" dirty="0"/>
              <a:t>(</a:t>
            </a:r>
            <a:r>
              <a:rPr lang="en-US" sz="2200" i="1" baseline="30000" dirty="0"/>
              <a:t>n</a:t>
            </a:r>
            <a:r>
              <a:rPr lang="en-US" sz="2200" baseline="30000" dirty="0"/>
              <a:t>)</a:t>
            </a:r>
            <a:r>
              <a:rPr lang="en-US" sz="2200" dirty="0"/>
              <a:t> be solutions of the system </a:t>
            </a:r>
            <a:r>
              <a:rPr lang="en-US" sz="2200" b="1" dirty="0"/>
              <a:t>x</a:t>
            </a:r>
            <a:r>
              <a:rPr lang="en-US" sz="2200" dirty="0">
                <a:cs typeface="Times New Roman" pitchFamily="18" charset="0"/>
              </a:rPr>
              <a:t>'</a:t>
            </a:r>
            <a:r>
              <a:rPr lang="en-US" sz="2200" dirty="0"/>
              <a:t> = </a:t>
            </a:r>
            <a:r>
              <a:rPr lang="en-US" sz="2200" b="1" dirty="0"/>
              <a:t>P</a:t>
            </a:r>
            <a:r>
              <a:rPr lang="en-US" sz="2200" dirty="0"/>
              <a:t>(</a:t>
            </a:r>
            <a:r>
              <a:rPr lang="en-US" sz="2200" i="1" dirty="0"/>
              <a:t>t</a:t>
            </a:r>
            <a:r>
              <a:rPr lang="en-US" sz="2200" dirty="0"/>
              <a:t>)</a:t>
            </a:r>
            <a:r>
              <a:rPr lang="en-US" sz="2200" b="1" dirty="0"/>
              <a:t>x</a:t>
            </a:r>
            <a:r>
              <a:rPr lang="en-US" sz="2200" dirty="0"/>
              <a:t>,</a:t>
            </a:r>
          </a:p>
          <a:p>
            <a:pPr>
              <a:buFontTx/>
              <a:buNone/>
            </a:pPr>
            <a:r>
              <a:rPr lang="en-US" sz="2200" i="1" dirty="0">
                <a:sym typeface="Symbol" pitchFamily="18" charset="2"/>
              </a:rPr>
              <a:t>	 &lt; t &lt; </a:t>
            </a:r>
            <a:r>
              <a:rPr lang="en-US" sz="2200" dirty="0"/>
              <a:t>, that satisfy the initial conditions</a:t>
            </a:r>
          </a:p>
          <a:p>
            <a:pPr>
              <a:buFontTx/>
              <a:buNone/>
            </a:pPr>
            <a:endParaRPr lang="en-US" sz="2200" dirty="0"/>
          </a:p>
          <a:p>
            <a:pPr>
              <a:buFontTx/>
              <a:buNone/>
            </a:pPr>
            <a:r>
              <a:rPr lang="en-US" sz="2200" dirty="0"/>
              <a:t>	respectively, where </a:t>
            </a:r>
            <a:r>
              <a:rPr lang="en-US" sz="2200" i="1" dirty="0"/>
              <a:t>t</a:t>
            </a:r>
            <a:r>
              <a:rPr lang="en-US" sz="2200" baseline="-25000" dirty="0"/>
              <a:t>0</a:t>
            </a:r>
            <a:r>
              <a:rPr lang="en-US" sz="2200" dirty="0"/>
              <a:t> is any point in </a:t>
            </a:r>
            <a:r>
              <a:rPr lang="en-US" sz="2200" i="1" dirty="0">
                <a:sym typeface="Symbol" pitchFamily="18" charset="2"/>
              </a:rPr>
              <a:t> &lt; t &lt; </a:t>
            </a:r>
            <a:r>
              <a:rPr lang="en-US" sz="2200" dirty="0"/>
              <a:t>.   Then</a:t>
            </a:r>
          </a:p>
          <a:p>
            <a:pPr>
              <a:buFontTx/>
              <a:buNone/>
            </a:pPr>
            <a:r>
              <a:rPr lang="en-US" sz="2200" dirty="0"/>
              <a:t>	</a:t>
            </a:r>
            <a:r>
              <a:rPr lang="en-US" sz="2200" b="1" dirty="0" smtClean="0"/>
              <a:t>x</a:t>
            </a:r>
            <a:r>
              <a:rPr lang="en-US" sz="2200" baseline="30000" dirty="0" smtClean="0"/>
              <a:t>(1</a:t>
            </a:r>
            <a:r>
              <a:rPr lang="en-US" sz="2200" baseline="30000" dirty="0"/>
              <a:t>)</a:t>
            </a:r>
            <a:r>
              <a:rPr lang="en-US" sz="2200" dirty="0"/>
              <a:t>, </a:t>
            </a:r>
            <a:r>
              <a:rPr lang="en-US" sz="2200" b="1" dirty="0"/>
              <a:t>x</a:t>
            </a:r>
            <a:r>
              <a:rPr lang="en-US" sz="2200" baseline="30000" dirty="0"/>
              <a:t>(2)</a:t>
            </a:r>
            <a:r>
              <a:rPr lang="en-US" sz="2200" dirty="0"/>
              <a:t>,…, </a:t>
            </a:r>
            <a:r>
              <a:rPr lang="en-US" sz="2200" b="1" dirty="0"/>
              <a:t>x</a:t>
            </a:r>
            <a:r>
              <a:rPr lang="en-US" sz="2200" baseline="30000" dirty="0"/>
              <a:t>(</a:t>
            </a:r>
            <a:r>
              <a:rPr lang="en-US" sz="2200" i="1" baseline="30000" dirty="0"/>
              <a:t>n</a:t>
            </a:r>
            <a:r>
              <a:rPr lang="en-US" sz="2200" baseline="30000" dirty="0"/>
              <a:t>)</a:t>
            </a:r>
            <a:r>
              <a:rPr lang="en-US" sz="2200" dirty="0"/>
              <a:t> are </a:t>
            </a:r>
            <a:r>
              <a:rPr lang="en-US" sz="2200" dirty="0" smtClean="0"/>
              <a:t>form a fundamental set </a:t>
            </a:r>
            <a:r>
              <a:rPr lang="en-US" sz="2200" dirty="0"/>
              <a:t>of </a:t>
            </a:r>
            <a:r>
              <a:rPr lang="en-US" sz="2200" dirty="0" smtClean="0"/>
              <a:t>solutions of   </a:t>
            </a:r>
          </a:p>
          <a:p>
            <a:pPr>
              <a:buFontTx/>
              <a:buNone/>
            </a:pPr>
            <a:r>
              <a:rPr lang="en-US" sz="2200" b="1" dirty="0"/>
              <a:t>	</a:t>
            </a:r>
            <a:r>
              <a:rPr lang="en-US" sz="2200" b="1" dirty="0" smtClean="0"/>
              <a:t>x</a:t>
            </a:r>
            <a:r>
              <a:rPr lang="en-US" sz="2200" dirty="0">
                <a:cs typeface="Times New Roman" pitchFamily="18" charset="0"/>
              </a:rPr>
              <a:t>'</a:t>
            </a:r>
            <a:r>
              <a:rPr lang="en-US" sz="2200" dirty="0"/>
              <a:t> = </a:t>
            </a:r>
            <a:r>
              <a:rPr lang="en-US" sz="2200" b="1" dirty="0"/>
              <a:t>P</a:t>
            </a:r>
            <a:r>
              <a:rPr lang="en-US" sz="2200" dirty="0"/>
              <a:t>(</a:t>
            </a:r>
            <a:r>
              <a:rPr lang="en-US" sz="2200" i="1" dirty="0"/>
              <a:t>t</a:t>
            </a:r>
            <a:r>
              <a:rPr lang="en-US" sz="2200" dirty="0"/>
              <a:t>)</a:t>
            </a:r>
            <a:r>
              <a:rPr lang="en-US" sz="2200" b="1" dirty="0"/>
              <a:t>x</a:t>
            </a:r>
            <a:r>
              <a:rPr lang="en-US" sz="2200" dirty="0"/>
              <a:t>.</a:t>
            </a:r>
          </a:p>
        </p:txBody>
      </p:sp>
      <p:graphicFrame>
        <p:nvGraphicFramePr>
          <p:cNvPr id="196612" name="Object 4"/>
          <p:cNvGraphicFramePr>
            <a:graphicFrameLocks noChangeAspect="1"/>
          </p:cNvGraphicFramePr>
          <p:nvPr/>
        </p:nvGraphicFramePr>
        <p:xfrm>
          <a:off x="2268538" y="1828800"/>
          <a:ext cx="3802062" cy="202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4" name="Equation" r:id="rId3" imgW="2145960" imgH="1143000" progId="Equation.3">
                  <p:embed/>
                </p:oleObj>
              </mc:Choice>
              <mc:Fallback>
                <p:oleObj name="Equation" r:id="rId3" imgW="2145960" imgH="1143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1828800"/>
                        <a:ext cx="3802062" cy="202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6613" name="Object 5"/>
          <p:cNvGraphicFramePr>
            <a:graphicFrameLocks noChangeAspect="1"/>
          </p:cNvGraphicFramePr>
          <p:nvPr/>
        </p:nvGraphicFramePr>
        <p:xfrm>
          <a:off x="2819400" y="4724400"/>
          <a:ext cx="341947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5" name="Equation" r:id="rId5" imgW="1930320" imgH="241200" progId="Equation.3">
                  <p:embed/>
                </p:oleObj>
              </mc:Choice>
              <mc:Fallback>
                <p:oleObj name="Equation" r:id="rId5" imgW="193032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724400"/>
                        <a:ext cx="3419475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</a:rPr>
              <a:t>Theorem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</a:rPr>
              <a:t>7.4.5</a:t>
            </a:r>
            <a:endParaRPr lang="en-US" sz="3200" b="1" dirty="0">
              <a:solidFill>
                <a:srgbClr val="2125D7"/>
              </a:solidFill>
              <a:latin typeface="+mn-lt"/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01000" cy="48006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Consider the system</a:t>
            </a:r>
            <a:endParaRPr lang="en-US" sz="2200" dirty="0"/>
          </a:p>
          <a:p>
            <a:endParaRPr lang="en-US" sz="2200" dirty="0"/>
          </a:p>
          <a:p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w</a:t>
            </a:r>
            <a:r>
              <a:rPr lang="en-US" sz="2200" dirty="0" smtClean="0"/>
              <a:t>here each element of </a:t>
            </a:r>
            <a:r>
              <a:rPr lang="en-US" sz="2200" b="1" dirty="0" smtClean="0"/>
              <a:t>P </a:t>
            </a:r>
            <a:r>
              <a:rPr lang="en-US" sz="2200" dirty="0" smtClean="0"/>
              <a:t>is a real-valued continuous function. If </a:t>
            </a:r>
            <a:r>
              <a:rPr lang="en-US" sz="2200" b="1" dirty="0" smtClean="0"/>
              <a:t>x = u</a:t>
            </a:r>
            <a:r>
              <a:rPr lang="en-US" sz="2200" dirty="0" smtClean="0"/>
              <a:t>(</a:t>
            </a:r>
            <a:r>
              <a:rPr lang="en-US" sz="2200" i="1" dirty="0"/>
              <a:t>t</a:t>
            </a:r>
            <a:r>
              <a:rPr lang="en-US" sz="2200" dirty="0" smtClean="0"/>
              <a:t>) + </a:t>
            </a:r>
            <a:r>
              <a:rPr lang="en-US" sz="2200" i="1" dirty="0" smtClean="0"/>
              <a:t>i</a:t>
            </a:r>
            <a:r>
              <a:rPr lang="en-US" sz="2200" dirty="0" smtClean="0"/>
              <a:t>v(</a:t>
            </a:r>
            <a:r>
              <a:rPr lang="en-US" sz="2200" i="1" dirty="0" smtClean="0"/>
              <a:t>t</a:t>
            </a:r>
            <a:r>
              <a:rPr lang="en-US" sz="2200" dirty="0" smtClean="0"/>
              <a:t>) is a complex-valued solution of Eq. (3), then its real part </a:t>
            </a:r>
            <a:r>
              <a:rPr lang="en-US" sz="2200" b="1" dirty="0"/>
              <a:t>u</a:t>
            </a:r>
            <a:r>
              <a:rPr lang="en-US" sz="2200" dirty="0"/>
              <a:t>(</a:t>
            </a:r>
            <a:r>
              <a:rPr lang="en-US" sz="2200" i="1" dirty="0"/>
              <a:t>t</a:t>
            </a:r>
            <a:r>
              <a:rPr lang="en-US" sz="2200" dirty="0" smtClean="0"/>
              <a:t>) and its imaginary part v(</a:t>
            </a:r>
            <a:r>
              <a:rPr lang="en-US" sz="2200" i="1" dirty="0" smtClean="0"/>
              <a:t>t</a:t>
            </a:r>
            <a:r>
              <a:rPr lang="en-US" sz="2200" dirty="0" smtClean="0"/>
              <a:t>) are also solutions of this equation. </a:t>
            </a:r>
            <a:endParaRPr lang="en-US" sz="2200" dirty="0" smtClean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 smtClean="0"/>
          </a:p>
          <a:p>
            <a:endParaRPr lang="en-US" sz="800" dirty="0" smtClean="0"/>
          </a:p>
        </p:txBody>
      </p:sp>
      <p:graphicFrame>
        <p:nvGraphicFramePr>
          <p:cNvPr id="1966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474779"/>
              </p:ext>
            </p:extLst>
          </p:nvPr>
        </p:nvGraphicFramePr>
        <p:xfrm>
          <a:off x="3527425" y="2308225"/>
          <a:ext cx="11033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37" name="Equation" r:id="rId3" imgW="622080" imgH="203040" progId="Equation.3">
                  <p:embed/>
                </p:oleObj>
              </mc:Choice>
              <mc:Fallback>
                <p:oleObj name="Equation" r:id="rId3" imgW="622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2308225"/>
                        <a:ext cx="110331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905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416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Equation</vt:lpstr>
      <vt:lpstr>Microsoft Equation 3.0</vt:lpstr>
      <vt:lpstr>Boyce/DiPrima 10th ed, Ch 7.4: Basic Theory of Systems of First Order Linear Equations  Elementary Differential Equations and Boundary Value Problems, 10th edition, by William E. Boyce and Richard C. DiPrima, ©2013 by John Wiley &amp; Sons, Inc.</vt:lpstr>
      <vt:lpstr>Vector Solutions of an ODE System</vt:lpstr>
      <vt:lpstr>Homogeneous Case; Vector Function Notation</vt:lpstr>
      <vt:lpstr>Theorem 7.4.1</vt:lpstr>
      <vt:lpstr>Theorem 7.4.2</vt:lpstr>
      <vt:lpstr>The Wronskian and Linear Independence</vt:lpstr>
      <vt:lpstr>Theorem 7.4.3</vt:lpstr>
      <vt:lpstr>Theorem 7.4.4</vt:lpstr>
      <vt:lpstr>Theorem 7.4.5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260</dc:title>
  <dc:creator>Phil Gustafson</dc:creator>
  <cp:lastModifiedBy>WileyService</cp:lastModifiedBy>
  <cp:revision>588</cp:revision>
  <cp:lastPrinted>1601-01-01T00:00:00Z</cp:lastPrinted>
  <dcterms:created xsi:type="dcterms:W3CDTF">2001-08-11T18:03:30Z</dcterms:created>
  <dcterms:modified xsi:type="dcterms:W3CDTF">2012-08-18T18:58:19Z</dcterms:modified>
</cp:coreProperties>
</file>