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3"/>
  </p:handoutMasterIdLst>
  <p:sldIdLst>
    <p:sldId id="304" r:id="rId2"/>
    <p:sldId id="354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6" r:id="rId12"/>
    <p:sldId id="377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6" r:id="rId2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9" autoAdjust="0"/>
    <p:restoredTop sz="90929"/>
  </p:normalViewPr>
  <p:slideViewPr>
    <p:cSldViewPr>
      <p:cViewPr varScale="1">
        <p:scale>
          <a:sx n="72" d="100"/>
          <a:sy n="72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92675E-D732-4C24-84BC-04C63E836B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48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F761E-92F5-4C25-B0BC-9E5203C8C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7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6A91-582E-4E91-835E-301218577D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6C2A-880E-456F-88E7-3487F011A6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4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C840-6728-45B3-85ED-858C6DE0B7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4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8308-B472-43A3-9003-E5BA0D7E7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1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5F979-3F58-460E-8BFC-56B4AEDB6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BBC95-53CE-4A94-9F99-4999CA4CE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44D8-F89E-426D-85C5-264296A0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6691-3BC3-40B0-885B-D6B39E7045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4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B6C70-324D-442C-9E46-2D6D70793E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3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9CA8-CF1D-46DF-8E90-7A065D1BC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04402-417A-4205-B243-4E6D3F02A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8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7.2: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Review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of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Matrices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For theoretical and </a:t>
            </a:r>
            <a:r>
              <a:rPr lang="en-US" sz="2400" dirty="0" smtClean="0"/>
              <a:t>computational </a:t>
            </a:r>
            <a:r>
              <a:rPr lang="en-US" sz="2400" dirty="0"/>
              <a:t>reasons, we review results of matrix theory in this section and the next. </a:t>
            </a:r>
          </a:p>
          <a:p>
            <a:r>
              <a:rPr lang="en-US" sz="2400" dirty="0"/>
              <a:t>A </a:t>
            </a:r>
            <a:r>
              <a:rPr lang="en-US" sz="2400" b="1" dirty="0"/>
              <a:t>matrix</a:t>
            </a:r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 is an </a:t>
            </a:r>
            <a:r>
              <a:rPr lang="en-US" sz="2400" i="1" dirty="0"/>
              <a:t>m </a:t>
            </a:r>
            <a:r>
              <a:rPr lang="en-US" sz="2400" dirty="0"/>
              <a:t>x </a:t>
            </a:r>
            <a:r>
              <a:rPr lang="en-US" sz="2400" i="1" dirty="0"/>
              <a:t>n</a:t>
            </a:r>
            <a:r>
              <a:rPr lang="en-US" sz="2400" dirty="0"/>
              <a:t> rectangular array of elements, arranged in </a:t>
            </a:r>
            <a:r>
              <a:rPr lang="en-US" sz="2400" i="1" dirty="0"/>
              <a:t>m</a:t>
            </a:r>
            <a:r>
              <a:rPr lang="en-US" sz="2400" dirty="0"/>
              <a:t> rows and </a:t>
            </a:r>
            <a:r>
              <a:rPr lang="en-US" sz="2400" i="1" dirty="0"/>
              <a:t>n</a:t>
            </a:r>
            <a:r>
              <a:rPr lang="en-US" sz="2400" dirty="0"/>
              <a:t> columns, denoted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Some examples of 2 x 2 matrices are given below:</a:t>
            </a:r>
          </a:p>
        </p:txBody>
      </p:sp>
      <p:graphicFrame>
        <p:nvGraphicFramePr>
          <p:cNvPr id="74765" name="Object 13"/>
          <p:cNvGraphicFramePr>
            <a:graphicFrameLocks noChangeAspect="1"/>
          </p:cNvGraphicFramePr>
          <p:nvPr/>
        </p:nvGraphicFramePr>
        <p:xfrm>
          <a:off x="2276475" y="3429000"/>
          <a:ext cx="367665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3" name="Equation" r:id="rId3" imgW="2070000" imgH="939600" progId="Equation.3">
                  <p:embed/>
                </p:oleObj>
              </mc:Choice>
              <mc:Fallback>
                <p:oleObj name="Equation" r:id="rId3" imgW="2070000" imgH="939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3429000"/>
                        <a:ext cx="3676650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6" name="Object 14"/>
          <p:cNvGraphicFramePr>
            <a:graphicFrameLocks noChangeAspect="1"/>
          </p:cNvGraphicFramePr>
          <p:nvPr/>
        </p:nvGraphicFramePr>
        <p:xfrm>
          <a:off x="1447800" y="5791200"/>
          <a:ext cx="527526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4" name="Equation" r:id="rId5" imgW="2971800" imgH="457200" progId="Equation.3">
                  <p:embed/>
                </p:oleObj>
              </mc:Choice>
              <mc:Fallback>
                <p:oleObj name="Equation" r:id="rId5" imgW="2971800" imgH="457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91200"/>
                        <a:ext cx="5275263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Addition and Subtraction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b="1" dirty="0"/>
              <a:t>sum</a:t>
            </a:r>
            <a:r>
              <a:rPr lang="en-US" sz="2400" dirty="0"/>
              <a:t> of two </a:t>
            </a:r>
            <a:r>
              <a:rPr lang="en-US" sz="2400" i="1" dirty="0"/>
              <a:t>m </a:t>
            </a:r>
            <a:r>
              <a:rPr lang="en-US" sz="2400" dirty="0"/>
              <a:t>x </a:t>
            </a:r>
            <a:r>
              <a:rPr lang="en-US" sz="2400" i="1" dirty="0"/>
              <a:t>n</a:t>
            </a:r>
            <a:r>
              <a:rPr lang="en-US" sz="2400" dirty="0"/>
              <a:t> matrices </a:t>
            </a:r>
            <a:r>
              <a:rPr lang="en-US" sz="2400" b="1" dirty="0"/>
              <a:t>A</a:t>
            </a:r>
            <a:r>
              <a:rPr lang="en-US" sz="2400" dirty="0"/>
              <a:t> = (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) and </a:t>
            </a:r>
            <a:r>
              <a:rPr lang="en-US" sz="2400" b="1" dirty="0"/>
              <a:t>B</a:t>
            </a:r>
            <a:r>
              <a:rPr lang="en-US" sz="2400" dirty="0"/>
              <a:t> = (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) is defined to be </a:t>
            </a:r>
            <a:r>
              <a:rPr lang="en-US" sz="2400" b="1" dirty="0"/>
              <a:t>A</a:t>
            </a:r>
            <a:r>
              <a:rPr lang="en-US" sz="2400" dirty="0"/>
              <a:t> + </a:t>
            </a:r>
            <a:r>
              <a:rPr lang="en-US" sz="2400" b="1" dirty="0"/>
              <a:t>B</a:t>
            </a:r>
            <a:r>
              <a:rPr lang="en-US" sz="2400" dirty="0"/>
              <a:t> = (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 +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). </a:t>
            </a:r>
            <a:r>
              <a:rPr lang="en-US" sz="2400" dirty="0" smtClean="0"/>
              <a:t>For </a:t>
            </a:r>
            <a:r>
              <a:rPr lang="en-US" sz="2400" dirty="0"/>
              <a:t>example,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b="1" dirty="0"/>
              <a:t>difference</a:t>
            </a:r>
            <a:r>
              <a:rPr lang="en-US" sz="2400" dirty="0"/>
              <a:t> of two </a:t>
            </a:r>
            <a:r>
              <a:rPr lang="en-US" sz="2400" i="1" dirty="0"/>
              <a:t>m </a:t>
            </a:r>
            <a:r>
              <a:rPr lang="en-US" sz="2400" dirty="0"/>
              <a:t>x </a:t>
            </a:r>
            <a:r>
              <a:rPr lang="en-US" sz="2400" i="1" dirty="0"/>
              <a:t>n</a:t>
            </a:r>
            <a:r>
              <a:rPr lang="en-US" sz="2400" dirty="0"/>
              <a:t> matrices </a:t>
            </a:r>
            <a:r>
              <a:rPr lang="en-US" sz="2400" b="1" dirty="0"/>
              <a:t>A</a:t>
            </a:r>
            <a:r>
              <a:rPr lang="en-US" sz="2400" dirty="0"/>
              <a:t> = (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) and </a:t>
            </a:r>
            <a:r>
              <a:rPr lang="en-US" sz="2400" b="1" dirty="0"/>
              <a:t>B</a:t>
            </a:r>
            <a:r>
              <a:rPr lang="en-US" sz="2400" dirty="0"/>
              <a:t> = (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) is defined to be </a:t>
            </a:r>
            <a:r>
              <a:rPr lang="en-US" sz="2400" b="1" dirty="0"/>
              <a:t>A</a:t>
            </a:r>
            <a:r>
              <a:rPr lang="en-US" sz="2400" dirty="0"/>
              <a:t> - </a:t>
            </a:r>
            <a:r>
              <a:rPr lang="en-US" sz="2400" b="1" dirty="0"/>
              <a:t>B</a:t>
            </a:r>
            <a:r>
              <a:rPr lang="en-US" sz="2400" dirty="0"/>
              <a:t> = (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 -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). </a:t>
            </a:r>
            <a:r>
              <a:rPr lang="en-US" sz="2400" dirty="0" smtClean="0"/>
              <a:t>For </a:t>
            </a:r>
            <a:r>
              <a:rPr lang="en-US" sz="2400" dirty="0"/>
              <a:t>example,</a:t>
            </a:r>
          </a:p>
        </p:txBody>
      </p:sp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1676400" y="2667000"/>
          <a:ext cx="509746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6" name="Equation" r:id="rId3" imgW="2869920" imgH="457200" progId="Equation.3">
                  <p:embed/>
                </p:oleObj>
              </mc:Choice>
              <mc:Fallback>
                <p:oleObj name="Equation" r:id="rId3" imgW="286992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667000"/>
                        <a:ext cx="5097463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1600200" y="4724400"/>
          <a:ext cx="52768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7" name="Equation" r:id="rId5" imgW="2971800" imgH="457200" progId="Equation.3">
                  <p:embed/>
                </p:oleObj>
              </mc:Choice>
              <mc:Fallback>
                <p:oleObj name="Equation" r:id="rId5" imgW="29718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527685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Multiplication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product</a:t>
            </a:r>
            <a:r>
              <a:rPr lang="en-US" sz="2400"/>
              <a:t> of an </a:t>
            </a:r>
            <a:r>
              <a:rPr lang="en-US" sz="2400" i="1"/>
              <a:t>m </a:t>
            </a:r>
            <a:r>
              <a:rPr lang="en-US" sz="2400"/>
              <a:t>x </a:t>
            </a:r>
            <a:r>
              <a:rPr lang="en-US" sz="2400" i="1"/>
              <a:t>n</a:t>
            </a:r>
            <a:r>
              <a:rPr lang="en-US" sz="2400"/>
              <a:t> matrix </a:t>
            </a:r>
            <a:r>
              <a:rPr lang="en-US" sz="2400" b="1"/>
              <a:t>A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 and an </a:t>
            </a:r>
            <a:r>
              <a:rPr lang="en-US" sz="2400" i="1"/>
              <a:t>n </a:t>
            </a:r>
            <a:r>
              <a:rPr lang="en-US" sz="2400"/>
              <a:t>x </a:t>
            </a:r>
            <a:r>
              <a:rPr lang="en-US" sz="2400" i="1"/>
              <a:t>r</a:t>
            </a:r>
            <a:r>
              <a:rPr lang="en-US" sz="2400"/>
              <a:t> matrix </a:t>
            </a:r>
            <a:r>
              <a:rPr lang="en-US" sz="2400" b="1"/>
              <a:t>B </a:t>
            </a:r>
            <a:r>
              <a:rPr lang="en-US" sz="2400"/>
              <a:t>= (</a:t>
            </a:r>
            <a:r>
              <a:rPr lang="en-US" sz="2400" i="1"/>
              <a:t>b</a:t>
            </a:r>
            <a:r>
              <a:rPr lang="en-US" sz="2400" i="1" baseline="-25000"/>
              <a:t>ij</a:t>
            </a:r>
            <a:r>
              <a:rPr lang="en-US" sz="2400"/>
              <a:t>) is defined to be the matrix </a:t>
            </a:r>
            <a:r>
              <a:rPr lang="en-US" sz="2400" b="1"/>
              <a:t>C</a:t>
            </a:r>
            <a:r>
              <a:rPr lang="en-US" sz="2400"/>
              <a:t> = (</a:t>
            </a:r>
            <a:r>
              <a:rPr lang="en-US" sz="2400" i="1"/>
              <a:t>c</a:t>
            </a:r>
            <a:r>
              <a:rPr lang="en-US" sz="2400" i="1" baseline="-25000"/>
              <a:t>ij</a:t>
            </a:r>
            <a:r>
              <a:rPr lang="en-US" sz="2400"/>
              <a:t>), where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Examples (note </a:t>
            </a:r>
            <a:r>
              <a:rPr lang="en-US" sz="2400" b="1"/>
              <a:t>AB</a:t>
            </a:r>
            <a:r>
              <a:rPr lang="en-US" sz="2400"/>
              <a:t> does not necessarily equal </a:t>
            </a:r>
            <a:r>
              <a:rPr lang="en-US" sz="2400" b="1"/>
              <a:t>BA</a:t>
            </a:r>
            <a:r>
              <a:rPr lang="en-US" sz="2400"/>
              <a:t>):</a:t>
            </a:r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3276600" y="2514600"/>
          <a:ext cx="16129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4" name="Equation" r:id="rId3" imgW="825480" imgH="431640" progId="Equation.3">
                  <p:embed/>
                </p:oleObj>
              </mc:Choice>
              <mc:Fallback>
                <p:oleObj name="Equation" r:id="rId3" imgW="8254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14600"/>
                        <a:ext cx="1612900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7" name="Object 5"/>
          <p:cNvGraphicFramePr>
            <a:graphicFrameLocks noChangeAspect="1"/>
          </p:cNvGraphicFramePr>
          <p:nvPr/>
        </p:nvGraphicFramePr>
        <p:xfrm>
          <a:off x="1143000" y="3886200"/>
          <a:ext cx="7391400" cy="276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5" name="Equation" r:id="rId5" imgW="4444920" imgH="1663560" progId="Equation.3">
                  <p:embed/>
                </p:oleObj>
              </mc:Choice>
              <mc:Fallback>
                <p:oleObj name="Equation" r:id="rId5" imgW="4444920" imgH="1663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86200"/>
                        <a:ext cx="7391400" cy="276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2125D7"/>
                </a:solidFill>
                <a:latin typeface="+mn-lt"/>
              </a:rPr>
              <a:t>Example 1: Matrix Multiplication</a:t>
            </a:r>
            <a:endParaRPr lang="en-US" sz="3200" b="1" dirty="0">
              <a:solidFill>
                <a:srgbClr val="2125D7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038" y="1766888"/>
            <a:ext cx="7769225" cy="4786312"/>
          </a:xfrm>
        </p:spPr>
        <p:txBody>
          <a:bodyPr/>
          <a:lstStyle/>
          <a:p>
            <a:r>
              <a:rPr lang="en-US" sz="2400" dirty="0" smtClean="0"/>
              <a:t>To illustrate matrix multiplication and show that it is not commutative, consider the following matrices: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800" dirty="0"/>
          </a:p>
          <a:p>
            <a:r>
              <a:rPr lang="en-US" sz="2400" dirty="0" smtClean="0"/>
              <a:t>From the definition of matrix multiplication we have:</a:t>
            </a:r>
            <a:endParaRPr lang="en-US" sz="2400" dirty="0"/>
          </a:p>
        </p:txBody>
      </p:sp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2743200" y="2590800"/>
          <a:ext cx="3795711" cy="1135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8" name="Equation" r:id="rId3" imgW="2374560" imgH="711000" progId="Equation.3">
                  <p:embed/>
                </p:oleObj>
              </mc:Choice>
              <mc:Fallback>
                <p:oleObj name="Equation" r:id="rId3" imgW="237456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590800"/>
                        <a:ext cx="3795711" cy="11357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1905000" y="4114800"/>
          <a:ext cx="572135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9" name="Equation" r:id="rId5" imgW="3441600" imgH="1422360" progId="Equation.3">
                  <p:embed/>
                </p:oleObj>
              </mc:Choice>
              <mc:Fallback>
                <p:oleObj name="Equation" r:id="rId5" imgW="3441600" imgH="1422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572135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Vector Multiplication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dot product</a:t>
            </a:r>
            <a:r>
              <a:rPr lang="en-US" sz="2400"/>
              <a:t> of two </a:t>
            </a:r>
            <a:r>
              <a:rPr lang="en-US" sz="2400" i="1"/>
              <a:t>n </a:t>
            </a:r>
            <a:r>
              <a:rPr lang="en-US" sz="2400"/>
              <a:t>x 1 vectors </a:t>
            </a:r>
            <a:r>
              <a:rPr lang="en-US" sz="2400" b="1"/>
              <a:t>x </a:t>
            </a:r>
            <a:r>
              <a:rPr lang="en-US" sz="2400"/>
              <a:t>&amp; </a:t>
            </a:r>
            <a:r>
              <a:rPr lang="en-US" sz="2400" b="1"/>
              <a:t>y</a:t>
            </a:r>
            <a:r>
              <a:rPr lang="en-US" sz="2400"/>
              <a:t> is defined as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The </a:t>
            </a:r>
            <a:r>
              <a:rPr lang="en-US" sz="2400" b="1"/>
              <a:t>inner product</a:t>
            </a:r>
            <a:r>
              <a:rPr lang="en-US" sz="2400"/>
              <a:t> of two </a:t>
            </a:r>
            <a:r>
              <a:rPr lang="en-US" sz="2400" i="1"/>
              <a:t>n </a:t>
            </a:r>
            <a:r>
              <a:rPr lang="en-US" sz="2400"/>
              <a:t>x 1 vectors </a:t>
            </a:r>
            <a:r>
              <a:rPr lang="en-US" sz="2400" b="1"/>
              <a:t>x </a:t>
            </a:r>
            <a:r>
              <a:rPr lang="en-US" sz="2400"/>
              <a:t>&amp; </a:t>
            </a:r>
            <a:r>
              <a:rPr lang="en-US" sz="2400" b="1"/>
              <a:t>y</a:t>
            </a:r>
            <a:r>
              <a:rPr lang="en-US" sz="2400"/>
              <a:t> is defined as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Example:</a:t>
            </a:r>
          </a:p>
        </p:txBody>
      </p:sp>
      <p:graphicFrame>
        <p:nvGraphicFramePr>
          <p:cNvPr id="153600" name="Object 0"/>
          <p:cNvGraphicFramePr>
            <a:graphicFrameLocks noChangeAspect="1"/>
          </p:cNvGraphicFramePr>
          <p:nvPr/>
        </p:nvGraphicFramePr>
        <p:xfrm>
          <a:off x="3048000" y="2133600"/>
          <a:ext cx="16875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2" name="Equation" r:id="rId3" imgW="863280" imgH="431640" progId="Equation.3">
                  <p:embed/>
                </p:oleObj>
              </mc:Choice>
              <mc:Fallback>
                <p:oleObj name="Equation" r:id="rId3" imgW="863280" imgH="43164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1687513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1" name="Object 1"/>
          <p:cNvGraphicFramePr>
            <a:graphicFrameLocks noChangeAspect="1"/>
          </p:cNvGraphicFramePr>
          <p:nvPr/>
        </p:nvGraphicFramePr>
        <p:xfrm>
          <a:off x="2590800" y="3429000"/>
          <a:ext cx="255587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3" name="Equation" r:id="rId5" imgW="1307880" imgH="431640" progId="Equation.3">
                  <p:embed/>
                </p:oleObj>
              </mc:Choice>
              <mc:Fallback>
                <p:oleObj name="Equation" r:id="rId5" imgW="130788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429000"/>
                        <a:ext cx="2555875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990600" y="4800600"/>
          <a:ext cx="7851775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4" name="Equation" r:id="rId7" imgW="4609800" imgH="939600" progId="Equation.3">
                  <p:embed/>
                </p:oleObj>
              </mc:Choice>
              <mc:Fallback>
                <p:oleObj name="Equation" r:id="rId7" imgW="460980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00600"/>
                        <a:ext cx="7851775" cy="160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Vector Length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length</a:t>
            </a:r>
            <a:r>
              <a:rPr lang="en-US" sz="2400"/>
              <a:t> of an </a:t>
            </a:r>
            <a:r>
              <a:rPr lang="en-US" sz="2400" i="1"/>
              <a:t>n </a:t>
            </a:r>
            <a:r>
              <a:rPr lang="en-US" sz="2400"/>
              <a:t>x 1 vector </a:t>
            </a:r>
            <a:r>
              <a:rPr lang="en-US" sz="2400" b="1"/>
              <a:t>x </a:t>
            </a:r>
            <a:r>
              <a:rPr lang="en-US" sz="2400"/>
              <a:t>is defined as </a:t>
            </a:r>
          </a:p>
          <a:p>
            <a:endParaRPr lang="en-US" sz="2400"/>
          </a:p>
          <a:p>
            <a:endParaRPr lang="en-US" sz="2800"/>
          </a:p>
          <a:p>
            <a:r>
              <a:rPr lang="en-US" sz="2400"/>
              <a:t>Note here that we have used the fact that if </a:t>
            </a:r>
            <a:r>
              <a:rPr lang="en-US" sz="2400" i="1"/>
              <a:t>x</a:t>
            </a:r>
            <a:r>
              <a:rPr lang="en-US" sz="2400"/>
              <a:t> = </a:t>
            </a:r>
            <a:r>
              <a:rPr lang="en-US" sz="2400" i="1"/>
              <a:t>a</a:t>
            </a:r>
            <a:r>
              <a:rPr lang="en-US" sz="2400"/>
              <a:t> + </a:t>
            </a:r>
            <a:r>
              <a:rPr lang="en-US" sz="2400" i="1"/>
              <a:t>bi</a:t>
            </a:r>
            <a:r>
              <a:rPr lang="en-US" sz="2400"/>
              <a:t>, then </a:t>
            </a:r>
          </a:p>
          <a:p>
            <a:endParaRPr lang="en-US" sz="2400"/>
          </a:p>
          <a:p>
            <a:endParaRPr lang="en-US" sz="1200"/>
          </a:p>
          <a:p>
            <a:r>
              <a:rPr lang="en-US" sz="2400"/>
              <a:t>Example:</a:t>
            </a:r>
          </a:p>
        </p:txBody>
      </p:sp>
      <p:graphicFrame>
        <p:nvGraphicFramePr>
          <p:cNvPr id="154624" name="Object 0"/>
          <p:cNvGraphicFramePr>
            <a:graphicFrameLocks noChangeAspect="1"/>
          </p:cNvGraphicFramePr>
          <p:nvPr/>
        </p:nvGraphicFramePr>
        <p:xfrm>
          <a:off x="1828800" y="2133600"/>
          <a:ext cx="48958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6" name="Equation" r:id="rId3" imgW="2616120" imgH="482400" progId="Equation.3">
                  <p:embed/>
                </p:oleObj>
              </mc:Choice>
              <mc:Fallback>
                <p:oleObj name="Equation" r:id="rId3" imgW="2616120" imgH="4824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133600"/>
                        <a:ext cx="4895850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25" name="Object 1"/>
          <p:cNvGraphicFramePr>
            <a:graphicFrameLocks noChangeAspect="1"/>
          </p:cNvGraphicFramePr>
          <p:nvPr/>
        </p:nvGraphicFramePr>
        <p:xfrm>
          <a:off x="1447800" y="4724400"/>
          <a:ext cx="6532563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7" name="Equation" r:id="rId5" imgW="3835080" imgH="965160" progId="Equation.3">
                  <p:embed/>
                </p:oleObj>
              </mc:Choice>
              <mc:Fallback>
                <p:oleObj name="Equation" r:id="rId5" imgW="3835080" imgH="9651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24400"/>
                        <a:ext cx="6532563" cy="164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1828800" y="3581400"/>
          <a:ext cx="43434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8" name="Equation" r:id="rId7" imgW="2197080" imgH="279360" progId="Equation.3">
                  <p:embed/>
                </p:oleObj>
              </mc:Choice>
              <mc:Fallback>
                <p:oleObj name="Equation" r:id="rId7" imgW="219708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81400"/>
                        <a:ext cx="4343400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Orthogonality</a:t>
            </a:r>
            <a:endParaRPr lang="en-US" sz="32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Two </a:t>
            </a:r>
            <a:r>
              <a:rPr lang="en-US" sz="2400" i="1"/>
              <a:t>n </a:t>
            </a:r>
            <a:r>
              <a:rPr lang="en-US" sz="2400"/>
              <a:t>x 1 vectors </a:t>
            </a:r>
            <a:r>
              <a:rPr lang="en-US" sz="2400" b="1"/>
              <a:t>x </a:t>
            </a:r>
            <a:r>
              <a:rPr lang="en-US" sz="2400"/>
              <a:t>&amp; </a:t>
            </a:r>
            <a:r>
              <a:rPr lang="en-US" sz="2400" b="1"/>
              <a:t>y</a:t>
            </a:r>
            <a:r>
              <a:rPr lang="en-US" sz="2400"/>
              <a:t> are </a:t>
            </a:r>
            <a:r>
              <a:rPr lang="en-US" sz="2400" b="1"/>
              <a:t>orthogonal</a:t>
            </a:r>
            <a:r>
              <a:rPr lang="en-US" sz="2400"/>
              <a:t> if (</a:t>
            </a:r>
            <a:r>
              <a:rPr lang="en-US" sz="2400" b="1"/>
              <a:t>x</a:t>
            </a:r>
            <a:r>
              <a:rPr lang="en-US" sz="2400"/>
              <a:t>,</a:t>
            </a:r>
            <a:r>
              <a:rPr lang="en-US" sz="2400" b="1"/>
              <a:t>y) </a:t>
            </a:r>
            <a:r>
              <a:rPr lang="en-US" sz="2400"/>
              <a:t>= 0</a:t>
            </a:r>
            <a:r>
              <a:rPr lang="en-US" sz="2400" b="1"/>
              <a:t>.  </a:t>
            </a:r>
            <a:r>
              <a:rPr lang="en-US" sz="2400"/>
              <a:t> </a:t>
            </a:r>
          </a:p>
          <a:p>
            <a:r>
              <a:rPr lang="en-US" sz="2400"/>
              <a:t>Example:</a:t>
            </a:r>
          </a:p>
        </p:txBody>
      </p:sp>
      <p:graphicFrame>
        <p:nvGraphicFramePr>
          <p:cNvPr id="155648" name="Object 0"/>
          <p:cNvGraphicFramePr>
            <a:graphicFrameLocks noChangeAspect="1"/>
          </p:cNvGraphicFramePr>
          <p:nvPr/>
        </p:nvGraphicFramePr>
        <p:xfrm>
          <a:off x="1600200" y="2743200"/>
          <a:ext cx="6208713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2" name="Equation" r:id="rId3" imgW="3644640" imgH="711000" progId="Equation.3">
                  <p:embed/>
                </p:oleObj>
              </mc:Choice>
              <mc:Fallback>
                <p:oleObj name="Equation" r:id="rId3" imgW="3644640" imgH="7110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43200"/>
                        <a:ext cx="6208713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Identity Matrix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The multiplicative </a:t>
            </a:r>
            <a:r>
              <a:rPr lang="en-US" sz="2400" b="1" dirty="0"/>
              <a:t>identity</a:t>
            </a:r>
            <a:r>
              <a:rPr lang="en-US" sz="2400" dirty="0"/>
              <a:t> </a:t>
            </a:r>
            <a:r>
              <a:rPr lang="en-US" sz="2400" b="1" dirty="0"/>
              <a:t>matrix I </a:t>
            </a:r>
            <a:r>
              <a:rPr lang="en-US" sz="2400" dirty="0"/>
              <a:t>is an </a:t>
            </a:r>
            <a:r>
              <a:rPr lang="en-US" sz="2400" i="1" dirty="0"/>
              <a:t>n </a:t>
            </a:r>
            <a:r>
              <a:rPr lang="en-US" sz="2400" dirty="0"/>
              <a:t>x </a:t>
            </a:r>
            <a:r>
              <a:rPr lang="en-US" sz="2400" i="1" dirty="0"/>
              <a:t>n</a:t>
            </a:r>
            <a:r>
              <a:rPr lang="en-US" sz="2400" dirty="0"/>
              <a:t> matrix given by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For any square matrix </a:t>
            </a:r>
            <a:r>
              <a:rPr lang="en-US" sz="2400" b="1" dirty="0"/>
              <a:t>A</a:t>
            </a:r>
            <a:r>
              <a:rPr lang="en-US" sz="2400" dirty="0"/>
              <a:t>, it follows that </a:t>
            </a:r>
            <a:r>
              <a:rPr lang="en-US" sz="2400" b="1" dirty="0"/>
              <a:t>AI</a:t>
            </a:r>
            <a:r>
              <a:rPr lang="en-US" sz="2400" dirty="0"/>
              <a:t> = </a:t>
            </a:r>
            <a:r>
              <a:rPr lang="en-US" sz="2400" b="1" dirty="0"/>
              <a:t>IA </a:t>
            </a:r>
            <a:r>
              <a:rPr lang="en-US" sz="2400" dirty="0"/>
              <a:t>= </a:t>
            </a:r>
            <a:r>
              <a:rPr lang="en-US" sz="2400" b="1" dirty="0"/>
              <a:t>A</a:t>
            </a:r>
            <a:r>
              <a:rPr lang="en-US" sz="2400" dirty="0"/>
              <a:t>. </a:t>
            </a:r>
          </a:p>
          <a:p>
            <a:r>
              <a:rPr lang="en-US" sz="2400" dirty="0"/>
              <a:t>The dimensions of </a:t>
            </a:r>
            <a:r>
              <a:rPr lang="en-US" sz="2400" b="1" dirty="0"/>
              <a:t>I</a:t>
            </a:r>
            <a:r>
              <a:rPr lang="en-US" sz="2400" dirty="0"/>
              <a:t> depend on the context. </a:t>
            </a:r>
            <a:r>
              <a:rPr lang="en-US" sz="2400" dirty="0" smtClean="0"/>
              <a:t>For </a:t>
            </a:r>
            <a:r>
              <a:rPr lang="en-US" sz="2400" dirty="0"/>
              <a:t>example, </a:t>
            </a:r>
          </a:p>
        </p:txBody>
      </p:sp>
      <p:graphicFrame>
        <p:nvGraphicFramePr>
          <p:cNvPr id="156672" name="Object 0"/>
          <p:cNvGraphicFramePr>
            <a:graphicFrameLocks noChangeAspect="1"/>
          </p:cNvGraphicFramePr>
          <p:nvPr/>
        </p:nvGraphicFramePr>
        <p:xfrm>
          <a:off x="2819400" y="2286000"/>
          <a:ext cx="2097088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0" name="Equation" r:id="rId3" imgW="1180800" imgH="914400" progId="Equation.3">
                  <p:embed/>
                </p:oleObj>
              </mc:Choice>
              <mc:Fallback>
                <p:oleObj name="Equation" r:id="rId3" imgW="1180800" imgH="9144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86000"/>
                        <a:ext cx="2097088" cy="162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1143000" y="5257800"/>
          <a:ext cx="7543800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1" name="Equation" r:id="rId5" imgW="4394160" imgH="711000" progId="Equation.3">
                  <p:embed/>
                </p:oleObj>
              </mc:Choice>
              <mc:Fallback>
                <p:oleObj name="Equation" r:id="rId5" imgW="4394160" imgH="711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7543800" cy="1220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Inverse Matrix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876800"/>
          </a:xfrm>
        </p:spPr>
        <p:txBody>
          <a:bodyPr/>
          <a:lstStyle/>
          <a:p>
            <a:r>
              <a:rPr lang="en-US" sz="2400" dirty="0"/>
              <a:t>A square matrix </a:t>
            </a:r>
            <a:r>
              <a:rPr lang="en-US" sz="2400" b="1" dirty="0"/>
              <a:t>A</a:t>
            </a:r>
            <a:r>
              <a:rPr lang="en-US" sz="2400" dirty="0"/>
              <a:t> is </a:t>
            </a:r>
            <a:r>
              <a:rPr lang="en-US" sz="2400" b="1" dirty="0"/>
              <a:t>nonsingular</a:t>
            </a:r>
            <a:r>
              <a:rPr lang="en-US" sz="2400" dirty="0"/>
              <a:t>, or </a:t>
            </a:r>
            <a:r>
              <a:rPr lang="en-US" sz="2400" b="1" dirty="0"/>
              <a:t>invertible</a:t>
            </a:r>
            <a:r>
              <a:rPr lang="en-US" sz="2400" dirty="0"/>
              <a:t>, if there exists a matrix </a:t>
            </a:r>
            <a:r>
              <a:rPr lang="en-US" sz="2400" b="1" dirty="0"/>
              <a:t>B</a:t>
            </a:r>
            <a:r>
              <a:rPr lang="en-US" sz="2400" dirty="0"/>
              <a:t> such that that </a:t>
            </a:r>
            <a:r>
              <a:rPr lang="en-US" sz="2400" b="1" dirty="0"/>
              <a:t>AB</a:t>
            </a:r>
            <a:r>
              <a:rPr lang="en-US" sz="2400" dirty="0"/>
              <a:t> = </a:t>
            </a:r>
            <a:r>
              <a:rPr lang="en-US" sz="2400" b="1" dirty="0"/>
              <a:t>BA </a:t>
            </a:r>
            <a:r>
              <a:rPr lang="en-US" sz="2400" dirty="0"/>
              <a:t>= </a:t>
            </a:r>
            <a:r>
              <a:rPr lang="en-US" sz="2400" b="1" dirty="0"/>
              <a:t>I</a:t>
            </a:r>
            <a:r>
              <a:rPr lang="en-US" sz="2400" dirty="0"/>
              <a:t>. </a:t>
            </a:r>
            <a:r>
              <a:rPr lang="en-US" sz="2400" dirty="0" smtClean="0"/>
              <a:t>Otherwise</a:t>
            </a:r>
            <a:r>
              <a:rPr lang="en-US" sz="2400" b="1" dirty="0" smtClean="0"/>
              <a:t> </a:t>
            </a:r>
            <a:r>
              <a:rPr lang="en-US" sz="2400" b="1" dirty="0"/>
              <a:t>A</a:t>
            </a:r>
            <a:r>
              <a:rPr lang="en-US" sz="2400" dirty="0"/>
              <a:t> is</a:t>
            </a:r>
            <a:r>
              <a:rPr lang="en-US" sz="2400" b="1" dirty="0"/>
              <a:t> singular</a:t>
            </a:r>
            <a:r>
              <a:rPr lang="en-US" sz="2400" dirty="0"/>
              <a:t>.  </a:t>
            </a:r>
          </a:p>
          <a:p>
            <a:r>
              <a:rPr lang="en-US" sz="2400" dirty="0"/>
              <a:t>The matrix </a:t>
            </a:r>
            <a:r>
              <a:rPr lang="en-US" sz="2400" b="1" dirty="0"/>
              <a:t>B</a:t>
            </a:r>
            <a:r>
              <a:rPr lang="en-US" sz="2400" dirty="0"/>
              <a:t>, if it exists, is unique and is denoted by </a:t>
            </a:r>
            <a:r>
              <a:rPr lang="en-US" sz="2400" b="1" dirty="0"/>
              <a:t>A</a:t>
            </a:r>
            <a:r>
              <a:rPr lang="en-US" sz="2400" baseline="30000" dirty="0"/>
              <a:t>-1</a:t>
            </a:r>
            <a:r>
              <a:rPr lang="en-US" sz="2400" dirty="0"/>
              <a:t> and is called the </a:t>
            </a:r>
            <a:r>
              <a:rPr lang="en-US" sz="2400" b="1" dirty="0"/>
              <a:t>inverse</a:t>
            </a:r>
            <a:r>
              <a:rPr lang="en-US" sz="2400" dirty="0"/>
              <a:t> of </a:t>
            </a:r>
            <a:r>
              <a:rPr lang="en-US" sz="2400" b="1" dirty="0"/>
              <a:t>A</a:t>
            </a:r>
            <a:r>
              <a:rPr lang="en-US" sz="2400" dirty="0"/>
              <a:t>.   </a:t>
            </a:r>
          </a:p>
          <a:p>
            <a:r>
              <a:rPr lang="en-US" sz="2400" dirty="0"/>
              <a:t>It turns out that </a:t>
            </a:r>
            <a:r>
              <a:rPr lang="en-US" sz="2400" b="1" dirty="0"/>
              <a:t>A</a:t>
            </a:r>
            <a:r>
              <a:rPr lang="en-US" sz="2400" baseline="30000" dirty="0"/>
              <a:t>-1</a:t>
            </a:r>
            <a:r>
              <a:rPr lang="en-US" sz="2400" dirty="0"/>
              <a:t> exists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b="1" dirty="0" err="1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 0, and </a:t>
            </a:r>
            <a:r>
              <a:rPr lang="en-US" sz="2400" b="1" dirty="0"/>
              <a:t>A</a:t>
            </a:r>
            <a:r>
              <a:rPr lang="en-US" sz="2400" baseline="30000" dirty="0"/>
              <a:t>-1</a:t>
            </a:r>
            <a:r>
              <a:rPr lang="en-US" sz="2400" dirty="0"/>
              <a:t> can be found using </a:t>
            </a:r>
            <a:r>
              <a:rPr lang="en-US" sz="2400" b="1" dirty="0"/>
              <a:t>row reduction</a:t>
            </a:r>
            <a:r>
              <a:rPr lang="en-US" sz="2400" dirty="0"/>
              <a:t> (also called Gaussian elimination) on the augmented matrix (</a:t>
            </a:r>
            <a:r>
              <a:rPr lang="en-US" sz="2400" b="1" dirty="0"/>
              <a:t>A</a:t>
            </a:r>
            <a:r>
              <a:rPr lang="en-US" sz="2400" dirty="0"/>
              <a:t>|</a:t>
            </a:r>
            <a:r>
              <a:rPr lang="en-US" sz="2400" b="1" dirty="0"/>
              <a:t>I</a:t>
            </a:r>
            <a:r>
              <a:rPr lang="en-US" sz="2400" dirty="0"/>
              <a:t>), see example on next slide. </a:t>
            </a:r>
          </a:p>
          <a:p>
            <a:r>
              <a:rPr lang="en-US" sz="2400" dirty="0"/>
              <a:t>The three elementary row operations:</a:t>
            </a:r>
          </a:p>
          <a:p>
            <a:pPr lvl="1"/>
            <a:r>
              <a:rPr lang="en-US" sz="2000" dirty="0"/>
              <a:t>Interchange two rows.</a:t>
            </a:r>
          </a:p>
          <a:p>
            <a:pPr lvl="1"/>
            <a:r>
              <a:rPr lang="en-US" sz="2000" dirty="0"/>
              <a:t>Multiply a row by a nonzero scalar.</a:t>
            </a:r>
          </a:p>
          <a:p>
            <a:pPr lvl="1"/>
            <a:r>
              <a:rPr lang="en-US" sz="2000" dirty="0"/>
              <a:t>Add a multiple of one row to another row.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 </a:t>
            </a:r>
            <a:r>
              <a:rPr lang="en-US" sz="28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Finding the </a:t>
            </a:r>
            <a:r>
              <a:rPr lang="en-US" sz="2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Inverse of a </a:t>
            </a:r>
            <a:r>
              <a:rPr lang="en-US" sz="28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2)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/>
              <a:t>Use row reduction to find the inverse of the matrix </a:t>
            </a:r>
            <a:r>
              <a:rPr lang="en-US" sz="2400" b="1" dirty="0"/>
              <a:t>A</a:t>
            </a:r>
            <a:r>
              <a:rPr lang="en-US" sz="2400" dirty="0"/>
              <a:t> below, if it exists.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Solution: If possible, use elementary row operations to reduce (</a:t>
            </a:r>
            <a:r>
              <a:rPr lang="en-US" sz="2400" b="1" dirty="0"/>
              <a:t>A</a:t>
            </a:r>
            <a:r>
              <a:rPr lang="en-US" sz="2400" dirty="0"/>
              <a:t>|</a:t>
            </a:r>
            <a:r>
              <a:rPr lang="en-US" sz="2400" b="1" dirty="0"/>
              <a:t>I</a:t>
            </a:r>
            <a:r>
              <a:rPr lang="en-US" sz="2400" dirty="0"/>
              <a:t>),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pPr>
              <a:buFontTx/>
              <a:buNone/>
            </a:pPr>
            <a:r>
              <a:rPr lang="en-US" sz="2400" dirty="0"/>
              <a:t>	such that the left side is the identity matrix, for then the right side will be </a:t>
            </a:r>
            <a:r>
              <a:rPr lang="en-US" sz="2400" b="1" dirty="0"/>
              <a:t>A</a:t>
            </a:r>
            <a:r>
              <a:rPr lang="en-US" sz="2400" baseline="30000" dirty="0"/>
              <a:t>-1</a:t>
            </a:r>
            <a:r>
              <a:rPr lang="en-US" sz="2400" dirty="0" smtClean="0"/>
              <a:t>. </a:t>
            </a:r>
            <a:r>
              <a:rPr lang="en-US" sz="2400" dirty="0"/>
              <a:t>(See next slide.)   </a:t>
            </a:r>
          </a:p>
        </p:txBody>
      </p:sp>
      <p:graphicFrame>
        <p:nvGraphicFramePr>
          <p:cNvPr id="157696" name="Object 0"/>
          <p:cNvGraphicFramePr>
            <a:graphicFrameLocks noChangeAspect="1"/>
          </p:cNvGraphicFramePr>
          <p:nvPr/>
        </p:nvGraphicFramePr>
        <p:xfrm>
          <a:off x="3733800" y="2209800"/>
          <a:ext cx="183515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4" name="Equation" r:id="rId3" imgW="1130040" imgH="711000" progId="Equation.3">
                  <p:embed/>
                </p:oleObj>
              </mc:Choice>
              <mc:Fallback>
                <p:oleObj name="Equation" r:id="rId3" imgW="1130040" imgH="7110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209800"/>
                        <a:ext cx="1835150" cy="115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697" name="Object 1"/>
          <p:cNvGraphicFramePr>
            <a:graphicFrameLocks noChangeAspect="1"/>
          </p:cNvGraphicFramePr>
          <p:nvPr/>
        </p:nvGraphicFramePr>
        <p:xfrm>
          <a:off x="2895600" y="4114800"/>
          <a:ext cx="3716337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5" name="Equation" r:id="rId5" imgW="2006280" imgH="711000" progId="Equation.3">
                  <p:embed/>
                </p:oleObj>
              </mc:Choice>
              <mc:Fallback>
                <p:oleObj name="Equation" r:id="rId5" imgW="2006280" imgH="711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14800"/>
                        <a:ext cx="3716337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2:  Finding the Inverse of a Matrix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2)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800600"/>
          </a:xfrm>
        </p:spPr>
        <p:txBody>
          <a:bodyPr/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   </a:t>
            </a:r>
          </a:p>
        </p:txBody>
      </p:sp>
      <p:graphicFrame>
        <p:nvGraphicFramePr>
          <p:cNvPr id="158720" name="Object 0"/>
          <p:cNvGraphicFramePr>
            <a:graphicFrameLocks noChangeAspect="1"/>
          </p:cNvGraphicFramePr>
          <p:nvPr/>
        </p:nvGraphicFramePr>
        <p:xfrm>
          <a:off x="1066800" y="1752600"/>
          <a:ext cx="7635875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8" name="Equation" r:id="rId3" imgW="4698720" imgH="2133360" progId="Equation.3">
                  <p:embed/>
                </p:oleObj>
              </mc:Choice>
              <mc:Fallback>
                <p:oleObj name="Equation" r:id="rId3" imgW="4698720" imgH="213336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7635875" cy="346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2590800" y="5334000"/>
          <a:ext cx="3089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9" name="Equation" r:id="rId5" imgW="1892160" imgH="711000" progId="Equation.3">
                  <p:embed/>
                </p:oleObj>
              </mc:Choice>
              <mc:Fallback>
                <p:oleObj name="Equation" r:id="rId5" imgW="1892160" imgH="711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34000"/>
                        <a:ext cx="3089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Transpose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transpose</a:t>
            </a:r>
            <a:r>
              <a:rPr lang="en-US" sz="2400"/>
              <a:t> of </a:t>
            </a:r>
            <a:r>
              <a:rPr lang="en-US" sz="2400" b="1"/>
              <a:t>A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 is </a:t>
            </a:r>
            <a:r>
              <a:rPr lang="en-US" sz="2400" b="1"/>
              <a:t>A</a:t>
            </a:r>
            <a:r>
              <a:rPr lang="en-US" sz="2400" i="1" baseline="30000"/>
              <a:t>T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ji</a:t>
            </a:r>
            <a:r>
              <a:rPr lang="en-US" sz="2400"/>
              <a:t>). 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For example, </a:t>
            </a: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1441450" y="2286000"/>
          <a:ext cx="6154738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2" name="Equation" r:id="rId3" imgW="3466800" imgH="939600" progId="Equation.3">
                  <p:embed/>
                </p:oleObj>
              </mc:Choice>
              <mc:Fallback>
                <p:oleObj name="Equation" r:id="rId3" imgW="346680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286000"/>
                        <a:ext cx="6154738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1470025" y="4876800"/>
          <a:ext cx="6719888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3" name="Equation" r:id="rId5" imgW="3784320" imgH="711000" progId="Equation.3">
                  <p:embed/>
                </p:oleObj>
              </mc:Choice>
              <mc:Fallback>
                <p:oleObj name="Equation" r:id="rId5" imgW="378432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4876800"/>
                        <a:ext cx="6719888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Functions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The elements of a matrix can be functions of a real variable. </a:t>
            </a:r>
            <a:r>
              <a:rPr lang="en-US" sz="2400" dirty="0" smtClean="0"/>
              <a:t>In </a:t>
            </a:r>
            <a:r>
              <a:rPr lang="en-US" sz="2400" dirty="0"/>
              <a:t>this case, we write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Such a matrix is continuous at a point, or on an interval</a:t>
            </a:r>
          </a:p>
          <a:p>
            <a:pPr>
              <a:buFontTx/>
              <a:buNone/>
            </a:pPr>
            <a:r>
              <a:rPr lang="en-US" sz="2400" dirty="0"/>
              <a:t>	(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), if each element is continuous there. </a:t>
            </a:r>
            <a:r>
              <a:rPr lang="en-US" sz="2400" dirty="0" smtClean="0"/>
              <a:t>Similarly </a:t>
            </a:r>
            <a:r>
              <a:rPr lang="en-US" sz="2400" dirty="0"/>
              <a:t>with differentiation and integration:</a:t>
            </a:r>
          </a:p>
        </p:txBody>
      </p:sp>
      <p:graphicFrame>
        <p:nvGraphicFramePr>
          <p:cNvPr id="159744" name="Object 0"/>
          <p:cNvGraphicFramePr>
            <a:graphicFrameLocks noChangeAspect="1"/>
          </p:cNvGraphicFramePr>
          <p:nvPr/>
        </p:nvGraphicFramePr>
        <p:xfrm>
          <a:off x="1743075" y="2514600"/>
          <a:ext cx="578485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2" name="Equation" r:id="rId3" imgW="3263760" imgH="939600" progId="Equation.3">
                  <p:embed/>
                </p:oleObj>
              </mc:Choice>
              <mc:Fallback>
                <p:oleObj name="Equation" r:id="rId3" imgW="3263760" imgH="9396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2514600"/>
                        <a:ext cx="5784850" cy="166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45" name="Object 1"/>
          <p:cNvGraphicFramePr>
            <a:graphicFrameLocks noChangeAspect="1"/>
          </p:cNvGraphicFramePr>
          <p:nvPr/>
        </p:nvGraphicFramePr>
        <p:xfrm>
          <a:off x="2309813" y="5638800"/>
          <a:ext cx="414178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3" name="Equation" r:id="rId5" imgW="2336760" imgH="482400" progId="Equation.3">
                  <p:embed/>
                </p:oleObj>
              </mc:Choice>
              <mc:Fallback>
                <p:oleObj name="Equation" r:id="rId5" imgW="233676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5638800"/>
                        <a:ext cx="4141787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&amp; Differentiation Rules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Example: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Many of the rules from calculus apply in this setting</a:t>
            </a:r>
            <a:r>
              <a:rPr lang="en-US" sz="2400" dirty="0" smtClean="0"/>
              <a:t>. </a:t>
            </a:r>
            <a:r>
              <a:rPr lang="en-US" sz="2400" dirty="0"/>
              <a:t>For example:</a:t>
            </a:r>
          </a:p>
        </p:txBody>
      </p:sp>
      <p:graphicFrame>
        <p:nvGraphicFramePr>
          <p:cNvPr id="152581" name="Object 5"/>
          <p:cNvGraphicFramePr>
            <a:graphicFrameLocks noChangeAspect="1"/>
          </p:cNvGraphicFramePr>
          <p:nvPr/>
        </p:nvGraphicFramePr>
        <p:xfrm>
          <a:off x="2971800" y="4419600"/>
          <a:ext cx="4800600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9" name="Equation" r:id="rId3" imgW="2831760" imgH="1269720" progId="Equation.3">
                  <p:embed/>
                </p:oleObj>
              </mc:Choice>
              <mc:Fallback>
                <p:oleObj name="Equation" r:id="rId3" imgW="2831760" imgH="1269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419600"/>
                        <a:ext cx="4800600" cy="215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2" name="Object 6"/>
          <p:cNvGraphicFramePr>
            <a:graphicFrameLocks noChangeAspect="1"/>
          </p:cNvGraphicFramePr>
          <p:nvPr/>
        </p:nvGraphicFramePr>
        <p:xfrm>
          <a:off x="2514600" y="1905000"/>
          <a:ext cx="4953000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0" name="Equation" r:id="rId5" imgW="2806560" imgH="990360" progId="Equation.3">
                  <p:embed/>
                </p:oleObj>
              </mc:Choice>
              <mc:Fallback>
                <p:oleObj name="Equation" r:id="rId5" imgW="2806560" imgH="9903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05000"/>
                        <a:ext cx="4953000" cy="174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Conjugate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conjugate</a:t>
            </a:r>
            <a:r>
              <a:rPr lang="en-US" sz="2400"/>
              <a:t> of </a:t>
            </a:r>
            <a:r>
              <a:rPr lang="en-US" sz="2400" b="1"/>
              <a:t>A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 is </a:t>
            </a:r>
            <a:r>
              <a:rPr lang="en-US" sz="2400" b="1"/>
              <a:t>A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).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For example, </a:t>
            </a:r>
          </a:p>
        </p:txBody>
      </p:sp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1474788" y="2286000"/>
          <a:ext cx="6088062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4" name="Equation" r:id="rId3" imgW="3429000" imgH="939600" progId="Equation.3">
                  <p:embed/>
                </p:oleObj>
              </mc:Choice>
              <mc:Fallback>
                <p:oleObj name="Equation" r:id="rId3" imgW="342900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286000"/>
                        <a:ext cx="6088062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7" name="Object 5"/>
          <p:cNvGraphicFramePr>
            <a:graphicFrameLocks noChangeAspect="1"/>
          </p:cNvGraphicFramePr>
          <p:nvPr/>
        </p:nvGraphicFramePr>
        <p:xfrm>
          <a:off x="2133600" y="5029200"/>
          <a:ext cx="47355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5" name="Equation" r:id="rId5" imgW="2666880" imgH="457200" progId="Equation.3">
                  <p:embed/>
                </p:oleObj>
              </mc:Choice>
              <mc:Fallback>
                <p:oleObj name="Equation" r:id="rId5" imgW="266688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029200"/>
                        <a:ext cx="4735513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8" name="Line 6"/>
          <p:cNvSpPr>
            <a:spLocks noChangeShapeType="1"/>
          </p:cNvSpPr>
          <p:nvPr/>
        </p:nvSpPr>
        <p:spPr bwMode="auto">
          <a:xfrm>
            <a:off x="4953000" y="175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31079" name="Line 7"/>
          <p:cNvSpPr>
            <a:spLocks noChangeShapeType="1"/>
          </p:cNvSpPr>
          <p:nvPr/>
        </p:nvSpPr>
        <p:spPr bwMode="auto">
          <a:xfrm>
            <a:off x="5638800" y="175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Adjoint</a:t>
            </a:r>
            <a:endParaRPr lang="en-US" sz="32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</a:t>
            </a:r>
            <a:r>
              <a:rPr lang="en-US" sz="2400" b="1"/>
              <a:t>adjoint</a:t>
            </a:r>
            <a:r>
              <a:rPr lang="en-US" sz="2400"/>
              <a:t> of </a:t>
            </a:r>
            <a:r>
              <a:rPr lang="en-US" sz="2400" b="1"/>
              <a:t>A</a:t>
            </a:r>
            <a:r>
              <a:rPr lang="en-US" sz="2400"/>
              <a:t> is </a:t>
            </a:r>
            <a:r>
              <a:rPr lang="en-US" sz="2400" b="1"/>
              <a:t>A</a:t>
            </a:r>
            <a:r>
              <a:rPr lang="en-US" sz="2400" i="1" baseline="30000"/>
              <a:t>T</a:t>
            </a:r>
            <a:r>
              <a:rPr lang="en-US" sz="2400"/>
              <a:t> , and is denoted by </a:t>
            </a:r>
            <a:r>
              <a:rPr lang="en-US" sz="2400" b="1"/>
              <a:t>A</a:t>
            </a:r>
            <a:r>
              <a:rPr lang="en-US" sz="2400" i="1" baseline="30000"/>
              <a:t>*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For example, 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452563" y="2286000"/>
          <a:ext cx="6132512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2" name="Equation" r:id="rId3" imgW="3454200" imgH="939600" progId="Equation.3">
                  <p:embed/>
                </p:oleObj>
              </mc:Choice>
              <mc:Fallback>
                <p:oleObj name="Equation" r:id="rId3" imgW="345420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2286000"/>
                        <a:ext cx="6132512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5" name="Object 5"/>
          <p:cNvGraphicFramePr>
            <a:graphicFrameLocks noChangeAspect="1"/>
          </p:cNvGraphicFramePr>
          <p:nvPr/>
        </p:nvGraphicFramePr>
        <p:xfrm>
          <a:off x="2089150" y="5029200"/>
          <a:ext cx="4824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3" name="Equation" r:id="rId5" imgW="2717640" imgH="457200" progId="Equation.3">
                  <p:embed/>
                </p:oleObj>
              </mc:Choice>
              <mc:Fallback>
                <p:oleObj name="Equation" r:id="rId5" imgW="271764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5029200"/>
                        <a:ext cx="4824413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6" name="Line 6"/>
          <p:cNvSpPr>
            <a:spLocks noChangeShapeType="1"/>
          </p:cNvSpPr>
          <p:nvPr/>
        </p:nvSpPr>
        <p:spPr bwMode="auto">
          <a:xfrm>
            <a:off x="3810000" y="175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Square Matrices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b="1" dirty="0"/>
              <a:t>square matrix</a:t>
            </a:r>
            <a:r>
              <a:rPr lang="en-US" sz="2400" dirty="0"/>
              <a:t> </a:t>
            </a:r>
            <a:r>
              <a:rPr lang="en-US" sz="2400" b="1" dirty="0"/>
              <a:t>A </a:t>
            </a:r>
            <a:r>
              <a:rPr lang="en-US" sz="2400" dirty="0"/>
              <a:t>has the same number of rows and columns. </a:t>
            </a:r>
            <a:r>
              <a:rPr lang="en-US" sz="2400" dirty="0" smtClean="0"/>
              <a:t>That </a:t>
            </a:r>
            <a:r>
              <a:rPr lang="en-US" sz="2400" dirty="0"/>
              <a:t>is, </a:t>
            </a:r>
            <a:r>
              <a:rPr lang="en-US" sz="2400" b="1" dirty="0"/>
              <a:t>A</a:t>
            </a:r>
            <a:r>
              <a:rPr lang="en-US" sz="2400" dirty="0"/>
              <a:t> is </a:t>
            </a:r>
            <a:r>
              <a:rPr lang="en-US" sz="2400" i="1" dirty="0"/>
              <a:t>n </a:t>
            </a:r>
            <a:r>
              <a:rPr lang="en-US" sz="2400" dirty="0"/>
              <a:t>x </a:t>
            </a:r>
            <a:r>
              <a:rPr lang="en-US" sz="2400" i="1" dirty="0"/>
              <a:t>n</a:t>
            </a:r>
            <a:r>
              <a:rPr lang="en-US" sz="2400" dirty="0"/>
              <a:t>. </a:t>
            </a:r>
            <a:r>
              <a:rPr lang="en-US" sz="2400" dirty="0" smtClean="0"/>
              <a:t>In </a:t>
            </a:r>
            <a:r>
              <a:rPr lang="en-US" sz="2400" dirty="0"/>
              <a:t>this case, </a:t>
            </a:r>
            <a:r>
              <a:rPr lang="en-US" sz="2400" b="1" dirty="0"/>
              <a:t>A</a:t>
            </a:r>
            <a:r>
              <a:rPr lang="en-US" sz="2400" dirty="0"/>
              <a:t> is said to have order </a:t>
            </a:r>
            <a:r>
              <a:rPr lang="en-US" sz="2400" i="1" dirty="0"/>
              <a:t>n</a:t>
            </a:r>
            <a:r>
              <a:rPr lang="en-US" sz="2400" dirty="0"/>
              <a:t>.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For example, </a:t>
            </a:r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2581275" y="2895600"/>
          <a:ext cx="2795588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6" name="Equation" r:id="rId3" imgW="1574640" imgH="939600" progId="Equation.3">
                  <p:embed/>
                </p:oleObj>
              </mc:Choice>
              <mc:Fallback>
                <p:oleObj name="Equation" r:id="rId3" imgW="1574640" imgH="939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2895600"/>
                        <a:ext cx="2795588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2514600" y="5334000"/>
          <a:ext cx="3179763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Equation" r:id="rId5" imgW="1790640" imgH="711000" progId="Equation.3">
                  <p:embed/>
                </p:oleObj>
              </mc:Choice>
              <mc:Fallback>
                <p:oleObj name="Equation" r:id="rId5" imgW="179064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334000"/>
                        <a:ext cx="3179763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Vectors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b="1" dirty="0"/>
              <a:t>column vector</a:t>
            </a:r>
            <a:r>
              <a:rPr lang="en-US" sz="2400" dirty="0"/>
              <a:t> </a:t>
            </a:r>
            <a:r>
              <a:rPr lang="en-US" sz="2400" b="1" dirty="0"/>
              <a:t>x </a:t>
            </a:r>
            <a:r>
              <a:rPr lang="en-US" sz="2400" dirty="0"/>
              <a:t>is an </a:t>
            </a:r>
            <a:r>
              <a:rPr lang="en-US" sz="2400" i="1" dirty="0"/>
              <a:t>n </a:t>
            </a:r>
            <a:r>
              <a:rPr lang="en-US" sz="2400" dirty="0"/>
              <a:t>x 1 matrix. </a:t>
            </a:r>
            <a:r>
              <a:rPr lang="en-US" sz="2400" dirty="0" smtClean="0"/>
              <a:t>For </a:t>
            </a:r>
            <a:r>
              <a:rPr lang="en-US" sz="2400" dirty="0"/>
              <a:t>example,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b="1" dirty="0"/>
              <a:t>row vector</a:t>
            </a:r>
            <a:r>
              <a:rPr lang="en-US" sz="2400" dirty="0"/>
              <a:t> </a:t>
            </a:r>
            <a:r>
              <a:rPr lang="en-US" sz="2400" b="1" dirty="0"/>
              <a:t>x </a:t>
            </a:r>
            <a:r>
              <a:rPr lang="en-US" sz="2400" dirty="0"/>
              <a:t>is a 1 x </a:t>
            </a:r>
            <a:r>
              <a:rPr lang="en-US" sz="2400" i="1" dirty="0"/>
              <a:t>n </a:t>
            </a:r>
            <a:r>
              <a:rPr lang="en-US" sz="2400" dirty="0"/>
              <a:t>matrix. </a:t>
            </a:r>
            <a:r>
              <a:rPr lang="en-US" sz="2400" dirty="0" smtClean="0"/>
              <a:t>For </a:t>
            </a:r>
            <a:r>
              <a:rPr lang="en-US" sz="2400" dirty="0"/>
              <a:t>example,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Note here that </a:t>
            </a:r>
            <a:r>
              <a:rPr lang="en-US" sz="2400" b="1" dirty="0"/>
              <a:t>y</a:t>
            </a:r>
            <a:r>
              <a:rPr lang="en-US" sz="2400" dirty="0"/>
              <a:t> = </a:t>
            </a:r>
            <a:r>
              <a:rPr lang="en-US" sz="2400" b="1" dirty="0" err="1"/>
              <a:t>x</a:t>
            </a:r>
            <a:r>
              <a:rPr lang="en-US" sz="2400" i="1" baseline="30000" dirty="0" err="1"/>
              <a:t>T</a:t>
            </a:r>
            <a:r>
              <a:rPr lang="en-US" sz="2400" dirty="0"/>
              <a:t>, and that in general, if </a:t>
            </a:r>
            <a:r>
              <a:rPr lang="en-US" sz="2400" b="1" dirty="0"/>
              <a:t>x </a:t>
            </a:r>
            <a:r>
              <a:rPr lang="en-US" sz="2400" dirty="0"/>
              <a:t>is a column vector </a:t>
            </a:r>
            <a:r>
              <a:rPr lang="en-US" sz="2400" b="1" dirty="0"/>
              <a:t>x</a:t>
            </a:r>
            <a:r>
              <a:rPr lang="en-US" sz="2400" dirty="0"/>
              <a:t>, then </a:t>
            </a:r>
            <a:r>
              <a:rPr lang="en-US" sz="2400" b="1" dirty="0" err="1"/>
              <a:t>x</a:t>
            </a:r>
            <a:r>
              <a:rPr lang="en-US" sz="2400" i="1" baseline="30000" dirty="0" err="1"/>
              <a:t>T</a:t>
            </a:r>
            <a:r>
              <a:rPr lang="en-US" sz="2400" dirty="0"/>
              <a:t> is a row vector.  </a:t>
            </a: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3505200" y="2133600"/>
          <a:ext cx="877888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0" name="Equation" r:id="rId3" imgW="495000" imgH="711000" progId="Equation.3">
                  <p:embed/>
                </p:oleObj>
              </mc:Choice>
              <mc:Fallback>
                <p:oleObj name="Equation" r:id="rId3" imgW="49500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133600"/>
                        <a:ext cx="877888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3124200" y="4114800"/>
          <a:ext cx="15113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1" name="Equation" r:id="rId5" imgW="850680" imgH="215640" progId="Equation.3">
                  <p:embed/>
                </p:oleObj>
              </mc:Choice>
              <mc:Fallback>
                <p:oleObj name="Equation" r:id="rId5" imgW="8506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14800"/>
                        <a:ext cx="15113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The Zero Matrix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b="1" dirty="0">
                <a:cs typeface="Times New Roman" pitchFamily="18" charset="0"/>
              </a:rPr>
              <a:t>zero matrix</a:t>
            </a:r>
            <a:r>
              <a:rPr lang="en-US" sz="2400" dirty="0">
                <a:cs typeface="Times New Roman" pitchFamily="18" charset="0"/>
              </a:rPr>
              <a:t> is defined to be</a:t>
            </a:r>
            <a:r>
              <a:rPr lang="en-US" sz="2400" dirty="0"/>
              <a:t> </a:t>
            </a:r>
            <a:r>
              <a:rPr lang="en-US" sz="2400" b="1" dirty="0"/>
              <a:t>0</a:t>
            </a:r>
            <a:r>
              <a:rPr lang="en-US" sz="2400" dirty="0"/>
              <a:t> = (0), whose dimensions depend on the context. </a:t>
            </a:r>
            <a:r>
              <a:rPr lang="en-US" sz="2400" dirty="0" smtClean="0"/>
              <a:t>For </a:t>
            </a:r>
            <a:r>
              <a:rPr lang="en-US" sz="2400" dirty="0"/>
              <a:t>example, </a:t>
            </a:r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1973263" y="2590800"/>
          <a:ext cx="4960937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1" name="Equation" r:id="rId3" imgW="2793960" imgH="711000" progId="Equation.3">
                  <p:embed/>
                </p:oleObj>
              </mc:Choice>
              <mc:Fallback>
                <p:oleObj name="Equation" r:id="rId3" imgW="279396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2590800"/>
                        <a:ext cx="4960937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Equality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 dirty="0"/>
              <a:t>Two matrices </a:t>
            </a:r>
            <a:r>
              <a:rPr lang="en-US" sz="2400" b="1" dirty="0"/>
              <a:t>A</a:t>
            </a:r>
            <a:r>
              <a:rPr lang="en-US" sz="2400" dirty="0"/>
              <a:t> = (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) and </a:t>
            </a:r>
            <a:r>
              <a:rPr lang="en-US" sz="2400" b="1" dirty="0"/>
              <a:t>B</a:t>
            </a:r>
            <a:r>
              <a:rPr lang="en-US" sz="2400" dirty="0"/>
              <a:t> = (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) are </a:t>
            </a:r>
            <a:r>
              <a:rPr lang="en-US" sz="2400" b="1" dirty="0"/>
              <a:t>equal</a:t>
            </a:r>
            <a:r>
              <a:rPr lang="en-US" sz="2400" dirty="0"/>
              <a:t> if 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ij</a:t>
            </a:r>
            <a:r>
              <a:rPr lang="en-US" sz="2400" dirty="0"/>
              <a:t> =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ij</a:t>
            </a:r>
            <a:r>
              <a:rPr lang="en-US" sz="2400" dirty="0"/>
              <a:t> for all </a:t>
            </a:r>
            <a:r>
              <a:rPr lang="en-US" sz="2400" i="1" dirty="0" err="1"/>
              <a:t>i</a:t>
            </a:r>
            <a:r>
              <a:rPr lang="en-US" sz="2400" dirty="0"/>
              <a:t> and </a:t>
            </a:r>
            <a:r>
              <a:rPr lang="en-US" sz="2400" i="1" dirty="0"/>
              <a:t>j</a:t>
            </a:r>
            <a:r>
              <a:rPr lang="en-US" sz="2400" dirty="0" smtClean="0"/>
              <a:t>. </a:t>
            </a:r>
            <a:r>
              <a:rPr lang="en-US" sz="2400" dirty="0"/>
              <a:t>For example, </a:t>
            </a:r>
          </a:p>
        </p:txBody>
      </p:sp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2286000" y="2743200"/>
          <a:ext cx="38560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5" name="Equation" r:id="rId3" imgW="2171520" imgH="457200" progId="Equation.3">
                  <p:embed/>
                </p:oleObj>
              </mc:Choice>
              <mc:Fallback>
                <p:oleObj name="Equation" r:id="rId3" imgW="217152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743200"/>
                        <a:ext cx="385603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– Scalar Multiplication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648200"/>
          </a:xfrm>
        </p:spPr>
        <p:txBody>
          <a:bodyPr/>
          <a:lstStyle/>
          <a:p>
            <a:r>
              <a:rPr lang="en-US" sz="2400"/>
              <a:t>The product of a matrix </a:t>
            </a:r>
            <a:r>
              <a:rPr lang="en-US" sz="2400" b="1"/>
              <a:t>A</a:t>
            </a:r>
            <a:r>
              <a:rPr lang="en-US" sz="2400"/>
              <a:t> = (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 and a constant </a:t>
            </a:r>
            <a:r>
              <a:rPr lang="en-US" sz="2400" i="1"/>
              <a:t>k</a:t>
            </a:r>
            <a:r>
              <a:rPr lang="en-US" sz="2400"/>
              <a:t> is defined to be k</a:t>
            </a:r>
            <a:r>
              <a:rPr lang="en-US" sz="2400" b="1"/>
              <a:t>A</a:t>
            </a:r>
            <a:r>
              <a:rPr lang="en-US" sz="2400"/>
              <a:t> = (k</a:t>
            </a:r>
            <a:r>
              <a:rPr lang="en-US" sz="2400" i="1"/>
              <a:t>a</a:t>
            </a:r>
            <a:r>
              <a:rPr lang="en-US" sz="2400" i="1" baseline="-25000"/>
              <a:t>ij</a:t>
            </a:r>
            <a:r>
              <a:rPr lang="en-US" sz="2400"/>
              <a:t>). For example, </a:t>
            </a:r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1981200" y="2743200"/>
          <a:ext cx="50053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9" name="Equation" r:id="rId3" imgW="2819160" imgH="457200" progId="Equation.3">
                  <p:embed/>
                </p:oleObj>
              </mc:Choice>
              <mc:Fallback>
                <p:oleObj name="Equation" r:id="rId3" imgW="281916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43200"/>
                        <a:ext cx="500538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809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Boyce/DiPrima 10th ed, Ch 7.2:  Review of Matrices  Elementary Differential Equations and Boundary Value Problems, 10th edition, by William E. Boyce and Richard C. DiPrima, ©2013 by John Wiley &amp; Sons, Inc.</vt:lpstr>
      <vt:lpstr>Transpose</vt:lpstr>
      <vt:lpstr>Conjugate</vt:lpstr>
      <vt:lpstr>Adjoint</vt:lpstr>
      <vt:lpstr>Square Matrices</vt:lpstr>
      <vt:lpstr>Vectors</vt:lpstr>
      <vt:lpstr>The Zero Matrix</vt:lpstr>
      <vt:lpstr>Matrix Equality</vt:lpstr>
      <vt:lpstr>Matrix – Scalar Multiplication</vt:lpstr>
      <vt:lpstr>Matrix Addition and Subtraction</vt:lpstr>
      <vt:lpstr>Matrix Multiplication</vt:lpstr>
      <vt:lpstr>Example 1: Matrix Multiplication</vt:lpstr>
      <vt:lpstr>Vector Multiplication</vt:lpstr>
      <vt:lpstr>Vector Length</vt:lpstr>
      <vt:lpstr>Orthogonality</vt:lpstr>
      <vt:lpstr>Identity Matrix</vt:lpstr>
      <vt:lpstr>Inverse Matrix</vt:lpstr>
      <vt:lpstr>Example 2:  Finding the Inverse of a Matrix  (1 of 2)</vt:lpstr>
      <vt:lpstr>Example 2:  Finding the Inverse of a Matrix  (2 of 2)</vt:lpstr>
      <vt:lpstr>Matrix Functions</vt:lpstr>
      <vt:lpstr>Example &amp; Differentiation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439</cp:revision>
  <cp:lastPrinted>1601-01-01T00:00:00Z</cp:lastPrinted>
  <dcterms:created xsi:type="dcterms:W3CDTF">2001-08-11T18:03:30Z</dcterms:created>
  <dcterms:modified xsi:type="dcterms:W3CDTF">2012-08-18T18:31:39Z</dcterms:modified>
</cp:coreProperties>
</file>