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9"/>
  </p:handoutMasterIdLst>
  <p:sldIdLst>
    <p:sldId id="304" r:id="rId2"/>
    <p:sldId id="347" r:id="rId3"/>
    <p:sldId id="348" r:id="rId4"/>
    <p:sldId id="349" r:id="rId5"/>
    <p:sldId id="351" r:id="rId6"/>
    <p:sldId id="352" r:id="rId7"/>
    <p:sldId id="353" r:id="rId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4" autoAdjust="0"/>
    <p:restoredTop sz="90929"/>
  </p:normalViewPr>
  <p:slideViewPr>
    <p:cSldViewPr>
      <p:cViewPr varScale="1">
        <p:scale>
          <a:sx n="72" d="100"/>
          <a:sy n="72" d="100"/>
        </p:scale>
        <p:origin x="-7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9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9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AB95F1-DE6C-4B2A-8809-394FA8E3FE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82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22AD-C69E-4665-816F-9A33BD61F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6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46BF6-718A-499A-AA52-430D9B5997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97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1B6F-A715-4DB2-B0FD-1E799FEB3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10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3C13-4A72-4BAE-A1F4-43A9FCA66E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5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D64-396C-427A-8AA1-B0F2CD1F05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3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4FC40-90BE-4F79-ACFF-0D20C94AAD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6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6620C-59CA-48AB-9D94-02E4A68BE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0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3458-6CC0-47CC-9ED9-943348E1C9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91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F4ED-A768-445B-B341-5ECD3E0253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41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D8AA-4669-4753-9960-66FBCAA0D6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174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7978-679B-42C5-A460-82E5650851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2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E7563-08DF-44A4-8A6F-88D68C59CA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6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sz="29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Boyce/</a:t>
            </a:r>
            <a:r>
              <a:rPr lang="en-US" sz="2900" b="1" dirty="0" err="1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DiPrima</a:t>
            </a:r>
            <a:r>
              <a:rPr lang="en-US" sz="29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 10</a:t>
            </a:r>
            <a:r>
              <a:rPr lang="en-US" sz="2900" b="1" baseline="30000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th</a:t>
            </a:r>
            <a:r>
              <a:rPr lang="en-US" sz="29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ed</a:t>
            </a:r>
            <a:r>
              <a:rPr lang="en-US" sz="29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, Ch 7.1: Introduction </a:t>
            </a:r>
            <a:r>
              <a:rPr lang="en-US" sz="29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to Systems of First Order Linear </a:t>
            </a:r>
            <a:r>
              <a:rPr lang="en-US" sz="29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Equations</a:t>
            </a:r>
            <a:r>
              <a:rPr lang="en-US" sz="8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/>
            </a:r>
            <a:br>
              <a:rPr lang="en-US" sz="8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</a:br>
            <a:r>
              <a:rPr lang="en-US" sz="8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/>
            </a:r>
            <a:br>
              <a:rPr lang="en-US" sz="8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</a:br>
            <a:r>
              <a:rPr lang="en-US" sz="1100" dirty="0" smtClean="0">
                <a:latin typeface="+mn-lt"/>
              </a:rPr>
              <a:t>Elementary Differential Equations and Boundary Value Problems, 10</a:t>
            </a:r>
            <a:r>
              <a:rPr lang="en-US" sz="1100" baseline="30000" dirty="0" smtClean="0">
                <a:latin typeface="+mn-lt"/>
              </a:rPr>
              <a:t>th</a:t>
            </a:r>
            <a:r>
              <a:rPr lang="en-US" sz="1100" dirty="0" smtClean="0">
                <a:latin typeface="+mn-lt"/>
              </a:rPr>
              <a:t> edition, by William E. Boyce and Richard C. </a:t>
            </a:r>
            <a:r>
              <a:rPr lang="en-US" sz="1100" dirty="0" err="1" smtClean="0">
                <a:latin typeface="+mn-lt"/>
              </a:rPr>
              <a:t>DiPrima</a:t>
            </a:r>
            <a:r>
              <a:rPr lang="en-US" sz="1100" dirty="0" smtClean="0">
                <a:latin typeface="+mn-lt"/>
              </a:rPr>
              <a:t>, ©2013 by John Wiley &amp; Sons, Inc.</a:t>
            </a:r>
            <a:endParaRPr lang="en-US" sz="11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 dirty="0"/>
              <a:t>A system of simultaneous first order ordinary differential equations has the general form 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where each </a:t>
            </a:r>
            <a:r>
              <a:rPr lang="en-US" sz="2400" i="1" dirty="0" err="1"/>
              <a:t>x</a:t>
            </a:r>
            <a:r>
              <a:rPr lang="en-US" sz="2400" i="1" baseline="-25000" dirty="0" err="1"/>
              <a:t>k</a:t>
            </a:r>
            <a:r>
              <a:rPr lang="en-US" sz="2400" dirty="0"/>
              <a:t> is a function of </a:t>
            </a:r>
            <a:r>
              <a:rPr lang="en-US" sz="2400" i="1" dirty="0"/>
              <a:t>t. </a:t>
            </a:r>
            <a:r>
              <a:rPr lang="en-US" sz="2400" dirty="0" smtClean="0"/>
              <a:t>If </a:t>
            </a:r>
            <a:r>
              <a:rPr lang="en-US" sz="2400" dirty="0"/>
              <a:t>each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k</a:t>
            </a:r>
            <a:r>
              <a:rPr lang="en-US" sz="2400" dirty="0"/>
              <a:t> is a linear function of 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, …, </a:t>
            </a:r>
            <a:r>
              <a:rPr lang="en-US" sz="2400" i="1" dirty="0" err="1"/>
              <a:t>x</a:t>
            </a:r>
            <a:r>
              <a:rPr lang="en-US" sz="2400" i="1" baseline="-25000" dirty="0" err="1"/>
              <a:t>n</a:t>
            </a:r>
            <a:r>
              <a:rPr lang="en-US" sz="2400" dirty="0"/>
              <a:t>, then the system of equations is said to be </a:t>
            </a:r>
            <a:r>
              <a:rPr lang="en-US" sz="2400" b="1" dirty="0"/>
              <a:t>linear</a:t>
            </a:r>
            <a:r>
              <a:rPr lang="en-US" sz="2400" dirty="0"/>
              <a:t>, otherwise it is </a:t>
            </a:r>
            <a:r>
              <a:rPr lang="en-US" sz="2400" b="1" dirty="0"/>
              <a:t>nonlinear</a:t>
            </a:r>
            <a:r>
              <a:rPr lang="en-US" sz="2400" dirty="0"/>
              <a:t>. </a:t>
            </a:r>
          </a:p>
          <a:p>
            <a:r>
              <a:rPr lang="en-US" sz="2400" dirty="0"/>
              <a:t>Systems of higher order differential equations can similarly be defined.  </a:t>
            </a:r>
          </a:p>
        </p:txBody>
      </p:sp>
      <p:graphicFrame>
        <p:nvGraphicFramePr>
          <p:cNvPr id="74759" name="Object 7"/>
          <p:cNvGraphicFramePr>
            <a:graphicFrameLocks noChangeAspect="1"/>
          </p:cNvGraphicFramePr>
          <p:nvPr/>
        </p:nvGraphicFramePr>
        <p:xfrm>
          <a:off x="2286000" y="2514600"/>
          <a:ext cx="2514600" cy="168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3" name="Equation" r:id="rId3" imgW="1358640" imgH="914400" progId="Equation.3">
                  <p:embed/>
                </p:oleObj>
              </mc:Choice>
              <mc:Fallback>
                <p:oleObj name="Equation" r:id="rId3" imgW="1358640" imgH="914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514600"/>
                        <a:ext cx="2514600" cy="168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</a:rPr>
              <a:t>Example 1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8077200" cy="4343400"/>
          </a:xfrm>
        </p:spPr>
        <p:txBody>
          <a:bodyPr/>
          <a:lstStyle/>
          <a:p>
            <a:r>
              <a:rPr lang="en-US" sz="2400" dirty="0"/>
              <a:t>The motion of a </a:t>
            </a:r>
            <a:r>
              <a:rPr lang="en-US" sz="2400" dirty="0" smtClean="0"/>
              <a:t>certain spring-mass </a:t>
            </a:r>
            <a:r>
              <a:rPr lang="en-US" sz="2400" dirty="0"/>
              <a:t>system from Section </a:t>
            </a:r>
            <a:r>
              <a:rPr lang="en-US" sz="2400" dirty="0" smtClean="0"/>
              <a:t>3.7 </a:t>
            </a:r>
            <a:r>
              <a:rPr lang="en-US" sz="2400" dirty="0"/>
              <a:t>was described by the </a:t>
            </a:r>
            <a:r>
              <a:rPr lang="en-US" sz="2400" dirty="0" smtClean="0"/>
              <a:t>differential equation</a:t>
            </a:r>
            <a:endParaRPr lang="en-US" sz="2400" dirty="0"/>
          </a:p>
          <a:p>
            <a:endParaRPr lang="en-US" sz="2400" dirty="0"/>
          </a:p>
          <a:p>
            <a:endParaRPr lang="en-US" sz="800" dirty="0" smtClean="0"/>
          </a:p>
          <a:p>
            <a:r>
              <a:rPr lang="en-US" sz="2400" dirty="0" smtClean="0"/>
              <a:t>This </a:t>
            </a:r>
            <a:r>
              <a:rPr lang="en-US" sz="2400" dirty="0"/>
              <a:t>second order equation can be converted into a system of first order equations by letting </a:t>
            </a:r>
            <a:r>
              <a:rPr lang="en-US" sz="2400" i="1" dirty="0"/>
              <a:t>x</a:t>
            </a:r>
            <a:r>
              <a:rPr lang="en-US" sz="2400" baseline="-25000" dirty="0"/>
              <a:t>1 </a:t>
            </a:r>
            <a:r>
              <a:rPr lang="en-US" sz="2400" dirty="0"/>
              <a:t>= </a:t>
            </a:r>
            <a:r>
              <a:rPr lang="en-US" sz="2400" i="1" dirty="0"/>
              <a:t>u </a:t>
            </a:r>
            <a:r>
              <a:rPr lang="en-US" sz="2400" dirty="0"/>
              <a:t> and </a:t>
            </a:r>
            <a:r>
              <a:rPr lang="en-US" sz="2400" i="1" dirty="0"/>
              <a:t>x</a:t>
            </a:r>
            <a:r>
              <a:rPr lang="en-US" sz="2400" baseline="-25000" dirty="0"/>
              <a:t>2 </a:t>
            </a:r>
            <a:r>
              <a:rPr lang="en-US" sz="2400" dirty="0"/>
              <a:t>= </a:t>
            </a:r>
            <a:r>
              <a:rPr lang="en-US" sz="2400" i="1" dirty="0"/>
              <a:t>u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dirty="0"/>
              <a:t>. </a:t>
            </a:r>
            <a:r>
              <a:rPr lang="en-US" sz="2400" dirty="0" smtClean="0"/>
              <a:t>Thus 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or </a:t>
            </a:r>
          </a:p>
        </p:txBody>
      </p:sp>
      <p:graphicFrame>
        <p:nvGraphicFramePr>
          <p:cNvPr id="120838" name="Object 6"/>
          <p:cNvGraphicFramePr>
            <a:graphicFrameLocks noChangeAspect="1"/>
          </p:cNvGraphicFramePr>
          <p:nvPr/>
        </p:nvGraphicFramePr>
        <p:xfrm>
          <a:off x="2895600" y="2590800"/>
          <a:ext cx="31765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50" name="Equation" r:id="rId3" imgW="1688760" imgH="203040" progId="Equation.3">
                  <p:embed/>
                </p:oleObj>
              </mc:Choice>
              <mc:Fallback>
                <p:oleObj name="Equation" r:id="rId3" imgW="168876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590800"/>
                        <a:ext cx="3176587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39" name="Object 7"/>
          <p:cNvGraphicFramePr>
            <a:graphicFrameLocks noChangeAspect="1"/>
          </p:cNvGraphicFramePr>
          <p:nvPr/>
        </p:nvGraphicFramePr>
        <p:xfrm>
          <a:off x="3124200" y="3962400"/>
          <a:ext cx="243681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51" name="Equation" r:id="rId5" imgW="1295280" imgH="457200" progId="Equation.3">
                  <p:embed/>
                </p:oleObj>
              </mc:Choice>
              <mc:Fallback>
                <p:oleObj name="Equation" r:id="rId5" imgW="1295280" imgH="457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962400"/>
                        <a:ext cx="2436812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40" name="Object 8"/>
          <p:cNvGraphicFramePr>
            <a:graphicFrameLocks noChangeAspect="1"/>
          </p:cNvGraphicFramePr>
          <p:nvPr/>
        </p:nvGraphicFramePr>
        <p:xfrm>
          <a:off x="3124200" y="5105400"/>
          <a:ext cx="21748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52" name="Equation" r:id="rId7" imgW="1155600" imgH="457200" progId="Equation.3">
                  <p:embed/>
                </p:oleObj>
              </mc:Choice>
              <mc:Fallback>
                <p:oleObj name="Equation" r:id="rId7" imgW="1155600" imgH="457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105400"/>
                        <a:ext cx="217487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>
                <a:solidFill>
                  <a:srgbClr val="2125D7"/>
                </a:solidFill>
                <a:latin typeface="+mn-lt"/>
              </a:rPr>
              <a:t>N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th Order ODEs and Linear 1</a:t>
            </a:r>
            <a:r>
              <a:rPr lang="en-US" sz="3200" b="1" baseline="30000" dirty="0">
                <a:solidFill>
                  <a:srgbClr val="2125D7"/>
                </a:solidFill>
                <a:latin typeface="+mn-lt"/>
              </a:rPr>
              <a:t>st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 Order Systems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993063" cy="4113213"/>
          </a:xfrm>
        </p:spPr>
        <p:txBody>
          <a:bodyPr/>
          <a:lstStyle/>
          <a:p>
            <a:r>
              <a:rPr lang="en-US" sz="2400" dirty="0"/>
              <a:t>The method illustrated in </a:t>
            </a:r>
            <a:r>
              <a:rPr lang="en-US" sz="2400" dirty="0" smtClean="0"/>
              <a:t>the previous </a:t>
            </a:r>
            <a:r>
              <a:rPr lang="en-US" sz="2400" dirty="0"/>
              <a:t>example can be used to transform an arbitrary </a:t>
            </a:r>
            <a:r>
              <a:rPr lang="en-US" sz="2400" i="1" dirty="0"/>
              <a:t>n</a:t>
            </a:r>
            <a:r>
              <a:rPr lang="en-US" sz="2400" dirty="0"/>
              <a:t>th order equation</a:t>
            </a:r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into a system of </a:t>
            </a:r>
            <a:r>
              <a:rPr lang="en-US" sz="2400" i="1" dirty="0"/>
              <a:t>n</a:t>
            </a:r>
            <a:r>
              <a:rPr lang="en-US" sz="2400" dirty="0"/>
              <a:t> first order equations, first by defining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Then</a:t>
            </a:r>
          </a:p>
        </p:txBody>
      </p:sp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2162175" y="2490788"/>
          <a:ext cx="32956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2" name="Equation" r:id="rId3" imgW="1752480" imgH="228600" progId="Equation.3">
                  <p:embed/>
                </p:oleObj>
              </mc:Choice>
              <mc:Fallback>
                <p:oleObj name="Equation" r:id="rId3" imgW="17524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175" y="2490788"/>
                        <a:ext cx="32956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61" name="Object 5"/>
          <p:cNvGraphicFramePr>
            <a:graphicFrameLocks noChangeAspect="1"/>
          </p:cNvGraphicFramePr>
          <p:nvPr/>
        </p:nvGraphicFramePr>
        <p:xfrm>
          <a:off x="1981200" y="3429000"/>
          <a:ext cx="4300538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3" name="Equation" r:id="rId5" imgW="2286000" imgH="241200" progId="Equation.3">
                  <p:embed/>
                </p:oleObj>
              </mc:Choice>
              <mc:Fallback>
                <p:oleObj name="Equation" r:id="rId5" imgW="228600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429000"/>
                        <a:ext cx="4300538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62" name="Object 6"/>
          <p:cNvGraphicFramePr>
            <a:graphicFrameLocks noChangeAspect="1"/>
          </p:cNvGraphicFramePr>
          <p:nvPr/>
        </p:nvGraphicFramePr>
        <p:xfrm>
          <a:off x="1828800" y="4267200"/>
          <a:ext cx="2628900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4" name="Equation" r:id="rId7" imgW="1396800" imgH="1143000" progId="Equation.3">
                  <p:embed/>
                </p:oleObj>
              </mc:Choice>
              <mc:Fallback>
                <p:oleObj name="Equation" r:id="rId7" imgW="1396800" imgH="1143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267200"/>
                        <a:ext cx="2628900" cy="214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</a:rPr>
              <a:t>Solutions of First Order Systems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993063" cy="4724400"/>
          </a:xfrm>
        </p:spPr>
        <p:txBody>
          <a:bodyPr/>
          <a:lstStyle/>
          <a:p>
            <a:r>
              <a:rPr lang="en-US" sz="2400" dirty="0"/>
              <a:t>A system of simultaneous first order ordinary differential equations has the general form</a:t>
            </a:r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It has a </a:t>
            </a:r>
            <a:r>
              <a:rPr lang="en-US" sz="2400" b="1" dirty="0"/>
              <a:t>solution</a:t>
            </a:r>
            <a:r>
              <a:rPr lang="en-US" sz="2400" dirty="0"/>
              <a:t> </a:t>
            </a:r>
            <a:r>
              <a:rPr lang="en-US" sz="2400" dirty="0" smtClean="0"/>
              <a:t>on </a:t>
            </a:r>
            <a:r>
              <a:rPr lang="en-US" sz="2400" i="1" dirty="0"/>
              <a:t>I</a:t>
            </a:r>
            <a:r>
              <a:rPr lang="en-US" sz="2400" dirty="0"/>
              <a:t>: </a:t>
            </a:r>
            <a:r>
              <a:rPr lang="en-US" sz="2400" i="1" dirty="0">
                <a:sym typeface="Symbol" pitchFamily="18" charset="2"/>
              </a:rPr>
              <a:t> &lt; t &lt; 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 if </a:t>
            </a:r>
            <a:r>
              <a:rPr lang="en-US" sz="2400" dirty="0">
                <a:sym typeface="Symbol" pitchFamily="18" charset="2"/>
              </a:rPr>
              <a:t>there exists </a:t>
            </a:r>
            <a:r>
              <a:rPr lang="en-US" sz="2400" i="1" dirty="0">
                <a:sym typeface="Symbol" pitchFamily="18" charset="2"/>
              </a:rPr>
              <a:t>n</a:t>
            </a:r>
            <a:r>
              <a:rPr lang="en-US" sz="2400" dirty="0">
                <a:sym typeface="Symbol" pitchFamily="18" charset="2"/>
              </a:rPr>
              <a:t> functions </a:t>
            </a:r>
          </a:p>
          <a:p>
            <a:pPr>
              <a:buFontTx/>
              <a:buNone/>
            </a:pPr>
            <a:endParaRPr lang="en-US" sz="2400" dirty="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sz="2400" dirty="0">
                <a:sym typeface="Symbol" pitchFamily="18" charset="2"/>
              </a:rPr>
              <a:t>	that are differentiable on </a:t>
            </a:r>
            <a:r>
              <a:rPr lang="en-US" sz="2400" i="1" dirty="0">
                <a:sym typeface="Symbol" pitchFamily="18" charset="2"/>
              </a:rPr>
              <a:t>I</a:t>
            </a:r>
            <a:r>
              <a:rPr lang="en-US" sz="2400" dirty="0">
                <a:sym typeface="Symbol" pitchFamily="18" charset="2"/>
              </a:rPr>
              <a:t> and satisfy the system of equations at all points </a:t>
            </a:r>
            <a:r>
              <a:rPr lang="en-US" sz="2400" i="1" dirty="0">
                <a:sym typeface="Symbol" pitchFamily="18" charset="2"/>
              </a:rPr>
              <a:t>t</a:t>
            </a:r>
            <a:r>
              <a:rPr lang="en-US" sz="2400" dirty="0">
                <a:sym typeface="Symbol" pitchFamily="18" charset="2"/>
              </a:rPr>
              <a:t> in </a:t>
            </a:r>
            <a:r>
              <a:rPr lang="en-US" sz="2400" i="1" dirty="0">
                <a:sym typeface="Symbol" pitchFamily="18" charset="2"/>
              </a:rPr>
              <a:t>I</a:t>
            </a:r>
            <a:r>
              <a:rPr lang="en-US" sz="2400" dirty="0">
                <a:sym typeface="Symbol" pitchFamily="18" charset="2"/>
              </a:rPr>
              <a:t>.   </a:t>
            </a:r>
          </a:p>
          <a:p>
            <a:r>
              <a:rPr lang="en-US" sz="2400" dirty="0"/>
              <a:t>Initial conditions may also be prescribed to give an IVP:</a:t>
            </a:r>
          </a:p>
        </p:txBody>
      </p:sp>
      <p:graphicFrame>
        <p:nvGraphicFramePr>
          <p:cNvPr id="122887" name="Object 7"/>
          <p:cNvGraphicFramePr>
            <a:graphicFrameLocks noChangeAspect="1"/>
          </p:cNvGraphicFramePr>
          <p:nvPr/>
        </p:nvGraphicFramePr>
        <p:xfrm>
          <a:off x="2339975" y="2514600"/>
          <a:ext cx="2560638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9" name="Equation" r:id="rId3" imgW="1384200" imgH="685800" progId="Equation.3">
                  <p:embed/>
                </p:oleObj>
              </mc:Choice>
              <mc:Fallback>
                <p:oleObj name="Equation" r:id="rId3" imgW="1384200" imgH="685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2514600"/>
                        <a:ext cx="2560638" cy="1265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888" name="Object 8"/>
          <p:cNvGraphicFramePr>
            <a:graphicFrameLocks noChangeAspect="1"/>
          </p:cNvGraphicFramePr>
          <p:nvPr/>
        </p:nvGraphicFramePr>
        <p:xfrm>
          <a:off x="2133600" y="4267200"/>
          <a:ext cx="39195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0" name="Equation" r:id="rId5" imgW="2082600" imgH="228600" progId="Equation.3">
                  <p:embed/>
                </p:oleObj>
              </mc:Choice>
              <mc:Fallback>
                <p:oleObj name="Equation" r:id="rId5" imgW="20826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267200"/>
                        <a:ext cx="3919538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889" name="Object 9"/>
          <p:cNvGraphicFramePr>
            <a:graphicFrameLocks noChangeAspect="1"/>
          </p:cNvGraphicFramePr>
          <p:nvPr/>
        </p:nvGraphicFramePr>
        <p:xfrm>
          <a:off x="2019300" y="5932488"/>
          <a:ext cx="4302125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1" name="Equation" r:id="rId7" imgW="2286000" imgH="241200" progId="Equation.3">
                  <p:embed/>
                </p:oleObj>
              </mc:Choice>
              <mc:Fallback>
                <p:oleObj name="Equation" r:id="rId7" imgW="2286000" imgH="241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00" y="5932488"/>
                        <a:ext cx="4302125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</a:rPr>
              <a:t>Theorem 7.1.1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8001000" cy="4953000"/>
          </a:xfrm>
        </p:spPr>
        <p:txBody>
          <a:bodyPr/>
          <a:lstStyle/>
          <a:p>
            <a:r>
              <a:rPr lang="en-US" sz="2400" dirty="0"/>
              <a:t>Suppose 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,…, </a:t>
            </a:r>
            <a:r>
              <a:rPr lang="en-US" sz="2400" i="1" dirty="0"/>
              <a:t>F</a:t>
            </a:r>
            <a:r>
              <a:rPr lang="en-US" sz="2400" i="1" baseline="-25000" dirty="0"/>
              <a:t>n</a:t>
            </a:r>
            <a:r>
              <a:rPr lang="en-US" sz="2400" dirty="0"/>
              <a:t> and </a:t>
            </a:r>
            <a:r>
              <a:rPr lang="en-US" sz="2400" dirty="0">
                <a:sym typeface="Symbol" pitchFamily="18" charset="2"/>
              </a:rPr>
              <a:t>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>
                <a:sym typeface="Symbol" pitchFamily="18" charset="2"/>
              </a:rPr>
              <a:t>/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>
                <a:sym typeface="Symbol" pitchFamily="18" charset="2"/>
              </a:rPr>
              <a:t>,…, 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>
                <a:sym typeface="Symbol" pitchFamily="18" charset="2"/>
              </a:rPr>
              <a:t>/</a:t>
            </a:r>
            <a:r>
              <a:rPr lang="en-US" sz="2400" i="1" dirty="0" err="1"/>
              <a:t>x</a:t>
            </a:r>
            <a:r>
              <a:rPr lang="en-US" sz="2400" i="1" baseline="-25000" dirty="0" err="1"/>
              <a:t>n</a:t>
            </a:r>
            <a:r>
              <a:rPr lang="en-US" sz="2400" dirty="0">
                <a:sym typeface="Symbol" pitchFamily="18" charset="2"/>
              </a:rPr>
              <a:t>,…, </a:t>
            </a:r>
            <a:r>
              <a:rPr lang="en-US" sz="2400" i="1" dirty="0"/>
              <a:t>F</a:t>
            </a:r>
            <a:r>
              <a:rPr lang="en-US" sz="2400" i="1" baseline="-25000" dirty="0"/>
              <a:t>n</a:t>
            </a:r>
            <a:r>
              <a:rPr lang="en-US" sz="2400" dirty="0">
                <a:sym typeface="Symbol" pitchFamily="18" charset="2"/>
              </a:rPr>
              <a:t>/ 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>
                <a:sym typeface="Symbol" pitchFamily="18" charset="2"/>
              </a:rPr>
              <a:t>,…, </a:t>
            </a:r>
            <a:r>
              <a:rPr lang="en-US" sz="2400" i="1" dirty="0"/>
              <a:t>F</a:t>
            </a:r>
            <a:r>
              <a:rPr lang="en-US" sz="2400" i="1" baseline="-25000" dirty="0"/>
              <a:t>n</a:t>
            </a:r>
            <a:r>
              <a:rPr lang="en-US" sz="2400" dirty="0">
                <a:sym typeface="Symbol" pitchFamily="18" charset="2"/>
              </a:rPr>
              <a:t>/</a:t>
            </a:r>
            <a:r>
              <a:rPr lang="en-US" sz="2400" i="1" dirty="0" err="1"/>
              <a:t>x</a:t>
            </a:r>
            <a:r>
              <a:rPr lang="en-US" sz="2400" i="1" baseline="-25000" dirty="0" err="1"/>
              <a:t>n</a:t>
            </a:r>
            <a:r>
              <a:rPr lang="en-US" sz="2400" dirty="0">
                <a:sym typeface="Symbol" pitchFamily="18" charset="2"/>
              </a:rPr>
              <a:t>, </a:t>
            </a:r>
            <a:r>
              <a:rPr lang="en-US" sz="2400" dirty="0"/>
              <a:t>are continuous in the region </a:t>
            </a:r>
            <a:r>
              <a:rPr lang="en-US" sz="2400" i="1" dirty="0"/>
              <a:t>R</a:t>
            </a:r>
            <a:r>
              <a:rPr lang="en-US" sz="2400" dirty="0"/>
              <a:t> of </a:t>
            </a:r>
            <a:r>
              <a:rPr lang="en-US" sz="2400" i="1" dirty="0"/>
              <a:t>t x</a:t>
            </a:r>
            <a:r>
              <a:rPr lang="en-US" sz="2400" baseline="-25000" dirty="0"/>
              <a:t>1 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>
                <a:sym typeface="Symbol" pitchFamily="18" charset="2"/>
              </a:rPr>
              <a:t>…</a:t>
            </a:r>
            <a:r>
              <a:rPr lang="en-US" sz="2400" i="1" dirty="0" err="1"/>
              <a:t>x</a:t>
            </a:r>
            <a:r>
              <a:rPr lang="en-US" sz="2400" i="1" baseline="-25000" dirty="0" err="1"/>
              <a:t>n</a:t>
            </a:r>
            <a:r>
              <a:rPr lang="en-US" sz="2400" dirty="0"/>
              <a:t>-space  defined by </a:t>
            </a:r>
            <a:r>
              <a:rPr lang="en-US" sz="2200" i="1" dirty="0">
                <a:sym typeface="Symbol" pitchFamily="18" charset="2"/>
              </a:rPr>
              <a:t> &lt; t &lt; </a:t>
            </a:r>
            <a:r>
              <a:rPr lang="en-US" sz="2200" dirty="0">
                <a:sym typeface="Symbol" pitchFamily="18" charset="2"/>
              </a:rPr>
              <a:t>,</a:t>
            </a:r>
            <a:r>
              <a:rPr lang="en-US" sz="2200" dirty="0"/>
              <a:t> </a:t>
            </a:r>
            <a:r>
              <a:rPr lang="en-US" sz="2200" i="1" dirty="0">
                <a:sym typeface="Symbol" pitchFamily="18" charset="2"/>
              </a:rPr>
              <a:t></a:t>
            </a:r>
            <a:r>
              <a:rPr lang="en-US" sz="2200" baseline="-25000" dirty="0"/>
              <a:t>1</a:t>
            </a:r>
            <a:r>
              <a:rPr lang="en-US" sz="2200" i="1" dirty="0">
                <a:sym typeface="Symbol" pitchFamily="18" charset="2"/>
              </a:rPr>
              <a:t> &lt; x</a:t>
            </a:r>
            <a:r>
              <a:rPr lang="en-US" sz="2200" baseline="-25000" dirty="0"/>
              <a:t>1</a:t>
            </a:r>
            <a:r>
              <a:rPr lang="en-US" sz="2200" i="1" dirty="0">
                <a:sym typeface="Symbol" pitchFamily="18" charset="2"/>
              </a:rPr>
              <a:t> &lt; </a:t>
            </a:r>
            <a:r>
              <a:rPr lang="en-US" sz="2200" baseline="-25000" dirty="0"/>
              <a:t>1</a:t>
            </a:r>
            <a:r>
              <a:rPr lang="en-US" sz="2200" dirty="0">
                <a:sym typeface="Symbol" pitchFamily="18" charset="2"/>
              </a:rPr>
              <a:t>, …, </a:t>
            </a:r>
            <a:r>
              <a:rPr lang="en-US" sz="2200" i="1" dirty="0">
                <a:sym typeface="Symbol" pitchFamily="18" charset="2"/>
              </a:rPr>
              <a:t></a:t>
            </a:r>
            <a:r>
              <a:rPr lang="en-US" sz="2200" i="1" baseline="-25000" dirty="0"/>
              <a:t>n</a:t>
            </a:r>
            <a:r>
              <a:rPr lang="en-US" sz="2200" i="1" dirty="0">
                <a:sym typeface="Symbol" pitchFamily="18" charset="2"/>
              </a:rPr>
              <a:t> &lt; </a:t>
            </a:r>
            <a:r>
              <a:rPr lang="en-US" sz="2200" i="1" dirty="0" err="1">
                <a:sym typeface="Symbol" pitchFamily="18" charset="2"/>
              </a:rPr>
              <a:t>x</a:t>
            </a:r>
            <a:r>
              <a:rPr lang="en-US" sz="2200" i="1" baseline="-25000" dirty="0" err="1"/>
              <a:t>n</a:t>
            </a:r>
            <a:r>
              <a:rPr lang="en-US" sz="2200" i="1" dirty="0">
                <a:sym typeface="Symbol" pitchFamily="18" charset="2"/>
              </a:rPr>
              <a:t> &lt; </a:t>
            </a:r>
            <a:r>
              <a:rPr lang="en-US" sz="2200" i="1" baseline="-25000" dirty="0"/>
              <a:t>n</a:t>
            </a:r>
            <a:r>
              <a:rPr lang="en-US" sz="2400" dirty="0">
                <a:sym typeface="Symbol" pitchFamily="18" charset="2"/>
              </a:rPr>
              <a:t>, and let the point</a:t>
            </a:r>
            <a:endParaRPr lang="en-US" sz="2400" dirty="0"/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be contained in </a:t>
            </a:r>
            <a:r>
              <a:rPr lang="en-US" sz="2400" i="1" dirty="0"/>
              <a:t>R</a:t>
            </a:r>
            <a:r>
              <a:rPr lang="en-US" sz="2400" dirty="0"/>
              <a:t>. </a:t>
            </a:r>
            <a:r>
              <a:rPr lang="en-US" sz="2400" dirty="0" smtClean="0"/>
              <a:t>Then </a:t>
            </a:r>
            <a:r>
              <a:rPr lang="en-US" sz="2400" dirty="0"/>
              <a:t>in some interval (</a:t>
            </a:r>
            <a:r>
              <a:rPr lang="en-US" sz="2400" i="1" dirty="0"/>
              <a:t>t</a:t>
            </a:r>
            <a:r>
              <a:rPr lang="en-US" sz="2400" baseline="-25000" dirty="0"/>
              <a:t>0 </a:t>
            </a:r>
            <a:r>
              <a:rPr lang="en-US" sz="2400" dirty="0"/>
              <a:t>- </a:t>
            </a:r>
            <a:r>
              <a:rPr lang="en-US" sz="2400" i="1" dirty="0"/>
              <a:t>h</a:t>
            </a:r>
            <a:r>
              <a:rPr lang="en-US" sz="2400" dirty="0"/>
              <a:t>, </a:t>
            </a:r>
            <a:r>
              <a:rPr lang="en-US" sz="2400" i="1" dirty="0"/>
              <a:t>t</a:t>
            </a:r>
            <a:r>
              <a:rPr lang="en-US" sz="2400" baseline="-25000" dirty="0"/>
              <a:t>0 </a:t>
            </a:r>
            <a:r>
              <a:rPr lang="en-US" sz="2400" dirty="0"/>
              <a:t>+ </a:t>
            </a:r>
            <a:r>
              <a:rPr lang="en-US" sz="2400" i="1" dirty="0"/>
              <a:t>h</a:t>
            </a:r>
            <a:r>
              <a:rPr lang="en-US" sz="2400" dirty="0"/>
              <a:t>) there exists a unique solution </a:t>
            </a:r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that satisfies the IVP.</a:t>
            </a:r>
          </a:p>
        </p:txBody>
      </p:sp>
      <p:graphicFrame>
        <p:nvGraphicFramePr>
          <p:cNvPr id="124933" name="Object 5"/>
          <p:cNvGraphicFramePr>
            <a:graphicFrameLocks noChangeAspect="1"/>
          </p:cNvGraphicFramePr>
          <p:nvPr/>
        </p:nvGraphicFramePr>
        <p:xfrm>
          <a:off x="3429000" y="3124200"/>
          <a:ext cx="193675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5" name="Equation" r:id="rId3" imgW="1028520" imgH="241200" progId="Equation.3">
                  <p:embed/>
                </p:oleObj>
              </mc:Choice>
              <mc:Fallback>
                <p:oleObj name="Equation" r:id="rId3" imgW="102852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124200"/>
                        <a:ext cx="193675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4" name="Object 6"/>
          <p:cNvGraphicFramePr>
            <a:graphicFrameLocks noChangeAspect="1"/>
          </p:cNvGraphicFramePr>
          <p:nvPr/>
        </p:nvGraphicFramePr>
        <p:xfrm>
          <a:off x="2362200" y="4419600"/>
          <a:ext cx="39195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6" name="Equation" r:id="rId5" imgW="2082600" imgH="228600" progId="Equation.3">
                  <p:embed/>
                </p:oleObj>
              </mc:Choice>
              <mc:Fallback>
                <p:oleObj name="Equation" r:id="rId5" imgW="20826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419600"/>
                        <a:ext cx="3919538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5" name="Object 7"/>
          <p:cNvGraphicFramePr>
            <a:graphicFrameLocks noChangeAspect="1"/>
          </p:cNvGraphicFramePr>
          <p:nvPr/>
        </p:nvGraphicFramePr>
        <p:xfrm>
          <a:off x="4419600" y="4953000"/>
          <a:ext cx="228600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7" name="Equation" r:id="rId7" imgW="1358640" imgH="914400" progId="Equation.3">
                  <p:embed/>
                </p:oleObj>
              </mc:Choice>
              <mc:Fallback>
                <p:oleObj name="Equation" r:id="rId7" imgW="1358640" imgH="914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953000"/>
                        <a:ext cx="2286000" cy="153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Linear Systems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/>
              <a:t>If each </a:t>
            </a:r>
            <a:r>
              <a:rPr lang="en-US" sz="2400" i="1"/>
              <a:t>F</a:t>
            </a:r>
            <a:r>
              <a:rPr lang="en-US" sz="2400" i="1" baseline="-25000"/>
              <a:t>k</a:t>
            </a:r>
            <a:r>
              <a:rPr lang="en-US" sz="2400"/>
              <a:t> is a linear function of </a:t>
            </a:r>
            <a:r>
              <a:rPr lang="en-US" sz="2400" i="1"/>
              <a:t>x</a:t>
            </a:r>
            <a:r>
              <a:rPr lang="en-US" sz="2400" baseline="-25000"/>
              <a:t>1</a:t>
            </a:r>
            <a:r>
              <a:rPr lang="en-US" sz="2400"/>
              <a:t>, </a:t>
            </a:r>
            <a:r>
              <a:rPr lang="en-US" sz="2400" i="1"/>
              <a:t>x</a:t>
            </a:r>
            <a:r>
              <a:rPr lang="en-US" sz="2400" baseline="-25000"/>
              <a:t>2</a:t>
            </a:r>
            <a:r>
              <a:rPr lang="en-US" sz="2400"/>
              <a:t>, …, </a:t>
            </a:r>
            <a:r>
              <a:rPr lang="en-US" sz="2400" i="1"/>
              <a:t>x</a:t>
            </a:r>
            <a:r>
              <a:rPr lang="en-US" sz="2400" i="1" baseline="-25000"/>
              <a:t>n</a:t>
            </a:r>
            <a:r>
              <a:rPr lang="en-US" sz="2400"/>
              <a:t>, then the system of equations has the general form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1200"/>
          </a:p>
          <a:p>
            <a:r>
              <a:rPr lang="en-US" sz="2400"/>
              <a:t>If each of the </a:t>
            </a:r>
            <a:r>
              <a:rPr lang="en-US" sz="2400" i="1"/>
              <a:t>g</a:t>
            </a:r>
            <a:r>
              <a:rPr lang="en-US" sz="2400" i="1" baseline="-25000"/>
              <a:t>k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</a:t>
            </a:r>
            <a:r>
              <a:rPr lang="en-US" sz="2800"/>
              <a:t> </a:t>
            </a:r>
            <a:r>
              <a:rPr lang="en-US" sz="2400"/>
              <a:t>is zero on </a:t>
            </a:r>
            <a:r>
              <a:rPr lang="en-US" sz="2400" i="1"/>
              <a:t>I</a:t>
            </a:r>
            <a:r>
              <a:rPr lang="en-US" sz="2400"/>
              <a:t>, then the system is </a:t>
            </a:r>
            <a:r>
              <a:rPr lang="en-US" sz="2400" b="1"/>
              <a:t>homogeneous</a:t>
            </a:r>
            <a:r>
              <a:rPr lang="en-US" sz="2400"/>
              <a:t>, otherwise it is </a:t>
            </a:r>
            <a:r>
              <a:rPr lang="en-US" sz="2400" b="1"/>
              <a:t>nonhomogeneous</a:t>
            </a:r>
            <a:r>
              <a:rPr lang="en-US" sz="2400"/>
              <a:t>. </a:t>
            </a:r>
          </a:p>
        </p:txBody>
      </p:sp>
      <p:graphicFrame>
        <p:nvGraphicFramePr>
          <p:cNvPr id="125956" name="Object 4"/>
          <p:cNvGraphicFramePr>
            <a:graphicFrameLocks noChangeAspect="1"/>
          </p:cNvGraphicFramePr>
          <p:nvPr/>
        </p:nvGraphicFramePr>
        <p:xfrm>
          <a:off x="1600200" y="2667000"/>
          <a:ext cx="5170488" cy="168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60" name="Equation" r:id="rId3" imgW="2793960" imgH="914400" progId="Equation.3">
                  <p:embed/>
                </p:oleObj>
              </mc:Choice>
              <mc:Fallback>
                <p:oleObj name="Equation" r:id="rId3" imgW="2793960" imgH="914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667000"/>
                        <a:ext cx="5170488" cy="168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</a:rPr>
              <a:t>Theorem 7.1.2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8001000" cy="4953000"/>
          </a:xfrm>
        </p:spPr>
        <p:txBody>
          <a:bodyPr/>
          <a:lstStyle/>
          <a:p>
            <a:r>
              <a:rPr lang="en-US" sz="2400" dirty="0"/>
              <a:t>Suppose </a:t>
            </a:r>
            <a:r>
              <a:rPr lang="en-US" sz="2400" i="1" dirty="0"/>
              <a:t>p</a:t>
            </a:r>
            <a:r>
              <a:rPr lang="en-US" sz="2400" baseline="-25000" dirty="0"/>
              <a:t>11</a:t>
            </a:r>
            <a:r>
              <a:rPr lang="en-US" sz="2400" dirty="0"/>
              <a:t>, </a:t>
            </a:r>
            <a:r>
              <a:rPr lang="en-US" sz="2400" i="1" dirty="0"/>
              <a:t>p</a:t>
            </a:r>
            <a:r>
              <a:rPr lang="en-US" sz="2400" baseline="-25000" dirty="0"/>
              <a:t>12</a:t>
            </a:r>
            <a:r>
              <a:rPr lang="en-US" sz="2400" dirty="0"/>
              <a:t>,…,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nn</a:t>
            </a:r>
            <a:r>
              <a:rPr lang="en-US" sz="2400" dirty="0"/>
              <a:t>, </a:t>
            </a:r>
            <a:r>
              <a:rPr lang="en-US" sz="2400" i="1" dirty="0"/>
              <a:t>g</a:t>
            </a:r>
            <a:r>
              <a:rPr lang="en-US" sz="2400" baseline="-25000" dirty="0"/>
              <a:t>1</a:t>
            </a:r>
            <a:r>
              <a:rPr lang="en-US" sz="2400" dirty="0"/>
              <a:t>,…, </a:t>
            </a:r>
            <a:r>
              <a:rPr lang="en-US" sz="2400" i="1" dirty="0" err="1"/>
              <a:t>g</a:t>
            </a:r>
            <a:r>
              <a:rPr lang="en-US" sz="2400" i="1" baseline="-25000" dirty="0" err="1"/>
              <a:t>n</a:t>
            </a:r>
            <a:r>
              <a:rPr lang="en-US" sz="2400" dirty="0"/>
              <a:t> are continuous on an interval </a:t>
            </a:r>
            <a:r>
              <a:rPr lang="en-US" sz="2400" i="1" dirty="0"/>
              <a:t>I</a:t>
            </a:r>
            <a:r>
              <a:rPr lang="en-US" sz="2400" dirty="0"/>
              <a:t>: </a:t>
            </a:r>
            <a:r>
              <a:rPr lang="en-US" sz="2200" i="1" dirty="0">
                <a:sym typeface="Symbol" pitchFamily="18" charset="2"/>
              </a:rPr>
              <a:t> &lt; t &lt; </a:t>
            </a:r>
            <a:r>
              <a:rPr lang="en-US" sz="2200" dirty="0">
                <a:sym typeface="Symbol" pitchFamily="18" charset="2"/>
              </a:rPr>
              <a:t>  with </a:t>
            </a:r>
            <a:r>
              <a:rPr lang="en-US" sz="2400" i="1" dirty="0"/>
              <a:t>t</a:t>
            </a:r>
            <a:r>
              <a:rPr lang="en-US" sz="2400" baseline="-25000" dirty="0"/>
              <a:t>0 </a:t>
            </a:r>
            <a:r>
              <a:rPr lang="en-US" sz="2400" dirty="0"/>
              <a:t>in </a:t>
            </a:r>
            <a:r>
              <a:rPr lang="en-US" sz="2400" i="1" dirty="0"/>
              <a:t>I</a:t>
            </a:r>
            <a:r>
              <a:rPr lang="en-US" sz="2400" dirty="0"/>
              <a:t>, and let</a:t>
            </a:r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prescribe the initial conditions. </a:t>
            </a:r>
            <a:r>
              <a:rPr lang="en-US" sz="2400" dirty="0" smtClean="0"/>
              <a:t>Then </a:t>
            </a:r>
            <a:r>
              <a:rPr lang="en-US" sz="2400" dirty="0"/>
              <a:t>there exists a unique solution</a:t>
            </a:r>
            <a:endParaRPr lang="en-US" sz="2400" i="1" dirty="0"/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that satisfies the IVP, and exists throughout </a:t>
            </a:r>
            <a:r>
              <a:rPr lang="en-US" sz="2400" i="1" dirty="0"/>
              <a:t>I</a:t>
            </a:r>
            <a:r>
              <a:rPr lang="en-US" sz="2400" dirty="0"/>
              <a:t>.  </a:t>
            </a:r>
          </a:p>
        </p:txBody>
      </p:sp>
      <p:graphicFrame>
        <p:nvGraphicFramePr>
          <p:cNvPr id="126980" name="Object 4"/>
          <p:cNvGraphicFramePr>
            <a:graphicFrameLocks noChangeAspect="1"/>
          </p:cNvGraphicFramePr>
          <p:nvPr/>
        </p:nvGraphicFramePr>
        <p:xfrm>
          <a:off x="3505200" y="2514600"/>
          <a:ext cx="136842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2" name="Equation" r:id="rId3" imgW="774360" imgH="241200" progId="Equation.3">
                  <p:embed/>
                </p:oleObj>
              </mc:Choice>
              <mc:Fallback>
                <p:oleObj name="Equation" r:id="rId3" imgW="77436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514600"/>
                        <a:ext cx="1368425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81" name="Object 5"/>
          <p:cNvGraphicFramePr>
            <a:graphicFrameLocks noChangeAspect="1"/>
          </p:cNvGraphicFramePr>
          <p:nvPr/>
        </p:nvGraphicFramePr>
        <p:xfrm>
          <a:off x="2590800" y="3733800"/>
          <a:ext cx="39195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3" name="Equation" r:id="rId5" imgW="2082600" imgH="228600" progId="Equation.3">
                  <p:embed/>
                </p:oleObj>
              </mc:Choice>
              <mc:Fallback>
                <p:oleObj name="Equation" r:id="rId5" imgW="20826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733800"/>
                        <a:ext cx="3919538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82" name="Object 6"/>
          <p:cNvGraphicFramePr>
            <a:graphicFrameLocks noChangeAspect="1"/>
          </p:cNvGraphicFramePr>
          <p:nvPr/>
        </p:nvGraphicFramePr>
        <p:xfrm>
          <a:off x="2133600" y="4724400"/>
          <a:ext cx="4713288" cy="153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4" name="Equation" r:id="rId7" imgW="2793960" imgH="914400" progId="Equation.3">
                  <p:embed/>
                </p:oleObj>
              </mc:Choice>
              <mc:Fallback>
                <p:oleObj name="Equation" r:id="rId7" imgW="2793960" imgH="9144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724400"/>
                        <a:ext cx="4713288" cy="1538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263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Boyce/DiPrima 10th ed, Ch 7.1: Introduction to Systems of First Order Linear Equations  Elementary Differential Equations and Boundary Value Problems, 10th edition, by William E. Boyce and Richard C. DiPrima, ©2013 by John Wiley &amp; Sons, Inc.</vt:lpstr>
      <vt:lpstr>Example 1</vt:lpstr>
      <vt:lpstr>Nth Order ODEs and Linear 1st Order Systems</vt:lpstr>
      <vt:lpstr>Solutions of First Order Systems</vt:lpstr>
      <vt:lpstr>Theorem 7.1.1</vt:lpstr>
      <vt:lpstr>Linear Systems</vt:lpstr>
      <vt:lpstr>Theorem 7.1.2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260</dc:title>
  <dc:creator>Phil Gustafson</dc:creator>
  <cp:lastModifiedBy>WileyService</cp:lastModifiedBy>
  <cp:revision>357</cp:revision>
  <cp:lastPrinted>1601-01-01T00:00:00Z</cp:lastPrinted>
  <dcterms:created xsi:type="dcterms:W3CDTF">2001-08-11T18:03:30Z</dcterms:created>
  <dcterms:modified xsi:type="dcterms:W3CDTF">2012-08-18T18:22:17Z</dcterms:modified>
</cp:coreProperties>
</file>