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handoutMasterIdLst>
    <p:handoutMasterId r:id="rId15"/>
  </p:handoutMasterIdLst>
  <p:sldIdLst>
    <p:sldId id="304" r:id="rId2"/>
    <p:sldId id="442" r:id="rId3"/>
    <p:sldId id="427" r:id="rId4"/>
    <p:sldId id="428" r:id="rId5"/>
    <p:sldId id="430" r:id="rId6"/>
    <p:sldId id="431" r:id="rId7"/>
    <p:sldId id="433" r:id="rId8"/>
    <p:sldId id="434" r:id="rId9"/>
    <p:sldId id="435" r:id="rId10"/>
    <p:sldId id="436" r:id="rId11"/>
    <p:sldId id="437" r:id="rId12"/>
    <p:sldId id="441" r:id="rId13"/>
    <p:sldId id="439" r:id="rId1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25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62" autoAdjust="0"/>
    <p:restoredTop sz="90929"/>
  </p:normalViewPr>
  <p:slideViewPr>
    <p:cSldViewPr>
      <p:cViewPr varScale="1">
        <p:scale>
          <a:sx n="72" d="100"/>
          <a:sy n="72" d="100"/>
        </p:scale>
        <p:origin x="-70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3" Type="http://schemas.openxmlformats.org/officeDocument/2006/relationships/slide" Target="slides/slide3.xml"/><Relationship Id="rId7" Type="http://schemas.openxmlformats.org/officeDocument/2006/relationships/slide" Target="slides/slide8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7.xml"/><Relationship Id="rId11" Type="http://schemas.openxmlformats.org/officeDocument/2006/relationships/slide" Target="slides/slide13.xml"/><Relationship Id="rId5" Type="http://schemas.openxmlformats.org/officeDocument/2006/relationships/slide" Target="slides/slide6.xml"/><Relationship Id="rId10" Type="http://schemas.openxmlformats.org/officeDocument/2006/relationships/slide" Target="slides/slide11.xml"/><Relationship Id="rId4" Type="http://schemas.openxmlformats.org/officeDocument/2006/relationships/slide" Target="slides/slide5.xml"/><Relationship Id="rId9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085B5-B4A1-481D-A1AC-5B2FDA6EF0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505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5657A-CFC8-457A-ABB7-4C18210153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72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4938-D3A5-4AC5-87D8-2AC2E45269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157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3CF5-5871-4E1C-9F97-E9AE302A0E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805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549AD-3D04-4A8E-AD65-E2A24A6F7C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65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5D3FC-386F-40D7-8DB0-BE85748E47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37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3660F-0DAC-413A-86F2-9791716E2C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17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19369-5EB8-4DBE-B68E-04319DEAEB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477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8B506-3F30-4A97-AF91-3EBF956C6B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950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F669-4513-4FEC-84B9-3DF145B1AD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741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7D8A-7465-4405-929D-6D4ED79AEC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051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4971-AA1D-4832-BCF7-0E15B57417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308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CDC77-CF0F-4E00-9B46-80A0A44D2C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366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1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2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jpeg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58200" cy="12954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Boyce/</a:t>
            </a:r>
            <a:r>
              <a:rPr lang="en-US" sz="3200" b="1" dirty="0" err="1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DiPrima</a:t>
            </a:r>
            <a:r>
              <a:rPr lang="en-US" sz="32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 10</a:t>
            </a:r>
            <a:r>
              <a:rPr lang="en-US" sz="3200" b="1" baseline="30000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th</a:t>
            </a:r>
            <a:r>
              <a:rPr lang="en-US" sz="32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ed</a:t>
            </a:r>
            <a:r>
              <a:rPr lang="en-US" sz="32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, Ch </a:t>
            </a:r>
            <a:r>
              <a:rPr lang="en-US" sz="3200" b="1" dirty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6.6:  </a:t>
            </a:r>
            <a:r>
              <a:rPr lang="en-US" sz="32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/>
            </a:r>
            <a:br>
              <a:rPr lang="en-US" sz="32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The </a:t>
            </a:r>
            <a:r>
              <a:rPr lang="en-US" sz="3200" b="1" dirty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Convolution Integral </a:t>
            </a:r>
            <a:r>
              <a:rPr lang="en-US" sz="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/>
            </a:r>
            <a:br>
              <a:rPr lang="en-US" sz="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</a:br>
            <a:r>
              <a:rPr lang="en-US" sz="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/>
            </a:r>
            <a:br>
              <a:rPr lang="en-US" sz="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</a:br>
            <a:r>
              <a:rPr lang="en-US" sz="1100" dirty="0" smtClean="0">
                <a:latin typeface="+mn-lt"/>
              </a:rPr>
              <a:t>Elementary Differential Equations and Boundary Value Problems, 10</a:t>
            </a:r>
            <a:r>
              <a:rPr lang="en-US" sz="1100" baseline="30000" dirty="0" smtClean="0">
                <a:latin typeface="+mn-lt"/>
              </a:rPr>
              <a:t>th</a:t>
            </a:r>
            <a:r>
              <a:rPr lang="en-US" sz="1100" dirty="0" smtClean="0">
                <a:latin typeface="+mn-lt"/>
              </a:rPr>
              <a:t> edition, by William E. Boyce and Richard C. </a:t>
            </a:r>
            <a:r>
              <a:rPr lang="en-US" sz="1100" dirty="0" err="1" smtClean="0">
                <a:latin typeface="+mn-lt"/>
              </a:rPr>
              <a:t>DiPrima</a:t>
            </a:r>
            <a:r>
              <a:rPr lang="en-US" sz="1100" dirty="0" smtClean="0">
                <a:latin typeface="+mn-lt"/>
              </a:rPr>
              <a:t>, ©2013 by John Wiley &amp; Sons, Inc.</a:t>
            </a:r>
            <a:r>
              <a:rPr lang="en-US" sz="11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 </a:t>
            </a:r>
            <a:endParaRPr lang="en-US" sz="1100" b="1" dirty="0">
              <a:solidFill>
                <a:srgbClr val="2125D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74755" name="Rectangle 1027"/>
          <p:cNvSpPr>
            <a:spLocks noGrp="1" noChangeArrowheads="1"/>
          </p:cNvSpPr>
          <p:nvPr>
            <p:ph idx="1"/>
          </p:nvPr>
        </p:nvSpPr>
        <p:spPr>
          <a:xfrm>
            <a:off x="762000" y="1676400"/>
            <a:ext cx="8229600" cy="4876800"/>
          </a:xfrm>
        </p:spPr>
        <p:txBody>
          <a:bodyPr/>
          <a:lstStyle/>
          <a:p>
            <a:r>
              <a:rPr lang="en-US" sz="2400" dirty="0"/>
              <a:t>Sometimes it is possible to write a Laplace transform </a:t>
            </a:r>
            <a:r>
              <a:rPr lang="en-US" sz="2400" i="1" dirty="0"/>
              <a:t>H</a:t>
            </a:r>
            <a:r>
              <a:rPr lang="en-US" sz="2400" dirty="0"/>
              <a:t>(</a:t>
            </a:r>
            <a:r>
              <a:rPr lang="en-US" sz="2400" i="1" dirty="0"/>
              <a:t>s</a:t>
            </a:r>
            <a:r>
              <a:rPr lang="en-US" sz="2400" dirty="0"/>
              <a:t>) as </a:t>
            </a:r>
            <a:r>
              <a:rPr lang="en-US" sz="2400" i="1" dirty="0"/>
              <a:t>H</a:t>
            </a:r>
            <a:r>
              <a:rPr lang="en-US" sz="2400" dirty="0"/>
              <a:t>(</a:t>
            </a:r>
            <a:r>
              <a:rPr lang="en-US" sz="2400" i="1" dirty="0"/>
              <a:t>s</a:t>
            </a:r>
            <a:r>
              <a:rPr lang="en-US" sz="2400" dirty="0"/>
              <a:t>) = </a:t>
            </a:r>
            <a:r>
              <a:rPr lang="en-US" sz="2400" i="1" dirty="0"/>
              <a:t>F</a:t>
            </a:r>
            <a:r>
              <a:rPr lang="en-US" sz="2400" dirty="0"/>
              <a:t>(</a:t>
            </a:r>
            <a:r>
              <a:rPr lang="en-US" sz="2400" i="1" dirty="0"/>
              <a:t>s</a:t>
            </a:r>
            <a:r>
              <a:rPr lang="en-US" sz="2400" dirty="0"/>
              <a:t>)</a:t>
            </a:r>
            <a:r>
              <a:rPr lang="en-US" sz="2400" i="1" dirty="0"/>
              <a:t>G</a:t>
            </a:r>
            <a:r>
              <a:rPr lang="en-US" sz="2400" dirty="0"/>
              <a:t>(</a:t>
            </a:r>
            <a:r>
              <a:rPr lang="en-US" sz="2400" i="1" dirty="0"/>
              <a:t>s</a:t>
            </a:r>
            <a:r>
              <a:rPr lang="en-US" sz="2400" dirty="0"/>
              <a:t>), where </a:t>
            </a:r>
            <a:r>
              <a:rPr lang="en-US" sz="2400" i="1" dirty="0"/>
              <a:t>F</a:t>
            </a:r>
            <a:r>
              <a:rPr lang="en-US" sz="2400" dirty="0"/>
              <a:t>(</a:t>
            </a:r>
            <a:r>
              <a:rPr lang="en-US" sz="2400" i="1" dirty="0"/>
              <a:t>s</a:t>
            </a:r>
            <a:r>
              <a:rPr lang="en-US" sz="2400" dirty="0"/>
              <a:t>) and </a:t>
            </a:r>
            <a:r>
              <a:rPr lang="en-US" sz="2400" i="1" dirty="0"/>
              <a:t>G</a:t>
            </a:r>
            <a:r>
              <a:rPr lang="en-US" sz="2400" dirty="0"/>
              <a:t>(</a:t>
            </a:r>
            <a:r>
              <a:rPr lang="en-US" sz="2400" i="1" dirty="0"/>
              <a:t>s</a:t>
            </a:r>
            <a:r>
              <a:rPr lang="en-US" sz="2400" dirty="0"/>
              <a:t>) are the transforms of known functions </a:t>
            </a:r>
            <a:r>
              <a:rPr lang="en-US" sz="2400" i="1" dirty="0"/>
              <a:t>f</a:t>
            </a:r>
            <a:r>
              <a:rPr lang="en-US" sz="2400" dirty="0"/>
              <a:t> and </a:t>
            </a:r>
            <a:r>
              <a:rPr lang="en-US" sz="2400" i="1" dirty="0"/>
              <a:t>g</a:t>
            </a:r>
            <a:r>
              <a:rPr lang="en-US" sz="2400" dirty="0"/>
              <a:t>, respectively.</a:t>
            </a:r>
          </a:p>
          <a:p>
            <a:r>
              <a:rPr lang="en-US" sz="2400" dirty="0"/>
              <a:t>In this case we might expect </a:t>
            </a:r>
            <a:r>
              <a:rPr lang="en-US" sz="2400" i="1" dirty="0"/>
              <a:t>H</a:t>
            </a:r>
            <a:r>
              <a:rPr lang="en-US" sz="2400" dirty="0"/>
              <a:t>(</a:t>
            </a:r>
            <a:r>
              <a:rPr lang="en-US" sz="2400" i="1" dirty="0"/>
              <a:t>s</a:t>
            </a:r>
            <a:r>
              <a:rPr lang="en-US" sz="2400" dirty="0"/>
              <a:t>) to be the transform of the product of </a:t>
            </a:r>
            <a:r>
              <a:rPr lang="en-US" sz="2400" i="1" dirty="0"/>
              <a:t>f</a:t>
            </a:r>
            <a:r>
              <a:rPr lang="en-US" sz="2400" dirty="0"/>
              <a:t> and </a:t>
            </a:r>
            <a:r>
              <a:rPr lang="en-US" sz="2400" i="1" dirty="0"/>
              <a:t>g</a:t>
            </a:r>
            <a:r>
              <a:rPr lang="en-US" sz="2400" dirty="0"/>
              <a:t>.  That is, does</a:t>
            </a:r>
          </a:p>
          <a:p>
            <a:pPr>
              <a:buFontTx/>
              <a:buNone/>
            </a:pPr>
            <a:r>
              <a:rPr lang="en-US" sz="2400" i="1" dirty="0"/>
              <a:t>		H</a:t>
            </a:r>
            <a:r>
              <a:rPr lang="en-US" sz="2400" dirty="0"/>
              <a:t>(</a:t>
            </a:r>
            <a:r>
              <a:rPr lang="en-US" sz="2400" i="1" dirty="0"/>
              <a:t>s</a:t>
            </a:r>
            <a:r>
              <a:rPr lang="en-US" sz="2400" dirty="0"/>
              <a:t>) = </a:t>
            </a:r>
            <a:r>
              <a:rPr lang="en-US" sz="2400" i="1" dirty="0"/>
              <a:t>F</a:t>
            </a:r>
            <a:r>
              <a:rPr lang="en-US" sz="2400" dirty="0"/>
              <a:t>(</a:t>
            </a:r>
            <a:r>
              <a:rPr lang="en-US" sz="2400" i="1" dirty="0"/>
              <a:t>s</a:t>
            </a:r>
            <a:r>
              <a:rPr lang="en-US" sz="2400" dirty="0"/>
              <a:t>)</a:t>
            </a:r>
            <a:r>
              <a:rPr lang="en-US" sz="2400" i="1" dirty="0"/>
              <a:t>G</a:t>
            </a:r>
            <a:r>
              <a:rPr lang="en-US" sz="2400" dirty="0"/>
              <a:t>(</a:t>
            </a:r>
            <a:r>
              <a:rPr lang="en-US" sz="2400" i="1" dirty="0"/>
              <a:t>s</a:t>
            </a:r>
            <a:r>
              <a:rPr lang="en-US" sz="2400" dirty="0"/>
              <a:t>) = </a:t>
            </a:r>
            <a:r>
              <a:rPr lang="en-US" sz="2400" i="1" dirty="0"/>
              <a:t>L</a:t>
            </a:r>
            <a:r>
              <a:rPr lang="en-US" sz="2400" dirty="0"/>
              <a:t>{</a:t>
            </a:r>
            <a:r>
              <a:rPr lang="en-US" sz="2400" i="1" dirty="0"/>
              <a:t>f</a:t>
            </a:r>
            <a:r>
              <a:rPr lang="en-US" sz="2400" dirty="0"/>
              <a:t> }</a:t>
            </a:r>
            <a:r>
              <a:rPr lang="en-US" sz="2400" i="1" dirty="0"/>
              <a:t>L</a:t>
            </a:r>
            <a:r>
              <a:rPr lang="en-US" sz="2400" dirty="0"/>
              <a:t>{</a:t>
            </a:r>
            <a:r>
              <a:rPr lang="en-US" sz="2400" i="1" dirty="0"/>
              <a:t>g</a:t>
            </a:r>
            <a:r>
              <a:rPr lang="en-US" sz="2400" dirty="0"/>
              <a:t>} = </a:t>
            </a:r>
            <a:r>
              <a:rPr lang="en-US" sz="2400" i="1" dirty="0"/>
              <a:t>L</a:t>
            </a:r>
            <a:r>
              <a:rPr lang="en-US" sz="2400" dirty="0"/>
              <a:t>{</a:t>
            </a:r>
            <a:r>
              <a:rPr lang="en-US" sz="2400" i="1" dirty="0"/>
              <a:t>f</a:t>
            </a:r>
            <a:r>
              <a:rPr lang="en-US" sz="2400" dirty="0"/>
              <a:t> </a:t>
            </a:r>
            <a:r>
              <a:rPr lang="en-US" sz="2400" i="1" dirty="0"/>
              <a:t>g</a:t>
            </a:r>
            <a:r>
              <a:rPr lang="en-US" sz="2400" dirty="0"/>
              <a:t>}?</a:t>
            </a:r>
            <a:r>
              <a:rPr lang="en-US" sz="2800" dirty="0"/>
              <a:t> </a:t>
            </a:r>
            <a:endParaRPr lang="en-US" sz="2400" dirty="0"/>
          </a:p>
          <a:p>
            <a:r>
              <a:rPr lang="en-US" sz="2400" dirty="0"/>
              <a:t>On the next slide we give an example that shows that this equality does not hold, and hence the Laplace transform cannot in general be commuted with ordinary multiplication. </a:t>
            </a:r>
          </a:p>
          <a:p>
            <a:r>
              <a:rPr lang="en-US" sz="2400" dirty="0"/>
              <a:t>In this section we examine the </a:t>
            </a:r>
            <a:r>
              <a:rPr lang="en-US" sz="2400" b="1" dirty="0"/>
              <a:t>convolution</a:t>
            </a:r>
            <a:r>
              <a:rPr lang="en-US" sz="2400" dirty="0"/>
              <a:t> of </a:t>
            </a:r>
            <a:r>
              <a:rPr lang="en-US" sz="2400" i="1" dirty="0"/>
              <a:t>f</a:t>
            </a:r>
            <a:r>
              <a:rPr lang="en-US" sz="2400" dirty="0"/>
              <a:t> and </a:t>
            </a:r>
            <a:r>
              <a:rPr lang="en-US" sz="2400" i="1" dirty="0"/>
              <a:t>g</a:t>
            </a:r>
            <a:r>
              <a:rPr lang="en-US" sz="2400" dirty="0"/>
              <a:t>, which can be viewed as a generalized product, and one for which the Laplace transform does commute.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</a:t>
            </a:r>
            <a: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2: 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Transfer Function   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(4 of 4)</a:t>
            </a:r>
          </a:p>
        </p:txBody>
      </p:sp>
      <p:sp>
        <p:nvSpPr>
          <p:cNvPr id="28160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/>
              <a:t>Examining </a:t>
            </a:r>
            <a:r>
              <a:rPr lang="en-US" sz="2400" i="1">
                <a:sym typeface="Symbol" pitchFamily="18" charset="2"/>
              </a:rPr>
              <a:t></a:t>
            </a:r>
            <a:r>
              <a:rPr lang="en-US" sz="1200" i="1">
                <a:sym typeface="Symbol" pitchFamily="18" charset="2"/>
              </a:rPr>
              <a:t> </a:t>
            </a:r>
            <a:r>
              <a:rPr lang="en-US" sz="2400"/>
              <a:t>(</a:t>
            </a:r>
            <a:r>
              <a:rPr lang="en-US" sz="2400" i="1"/>
              <a:t>s</a:t>
            </a:r>
            <a:r>
              <a:rPr lang="en-US" sz="2400"/>
              <a:t>) more closely,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The function </a:t>
            </a:r>
            <a:r>
              <a:rPr lang="en-US" sz="2400" i="1"/>
              <a:t>H</a:t>
            </a:r>
            <a:r>
              <a:rPr lang="en-US" sz="2400"/>
              <a:t>(</a:t>
            </a:r>
            <a:r>
              <a:rPr lang="en-US" sz="2400" i="1"/>
              <a:t>s</a:t>
            </a:r>
            <a:r>
              <a:rPr lang="en-US" sz="2400"/>
              <a:t>) is known as the </a:t>
            </a:r>
            <a:r>
              <a:rPr lang="en-US" sz="2400" b="1"/>
              <a:t>transfer function</a:t>
            </a:r>
            <a:r>
              <a:rPr lang="en-US" sz="2400"/>
              <a:t>, and depends only on system coefficients.  </a:t>
            </a:r>
          </a:p>
          <a:p>
            <a:r>
              <a:rPr lang="en-US" sz="2400"/>
              <a:t>The function </a:t>
            </a:r>
            <a:r>
              <a:rPr lang="en-US" sz="2400" i="1"/>
              <a:t>G</a:t>
            </a:r>
            <a:r>
              <a:rPr lang="en-US" sz="2400"/>
              <a:t>(</a:t>
            </a:r>
            <a:r>
              <a:rPr lang="en-US" sz="2400" i="1"/>
              <a:t>s</a:t>
            </a:r>
            <a:r>
              <a:rPr lang="en-US" sz="2400"/>
              <a:t>) depends only on external excitation </a:t>
            </a:r>
            <a:r>
              <a:rPr lang="en-US" sz="2400" i="1"/>
              <a:t>g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applied to system.</a:t>
            </a:r>
          </a:p>
          <a:p>
            <a:r>
              <a:rPr lang="en-US" sz="2400"/>
              <a:t>If </a:t>
            </a:r>
            <a:r>
              <a:rPr lang="en-US" sz="2400" i="1"/>
              <a:t>G</a:t>
            </a:r>
            <a:r>
              <a:rPr lang="en-US" sz="2400"/>
              <a:t>(</a:t>
            </a:r>
            <a:r>
              <a:rPr lang="en-US" sz="2400" i="1"/>
              <a:t>s</a:t>
            </a:r>
            <a:r>
              <a:rPr lang="en-US" sz="2400"/>
              <a:t>) = 1, then </a:t>
            </a:r>
            <a:r>
              <a:rPr lang="en-US" sz="2400" i="1"/>
              <a:t>g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= </a:t>
            </a:r>
            <a:r>
              <a:rPr lang="en-US" sz="2400" i="1">
                <a:sym typeface="Symbol" pitchFamily="18" charset="2"/>
              </a:rPr>
              <a:t>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and hence </a:t>
            </a:r>
            <a:r>
              <a:rPr lang="en-US" sz="2400" i="1"/>
              <a:t>h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= </a:t>
            </a:r>
            <a:r>
              <a:rPr lang="en-US" sz="2400" i="1"/>
              <a:t>L</a:t>
            </a:r>
            <a:r>
              <a:rPr lang="en-US" sz="2400" baseline="30000"/>
              <a:t>-1</a:t>
            </a:r>
            <a:r>
              <a:rPr lang="en-US" sz="2400"/>
              <a:t>{</a:t>
            </a:r>
            <a:r>
              <a:rPr lang="en-US" sz="2400" i="1"/>
              <a:t>H</a:t>
            </a:r>
            <a:r>
              <a:rPr lang="en-US" sz="2400"/>
              <a:t>(</a:t>
            </a:r>
            <a:r>
              <a:rPr lang="en-US" sz="2400" i="1"/>
              <a:t>s</a:t>
            </a:r>
            <a:r>
              <a:rPr lang="en-US" sz="2400"/>
              <a:t>)} solves the nonhomogeneous initial value problem</a:t>
            </a:r>
          </a:p>
          <a:p>
            <a:endParaRPr lang="en-US" sz="2400"/>
          </a:p>
          <a:p>
            <a:r>
              <a:rPr lang="en-US" sz="2400"/>
              <a:t>Thus </a:t>
            </a:r>
            <a:r>
              <a:rPr lang="en-US" sz="2400" i="1"/>
              <a:t>h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is response of system to unit impulse applied at </a:t>
            </a:r>
            <a:r>
              <a:rPr lang="en-US" sz="2400" i="1"/>
              <a:t>t</a:t>
            </a:r>
            <a:r>
              <a:rPr lang="en-US" sz="2400"/>
              <a:t> = 0, and hence </a:t>
            </a:r>
            <a:r>
              <a:rPr lang="en-US" sz="2400" i="1"/>
              <a:t>h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is called the </a:t>
            </a:r>
            <a:r>
              <a:rPr lang="en-US" sz="2400" b="1"/>
              <a:t>impulse response</a:t>
            </a:r>
            <a:r>
              <a:rPr lang="en-US" sz="2400"/>
              <a:t> of system.</a:t>
            </a:r>
          </a:p>
        </p:txBody>
      </p:sp>
      <p:graphicFrame>
        <p:nvGraphicFramePr>
          <p:cNvPr id="281604" name="Object 4"/>
          <p:cNvGraphicFramePr>
            <a:graphicFrameLocks noChangeAspect="1"/>
          </p:cNvGraphicFramePr>
          <p:nvPr/>
        </p:nvGraphicFramePr>
        <p:xfrm>
          <a:off x="1762125" y="2209800"/>
          <a:ext cx="5141913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11" name="Equation" r:id="rId3" imgW="2984400" imgH="393480" progId="Equation.3">
                  <p:embed/>
                </p:oleObj>
              </mc:Choice>
              <mc:Fallback>
                <p:oleObj name="Equation" r:id="rId3" imgW="298440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125" y="2209800"/>
                        <a:ext cx="5141913" cy="674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1608" name="Object 8"/>
          <p:cNvGraphicFramePr>
            <a:graphicFrameLocks noChangeAspect="1"/>
          </p:cNvGraphicFramePr>
          <p:nvPr/>
        </p:nvGraphicFramePr>
        <p:xfrm>
          <a:off x="1981200" y="5486400"/>
          <a:ext cx="4159250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12" name="Equation" r:id="rId5" imgW="2133360" imgH="203040" progId="Equation.3">
                  <p:embed/>
                </p:oleObj>
              </mc:Choice>
              <mc:Fallback>
                <p:oleObj name="Equation" r:id="rId5" imgW="2133360" imgH="203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486400"/>
                        <a:ext cx="4159250" cy="395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9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Input-Output Problem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(1 of 3)</a:t>
            </a:r>
          </a:p>
        </p:txBody>
      </p:sp>
      <p:sp>
        <p:nvSpPr>
          <p:cNvPr id="282626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8001000" cy="4876800"/>
          </a:xfrm>
        </p:spPr>
        <p:txBody>
          <a:bodyPr/>
          <a:lstStyle/>
          <a:p>
            <a:r>
              <a:rPr lang="en-US" sz="2400"/>
              <a:t>Consider the general initial value problem</a:t>
            </a:r>
          </a:p>
          <a:p>
            <a:endParaRPr lang="en-US" sz="2800"/>
          </a:p>
          <a:p>
            <a:r>
              <a:rPr lang="en-US" sz="2400"/>
              <a:t>This IVP is often called an </a:t>
            </a:r>
            <a:r>
              <a:rPr lang="en-US" sz="2400" b="1"/>
              <a:t>input-output problem</a:t>
            </a:r>
            <a:r>
              <a:rPr lang="en-US" sz="2400"/>
              <a:t>.  The coefficients </a:t>
            </a:r>
            <a:r>
              <a:rPr lang="en-US" sz="2400" i="1"/>
              <a:t>a</a:t>
            </a:r>
            <a:r>
              <a:rPr lang="en-US" sz="2400"/>
              <a:t>, </a:t>
            </a:r>
            <a:r>
              <a:rPr lang="en-US" sz="2400" i="1"/>
              <a:t>b</a:t>
            </a:r>
            <a:r>
              <a:rPr lang="en-US" sz="2400"/>
              <a:t>, </a:t>
            </a:r>
            <a:r>
              <a:rPr lang="en-US" sz="2400" i="1"/>
              <a:t>c</a:t>
            </a:r>
            <a:r>
              <a:rPr lang="en-US" sz="2400"/>
              <a:t> describe properties of physical system, and </a:t>
            </a:r>
            <a:r>
              <a:rPr lang="en-US" sz="2400" i="1"/>
              <a:t>g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is the input to system.  The values </a:t>
            </a:r>
            <a:r>
              <a:rPr lang="en-US" sz="2400" i="1"/>
              <a:t>y</a:t>
            </a:r>
            <a:r>
              <a:rPr lang="en-US" sz="2400" baseline="-25000"/>
              <a:t>0</a:t>
            </a:r>
            <a:r>
              <a:rPr lang="en-US" sz="2400"/>
              <a:t> and </a:t>
            </a:r>
            <a:r>
              <a:rPr lang="en-US" sz="2400" i="1"/>
              <a:t>y</a:t>
            </a:r>
            <a:r>
              <a:rPr lang="en-US" sz="2400" baseline="-25000"/>
              <a:t>0</a:t>
            </a:r>
            <a:r>
              <a:rPr lang="en-US" sz="2400" i="1">
                <a:cs typeface="Times New Roman" pitchFamily="18" charset="0"/>
              </a:rPr>
              <a:t>'</a:t>
            </a:r>
            <a:r>
              <a:rPr lang="en-US" sz="2400"/>
              <a:t> describe initial state, and solution </a:t>
            </a:r>
            <a:r>
              <a:rPr lang="en-US" sz="2400" i="1"/>
              <a:t>y</a:t>
            </a:r>
            <a:r>
              <a:rPr lang="en-US" sz="2400"/>
              <a:t> is the output at time </a:t>
            </a:r>
            <a:r>
              <a:rPr lang="en-US" sz="2400" i="1"/>
              <a:t>t</a:t>
            </a:r>
            <a:r>
              <a:rPr lang="en-US" sz="2400"/>
              <a:t>. </a:t>
            </a:r>
          </a:p>
          <a:p>
            <a:r>
              <a:rPr lang="en-US" sz="2400"/>
              <a:t>Using the Laplace transform, we obtain</a:t>
            </a:r>
          </a:p>
          <a:p>
            <a:endParaRPr lang="en-US" sz="2400"/>
          </a:p>
          <a:p>
            <a:endParaRPr lang="en-US" sz="1200"/>
          </a:p>
          <a:p>
            <a:pPr>
              <a:buFontTx/>
              <a:buNone/>
            </a:pPr>
            <a:r>
              <a:rPr lang="en-US" sz="2400"/>
              <a:t>	or </a:t>
            </a:r>
          </a:p>
        </p:txBody>
      </p:sp>
      <p:graphicFrame>
        <p:nvGraphicFramePr>
          <p:cNvPr id="288768" name="Object 0"/>
          <p:cNvGraphicFramePr>
            <a:graphicFrameLocks noChangeAspect="1"/>
          </p:cNvGraphicFramePr>
          <p:nvPr/>
        </p:nvGraphicFramePr>
        <p:xfrm>
          <a:off x="1752600" y="2209800"/>
          <a:ext cx="4872038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774" name="Equation" r:id="rId3" imgW="2616120" imgH="228600" progId="Equation.3">
                  <p:embed/>
                </p:oleObj>
              </mc:Choice>
              <mc:Fallback>
                <p:oleObj name="Equation" r:id="rId3" imgW="2616120" imgH="228600" progId="Equation.3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209800"/>
                        <a:ext cx="4872038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8769" name="Object 1"/>
          <p:cNvGraphicFramePr>
            <a:graphicFrameLocks noChangeAspect="1"/>
          </p:cNvGraphicFramePr>
          <p:nvPr/>
        </p:nvGraphicFramePr>
        <p:xfrm>
          <a:off x="1600200" y="4800600"/>
          <a:ext cx="6581775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775" name="Equation" r:id="rId5" imgW="3416040" imgH="228600" progId="Equation.3">
                  <p:embed/>
                </p:oleObj>
              </mc:Choice>
              <mc:Fallback>
                <p:oleObj name="Equation" r:id="rId5" imgW="3416040" imgH="2286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800600"/>
                        <a:ext cx="6581775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8770" name="Object 2"/>
          <p:cNvGraphicFramePr>
            <a:graphicFrameLocks noChangeAspect="1"/>
          </p:cNvGraphicFramePr>
          <p:nvPr/>
        </p:nvGraphicFramePr>
        <p:xfrm>
          <a:off x="1600200" y="5638800"/>
          <a:ext cx="5934075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776" name="Equation" r:id="rId7" imgW="3174840" imgH="393480" progId="Equation.3">
                  <p:embed/>
                </p:oleObj>
              </mc:Choice>
              <mc:Fallback>
                <p:oleObj name="Equation" r:id="rId7" imgW="317484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638800"/>
                        <a:ext cx="5934075" cy="731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Laplace Transform of Solution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(2 of 3)</a:t>
            </a:r>
          </a:p>
        </p:txBody>
      </p:sp>
      <p:sp>
        <p:nvSpPr>
          <p:cNvPr id="2867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8001000" cy="5029200"/>
          </a:xfrm>
        </p:spPr>
        <p:txBody>
          <a:bodyPr/>
          <a:lstStyle/>
          <a:p>
            <a:r>
              <a:rPr lang="en-US" sz="2400" dirty="0"/>
              <a:t>We have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As before, </a:t>
            </a:r>
            <a:r>
              <a:rPr lang="en-US" sz="2400" i="1" dirty="0">
                <a:sym typeface="Symbol" pitchFamily="18" charset="2"/>
              </a:rPr>
              <a:t></a:t>
            </a:r>
            <a:r>
              <a:rPr lang="en-US" sz="1200" i="1" dirty="0">
                <a:sym typeface="Symbol" pitchFamily="18" charset="2"/>
              </a:rPr>
              <a:t> </a:t>
            </a:r>
            <a:r>
              <a:rPr lang="en-US" sz="2400" dirty="0"/>
              <a:t>(</a:t>
            </a:r>
            <a:r>
              <a:rPr lang="en-US" sz="2400" i="1" dirty="0"/>
              <a:t>s</a:t>
            </a:r>
            <a:r>
              <a:rPr lang="en-US" sz="2400" dirty="0"/>
              <a:t>) depends only on system coefficients and initial conditions, while </a:t>
            </a:r>
            <a:r>
              <a:rPr lang="en-US" sz="2400" i="1" dirty="0">
                <a:sym typeface="Symbol" pitchFamily="18" charset="2"/>
              </a:rPr>
              <a:t></a:t>
            </a:r>
            <a:r>
              <a:rPr lang="en-US" sz="1200" i="1" dirty="0"/>
              <a:t> </a:t>
            </a:r>
            <a:r>
              <a:rPr lang="en-US" sz="2400" dirty="0"/>
              <a:t>(</a:t>
            </a:r>
            <a:r>
              <a:rPr lang="en-US" sz="2400" i="1" dirty="0"/>
              <a:t>s</a:t>
            </a:r>
            <a:r>
              <a:rPr lang="en-US" sz="2400" dirty="0"/>
              <a:t>) depends only on system coefficients and forcing function </a:t>
            </a:r>
            <a:r>
              <a:rPr lang="en-US" sz="2400" i="1" dirty="0"/>
              <a:t>g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). </a:t>
            </a:r>
          </a:p>
          <a:p>
            <a:r>
              <a:rPr lang="en-US" sz="2400" dirty="0"/>
              <a:t>Further, </a:t>
            </a:r>
            <a:r>
              <a:rPr lang="en-US" sz="2400" i="1" dirty="0">
                <a:sym typeface="Symbol" pitchFamily="18" charset="2"/>
              </a:rPr>
              <a:t></a:t>
            </a:r>
            <a:r>
              <a:rPr lang="en-US" sz="2400" dirty="0">
                <a:sym typeface="Symbol" pitchFamily="18" charset="2"/>
              </a:rPr>
              <a:t>(</a:t>
            </a:r>
            <a:r>
              <a:rPr lang="en-US" sz="2400" i="1" dirty="0">
                <a:sym typeface="Symbol" pitchFamily="18" charset="2"/>
              </a:rPr>
              <a:t>t</a:t>
            </a:r>
            <a:r>
              <a:rPr lang="en-US" sz="2400" dirty="0">
                <a:sym typeface="Symbol" pitchFamily="18" charset="2"/>
              </a:rPr>
              <a:t>) = </a:t>
            </a:r>
            <a:r>
              <a:rPr lang="en-US" sz="2400" i="1" dirty="0"/>
              <a:t>L</a:t>
            </a:r>
            <a:r>
              <a:rPr lang="en-US" sz="2400" baseline="30000" dirty="0"/>
              <a:t>-1</a:t>
            </a:r>
            <a:r>
              <a:rPr lang="en-US" sz="2400" dirty="0"/>
              <a:t>{</a:t>
            </a:r>
            <a:r>
              <a:rPr lang="en-US" sz="2400" i="1" dirty="0">
                <a:sym typeface="Symbol" pitchFamily="18" charset="2"/>
              </a:rPr>
              <a:t></a:t>
            </a:r>
            <a:r>
              <a:rPr lang="en-US" sz="1200" i="1" dirty="0">
                <a:sym typeface="Symbol" pitchFamily="18" charset="2"/>
              </a:rPr>
              <a:t> </a:t>
            </a:r>
            <a:r>
              <a:rPr lang="en-US" sz="2400" dirty="0"/>
              <a:t>(</a:t>
            </a:r>
            <a:r>
              <a:rPr lang="en-US" sz="2400" i="1" dirty="0"/>
              <a:t>s</a:t>
            </a:r>
            <a:r>
              <a:rPr lang="en-US" sz="2400" dirty="0"/>
              <a:t>)}</a:t>
            </a:r>
            <a:r>
              <a:rPr lang="en-US" sz="2800" dirty="0"/>
              <a:t> </a:t>
            </a:r>
            <a:r>
              <a:rPr lang="en-US" sz="2400" dirty="0"/>
              <a:t>solves the homogeneous IVP </a:t>
            </a:r>
          </a:p>
          <a:p>
            <a:endParaRPr lang="en-US" dirty="0"/>
          </a:p>
          <a:p>
            <a:pPr>
              <a:buFontTx/>
              <a:buNone/>
            </a:pPr>
            <a:r>
              <a:rPr lang="en-US" sz="2400" dirty="0"/>
              <a:t>	while </a:t>
            </a:r>
            <a:r>
              <a:rPr lang="en-US" sz="2400" i="1" dirty="0">
                <a:sym typeface="Symbol" pitchFamily="18" charset="2"/>
              </a:rPr>
              <a:t></a:t>
            </a:r>
            <a:r>
              <a:rPr lang="en-US" sz="2400" dirty="0">
                <a:sym typeface="Symbol" pitchFamily="18" charset="2"/>
              </a:rPr>
              <a:t>(</a:t>
            </a:r>
            <a:r>
              <a:rPr lang="en-US" sz="2400" i="1" dirty="0">
                <a:sym typeface="Symbol" pitchFamily="18" charset="2"/>
              </a:rPr>
              <a:t>t</a:t>
            </a:r>
            <a:r>
              <a:rPr lang="en-US" sz="2400" dirty="0">
                <a:sym typeface="Symbol" pitchFamily="18" charset="2"/>
              </a:rPr>
              <a:t>) = </a:t>
            </a:r>
            <a:r>
              <a:rPr lang="en-US" sz="2400" i="1" dirty="0"/>
              <a:t>L</a:t>
            </a:r>
            <a:r>
              <a:rPr lang="en-US" sz="2400" baseline="30000" dirty="0"/>
              <a:t>-1</a:t>
            </a:r>
            <a:r>
              <a:rPr lang="en-US" sz="2400" dirty="0"/>
              <a:t>{</a:t>
            </a:r>
            <a:r>
              <a:rPr lang="en-US" sz="2400" i="1" dirty="0">
                <a:sym typeface="Symbol" pitchFamily="18" charset="2"/>
              </a:rPr>
              <a:t></a:t>
            </a:r>
            <a:r>
              <a:rPr lang="en-US" sz="1200" i="1" dirty="0">
                <a:sym typeface="Symbol" pitchFamily="18" charset="2"/>
              </a:rPr>
              <a:t> </a:t>
            </a:r>
            <a:r>
              <a:rPr lang="en-US" sz="2400" dirty="0"/>
              <a:t>(</a:t>
            </a:r>
            <a:r>
              <a:rPr lang="en-US" sz="2400" i="1" dirty="0"/>
              <a:t>s</a:t>
            </a:r>
            <a:r>
              <a:rPr lang="en-US" sz="2400" dirty="0"/>
              <a:t>)}</a:t>
            </a:r>
            <a:r>
              <a:rPr lang="en-US" sz="2800" dirty="0"/>
              <a:t> </a:t>
            </a:r>
            <a:r>
              <a:rPr lang="en-US" sz="2400" dirty="0"/>
              <a:t>solves the nonhomogeneous IVP</a:t>
            </a:r>
          </a:p>
        </p:txBody>
      </p:sp>
      <p:graphicFrame>
        <p:nvGraphicFramePr>
          <p:cNvPr id="289792" name="Object 0"/>
          <p:cNvGraphicFramePr>
            <a:graphicFrameLocks noChangeAspect="1"/>
          </p:cNvGraphicFramePr>
          <p:nvPr/>
        </p:nvGraphicFramePr>
        <p:xfrm>
          <a:off x="1981200" y="4800600"/>
          <a:ext cx="4876800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800" name="Equation" r:id="rId3" imgW="2438280" imgH="228600" progId="Equation.3">
                  <p:embed/>
                </p:oleObj>
              </mc:Choice>
              <mc:Fallback>
                <p:oleObj name="Equation" r:id="rId3" imgW="2438280" imgH="228600" progId="Equation.3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800600"/>
                        <a:ext cx="4876800" cy="455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9793" name="Object 1"/>
          <p:cNvGraphicFramePr>
            <a:graphicFrameLocks noChangeAspect="1"/>
          </p:cNvGraphicFramePr>
          <p:nvPr/>
        </p:nvGraphicFramePr>
        <p:xfrm>
          <a:off x="1905000" y="5867400"/>
          <a:ext cx="497840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801" name="Equation" r:id="rId5" imgW="2489040" imgH="203040" progId="Equation.3">
                  <p:embed/>
                </p:oleObj>
              </mc:Choice>
              <mc:Fallback>
                <p:oleObj name="Equation" r:id="rId5" imgW="2489040" imgH="2030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867400"/>
                        <a:ext cx="4978400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97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100029"/>
              </p:ext>
            </p:extLst>
          </p:nvPr>
        </p:nvGraphicFramePr>
        <p:xfrm>
          <a:off x="3657600" y="152400"/>
          <a:ext cx="510540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802" name="Equation" r:id="rId7" imgW="2616120" imgH="228600" progId="Equation.3">
                  <p:embed/>
                </p:oleObj>
              </mc:Choice>
              <mc:Fallback>
                <p:oleObj name="Equation" r:id="rId7" imgW="261612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52400"/>
                        <a:ext cx="5105400" cy="446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9795" name="Object 3"/>
          <p:cNvGraphicFramePr>
            <a:graphicFrameLocks noChangeAspect="1"/>
          </p:cNvGraphicFramePr>
          <p:nvPr/>
        </p:nvGraphicFramePr>
        <p:xfrm>
          <a:off x="1471613" y="2133600"/>
          <a:ext cx="5934075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803" name="Equation" r:id="rId9" imgW="3174840" imgH="393480" progId="Equation.3">
                  <p:embed/>
                </p:oleObj>
              </mc:Choice>
              <mc:Fallback>
                <p:oleObj name="Equation" r:id="rId9" imgW="317484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1613" y="2133600"/>
                        <a:ext cx="5934075" cy="731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Transfer Function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(3 of 3)</a:t>
            </a:r>
          </a:p>
        </p:txBody>
      </p:sp>
      <p:sp>
        <p:nvSpPr>
          <p:cNvPr id="2846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29600" cy="5029200"/>
          </a:xfrm>
        </p:spPr>
        <p:txBody>
          <a:bodyPr/>
          <a:lstStyle/>
          <a:p>
            <a:r>
              <a:rPr lang="en-US" sz="2400"/>
              <a:t>Examining </a:t>
            </a:r>
            <a:r>
              <a:rPr lang="en-US" sz="2400" i="1">
                <a:sym typeface="Symbol" pitchFamily="18" charset="2"/>
              </a:rPr>
              <a:t></a:t>
            </a:r>
            <a:r>
              <a:rPr lang="en-US" sz="1200" i="1">
                <a:sym typeface="Symbol" pitchFamily="18" charset="2"/>
              </a:rPr>
              <a:t> </a:t>
            </a:r>
            <a:r>
              <a:rPr lang="en-US" sz="2400"/>
              <a:t>(</a:t>
            </a:r>
            <a:r>
              <a:rPr lang="en-US" sz="2400" i="1"/>
              <a:t>s</a:t>
            </a:r>
            <a:r>
              <a:rPr lang="en-US" sz="2400"/>
              <a:t>) more closely,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As before, </a:t>
            </a:r>
            <a:r>
              <a:rPr lang="en-US" sz="2400" i="1"/>
              <a:t>H</a:t>
            </a:r>
            <a:r>
              <a:rPr lang="en-US" sz="2400"/>
              <a:t>(</a:t>
            </a:r>
            <a:r>
              <a:rPr lang="en-US" sz="2400" i="1"/>
              <a:t>s</a:t>
            </a:r>
            <a:r>
              <a:rPr lang="en-US" sz="2400"/>
              <a:t>) is the </a:t>
            </a:r>
            <a:r>
              <a:rPr lang="en-US" sz="2400" b="1"/>
              <a:t>transfer function</a:t>
            </a:r>
            <a:r>
              <a:rPr lang="en-US" sz="2400"/>
              <a:t>, and depends only on system coefficients, while </a:t>
            </a:r>
            <a:r>
              <a:rPr lang="en-US" sz="2400" i="1"/>
              <a:t>G</a:t>
            </a:r>
            <a:r>
              <a:rPr lang="en-US" sz="2400"/>
              <a:t>(</a:t>
            </a:r>
            <a:r>
              <a:rPr lang="en-US" sz="2400" i="1"/>
              <a:t>s</a:t>
            </a:r>
            <a:r>
              <a:rPr lang="en-US" sz="2400"/>
              <a:t>) depends only on external excitation </a:t>
            </a:r>
            <a:r>
              <a:rPr lang="en-US" sz="2400" i="1"/>
              <a:t>g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applied to system.</a:t>
            </a:r>
          </a:p>
          <a:p>
            <a:r>
              <a:rPr lang="en-US" sz="2400"/>
              <a:t>Thus if </a:t>
            </a:r>
            <a:r>
              <a:rPr lang="en-US" sz="2400" i="1"/>
              <a:t>G</a:t>
            </a:r>
            <a:r>
              <a:rPr lang="en-US" sz="2400"/>
              <a:t>(</a:t>
            </a:r>
            <a:r>
              <a:rPr lang="en-US" sz="2400" i="1"/>
              <a:t>s</a:t>
            </a:r>
            <a:r>
              <a:rPr lang="en-US" sz="2400"/>
              <a:t>) = 1, then </a:t>
            </a:r>
            <a:r>
              <a:rPr lang="en-US" sz="2400" i="1"/>
              <a:t>g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= </a:t>
            </a:r>
            <a:r>
              <a:rPr lang="en-US" sz="2400" i="1">
                <a:sym typeface="Symbol" pitchFamily="18" charset="2"/>
              </a:rPr>
              <a:t>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and hence </a:t>
            </a:r>
            <a:r>
              <a:rPr lang="en-US" sz="2400" i="1"/>
              <a:t>h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= </a:t>
            </a:r>
            <a:r>
              <a:rPr lang="en-US" sz="2400" i="1"/>
              <a:t>L</a:t>
            </a:r>
            <a:r>
              <a:rPr lang="en-US" sz="2400" baseline="30000"/>
              <a:t>-1</a:t>
            </a:r>
            <a:r>
              <a:rPr lang="en-US" sz="2400"/>
              <a:t>{</a:t>
            </a:r>
            <a:r>
              <a:rPr lang="en-US" sz="2400" i="1"/>
              <a:t>H</a:t>
            </a:r>
            <a:r>
              <a:rPr lang="en-US" sz="2400"/>
              <a:t>(</a:t>
            </a:r>
            <a:r>
              <a:rPr lang="en-US" sz="2400" i="1"/>
              <a:t>s</a:t>
            </a:r>
            <a:r>
              <a:rPr lang="en-US" sz="2400"/>
              <a:t>)} solves the nonhomogeneous IVP</a:t>
            </a:r>
          </a:p>
          <a:p>
            <a:endParaRPr lang="en-US" sz="2400"/>
          </a:p>
          <a:p>
            <a:r>
              <a:rPr lang="en-US" sz="2400"/>
              <a:t>Thus </a:t>
            </a:r>
            <a:r>
              <a:rPr lang="en-US" sz="2400" i="1"/>
              <a:t>h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is response of system to unit impulse applied at </a:t>
            </a:r>
            <a:r>
              <a:rPr lang="en-US" sz="2400" i="1"/>
              <a:t>t</a:t>
            </a:r>
            <a:r>
              <a:rPr lang="en-US" sz="2400"/>
              <a:t> = 0, and hence </a:t>
            </a:r>
            <a:r>
              <a:rPr lang="en-US" sz="2400" i="1"/>
              <a:t>h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is called the </a:t>
            </a:r>
            <a:r>
              <a:rPr lang="en-US" sz="2400" b="1"/>
              <a:t>impulse response</a:t>
            </a:r>
            <a:r>
              <a:rPr lang="en-US" sz="2400"/>
              <a:t> of system, with</a:t>
            </a:r>
          </a:p>
        </p:txBody>
      </p:sp>
      <p:graphicFrame>
        <p:nvGraphicFramePr>
          <p:cNvPr id="284678" name="Object 6"/>
          <p:cNvGraphicFramePr>
            <a:graphicFrameLocks noChangeAspect="1"/>
          </p:cNvGraphicFramePr>
          <p:nvPr/>
        </p:nvGraphicFramePr>
        <p:xfrm>
          <a:off x="1752600" y="4953000"/>
          <a:ext cx="4852988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684" name="Equation" r:id="rId3" imgW="2489040" imgH="203040" progId="Equation.3">
                  <p:embed/>
                </p:oleObj>
              </mc:Choice>
              <mc:Fallback>
                <p:oleObj name="Equation" r:id="rId3" imgW="248904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953000"/>
                        <a:ext cx="4852988" cy="395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4679" name="Object 7"/>
          <p:cNvGraphicFramePr>
            <a:graphicFrameLocks noChangeAspect="1"/>
          </p:cNvGraphicFramePr>
          <p:nvPr/>
        </p:nvGraphicFramePr>
        <p:xfrm>
          <a:off x="1230313" y="2057400"/>
          <a:ext cx="6742112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685" name="Equation" r:id="rId5" imgW="3606480" imgH="393480" progId="Equation.3">
                  <p:embed/>
                </p:oleObj>
              </mc:Choice>
              <mc:Fallback>
                <p:oleObj name="Equation" r:id="rId5" imgW="360648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0313" y="2057400"/>
                        <a:ext cx="6742112" cy="731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4680" name="Object 8"/>
          <p:cNvGraphicFramePr>
            <a:graphicFrameLocks noChangeAspect="1"/>
          </p:cNvGraphicFramePr>
          <p:nvPr/>
        </p:nvGraphicFramePr>
        <p:xfrm>
          <a:off x="2090738" y="6122988"/>
          <a:ext cx="4575175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686" name="Equation" r:id="rId7" imgW="2514600" imgH="355320" progId="Equation.3">
                  <p:embed/>
                </p:oleObj>
              </mc:Choice>
              <mc:Fallback>
                <p:oleObj name="Equation" r:id="rId7" imgW="2514600" imgH="35532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0738" y="6122988"/>
                        <a:ext cx="4575175" cy="642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Observation</a:t>
            </a:r>
            <a:endParaRPr lang="en-US" sz="3200" b="1" dirty="0">
              <a:solidFill>
                <a:srgbClr val="2125D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28774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76400"/>
            <a:ext cx="8229600" cy="4876800"/>
          </a:xfrm>
        </p:spPr>
        <p:txBody>
          <a:bodyPr/>
          <a:lstStyle/>
          <a:p>
            <a:r>
              <a:rPr lang="en-US" sz="2400"/>
              <a:t>Let </a:t>
            </a:r>
            <a:r>
              <a:rPr lang="en-US" sz="2400" i="1"/>
              <a:t>f</a:t>
            </a:r>
            <a:r>
              <a:rPr lang="en-US" sz="2400"/>
              <a:t> (</a:t>
            </a:r>
            <a:r>
              <a:rPr lang="en-US" sz="2400" i="1"/>
              <a:t>t</a:t>
            </a:r>
            <a:r>
              <a:rPr lang="en-US" sz="2400"/>
              <a:t>) = 1 and </a:t>
            </a:r>
            <a:r>
              <a:rPr lang="en-US" sz="2400" i="1"/>
              <a:t>g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= sin(</a:t>
            </a:r>
            <a:r>
              <a:rPr lang="en-US" sz="2400" i="1"/>
              <a:t>t</a:t>
            </a:r>
            <a:r>
              <a:rPr lang="en-US" sz="2400"/>
              <a:t>).  Recall that the Laplace Transforms of </a:t>
            </a:r>
            <a:r>
              <a:rPr lang="en-US" sz="2400" i="1"/>
              <a:t>f</a:t>
            </a:r>
            <a:r>
              <a:rPr lang="en-US" sz="2400"/>
              <a:t> and </a:t>
            </a:r>
            <a:r>
              <a:rPr lang="en-US" sz="2400" i="1"/>
              <a:t>g</a:t>
            </a:r>
            <a:r>
              <a:rPr lang="en-US" sz="2400"/>
              <a:t> are 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Thus</a:t>
            </a:r>
          </a:p>
          <a:p>
            <a:endParaRPr lang="en-US" sz="2400"/>
          </a:p>
          <a:p>
            <a:endParaRPr lang="en-US" sz="1200"/>
          </a:p>
          <a:p>
            <a:pPr>
              <a:buFontTx/>
              <a:buNone/>
            </a:pPr>
            <a:r>
              <a:rPr lang="en-US" sz="2400"/>
              <a:t>	and </a:t>
            </a:r>
          </a:p>
          <a:p>
            <a:pPr>
              <a:buFontTx/>
              <a:buNone/>
            </a:pPr>
            <a:endParaRPr lang="en-US" sz="2400"/>
          </a:p>
          <a:p>
            <a:pPr>
              <a:buFontTx/>
              <a:buNone/>
            </a:pPr>
            <a:endParaRPr lang="en-US" sz="1200"/>
          </a:p>
          <a:p>
            <a:r>
              <a:rPr lang="en-US" sz="2400"/>
              <a:t>Therefore for these functions it follows that </a:t>
            </a:r>
          </a:p>
        </p:txBody>
      </p:sp>
      <p:graphicFrame>
        <p:nvGraphicFramePr>
          <p:cNvPr id="287748" name="Object 4"/>
          <p:cNvGraphicFramePr>
            <a:graphicFrameLocks noChangeAspect="1"/>
          </p:cNvGraphicFramePr>
          <p:nvPr/>
        </p:nvGraphicFramePr>
        <p:xfrm>
          <a:off x="1752600" y="3810000"/>
          <a:ext cx="3451225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56" name="Equation" r:id="rId3" imgW="1892160" imgH="393480" progId="Equation.3">
                  <p:embed/>
                </p:oleObj>
              </mc:Choice>
              <mc:Fallback>
                <p:oleObj name="Equation" r:id="rId3" imgW="189216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810000"/>
                        <a:ext cx="3451225" cy="71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749" name="Object 5"/>
          <p:cNvGraphicFramePr>
            <a:graphicFrameLocks noChangeAspect="1"/>
          </p:cNvGraphicFramePr>
          <p:nvPr/>
        </p:nvGraphicFramePr>
        <p:xfrm>
          <a:off x="1600200" y="2590800"/>
          <a:ext cx="54102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57" name="Equation" r:id="rId5" imgW="2946240" imgH="393480" progId="Equation.3">
                  <p:embed/>
                </p:oleObj>
              </mc:Choice>
              <mc:Fallback>
                <p:oleObj name="Equation" r:id="rId5" imgW="294624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590800"/>
                        <a:ext cx="5410200" cy="722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750" name="Object 6"/>
          <p:cNvGraphicFramePr>
            <a:graphicFrameLocks noChangeAspect="1"/>
          </p:cNvGraphicFramePr>
          <p:nvPr/>
        </p:nvGraphicFramePr>
        <p:xfrm>
          <a:off x="1828800" y="6096000"/>
          <a:ext cx="361315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58" name="Equation" r:id="rId7" imgW="1981080" imgH="215640" progId="Equation.3">
                  <p:embed/>
                </p:oleObj>
              </mc:Choice>
              <mc:Fallback>
                <p:oleObj name="Equation" r:id="rId7" imgW="198108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6096000"/>
                        <a:ext cx="361315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751" name="Object 7"/>
          <p:cNvGraphicFramePr>
            <a:graphicFrameLocks noChangeAspect="1"/>
          </p:cNvGraphicFramePr>
          <p:nvPr/>
        </p:nvGraphicFramePr>
        <p:xfrm>
          <a:off x="1752600" y="4800600"/>
          <a:ext cx="3219450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59" name="Equation" r:id="rId9" imgW="1765080" imgH="419040" progId="Equation.3">
                  <p:embed/>
                </p:oleObj>
              </mc:Choice>
              <mc:Fallback>
                <p:oleObj name="Equation" r:id="rId9" imgW="1765080" imgH="419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800600"/>
                        <a:ext cx="3219450" cy="763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Theorem 6.6.1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76400"/>
            <a:ext cx="8229600" cy="5029200"/>
          </a:xfrm>
        </p:spPr>
        <p:txBody>
          <a:bodyPr/>
          <a:lstStyle/>
          <a:p>
            <a:r>
              <a:rPr lang="en-US" sz="2400"/>
              <a:t>Suppose </a:t>
            </a:r>
            <a:r>
              <a:rPr lang="en-US" sz="2400" i="1"/>
              <a:t>F</a:t>
            </a:r>
            <a:r>
              <a:rPr lang="en-US" sz="2400"/>
              <a:t>(</a:t>
            </a:r>
            <a:r>
              <a:rPr lang="en-US" sz="2400" i="1"/>
              <a:t>s</a:t>
            </a:r>
            <a:r>
              <a:rPr lang="en-US" sz="2400"/>
              <a:t>) = </a:t>
            </a:r>
            <a:r>
              <a:rPr lang="en-US" sz="2400" i="1"/>
              <a:t>L</a:t>
            </a:r>
            <a:r>
              <a:rPr lang="en-US" sz="2400"/>
              <a:t>{</a:t>
            </a:r>
            <a:r>
              <a:rPr lang="en-US" sz="2400" i="1"/>
              <a:t>f</a:t>
            </a:r>
            <a:r>
              <a:rPr lang="en-US" sz="2400"/>
              <a:t> (</a:t>
            </a:r>
            <a:r>
              <a:rPr lang="en-US" sz="2400" i="1"/>
              <a:t>t</a:t>
            </a:r>
            <a:r>
              <a:rPr lang="en-US" sz="2400"/>
              <a:t>)} and </a:t>
            </a:r>
            <a:r>
              <a:rPr lang="en-US" sz="2400" i="1"/>
              <a:t>G</a:t>
            </a:r>
            <a:r>
              <a:rPr lang="en-US" sz="2400"/>
              <a:t>(</a:t>
            </a:r>
            <a:r>
              <a:rPr lang="en-US" sz="2400" i="1"/>
              <a:t>s</a:t>
            </a:r>
            <a:r>
              <a:rPr lang="en-US" sz="2400"/>
              <a:t>) = </a:t>
            </a:r>
            <a:r>
              <a:rPr lang="en-US" sz="2400" i="1"/>
              <a:t>L</a:t>
            </a:r>
            <a:r>
              <a:rPr lang="en-US" sz="2400"/>
              <a:t>{</a:t>
            </a:r>
            <a:r>
              <a:rPr lang="en-US" sz="2400" i="1"/>
              <a:t>g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)} both exist for </a:t>
            </a:r>
          </a:p>
          <a:p>
            <a:pPr>
              <a:buFontTx/>
              <a:buNone/>
            </a:pPr>
            <a:r>
              <a:rPr lang="en-US" sz="2400" i="1"/>
              <a:t>	s</a:t>
            </a:r>
            <a:r>
              <a:rPr lang="en-US" sz="2400"/>
              <a:t> &gt; </a:t>
            </a:r>
            <a:r>
              <a:rPr lang="en-US" sz="2400" i="1"/>
              <a:t>a</a:t>
            </a:r>
            <a:r>
              <a:rPr lang="en-US" sz="2400"/>
              <a:t> </a:t>
            </a:r>
            <a:r>
              <a:rPr lang="en-US" sz="2400">
                <a:sym typeface="Symbol" pitchFamily="18" charset="2"/>
              </a:rPr>
              <a:t> </a:t>
            </a:r>
            <a:r>
              <a:rPr lang="en-US" sz="2400"/>
              <a:t>0.  Then </a:t>
            </a:r>
            <a:r>
              <a:rPr lang="en-US" sz="2400" i="1"/>
              <a:t>H</a:t>
            </a:r>
            <a:r>
              <a:rPr lang="en-US" sz="2400"/>
              <a:t>(</a:t>
            </a:r>
            <a:r>
              <a:rPr lang="en-US" sz="2400" i="1"/>
              <a:t>s</a:t>
            </a:r>
            <a:r>
              <a:rPr lang="en-US" sz="2400"/>
              <a:t>) = </a:t>
            </a:r>
            <a:r>
              <a:rPr lang="en-US" sz="2400" i="1"/>
              <a:t>F</a:t>
            </a:r>
            <a:r>
              <a:rPr lang="en-US" sz="2400"/>
              <a:t>(</a:t>
            </a:r>
            <a:r>
              <a:rPr lang="en-US" sz="2400" i="1"/>
              <a:t>s</a:t>
            </a:r>
            <a:r>
              <a:rPr lang="en-US" sz="2400"/>
              <a:t>)</a:t>
            </a:r>
            <a:r>
              <a:rPr lang="en-US" sz="2400" i="1"/>
              <a:t>G</a:t>
            </a:r>
            <a:r>
              <a:rPr lang="en-US" sz="2400"/>
              <a:t>(</a:t>
            </a:r>
            <a:r>
              <a:rPr lang="en-US" sz="2400" i="1"/>
              <a:t>s</a:t>
            </a:r>
            <a:r>
              <a:rPr lang="en-US" sz="2400"/>
              <a:t>) = </a:t>
            </a:r>
            <a:r>
              <a:rPr lang="en-US" sz="2400" i="1"/>
              <a:t>L</a:t>
            </a:r>
            <a:r>
              <a:rPr lang="en-US" sz="2400"/>
              <a:t>{</a:t>
            </a:r>
            <a:r>
              <a:rPr lang="en-US" sz="2400" i="1"/>
              <a:t>h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)} for </a:t>
            </a:r>
            <a:r>
              <a:rPr lang="en-US" sz="2400" i="1"/>
              <a:t>s</a:t>
            </a:r>
            <a:r>
              <a:rPr lang="en-US" sz="2400"/>
              <a:t> &gt; </a:t>
            </a:r>
            <a:r>
              <a:rPr lang="en-US" sz="2400" i="1"/>
              <a:t>a</a:t>
            </a:r>
            <a:r>
              <a:rPr lang="en-US" sz="2400"/>
              <a:t>, where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The function </a:t>
            </a:r>
            <a:r>
              <a:rPr lang="en-US" sz="2400" i="1"/>
              <a:t>h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is known as the </a:t>
            </a:r>
            <a:r>
              <a:rPr lang="en-US" sz="2400" b="1"/>
              <a:t>convolution</a:t>
            </a:r>
            <a:r>
              <a:rPr lang="en-US" sz="2400"/>
              <a:t> of </a:t>
            </a:r>
            <a:r>
              <a:rPr lang="en-US" sz="2400" i="1"/>
              <a:t>f</a:t>
            </a:r>
            <a:r>
              <a:rPr lang="en-US" sz="2400"/>
              <a:t> and </a:t>
            </a:r>
            <a:r>
              <a:rPr lang="en-US" sz="2400" i="1"/>
              <a:t>g</a:t>
            </a:r>
            <a:r>
              <a:rPr lang="en-US" sz="2400"/>
              <a:t> and the integrals above are known as </a:t>
            </a:r>
            <a:r>
              <a:rPr lang="en-US" sz="2400" b="1"/>
              <a:t>convolution integrals</a:t>
            </a:r>
            <a:r>
              <a:rPr lang="en-US" sz="2400"/>
              <a:t>.</a:t>
            </a:r>
          </a:p>
          <a:p>
            <a:endParaRPr lang="en-US" sz="2400"/>
          </a:p>
          <a:p>
            <a:r>
              <a:rPr lang="en-US" sz="2400"/>
              <a:t>Note that the equality of the two convolution integrals can be seen by making the substitution </a:t>
            </a:r>
            <a:r>
              <a:rPr lang="en-US" sz="2400" i="1"/>
              <a:t>u</a:t>
            </a:r>
            <a:r>
              <a:rPr lang="en-US" sz="2400"/>
              <a:t> = </a:t>
            </a:r>
            <a:r>
              <a:rPr lang="en-US" sz="2400" i="1"/>
              <a:t>t</a:t>
            </a:r>
            <a:r>
              <a:rPr lang="en-US" sz="2400"/>
              <a:t> - </a:t>
            </a:r>
            <a:r>
              <a:rPr lang="en-US" sz="2400" i="1">
                <a:sym typeface="Symbol" pitchFamily="18" charset="2"/>
              </a:rPr>
              <a:t></a:t>
            </a:r>
            <a:r>
              <a:rPr lang="en-US" sz="2400">
                <a:sym typeface="Symbol" pitchFamily="18" charset="2"/>
              </a:rPr>
              <a:t>. </a:t>
            </a:r>
            <a:endParaRPr lang="en-US" sz="2400" i="1"/>
          </a:p>
          <a:p>
            <a:r>
              <a:rPr lang="en-US" sz="2400"/>
              <a:t>The convolution integral defines a “generalized product”  and can be written as </a:t>
            </a:r>
            <a:r>
              <a:rPr lang="en-US" sz="2400" i="1"/>
              <a:t>h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= ( </a:t>
            </a:r>
            <a:r>
              <a:rPr lang="en-US" sz="2400" i="1"/>
              <a:t>f</a:t>
            </a:r>
            <a:r>
              <a:rPr lang="en-US" sz="2400"/>
              <a:t> *</a:t>
            </a:r>
            <a:r>
              <a:rPr lang="en-US" sz="2400" i="1"/>
              <a:t>g</a:t>
            </a:r>
            <a:r>
              <a:rPr lang="en-US" sz="2400"/>
              <a:t>)(</a:t>
            </a:r>
            <a:r>
              <a:rPr lang="en-US" sz="2400" i="1"/>
              <a:t>t</a:t>
            </a:r>
            <a:r>
              <a:rPr lang="en-US" sz="2400"/>
              <a:t>).  See text for more details.</a:t>
            </a:r>
          </a:p>
        </p:txBody>
      </p:sp>
      <p:graphicFrame>
        <p:nvGraphicFramePr>
          <p:cNvPr id="260100" name="Object 4"/>
          <p:cNvGraphicFramePr>
            <a:graphicFrameLocks noChangeAspect="1"/>
          </p:cNvGraphicFramePr>
          <p:nvPr/>
        </p:nvGraphicFramePr>
        <p:xfrm>
          <a:off x="1600200" y="2667000"/>
          <a:ext cx="5281613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102" name="Equation" r:id="rId3" imgW="2679480" imgH="355320" progId="Equation.3">
                  <p:embed/>
                </p:oleObj>
              </mc:Choice>
              <mc:Fallback>
                <p:oleObj name="Equation" r:id="rId3" imgW="2679480" imgH="3553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667000"/>
                        <a:ext cx="5281613" cy="700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Theorem 6.6.1 Proof Outline</a:t>
            </a:r>
          </a:p>
        </p:txBody>
      </p:sp>
      <p:graphicFrame>
        <p:nvGraphicFramePr>
          <p:cNvPr id="270341" name="Object 5"/>
          <p:cNvGraphicFramePr>
            <a:graphicFrameLocks noChangeAspect="1"/>
          </p:cNvGraphicFramePr>
          <p:nvPr/>
        </p:nvGraphicFramePr>
        <p:xfrm>
          <a:off x="990600" y="1752600"/>
          <a:ext cx="6172200" cy="460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43" name="Equation" r:id="rId3" imgW="3251160" imgH="2425680" progId="Equation.3">
                  <p:embed/>
                </p:oleObj>
              </mc:Choice>
              <mc:Fallback>
                <p:oleObj name="Equation" r:id="rId3" imgW="3251160" imgH="24256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752600"/>
                        <a:ext cx="6172200" cy="460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70342" name="Picture 6" descr="w10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00800" y="4781550"/>
            <a:ext cx="2524125" cy="190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</a:t>
            </a:r>
            <a: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1: 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Find Inverse Transform 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(1 of 2)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76400"/>
            <a:ext cx="8229600" cy="5029200"/>
          </a:xfrm>
        </p:spPr>
        <p:txBody>
          <a:bodyPr/>
          <a:lstStyle/>
          <a:p>
            <a:r>
              <a:rPr lang="en-US" sz="2400" dirty="0"/>
              <a:t>Find the inverse Laplace Transform of </a:t>
            </a:r>
            <a:r>
              <a:rPr lang="en-US" sz="2400" i="1" dirty="0"/>
              <a:t>H</a:t>
            </a:r>
            <a:r>
              <a:rPr lang="en-US" sz="2400" dirty="0"/>
              <a:t>(</a:t>
            </a:r>
            <a:r>
              <a:rPr lang="en-US" sz="2400" i="1" dirty="0"/>
              <a:t>s</a:t>
            </a:r>
            <a:r>
              <a:rPr lang="en-US" sz="2400" dirty="0"/>
              <a:t>), given below.</a:t>
            </a:r>
          </a:p>
          <a:p>
            <a:endParaRPr lang="en-US" sz="2400" dirty="0"/>
          </a:p>
          <a:p>
            <a:endParaRPr lang="en-US" sz="2000" dirty="0"/>
          </a:p>
          <a:p>
            <a:r>
              <a:rPr lang="en-US" sz="2400" dirty="0"/>
              <a:t>Solution:  Let </a:t>
            </a:r>
            <a:r>
              <a:rPr lang="en-US" sz="2400" i="1" dirty="0"/>
              <a:t>F</a:t>
            </a:r>
            <a:r>
              <a:rPr lang="en-US" sz="2400" dirty="0"/>
              <a:t>(</a:t>
            </a:r>
            <a:r>
              <a:rPr lang="en-US" sz="2400" i="1" dirty="0"/>
              <a:t>s</a:t>
            </a:r>
            <a:r>
              <a:rPr lang="en-US" sz="2400" dirty="0"/>
              <a:t>) = </a:t>
            </a:r>
            <a:r>
              <a:rPr lang="en-US" sz="2400" dirty="0" smtClean="0"/>
              <a:t>1/</a:t>
            </a:r>
            <a:r>
              <a:rPr lang="en-US" sz="2400" i="1" dirty="0" smtClean="0"/>
              <a:t>s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 </a:t>
            </a:r>
            <a:r>
              <a:rPr lang="en-US" sz="2400" dirty="0"/>
              <a:t>and </a:t>
            </a:r>
            <a:r>
              <a:rPr lang="en-US" sz="2400" i="1" dirty="0"/>
              <a:t>G</a:t>
            </a:r>
            <a:r>
              <a:rPr lang="en-US" sz="2400" dirty="0"/>
              <a:t>(</a:t>
            </a:r>
            <a:r>
              <a:rPr lang="en-US" sz="2400" i="1" dirty="0"/>
              <a:t>s</a:t>
            </a:r>
            <a:r>
              <a:rPr lang="en-US" sz="2400" dirty="0"/>
              <a:t>) = </a:t>
            </a:r>
            <a:r>
              <a:rPr lang="en-US" sz="2400" dirty="0" smtClean="0"/>
              <a:t>a/(</a:t>
            </a:r>
            <a:r>
              <a:rPr lang="en-US" sz="2400" i="1" dirty="0" smtClean="0"/>
              <a:t>s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</a:t>
            </a:r>
            <a:r>
              <a:rPr lang="en-US" sz="2400" i="1" dirty="0" smtClean="0"/>
              <a:t>a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), </a:t>
            </a:r>
            <a:r>
              <a:rPr lang="en-US" sz="2400" dirty="0"/>
              <a:t>with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1200" dirty="0"/>
          </a:p>
          <a:p>
            <a:r>
              <a:rPr lang="en-US" sz="2400" dirty="0"/>
              <a:t>Thus by Theorem 6.6.1, </a:t>
            </a:r>
          </a:p>
        </p:txBody>
      </p:sp>
      <p:graphicFrame>
        <p:nvGraphicFramePr>
          <p:cNvPr id="272388" name="Object 4"/>
          <p:cNvGraphicFramePr>
            <a:graphicFrameLocks noChangeAspect="1"/>
          </p:cNvGraphicFramePr>
          <p:nvPr/>
        </p:nvGraphicFramePr>
        <p:xfrm>
          <a:off x="2798763" y="3505200"/>
          <a:ext cx="3103562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395" name="Equation" r:id="rId3" imgW="1574640" imgH="482400" progId="Equation.3">
                  <p:embed/>
                </p:oleObj>
              </mc:Choice>
              <mc:Fallback>
                <p:oleObj name="Equation" r:id="rId3" imgW="1574640" imgH="482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8763" y="3505200"/>
                        <a:ext cx="3103562" cy="950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2389" name="Object 5"/>
          <p:cNvGraphicFramePr>
            <a:graphicFrameLocks noChangeAspect="1"/>
          </p:cNvGraphicFramePr>
          <p:nvPr/>
        </p:nvGraphicFramePr>
        <p:xfrm>
          <a:off x="2535238" y="2057400"/>
          <a:ext cx="2263775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396" name="Equation" r:id="rId5" imgW="1193760" imgH="419040" progId="Equation.3">
                  <p:embed/>
                </p:oleObj>
              </mc:Choice>
              <mc:Fallback>
                <p:oleObj name="Equation" r:id="rId5" imgW="1193760" imgH="419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5238" y="2057400"/>
                        <a:ext cx="2263775" cy="793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2391" name="Object 7"/>
          <p:cNvGraphicFramePr>
            <a:graphicFrameLocks noChangeAspect="1"/>
          </p:cNvGraphicFramePr>
          <p:nvPr/>
        </p:nvGraphicFramePr>
        <p:xfrm>
          <a:off x="1692275" y="5105400"/>
          <a:ext cx="4630738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397" name="Equation" r:id="rId7" imgW="2349360" imgH="355320" progId="Equation.3">
                  <p:embed/>
                </p:oleObj>
              </mc:Choice>
              <mc:Fallback>
                <p:oleObj name="Equation" r:id="rId7" imgW="2349360" imgH="35532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5105400"/>
                        <a:ext cx="4630738" cy="700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</a:t>
            </a:r>
            <a: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1: 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Solution </a:t>
            </a:r>
            <a:r>
              <a:rPr lang="en-US" sz="3200" b="1" i="1" dirty="0">
                <a:solidFill>
                  <a:srgbClr val="2125D7"/>
                </a:solidFill>
                <a:latin typeface="+mn-lt"/>
              </a:rPr>
              <a:t>h</a:t>
            </a:r>
            <a:r>
              <a:rPr lang="en-US" sz="3200" b="1" dirty="0">
                <a:solidFill>
                  <a:srgbClr val="2125D7"/>
                </a:solidFill>
                <a:latin typeface="+mn-lt"/>
              </a:rPr>
              <a:t>(</a:t>
            </a:r>
            <a:r>
              <a:rPr lang="en-US" sz="3200" b="1" i="1" dirty="0">
                <a:solidFill>
                  <a:srgbClr val="2125D7"/>
                </a:solidFill>
                <a:latin typeface="+mn-lt"/>
              </a:rPr>
              <a:t>t</a:t>
            </a:r>
            <a:r>
              <a:rPr lang="en-US" sz="3200" b="1" dirty="0">
                <a:solidFill>
                  <a:srgbClr val="2125D7"/>
                </a:solidFill>
                <a:latin typeface="+mn-lt"/>
              </a:rPr>
              <a:t>)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   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(2 of 2)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76400"/>
            <a:ext cx="8229600" cy="5029200"/>
          </a:xfrm>
        </p:spPr>
        <p:txBody>
          <a:bodyPr/>
          <a:lstStyle/>
          <a:p>
            <a:r>
              <a:rPr lang="en-US" sz="2400"/>
              <a:t>We can integrate to simplify </a:t>
            </a:r>
            <a:r>
              <a:rPr lang="en-US" sz="2400" i="1"/>
              <a:t>h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), as follows.</a:t>
            </a:r>
            <a:endParaRPr lang="en-US" sz="2000"/>
          </a:p>
        </p:txBody>
      </p:sp>
      <p:graphicFrame>
        <p:nvGraphicFramePr>
          <p:cNvPr id="273415" name="Object 7"/>
          <p:cNvGraphicFramePr>
            <a:graphicFrameLocks noChangeAspect="1"/>
          </p:cNvGraphicFramePr>
          <p:nvPr/>
        </p:nvGraphicFramePr>
        <p:xfrm>
          <a:off x="898525" y="2062163"/>
          <a:ext cx="6985000" cy="425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19" name="Equation" r:id="rId3" imgW="3543120" imgH="2158920" progId="Equation.3">
                  <p:embed/>
                </p:oleObj>
              </mc:Choice>
              <mc:Fallback>
                <p:oleObj name="Equation" r:id="rId3" imgW="3543120" imgH="215892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8525" y="2062163"/>
                        <a:ext cx="6985000" cy="425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341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1564228"/>
              </p:ext>
            </p:extLst>
          </p:nvPr>
        </p:nvGraphicFramePr>
        <p:xfrm>
          <a:off x="4495800" y="76200"/>
          <a:ext cx="4267200" cy="645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20" name="Equation" r:id="rId5" imgW="2349360" imgH="355320" progId="Equation.3">
                  <p:embed/>
                </p:oleObj>
              </mc:Choice>
              <mc:Fallback>
                <p:oleObj name="Equation" r:id="rId5" imgW="2349360" imgH="35532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76200"/>
                        <a:ext cx="4267200" cy="64512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61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</a:t>
            </a:r>
            <a: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2: 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Initial Value Problem   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(1 of 4)</a:t>
            </a:r>
          </a:p>
        </p:txBody>
      </p:sp>
      <p:sp>
        <p:nvSpPr>
          <p:cNvPr id="27545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8001000" cy="4876800"/>
          </a:xfrm>
        </p:spPr>
        <p:txBody>
          <a:bodyPr/>
          <a:lstStyle/>
          <a:p>
            <a:r>
              <a:rPr lang="en-US" sz="2400"/>
              <a:t>Find the solution to the initial value problem</a:t>
            </a:r>
          </a:p>
          <a:p>
            <a:endParaRPr lang="en-US" sz="2400"/>
          </a:p>
          <a:p>
            <a:r>
              <a:rPr lang="en-US" sz="2400"/>
              <a:t>Solution:  </a:t>
            </a:r>
            <a:endParaRPr lang="en-US" sz="2400">
              <a:sym typeface="Symbol" pitchFamily="18" charset="2"/>
            </a:endParaRPr>
          </a:p>
          <a:p>
            <a:endParaRPr lang="en-US" sz="2400">
              <a:sym typeface="Symbol" pitchFamily="18" charset="2"/>
            </a:endParaRPr>
          </a:p>
          <a:p>
            <a:r>
              <a:rPr lang="en-US" sz="2400">
                <a:sym typeface="Symbol" pitchFamily="18" charset="2"/>
              </a:rPr>
              <a:t>or</a:t>
            </a:r>
          </a:p>
          <a:p>
            <a:endParaRPr lang="en-US" sz="2400">
              <a:sym typeface="Symbol" pitchFamily="18" charset="2"/>
            </a:endParaRPr>
          </a:p>
          <a:p>
            <a:endParaRPr lang="en-US" sz="800">
              <a:sym typeface="Symbol" pitchFamily="18" charset="2"/>
            </a:endParaRPr>
          </a:p>
          <a:p>
            <a:r>
              <a:rPr lang="en-US" sz="2400">
                <a:sym typeface="Symbol" pitchFamily="18" charset="2"/>
              </a:rPr>
              <a:t>Letting </a:t>
            </a:r>
            <a:r>
              <a:rPr lang="en-US" sz="2400" i="1">
                <a:sym typeface="Symbol" pitchFamily="18" charset="2"/>
              </a:rPr>
              <a:t>Y</a:t>
            </a:r>
            <a:r>
              <a:rPr lang="en-US" sz="2400">
                <a:sym typeface="Symbol" pitchFamily="18" charset="2"/>
              </a:rPr>
              <a:t>(</a:t>
            </a:r>
            <a:r>
              <a:rPr lang="en-US" sz="2400" i="1">
                <a:sym typeface="Symbol" pitchFamily="18" charset="2"/>
              </a:rPr>
              <a:t>s</a:t>
            </a:r>
            <a:r>
              <a:rPr lang="en-US" sz="2400">
                <a:sym typeface="Symbol" pitchFamily="18" charset="2"/>
              </a:rPr>
              <a:t>) = </a:t>
            </a:r>
            <a:r>
              <a:rPr lang="en-US" sz="2400" i="1">
                <a:sym typeface="Symbol" pitchFamily="18" charset="2"/>
              </a:rPr>
              <a:t>L</a:t>
            </a:r>
            <a:r>
              <a:rPr lang="en-US" sz="2400">
                <a:sym typeface="Symbol" pitchFamily="18" charset="2"/>
              </a:rPr>
              <a:t>{</a:t>
            </a:r>
            <a:r>
              <a:rPr lang="en-US" sz="2400" i="1">
                <a:sym typeface="Symbol" pitchFamily="18" charset="2"/>
              </a:rPr>
              <a:t>y</a:t>
            </a:r>
            <a:r>
              <a:rPr lang="en-US" sz="2400">
                <a:sym typeface="Symbol" pitchFamily="18" charset="2"/>
              </a:rPr>
              <a:t>}, and substituting in initial conditions,</a:t>
            </a:r>
          </a:p>
          <a:p>
            <a:endParaRPr lang="en-US" sz="2400">
              <a:sym typeface="Symbol" pitchFamily="18" charset="2"/>
            </a:endParaRPr>
          </a:p>
          <a:p>
            <a:endParaRPr lang="en-US" sz="1200">
              <a:sym typeface="Symbol" pitchFamily="18" charset="2"/>
            </a:endParaRPr>
          </a:p>
          <a:p>
            <a:r>
              <a:rPr lang="en-US" sz="2400">
                <a:sym typeface="Symbol" pitchFamily="18" charset="2"/>
              </a:rPr>
              <a:t>Thus</a:t>
            </a:r>
          </a:p>
        </p:txBody>
      </p:sp>
      <p:graphicFrame>
        <p:nvGraphicFramePr>
          <p:cNvPr id="275459" name="Object 3"/>
          <p:cNvGraphicFramePr>
            <a:graphicFrameLocks noChangeAspect="1"/>
          </p:cNvGraphicFramePr>
          <p:nvPr/>
        </p:nvGraphicFramePr>
        <p:xfrm>
          <a:off x="2209800" y="3124200"/>
          <a:ext cx="291465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470" name="Equation" r:id="rId3" imgW="1511280" imgH="203040" progId="Equation.3">
                  <p:embed/>
                </p:oleObj>
              </mc:Choice>
              <mc:Fallback>
                <p:oleObj name="Equation" r:id="rId3" imgW="151128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124200"/>
                        <a:ext cx="2914650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5460" name="Object 4"/>
          <p:cNvGraphicFramePr>
            <a:graphicFrameLocks noChangeAspect="1"/>
          </p:cNvGraphicFramePr>
          <p:nvPr/>
        </p:nvGraphicFramePr>
        <p:xfrm>
          <a:off x="2154238" y="3825875"/>
          <a:ext cx="4551362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471" name="Equation" r:id="rId5" imgW="2361960" imgH="228600" progId="Equation.3">
                  <p:embed/>
                </p:oleObj>
              </mc:Choice>
              <mc:Fallback>
                <p:oleObj name="Equation" r:id="rId5" imgW="236196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4238" y="3825875"/>
                        <a:ext cx="4551362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5462" name="Object 6"/>
          <p:cNvGraphicFramePr>
            <a:graphicFrameLocks noChangeAspect="1"/>
          </p:cNvGraphicFramePr>
          <p:nvPr/>
        </p:nvGraphicFramePr>
        <p:xfrm>
          <a:off x="2209800" y="5029200"/>
          <a:ext cx="3124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472" name="Equation" r:id="rId7" imgW="1650960" imgH="228600" progId="Equation.3">
                  <p:embed/>
                </p:oleObj>
              </mc:Choice>
              <mc:Fallback>
                <p:oleObj name="Equation" r:id="rId7" imgW="165096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029200"/>
                        <a:ext cx="31242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5463" name="Object 7"/>
          <p:cNvGraphicFramePr>
            <a:graphicFrameLocks noChangeAspect="1"/>
          </p:cNvGraphicFramePr>
          <p:nvPr/>
        </p:nvGraphicFramePr>
        <p:xfrm>
          <a:off x="2286000" y="5791200"/>
          <a:ext cx="2563813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473" name="Equation" r:id="rId9" imgW="1371600" imgH="393480" progId="Equation.3">
                  <p:embed/>
                </p:oleObj>
              </mc:Choice>
              <mc:Fallback>
                <p:oleObj name="Equation" r:id="rId9" imgW="137160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791200"/>
                        <a:ext cx="2563813" cy="731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5464" name="Object 8"/>
          <p:cNvGraphicFramePr>
            <a:graphicFrameLocks noChangeAspect="1"/>
          </p:cNvGraphicFramePr>
          <p:nvPr/>
        </p:nvGraphicFramePr>
        <p:xfrm>
          <a:off x="1752600" y="2209800"/>
          <a:ext cx="411480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474" name="Equation" r:id="rId11" imgW="2209680" imgH="203040" progId="Equation.3">
                  <p:embed/>
                </p:oleObj>
              </mc:Choice>
              <mc:Fallback>
                <p:oleObj name="Equation" r:id="rId11" imgW="2209680" imgH="203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209800"/>
                        <a:ext cx="4114800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</a:t>
            </a:r>
            <a: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2: 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Solution  </a:t>
            </a:r>
            <a: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(2 of 4)</a:t>
            </a:r>
          </a:p>
        </p:txBody>
      </p:sp>
      <p:sp>
        <p:nvSpPr>
          <p:cNvPr id="27648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8001000" cy="4876800"/>
          </a:xfrm>
        </p:spPr>
        <p:txBody>
          <a:bodyPr/>
          <a:lstStyle/>
          <a:p>
            <a:r>
              <a:rPr lang="en-US" sz="2400"/>
              <a:t>We have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Thus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Note that if </a:t>
            </a:r>
            <a:r>
              <a:rPr lang="en-US" sz="2400" i="1"/>
              <a:t>g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is given, then the convolution integral can be evaluated. </a:t>
            </a:r>
          </a:p>
        </p:txBody>
      </p:sp>
      <p:graphicFrame>
        <p:nvGraphicFramePr>
          <p:cNvPr id="276483" name="Object 3"/>
          <p:cNvGraphicFramePr>
            <a:graphicFrameLocks noChangeAspect="1"/>
          </p:cNvGraphicFramePr>
          <p:nvPr/>
        </p:nvGraphicFramePr>
        <p:xfrm>
          <a:off x="1600200" y="4343400"/>
          <a:ext cx="5443538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490" name="Equation" r:id="rId3" imgW="2908080" imgH="393480" progId="Equation.3">
                  <p:embed/>
                </p:oleObj>
              </mc:Choice>
              <mc:Fallback>
                <p:oleObj name="Equation" r:id="rId3" imgW="290808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343400"/>
                        <a:ext cx="5443538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487" name="Object 7"/>
          <p:cNvGraphicFramePr>
            <a:graphicFrameLocks noChangeAspect="1"/>
          </p:cNvGraphicFramePr>
          <p:nvPr/>
        </p:nvGraphicFramePr>
        <p:xfrm>
          <a:off x="1447800" y="2209800"/>
          <a:ext cx="5437188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491" name="Equation" r:id="rId5" imgW="2908080" imgH="838080" progId="Equation.3">
                  <p:embed/>
                </p:oleObj>
              </mc:Choice>
              <mc:Fallback>
                <p:oleObj name="Equation" r:id="rId5" imgW="2908080" imgH="8380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209800"/>
                        <a:ext cx="5437188" cy="1555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</a:t>
            </a:r>
            <a: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2: 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/>
            </a:r>
            <a:b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</a:b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Laplace Transform of Solution 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(3 of 4)</a:t>
            </a:r>
          </a:p>
        </p:txBody>
      </p:sp>
      <p:sp>
        <p:nvSpPr>
          <p:cNvPr id="277506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8001000" cy="4876800"/>
          </a:xfrm>
        </p:spPr>
        <p:txBody>
          <a:bodyPr/>
          <a:lstStyle/>
          <a:p>
            <a:r>
              <a:rPr lang="en-US" sz="2400"/>
              <a:t>Recall that the Laplace Transform of the solution </a:t>
            </a:r>
            <a:r>
              <a:rPr lang="en-US" sz="2400" i="1"/>
              <a:t>y </a:t>
            </a:r>
            <a:r>
              <a:rPr lang="en-US" sz="2400"/>
              <a:t>is 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Note </a:t>
            </a:r>
            <a:r>
              <a:rPr lang="en-US" sz="2400" i="1">
                <a:sym typeface="Symbol" pitchFamily="18" charset="2"/>
              </a:rPr>
              <a:t></a:t>
            </a:r>
            <a:r>
              <a:rPr lang="en-US" sz="1200" i="1">
                <a:sym typeface="Symbol" pitchFamily="18" charset="2"/>
              </a:rPr>
              <a:t> </a:t>
            </a:r>
            <a:r>
              <a:rPr lang="en-US" sz="2400"/>
              <a:t>(</a:t>
            </a:r>
            <a:r>
              <a:rPr lang="en-US" sz="2400" i="1"/>
              <a:t>s</a:t>
            </a:r>
            <a:r>
              <a:rPr lang="en-US" sz="2400"/>
              <a:t>) depends only on system coefficients and initial conditions, while </a:t>
            </a:r>
            <a:r>
              <a:rPr lang="en-US" sz="2400" i="1">
                <a:sym typeface="Symbol" pitchFamily="18" charset="2"/>
              </a:rPr>
              <a:t></a:t>
            </a:r>
            <a:r>
              <a:rPr lang="en-US" sz="1200" i="1"/>
              <a:t> </a:t>
            </a:r>
            <a:r>
              <a:rPr lang="en-US" sz="2400"/>
              <a:t>(</a:t>
            </a:r>
            <a:r>
              <a:rPr lang="en-US" sz="2400" i="1"/>
              <a:t>s</a:t>
            </a:r>
            <a:r>
              <a:rPr lang="en-US" sz="2400"/>
              <a:t>) depends only on system coefficients and forcing function </a:t>
            </a:r>
            <a:r>
              <a:rPr lang="en-US" sz="2400" i="1"/>
              <a:t>g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). </a:t>
            </a:r>
          </a:p>
          <a:p>
            <a:r>
              <a:rPr lang="en-US" sz="2400"/>
              <a:t>Further, </a:t>
            </a:r>
            <a:r>
              <a:rPr lang="en-US" sz="2400" i="1">
                <a:sym typeface="Symbol" pitchFamily="18" charset="2"/>
              </a:rPr>
              <a:t></a:t>
            </a:r>
            <a:r>
              <a:rPr lang="en-US" sz="2400">
                <a:sym typeface="Symbol" pitchFamily="18" charset="2"/>
              </a:rPr>
              <a:t>(</a:t>
            </a:r>
            <a:r>
              <a:rPr lang="en-US" sz="2400" i="1">
                <a:sym typeface="Symbol" pitchFamily="18" charset="2"/>
              </a:rPr>
              <a:t>t</a:t>
            </a:r>
            <a:r>
              <a:rPr lang="en-US" sz="2400">
                <a:sym typeface="Symbol" pitchFamily="18" charset="2"/>
              </a:rPr>
              <a:t>) = </a:t>
            </a:r>
            <a:r>
              <a:rPr lang="en-US" sz="2400" i="1"/>
              <a:t>L</a:t>
            </a:r>
            <a:r>
              <a:rPr lang="en-US" sz="2400" baseline="30000"/>
              <a:t>-1</a:t>
            </a:r>
            <a:r>
              <a:rPr lang="en-US" sz="2400"/>
              <a:t>{</a:t>
            </a:r>
            <a:r>
              <a:rPr lang="en-US" sz="2400" i="1">
                <a:sym typeface="Symbol" pitchFamily="18" charset="2"/>
              </a:rPr>
              <a:t></a:t>
            </a:r>
            <a:r>
              <a:rPr lang="en-US" sz="1200" i="1">
                <a:sym typeface="Symbol" pitchFamily="18" charset="2"/>
              </a:rPr>
              <a:t> </a:t>
            </a:r>
            <a:r>
              <a:rPr lang="en-US" sz="2400"/>
              <a:t>(</a:t>
            </a:r>
            <a:r>
              <a:rPr lang="en-US" sz="2400" i="1"/>
              <a:t>s</a:t>
            </a:r>
            <a:r>
              <a:rPr lang="en-US" sz="2400"/>
              <a:t>)}</a:t>
            </a:r>
            <a:r>
              <a:rPr lang="en-US" sz="2800"/>
              <a:t> </a:t>
            </a:r>
            <a:r>
              <a:rPr lang="en-US" sz="2400"/>
              <a:t>solves the homogeneous IVP </a:t>
            </a:r>
          </a:p>
          <a:p>
            <a:endParaRPr lang="en-US" sz="2800"/>
          </a:p>
          <a:p>
            <a:pPr>
              <a:buFontTx/>
              <a:buNone/>
            </a:pPr>
            <a:r>
              <a:rPr lang="en-US" sz="2400"/>
              <a:t>	while </a:t>
            </a:r>
            <a:r>
              <a:rPr lang="en-US" sz="2400" i="1">
                <a:sym typeface="Symbol" pitchFamily="18" charset="2"/>
              </a:rPr>
              <a:t></a:t>
            </a:r>
            <a:r>
              <a:rPr lang="en-US" sz="2400">
                <a:sym typeface="Symbol" pitchFamily="18" charset="2"/>
              </a:rPr>
              <a:t>(</a:t>
            </a:r>
            <a:r>
              <a:rPr lang="en-US" sz="2400" i="1">
                <a:sym typeface="Symbol" pitchFamily="18" charset="2"/>
              </a:rPr>
              <a:t>t</a:t>
            </a:r>
            <a:r>
              <a:rPr lang="en-US" sz="2400">
                <a:sym typeface="Symbol" pitchFamily="18" charset="2"/>
              </a:rPr>
              <a:t>) = </a:t>
            </a:r>
            <a:r>
              <a:rPr lang="en-US" sz="2400" i="1"/>
              <a:t>L</a:t>
            </a:r>
            <a:r>
              <a:rPr lang="en-US" sz="2400" baseline="30000"/>
              <a:t>-1</a:t>
            </a:r>
            <a:r>
              <a:rPr lang="en-US" sz="2400"/>
              <a:t>{</a:t>
            </a:r>
            <a:r>
              <a:rPr lang="en-US" sz="2400" i="1">
                <a:sym typeface="Symbol" pitchFamily="18" charset="2"/>
              </a:rPr>
              <a:t></a:t>
            </a:r>
            <a:r>
              <a:rPr lang="en-US" sz="1200" i="1">
                <a:sym typeface="Symbol" pitchFamily="18" charset="2"/>
              </a:rPr>
              <a:t> </a:t>
            </a:r>
            <a:r>
              <a:rPr lang="en-US" sz="2400"/>
              <a:t>(</a:t>
            </a:r>
            <a:r>
              <a:rPr lang="en-US" sz="2400" i="1"/>
              <a:t>s</a:t>
            </a:r>
            <a:r>
              <a:rPr lang="en-US" sz="2400"/>
              <a:t>)}</a:t>
            </a:r>
            <a:r>
              <a:rPr lang="en-US" sz="2800"/>
              <a:t> </a:t>
            </a:r>
            <a:r>
              <a:rPr lang="en-US" sz="2400"/>
              <a:t>solves the nonhomogeneous IVP</a:t>
            </a:r>
          </a:p>
        </p:txBody>
      </p:sp>
      <p:graphicFrame>
        <p:nvGraphicFramePr>
          <p:cNvPr id="277512" name="Object 8"/>
          <p:cNvGraphicFramePr>
            <a:graphicFrameLocks noChangeAspect="1"/>
          </p:cNvGraphicFramePr>
          <p:nvPr/>
        </p:nvGraphicFramePr>
        <p:xfrm>
          <a:off x="1958975" y="2209800"/>
          <a:ext cx="398462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20" name="Equation" r:id="rId3" imgW="2234880" imgH="393480" progId="Equation.3">
                  <p:embed/>
                </p:oleObj>
              </mc:Choice>
              <mc:Fallback>
                <p:oleObj name="Equation" r:id="rId3" imgW="223488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8975" y="2209800"/>
                        <a:ext cx="3984625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51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3954179"/>
              </p:ext>
            </p:extLst>
          </p:nvPr>
        </p:nvGraphicFramePr>
        <p:xfrm>
          <a:off x="4724400" y="23191"/>
          <a:ext cx="419100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21" name="Equation" r:id="rId5" imgW="2209680" imgH="203040" progId="Equation.3">
                  <p:embed/>
                </p:oleObj>
              </mc:Choice>
              <mc:Fallback>
                <p:oleObj name="Equation" r:id="rId5" imgW="2209680" imgH="203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3191"/>
                        <a:ext cx="4191000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514" name="Object 10"/>
          <p:cNvGraphicFramePr>
            <a:graphicFrameLocks noChangeAspect="1"/>
          </p:cNvGraphicFramePr>
          <p:nvPr/>
        </p:nvGraphicFramePr>
        <p:xfrm>
          <a:off x="2286000" y="4724400"/>
          <a:ext cx="3962400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22" name="Equation" r:id="rId7" imgW="2031840" imgH="203040" progId="Equation.3">
                  <p:embed/>
                </p:oleObj>
              </mc:Choice>
              <mc:Fallback>
                <p:oleObj name="Equation" r:id="rId7" imgW="2031840" imgH="2030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724400"/>
                        <a:ext cx="3962400" cy="395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515" name="Object 11"/>
          <p:cNvGraphicFramePr>
            <a:graphicFrameLocks noChangeAspect="1"/>
          </p:cNvGraphicFramePr>
          <p:nvPr/>
        </p:nvGraphicFramePr>
        <p:xfrm>
          <a:off x="2209800" y="5791200"/>
          <a:ext cx="4184650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23" name="Equation" r:id="rId9" imgW="2145960" imgH="203040" progId="Equation.3">
                  <p:embed/>
                </p:oleObj>
              </mc:Choice>
              <mc:Fallback>
                <p:oleObj name="Equation" r:id="rId9" imgW="2145960" imgH="2030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791200"/>
                        <a:ext cx="4184650" cy="395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639</Words>
  <Application>Microsoft Office PowerPoint</Application>
  <PresentationFormat>On-screen Show (4:3)</PresentationFormat>
  <Paragraphs>101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Office Theme</vt:lpstr>
      <vt:lpstr>Equation</vt:lpstr>
      <vt:lpstr>Microsoft Equation 3.0</vt:lpstr>
      <vt:lpstr>Boyce/DiPrima 10th ed, Ch 6.6:   The Convolution Integral   Elementary Differential Equations and Boundary Value Problems, 10th edition, by William E. Boyce and Richard C. DiPrima, ©2013 by John Wiley &amp; Sons, Inc. </vt:lpstr>
      <vt:lpstr>Observation</vt:lpstr>
      <vt:lpstr>Theorem 6.6.1</vt:lpstr>
      <vt:lpstr>Theorem 6.6.1 Proof Outline</vt:lpstr>
      <vt:lpstr>Example 1: Find Inverse Transform   (1 of 2)</vt:lpstr>
      <vt:lpstr>Example 1: Solution h(t)     (2 of 2)</vt:lpstr>
      <vt:lpstr>Example 2: Initial Value Problem     (1 of 4)</vt:lpstr>
      <vt:lpstr>Example 2: Solution   (2 of 4)</vt:lpstr>
      <vt:lpstr>Example 2:  Laplace Transform of Solution   (3 of 4)</vt:lpstr>
      <vt:lpstr>Example 2: Transfer Function     (4 of 4)</vt:lpstr>
      <vt:lpstr>Input-Output Problem  (1 of 3)</vt:lpstr>
      <vt:lpstr>Laplace Transform of Solution  (2 of 3)</vt:lpstr>
      <vt:lpstr>Transfer Function  (3 of 3)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260</dc:title>
  <dc:creator>Phil Gustafson</dc:creator>
  <cp:lastModifiedBy>WileyService</cp:lastModifiedBy>
  <cp:revision>1195</cp:revision>
  <cp:lastPrinted>1601-01-01T00:00:00Z</cp:lastPrinted>
  <dcterms:created xsi:type="dcterms:W3CDTF">2001-08-11T18:03:30Z</dcterms:created>
  <dcterms:modified xsi:type="dcterms:W3CDTF">2012-08-05T22:01:13Z</dcterms:modified>
</cp:coreProperties>
</file>